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7" r:id="rId4"/>
    <p:sldMasterId id="2147483700" r:id="rId5"/>
  </p:sldMasterIdLst>
  <p:sldIdLst>
    <p:sldId id="4526" r:id="rId6"/>
    <p:sldId id="4567" r:id="rId7"/>
    <p:sldId id="4412" r:id="rId8"/>
    <p:sldId id="3965" r:id="rId9"/>
    <p:sldId id="3968" r:id="rId10"/>
    <p:sldId id="4566" r:id="rId11"/>
    <p:sldId id="4510" r:id="rId12"/>
    <p:sldId id="4511" r:id="rId13"/>
    <p:sldId id="4518" r:id="rId14"/>
    <p:sldId id="4517" r:id="rId15"/>
    <p:sldId id="4512" r:id="rId16"/>
    <p:sldId id="4519" r:id="rId17"/>
    <p:sldId id="4520" r:id="rId18"/>
    <p:sldId id="4521" r:id="rId19"/>
    <p:sldId id="4522" r:id="rId20"/>
    <p:sldId id="4523" r:id="rId21"/>
    <p:sldId id="4413" r:id="rId22"/>
    <p:sldId id="4414" r:id="rId23"/>
    <p:sldId id="452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49" d="100"/>
          <a:sy n="149" d="100"/>
        </p:scale>
        <p:origin x="692" y="96"/>
      </p:cViewPr>
      <p:guideLst/>
    </p:cSldViewPr>
  </p:slideViewPr>
  <p:notesTextViewPr>
    <p:cViewPr>
      <p:scale>
        <a:sx n="1" d="1"/>
        <a:sy n="1" d="1"/>
      </p:scale>
      <p:origin x="0" y="0"/>
    </p:cViewPr>
  </p:notesTextViewPr>
  <p:sorterViewPr>
    <p:cViewPr>
      <p:scale>
        <a:sx n="136" d="100"/>
        <a:sy n="136" d="100"/>
      </p:scale>
      <p:origin x="0" y="-5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AFBD7625-4137-495C-868C-6C591E7B43BE}"/>
    <pc:docChg chg="undo custSel addSld delSld modSld sldOrd">
      <pc:chgData name="Sudarshan Chakravarthi" userId="9632d19e-631d-46a5-9e9a-d9cc496f17d0" providerId="ADAL" clId="{AFBD7625-4137-495C-868C-6C591E7B43BE}" dt="2023-02-20T12:33:43.040" v="800" actId="47"/>
      <pc:docMkLst>
        <pc:docMk/>
      </pc:docMkLst>
      <pc:sldChg chg="add del">
        <pc:chgData name="Sudarshan Chakravarthi" userId="9632d19e-631d-46a5-9e9a-d9cc496f17d0" providerId="ADAL" clId="{AFBD7625-4137-495C-868C-6C591E7B43BE}" dt="2023-01-20T09:12:21.204" v="153"/>
        <pc:sldMkLst>
          <pc:docMk/>
          <pc:sldMk cId="3097043110" sldId="3965"/>
        </pc:sldMkLst>
      </pc:sldChg>
      <pc:sldChg chg="add del">
        <pc:chgData name="Sudarshan Chakravarthi" userId="9632d19e-631d-46a5-9e9a-d9cc496f17d0" providerId="ADAL" clId="{AFBD7625-4137-495C-868C-6C591E7B43BE}" dt="2023-01-20T09:12:21.204" v="153"/>
        <pc:sldMkLst>
          <pc:docMk/>
          <pc:sldMk cId="4149201057" sldId="3968"/>
        </pc:sldMkLst>
      </pc:sldChg>
      <pc:sldChg chg="del">
        <pc:chgData name="Sudarshan Chakravarthi" userId="9632d19e-631d-46a5-9e9a-d9cc496f17d0" providerId="ADAL" clId="{AFBD7625-4137-495C-868C-6C591E7B43BE}" dt="2023-01-19T12:09:29.294" v="150" actId="47"/>
        <pc:sldMkLst>
          <pc:docMk/>
          <pc:sldMk cId="2344690218" sldId="4283"/>
        </pc:sldMkLst>
      </pc:sldChg>
      <pc:sldChg chg="add del">
        <pc:chgData name="Sudarshan Chakravarthi" userId="9632d19e-631d-46a5-9e9a-d9cc496f17d0" providerId="ADAL" clId="{AFBD7625-4137-495C-868C-6C591E7B43BE}" dt="2023-02-20T12:33:43.040" v="800" actId="47"/>
        <pc:sldMkLst>
          <pc:docMk/>
          <pc:sldMk cId="683501595" sldId="4411"/>
        </pc:sldMkLst>
      </pc:sldChg>
      <pc:sldChg chg="add del">
        <pc:chgData name="Sudarshan Chakravarthi" userId="9632d19e-631d-46a5-9e9a-d9cc496f17d0" providerId="ADAL" clId="{AFBD7625-4137-495C-868C-6C591E7B43BE}" dt="2023-01-19T12:09:13.881" v="146"/>
        <pc:sldMkLst>
          <pc:docMk/>
          <pc:sldMk cId="2434400758" sldId="4412"/>
        </pc:sldMkLst>
      </pc:sldChg>
      <pc:sldChg chg="add del ord">
        <pc:chgData name="Sudarshan Chakravarthi" userId="9632d19e-631d-46a5-9e9a-d9cc496f17d0" providerId="ADAL" clId="{AFBD7625-4137-495C-868C-6C591E7B43BE}" dt="2023-01-19T12:09:19.858" v="148"/>
        <pc:sldMkLst>
          <pc:docMk/>
          <pc:sldMk cId="2586001998" sldId="4413"/>
        </pc:sldMkLst>
      </pc:sldChg>
      <pc:sldChg chg="add del ord">
        <pc:chgData name="Sudarshan Chakravarthi" userId="9632d19e-631d-46a5-9e9a-d9cc496f17d0" providerId="ADAL" clId="{AFBD7625-4137-495C-868C-6C591E7B43BE}" dt="2023-01-19T12:09:19.858" v="148"/>
        <pc:sldMkLst>
          <pc:docMk/>
          <pc:sldMk cId="842485834" sldId="4414"/>
        </pc:sldMkLst>
      </pc:sldChg>
      <pc:sldChg chg="del">
        <pc:chgData name="Sudarshan Chakravarthi" userId="9632d19e-631d-46a5-9e9a-d9cc496f17d0" providerId="ADAL" clId="{AFBD7625-4137-495C-868C-6C591E7B43BE}" dt="2022-07-22T07:49:14.350" v="51" actId="47"/>
        <pc:sldMkLst>
          <pc:docMk/>
          <pc:sldMk cId="3022139652" sldId="4426"/>
        </pc:sldMkLst>
      </pc:sldChg>
      <pc:sldChg chg="delSp modSp mod">
        <pc:chgData name="Sudarshan Chakravarthi" userId="9632d19e-631d-46a5-9e9a-d9cc496f17d0" providerId="ADAL" clId="{AFBD7625-4137-495C-868C-6C591E7B43BE}" dt="2023-01-19T12:00:38.531" v="102" actId="1076"/>
        <pc:sldMkLst>
          <pc:docMk/>
          <pc:sldMk cId="714435569" sldId="4510"/>
        </pc:sldMkLst>
        <pc:spChg chg="mod">
          <ac:chgData name="Sudarshan Chakravarthi" userId="9632d19e-631d-46a5-9e9a-d9cc496f17d0" providerId="ADAL" clId="{AFBD7625-4137-495C-868C-6C591E7B43BE}" dt="2023-01-19T12:00:38.531" v="102" actId="1076"/>
          <ac:spMkLst>
            <pc:docMk/>
            <pc:sldMk cId="714435569" sldId="4510"/>
            <ac:spMk id="15" creationId="{A4966196-863F-DCA4-8AF9-14F064292879}"/>
          </ac:spMkLst>
        </pc:spChg>
        <pc:picChg chg="del mod">
          <ac:chgData name="Sudarshan Chakravarthi" userId="9632d19e-631d-46a5-9e9a-d9cc496f17d0" providerId="ADAL" clId="{AFBD7625-4137-495C-868C-6C591E7B43BE}" dt="2022-08-26T13:59:24.410" v="69" actId="478"/>
          <ac:picMkLst>
            <pc:docMk/>
            <pc:sldMk cId="714435569" sldId="4510"/>
            <ac:picMk id="3" creationId="{185A729F-9991-84A4-92E4-9DF9A1D9D7B7}"/>
          </ac:picMkLst>
        </pc:picChg>
      </pc:sldChg>
      <pc:sldChg chg="addSp modSp mod">
        <pc:chgData name="Sudarshan Chakravarthi" userId="9632d19e-631d-46a5-9e9a-d9cc496f17d0" providerId="ADAL" clId="{AFBD7625-4137-495C-868C-6C591E7B43BE}" dt="2023-01-19T12:08:27.693" v="143" actId="15"/>
        <pc:sldMkLst>
          <pc:docMk/>
          <pc:sldMk cId="3935971270" sldId="4518"/>
        </pc:sldMkLst>
        <pc:spChg chg="mod">
          <ac:chgData name="Sudarshan Chakravarthi" userId="9632d19e-631d-46a5-9e9a-d9cc496f17d0" providerId="ADAL" clId="{AFBD7625-4137-495C-868C-6C591E7B43BE}" dt="2022-08-26T14:11:27.915" v="74" actId="20577"/>
          <ac:spMkLst>
            <pc:docMk/>
            <pc:sldMk cId="3935971270" sldId="4518"/>
            <ac:spMk id="5" creationId="{0AD26F3A-263E-6233-B112-A1AF69BB5EEE}"/>
          </ac:spMkLst>
        </pc:spChg>
        <pc:spChg chg="add mod">
          <ac:chgData name="Sudarshan Chakravarthi" userId="9632d19e-631d-46a5-9e9a-d9cc496f17d0" providerId="ADAL" clId="{AFBD7625-4137-495C-868C-6C591E7B43BE}" dt="2023-01-19T12:08:27.693" v="143" actId="15"/>
          <ac:spMkLst>
            <pc:docMk/>
            <pc:sldMk cId="3935971270" sldId="4518"/>
            <ac:spMk id="6" creationId="{14FA2306-232B-3F24-24D3-83D17F149B54}"/>
          </ac:spMkLst>
        </pc:spChg>
        <pc:spChg chg="mod">
          <ac:chgData name="Sudarshan Chakravarthi" userId="9632d19e-631d-46a5-9e9a-d9cc496f17d0" providerId="ADAL" clId="{AFBD7625-4137-495C-868C-6C591E7B43BE}" dt="2023-01-19T12:07:40.187" v="130" actId="1076"/>
          <ac:spMkLst>
            <pc:docMk/>
            <pc:sldMk cId="3935971270" sldId="4518"/>
            <ac:spMk id="39" creationId="{BCBA318F-2C85-4DBE-3B8B-195A09949EBE}"/>
          </ac:spMkLst>
        </pc:spChg>
      </pc:sldChg>
      <pc:sldChg chg="modSp mod">
        <pc:chgData name="Sudarshan Chakravarthi" userId="9632d19e-631d-46a5-9e9a-d9cc496f17d0" providerId="ADAL" clId="{AFBD7625-4137-495C-868C-6C591E7B43BE}" dt="2022-08-26T14:11:39.915" v="79" actId="20577"/>
        <pc:sldMkLst>
          <pc:docMk/>
          <pc:sldMk cId="1475636481" sldId="4519"/>
        </pc:sldMkLst>
        <pc:spChg chg="mod">
          <ac:chgData name="Sudarshan Chakravarthi" userId="9632d19e-631d-46a5-9e9a-d9cc496f17d0" providerId="ADAL" clId="{AFBD7625-4137-495C-868C-6C591E7B43BE}" dt="2022-08-26T14:11:39.915" v="79" actId="20577"/>
          <ac:spMkLst>
            <pc:docMk/>
            <pc:sldMk cId="1475636481" sldId="4519"/>
            <ac:spMk id="5" creationId="{0AD26F3A-263E-6233-B112-A1AF69BB5EEE}"/>
          </ac:spMkLst>
        </pc:spChg>
      </pc:sldChg>
      <pc:sldChg chg="modSp mod">
        <pc:chgData name="Sudarshan Chakravarthi" userId="9632d19e-631d-46a5-9e9a-d9cc496f17d0" providerId="ADAL" clId="{AFBD7625-4137-495C-868C-6C591E7B43BE}" dt="2022-08-26T14:11:48.032" v="84" actId="20577"/>
        <pc:sldMkLst>
          <pc:docMk/>
          <pc:sldMk cId="3235639366" sldId="4520"/>
        </pc:sldMkLst>
        <pc:spChg chg="mod">
          <ac:chgData name="Sudarshan Chakravarthi" userId="9632d19e-631d-46a5-9e9a-d9cc496f17d0" providerId="ADAL" clId="{AFBD7625-4137-495C-868C-6C591E7B43BE}" dt="2022-08-26T14:11:48.032" v="84" actId="20577"/>
          <ac:spMkLst>
            <pc:docMk/>
            <pc:sldMk cId="3235639366" sldId="4520"/>
            <ac:spMk id="5" creationId="{0AD26F3A-263E-6233-B112-A1AF69BB5EEE}"/>
          </ac:spMkLst>
        </pc:spChg>
      </pc:sldChg>
      <pc:sldChg chg="addSp modSp mod">
        <pc:chgData name="Sudarshan Chakravarthi" userId="9632d19e-631d-46a5-9e9a-d9cc496f17d0" providerId="ADAL" clId="{AFBD7625-4137-495C-868C-6C591E7B43BE}" dt="2023-01-19T12:02:52.855" v="121" actId="1076"/>
        <pc:sldMkLst>
          <pc:docMk/>
          <pc:sldMk cId="2770776424" sldId="4521"/>
        </pc:sldMkLst>
        <pc:spChg chg="mod">
          <ac:chgData name="Sudarshan Chakravarthi" userId="9632d19e-631d-46a5-9e9a-d9cc496f17d0" providerId="ADAL" clId="{AFBD7625-4137-495C-868C-6C591E7B43BE}" dt="2022-08-26T14:11:55.353" v="89" actId="20577"/>
          <ac:spMkLst>
            <pc:docMk/>
            <pc:sldMk cId="2770776424" sldId="4521"/>
            <ac:spMk id="5" creationId="{0AD26F3A-263E-6233-B112-A1AF69BB5EEE}"/>
          </ac:spMkLst>
        </pc:spChg>
        <pc:spChg chg="add mod">
          <ac:chgData name="Sudarshan Chakravarthi" userId="9632d19e-631d-46a5-9e9a-d9cc496f17d0" providerId="ADAL" clId="{AFBD7625-4137-495C-868C-6C591E7B43BE}" dt="2023-01-19T12:02:52.855" v="121" actId="1076"/>
          <ac:spMkLst>
            <pc:docMk/>
            <pc:sldMk cId="2770776424" sldId="4521"/>
            <ac:spMk id="6" creationId="{70A027B9-1E1C-B95B-FB48-53B656CBA5FA}"/>
          </ac:spMkLst>
        </pc:spChg>
        <pc:spChg chg="mod">
          <ac:chgData name="Sudarshan Chakravarthi" userId="9632d19e-631d-46a5-9e9a-d9cc496f17d0" providerId="ADAL" clId="{AFBD7625-4137-495C-868C-6C591E7B43BE}" dt="2023-01-19T12:02:24.533" v="113" actId="164"/>
          <ac:spMkLst>
            <pc:docMk/>
            <pc:sldMk cId="2770776424" sldId="4521"/>
            <ac:spMk id="28" creationId="{A9DC9997-C940-E079-2018-C203BEFCA2E3}"/>
          </ac:spMkLst>
        </pc:spChg>
        <pc:spChg chg="mod">
          <ac:chgData name="Sudarshan Chakravarthi" userId="9632d19e-631d-46a5-9e9a-d9cc496f17d0" providerId="ADAL" clId="{AFBD7625-4137-495C-868C-6C591E7B43BE}" dt="2023-01-19T12:02:37.659" v="117" actId="1076"/>
          <ac:spMkLst>
            <pc:docMk/>
            <pc:sldMk cId="2770776424" sldId="4521"/>
            <ac:spMk id="39" creationId="{BCBA318F-2C85-4DBE-3B8B-195A09949EBE}"/>
          </ac:spMkLst>
        </pc:spChg>
        <pc:spChg chg="mod">
          <ac:chgData name="Sudarshan Chakravarthi" userId="9632d19e-631d-46a5-9e9a-d9cc496f17d0" providerId="ADAL" clId="{AFBD7625-4137-495C-868C-6C591E7B43BE}" dt="2023-01-19T12:02:46.063" v="120" actId="14100"/>
          <ac:spMkLst>
            <pc:docMk/>
            <pc:sldMk cId="2770776424" sldId="4521"/>
            <ac:spMk id="67" creationId="{7F1CDA67-6E1C-8594-2360-FF948BB11C42}"/>
          </ac:spMkLst>
        </pc:spChg>
        <pc:spChg chg="mod">
          <ac:chgData name="Sudarshan Chakravarthi" userId="9632d19e-631d-46a5-9e9a-d9cc496f17d0" providerId="ADAL" clId="{AFBD7625-4137-495C-868C-6C591E7B43BE}" dt="2023-01-19T12:02:24.533" v="113" actId="164"/>
          <ac:spMkLst>
            <pc:docMk/>
            <pc:sldMk cId="2770776424" sldId="4521"/>
            <ac:spMk id="71" creationId="{CD7F835F-A6CE-1D65-F823-8100A96C3349}"/>
          </ac:spMkLst>
        </pc:spChg>
        <pc:spChg chg="mod">
          <ac:chgData name="Sudarshan Chakravarthi" userId="9632d19e-631d-46a5-9e9a-d9cc496f17d0" providerId="ADAL" clId="{AFBD7625-4137-495C-868C-6C591E7B43BE}" dt="2023-01-19T12:02:24.533" v="113" actId="164"/>
          <ac:spMkLst>
            <pc:docMk/>
            <pc:sldMk cId="2770776424" sldId="4521"/>
            <ac:spMk id="72" creationId="{8BDA3E08-6C73-1742-2668-CB5A2CF9BA46}"/>
          </ac:spMkLst>
        </pc:spChg>
        <pc:spChg chg="mod">
          <ac:chgData name="Sudarshan Chakravarthi" userId="9632d19e-631d-46a5-9e9a-d9cc496f17d0" providerId="ADAL" clId="{AFBD7625-4137-495C-868C-6C591E7B43BE}" dt="2023-01-19T12:02:24.533" v="113" actId="164"/>
          <ac:spMkLst>
            <pc:docMk/>
            <pc:sldMk cId="2770776424" sldId="4521"/>
            <ac:spMk id="73" creationId="{A532E113-5FBD-0765-07BF-FCFE333B79D3}"/>
          </ac:spMkLst>
        </pc:spChg>
        <pc:spChg chg="mod">
          <ac:chgData name="Sudarshan Chakravarthi" userId="9632d19e-631d-46a5-9e9a-d9cc496f17d0" providerId="ADAL" clId="{AFBD7625-4137-495C-868C-6C591E7B43BE}" dt="2023-01-19T12:02:24.533" v="113" actId="164"/>
          <ac:spMkLst>
            <pc:docMk/>
            <pc:sldMk cId="2770776424" sldId="4521"/>
            <ac:spMk id="74" creationId="{9EBB2F6B-CADE-6349-2650-A1E0067B4429}"/>
          </ac:spMkLst>
        </pc:spChg>
        <pc:spChg chg="mod">
          <ac:chgData name="Sudarshan Chakravarthi" userId="9632d19e-631d-46a5-9e9a-d9cc496f17d0" providerId="ADAL" clId="{AFBD7625-4137-495C-868C-6C591E7B43BE}" dt="2023-01-19T12:02:24.533" v="113" actId="164"/>
          <ac:spMkLst>
            <pc:docMk/>
            <pc:sldMk cId="2770776424" sldId="4521"/>
            <ac:spMk id="75" creationId="{EAAE53D3-9D2E-8AD6-7FD9-4E543C5D1462}"/>
          </ac:spMkLst>
        </pc:spChg>
        <pc:spChg chg="mod">
          <ac:chgData name="Sudarshan Chakravarthi" userId="9632d19e-631d-46a5-9e9a-d9cc496f17d0" providerId="ADAL" clId="{AFBD7625-4137-495C-868C-6C591E7B43BE}" dt="2023-01-19T12:02:24.533" v="113" actId="164"/>
          <ac:spMkLst>
            <pc:docMk/>
            <pc:sldMk cId="2770776424" sldId="4521"/>
            <ac:spMk id="76" creationId="{E45B9D32-5087-65D1-DEDE-8B67EC85AC46}"/>
          </ac:spMkLst>
        </pc:spChg>
        <pc:spChg chg="mod">
          <ac:chgData name="Sudarshan Chakravarthi" userId="9632d19e-631d-46a5-9e9a-d9cc496f17d0" providerId="ADAL" clId="{AFBD7625-4137-495C-868C-6C591E7B43BE}" dt="2023-01-19T12:02:24.533" v="113" actId="164"/>
          <ac:spMkLst>
            <pc:docMk/>
            <pc:sldMk cId="2770776424" sldId="4521"/>
            <ac:spMk id="78" creationId="{7806C73B-49A1-CB60-A368-CAAB3E5623F5}"/>
          </ac:spMkLst>
        </pc:spChg>
        <pc:spChg chg="mod">
          <ac:chgData name="Sudarshan Chakravarthi" userId="9632d19e-631d-46a5-9e9a-d9cc496f17d0" providerId="ADAL" clId="{AFBD7625-4137-495C-868C-6C591E7B43BE}" dt="2023-01-19T12:02:24.533" v="113" actId="164"/>
          <ac:spMkLst>
            <pc:docMk/>
            <pc:sldMk cId="2770776424" sldId="4521"/>
            <ac:spMk id="81" creationId="{DEDAB0B8-7EC7-B604-7895-A42930B7BAB5}"/>
          </ac:spMkLst>
        </pc:spChg>
        <pc:spChg chg="mod">
          <ac:chgData name="Sudarshan Chakravarthi" userId="9632d19e-631d-46a5-9e9a-d9cc496f17d0" providerId="ADAL" clId="{AFBD7625-4137-495C-868C-6C591E7B43BE}" dt="2023-01-19T12:02:24.533" v="113" actId="164"/>
          <ac:spMkLst>
            <pc:docMk/>
            <pc:sldMk cId="2770776424" sldId="4521"/>
            <ac:spMk id="82" creationId="{21917412-25FC-BA16-79DF-F7D28636136D}"/>
          </ac:spMkLst>
        </pc:spChg>
        <pc:spChg chg="mod">
          <ac:chgData name="Sudarshan Chakravarthi" userId="9632d19e-631d-46a5-9e9a-d9cc496f17d0" providerId="ADAL" clId="{AFBD7625-4137-495C-868C-6C591E7B43BE}" dt="2023-01-19T12:02:24.533" v="113" actId="164"/>
          <ac:spMkLst>
            <pc:docMk/>
            <pc:sldMk cId="2770776424" sldId="4521"/>
            <ac:spMk id="83" creationId="{25E7AEBE-C682-B96D-B21A-98B58862E381}"/>
          </ac:spMkLst>
        </pc:spChg>
        <pc:grpChg chg="add mod">
          <ac:chgData name="Sudarshan Chakravarthi" userId="9632d19e-631d-46a5-9e9a-d9cc496f17d0" providerId="ADAL" clId="{AFBD7625-4137-495C-868C-6C591E7B43BE}" dt="2023-01-19T12:02:41.294" v="118" actId="1076"/>
          <ac:grpSpMkLst>
            <pc:docMk/>
            <pc:sldMk cId="2770776424" sldId="4521"/>
            <ac:grpSpMk id="7" creationId="{DF6DD01A-6FFD-52D7-EB54-612E6C6E9210}"/>
          </ac:grpSpMkLst>
        </pc:grpChg>
        <pc:picChg chg="mod">
          <ac:chgData name="Sudarshan Chakravarthi" userId="9632d19e-631d-46a5-9e9a-d9cc496f17d0" providerId="ADAL" clId="{AFBD7625-4137-495C-868C-6C591E7B43BE}" dt="2023-01-19T12:02:24.533" v="113" actId="164"/>
          <ac:picMkLst>
            <pc:docMk/>
            <pc:sldMk cId="2770776424" sldId="4521"/>
            <ac:picMk id="12" creationId="{A32309EE-E403-1FD4-1214-7A40551338A3}"/>
          </ac:picMkLst>
        </pc:picChg>
        <pc:picChg chg="mod">
          <ac:chgData name="Sudarshan Chakravarthi" userId="9632d19e-631d-46a5-9e9a-d9cc496f17d0" providerId="ADAL" clId="{AFBD7625-4137-495C-868C-6C591E7B43BE}" dt="2023-01-19T12:02:24.533" v="113" actId="164"/>
          <ac:picMkLst>
            <pc:docMk/>
            <pc:sldMk cId="2770776424" sldId="4521"/>
            <ac:picMk id="14" creationId="{6DE428D1-E810-1537-BDC5-06E04ED96068}"/>
          </ac:picMkLst>
        </pc:picChg>
        <pc:picChg chg="mod">
          <ac:chgData name="Sudarshan Chakravarthi" userId="9632d19e-631d-46a5-9e9a-d9cc496f17d0" providerId="ADAL" clId="{AFBD7625-4137-495C-868C-6C591E7B43BE}" dt="2023-01-19T12:02:24.533" v="113" actId="164"/>
          <ac:picMkLst>
            <pc:docMk/>
            <pc:sldMk cId="2770776424" sldId="4521"/>
            <ac:picMk id="16" creationId="{3EB3ACA6-4188-D9D3-F44C-D5848A0C3FC0}"/>
          </ac:picMkLst>
        </pc:picChg>
        <pc:picChg chg="mod">
          <ac:chgData name="Sudarshan Chakravarthi" userId="9632d19e-631d-46a5-9e9a-d9cc496f17d0" providerId="ADAL" clId="{AFBD7625-4137-495C-868C-6C591E7B43BE}" dt="2023-01-19T12:02:24.533" v="113" actId="164"/>
          <ac:picMkLst>
            <pc:docMk/>
            <pc:sldMk cId="2770776424" sldId="4521"/>
            <ac:picMk id="18" creationId="{6B6AF1A1-45FE-9A21-6E93-F604BCF5C226}"/>
          </ac:picMkLst>
        </pc:picChg>
        <pc:picChg chg="mod">
          <ac:chgData name="Sudarshan Chakravarthi" userId="9632d19e-631d-46a5-9e9a-d9cc496f17d0" providerId="ADAL" clId="{AFBD7625-4137-495C-868C-6C591E7B43BE}" dt="2023-01-19T12:02:24.533" v="113" actId="164"/>
          <ac:picMkLst>
            <pc:docMk/>
            <pc:sldMk cId="2770776424" sldId="4521"/>
            <ac:picMk id="20" creationId="{04F4D84D-DFDD-71F5-16B1-BDE1F2BA3B48}"/>
          </ac:picMkLst>
        </pc:picChg>
        <pc:picChg chg="mod">
          <ac:chgData name="Sudarshan Chakravarthi" userId="9632d19e-631d-46a5-9e9a-d9cc496f17d0" providerId="ADAL" clId="{AFBD7625-4137-495C-868C-6C591E7B43BE}" dt="2023-01-19T12:02:24.533" v="113" actId="164"/>
          <ac:picMkLst>
            <pc:docMk/>
            <pc:sldMk cId="2770776424" sldId="4521"/>
            <ac:picMk id="22" creationId="{E16B219E-4DE2-E543-2AF1-66858BCAFE64}"/>
          </ac:picMkLst>
        </pc:picChg>
      </pc:sldChg>
      <pc:sldChg chg="modSp mod">
        <pc:chgData name="Sudarshan Chakravarthi" userId="9632d19e-631d-46a5-9e9a-d9cc496f17d0" providerId="ADAL" clId="{AFBD7625-4137-495C-868C-6C591E7B43BE}" dt="2022-08-26T14:12:01.637" v="94" actId="20577"/>
        <pc:sldMkLst>
          <pc:docMk/>
          <pc:sldMk cId="1478815177" sldId="4522"/>
        </pc:sldMkLst>
        <pc:spChg chg="mod">
          <ac:chgData name="Sudarshan Chakravarthi" userId="9632d19e-631d-46a5-9e9a-d9cc496f17d0" providerId="ADAL" clId="{AFBD7625-4137-495C-868C-6C591E7B43BE}" dt="2022-08-26T14:12:01.637" v="94" actId="20577"/>
          <ac:spMkLst>
            <pc:docMk/>
            <pc:sldMk cId="1478815177" sldId="4522"/>
            <ac:spMk id="5" creationId="{0AD26F3A-263E-6233-B112-A1AF69BB5EEE}"/>
          </ac:spMkLst>
        </pc:spChg>
      </pc:sldChg>
      <pc:sldChg chg="addSp delSp modSp mod">
        <pc:chgData name="Sudarshan Chakravarthi" userId="9632d19e-631d-46a5-9e9a-d9cc496f17d0" providerId="ADAL" clId="{AFBD7625-4137-495C-868C-6C591E7B43BE}" dt="2022-08-26T14:12:07.781" v="99" actId="20577"/>
        <pc:sldMkLst>
          <pc:docMk/>
          <pc:sldMk cId="729329256" sldId="4523"/>
        </pc:sldMkLst>
        <pc:spChg chg="mod">
          <ac:chgData name="Sudarshan Chakravarthi" userId="9632d19e-631d-46a5-9e9a-d9cc496f17d0" providerId="ADAL" clId="{AFBD7625-4137-495C-868C-6C591E7B43BE}" dt="2022-08-26T14:12:07.781" v="99" actId="20577"/>
          <ac:spMkLst>
            <pc:docMk/>
            <pc:sldMk cId="729329256" sldId="4523"/>
            <ac:spMk id="5" creationId="{0AD26F3A-263E-6233-B112-A1AF69BB5EEE}"/>
          </ac:spMkLst>
        </pc:spChg>
        <pc:spChg chg="mod">
          <ac:chgData name="Sudarshan Chakravarthi" userId="9632d19e-631d-46a5-9e9a-d9cc496f17d0" providerId="ADAL" clId="{AFBD7625-4137-495C-868C-6C591E7B43BE}" dt="2022-08-26T13:59:10.060" v="68" actId="1076"/>
          <ac:spMkLst>
            <pc:docMk/>
            <pc:sldMk cId="729329256" sldId="4523"/>
            <ac:spMk id="13" creationId="{D27CB54F-7F25-30E9-5D25-6E8060D653E1}"/>
          </ac:spMkLst>
        </pc:spChg>
        <pc:grpChg chg="del mod">
          <ac:chgData name="Sudarshan Chakravarthi" userId="9632d19e-631d-46a5-9e9a-d9cc496f17d0" providerId="ADAL" clId="{AFBD7625-4137-495C-868C-6C591E7B43BE}" dt="2022-08-26T13:58:29.245" v="58" actId="478"/>
          <ac:grpSpMkLst>
            <pc:docMk/>
            <pc:sldMk cId="729329256" sldId="4523"/>
            <ac:grpSpMk id="63" creationId="{39224CB8-A057-0019-D467-AF9D5B6CEB95}"/>
          </ac:grpSpMkLst>
        </pc:grpChg>
        <pc:grpChg chg="mod">
          <ac:chgData name="Sudarshan Chakravarthi" userId="9632d19e-631d-46a5-9e9a-d9cc496f17d0" providerId="ADAL" clId="{AFBD7625-4137-495C-868C-6C591E7B43BE}" dt="2022-08-26T13:58:49.180" v="64" actId="1076"/>
          <ac:grpSpMkLst>
            <pc:docMk/>
            <pc:sldMk cId="729329256" sldId="4523"/>
            <ac:grpSpMk id="64" creationId="{8D6C7FCF-5393-FA7E-4C58-C2676EF93D48}"/>
          </ac:grpSpMkLst>
        </pc:grpChg>
        <pc:picChg chg="del mod">
          <ac:chgData name="Sudarshan Chakravarthi" userId="9632d19e-631d-46a5-9e9a-d9cc496f17d0" providerId="ADAL" clId="{AFBD7625-4137-495C-868C-6C591E7B43BE}" dt="2022-08-26T13:57:52.897" v="54" actId="478"/>
          <ac:picMkLst>
            <pc:docMk/>
            <pc:sldMk cId="729329256" sldId="4523"/>
            <ac:picMk id="42" creationId="{2F7910F1-1180-B347-FF05-1F4F784D0005}"/>
          </ac:picMkLst>
        </pc:picChg>
        <pc:picChg chg="del">
          <ac:chgData name="Sudarshan Chakravarthi" userId="9632d19e-631d-46a5-9e9a-d9cc496f17d0" providerId="ADAL" clId="{AFBD7625-4137-495C-868C-6C591E7B43BE}" dt="2022-08-26T13:58:29.245" v="58" actId="478"/>
          <ac:picMkLst>
            <pc:docMk/>
            <pc:sldMk cId="729329256" sldId="4523"/>
            <ac:picMk id="49" creationId="{1C249285-21FA-C724-7B38-D8C59041C6F0}"/>
          </ac:picMkLst>
        </pc:picChg>
        <pc:picChg chg="mod">
          <ac:chgData name="Sudarshan Chakravarthi" userId="9632d19e-631d-46a5-9e9a-d9cc496f17d0" providerId="ADAL" clId="{AFBD7625-4137-495C-868C-6C591E7B43BE}" dt="2022-08-26T13:58:29.245" v="58" actId="478"/>
          <ac:picMkLst>
            <pc:docMk/>
            <pc:sldMk cId="729329256" sldId="4523"/>
            <ac:picMk id="52" creationId="{A426EDD2-7349-8DAC-BB10-F4DB76E8EF2F}"/>
          </ac:picMkLst>
        </pc:picChg>
        <pc:picChg chg="add mod">
          <ac:chgData name="Sudarshan Chakravarthi" userId="9632d19e-631d-46a5-9e9a-d9cc496f17d0" providerId="ADAL" clId="{AFBD7625-4137-495C-868C-6C591E7B43BE}" dt="2022-08-26T13:58:58.450" v="66" actId="14100"/>
          <ac:picMkLst>
            <pc:docMk/>
            <pc:sldMk cId="729329256" sldId="4523"/>
            <ac:picMk id="1026" creationId="{0D995520-46CA-00CA-E2DE-DEF5BAD32EE1}"/>
          </ac:picMkLst>
        </pc:picChg>
      </pc:sldChg>
      <pc:sldChg chg="addSp delSp modSp mod">
        <pc:chgData name="Sudarshan Chakravarthi" userId="9632d19e-631d-46a5-9e9a-d9cc496f17d0" providerId="ADAL" clId="{AFBD7625-4137-495C-868C-6C591E7B43BE}" dt="2023-02-20T12:33:36.087" v="799"/>
        <pc:sldMkLst>
          <pc:docMk/>
          <pc:sldMk cId="797902753" sldId="4524"/>
        </pc:sldMkLst>
        <pc:spChg chg="add mod">
          <ac:chgData name="Sudarshan Chakravarthi" userId="9632d19e-631d-46a5-9e9a-d9cc496f17d0" providerId="ADAL" clId="{AFBD7625-4137-495C-868C-6C591E7B43BE}" dt="2022-07-22T07:48:45.300" v="45" actId="164"/>
          <ac:spMkLst>
            <pc:docMk/>
            <pc:sldMk cId="797902753" sldId="4524"/>
            <ac:spMk id="3" creationId="{0B186EF7-577D-26C6-69A8-1BCC39C79F6F}"/>
          </ac:spMkLst>
        </pc:spChg>
        <pc:spChg chg="mod">
          <ac:chgData name="Sudarshan Chakravarthi" userId="9632d19e-631d-46a5-9e9a-d9cc496f17d0" providerId="ADAL" clId="{AFBD7625-4137-495C-868C-6C591E7B43BE}" dt="2023-02-20T12:33:36.087" v="799"/>
          <ac:spMkLst>
            <pc:docMk/>
            <pc:sldMk cId="797902753" sldId="4524"/>
            <ac:spMk id="3" creationId="{736E97A0-0E48-E15E-B409-19C7F7E587B3}"/>
          </ac:spMkLst>
        </pc:spChg>
        <pc:spChg chg="mod">
          <ac:chgData name="Sudarshan Chakravarthi" userId="9632d19e-631d-46a5-9e9a-d9cc496f17d0" providerId="ADAL" clId="{AFBD7625-4137-495C-868C-6C591E7B43BE}" dt="2023-02-20T12:33:36.087" v="799"/>
          <ac:spMkLst>
            <pc:docMk/>
            <pc:sldMk cId="797902753" sldId="4524"/>
            <ac:spMk id="5" creationId="{1C55420B-AAAF-EE87-C15A-A9A68F5A7043}"/>
          </ac:spMkLst>
        </pc:spChg>
        <pc:spChg chg="add mod">
          <ac:chgData name="Sudarshan Chakravarthi" userId="9632d19e-631d-46a5-9e9a-d9cc496f17d0" providerId="ADAL" clId="{AFBD7625-4137-495C-868C-6C591E7B43BE}" dt="2022-07-22T07:48:45.300" v="45" actId="164"/>
          <ac:spMkLst>
            <pc:docMk/>
            <pc:sldMk cId="797902753" sldId="4524"/>
            <ac:spMk id="16" creationId="{CA5C028E-C733-B91D-FBA6-D36D3CE894F5}"/>
          </ac:spMkLst>
        </pc:spChg>
        <pc:spChg chg="add mod">
          <ac:chgData name="Sudarshan Chakravarthi" userId="9632d19e-631d-46a5-9e9a-d9cc496f17d0" providerId="ADAL" clId="{AFBD7625-4137-495C-868C-6C591E7B43BE}" dt="2022-07-22T07:48:45.300" v="45" actId="164"/>
          <ac:spMkLst>
            <pc:docMk/>
            <pc:sldMk cId="797902753" sldId="4524"/>
            <ac:spMk id="18" creationId="{7CFA880E-54EF-B7B9-B414-9F76FD48BB2E}"/>
          </ac:spMkLst>
        </pc:spChg>
        <pc:grpChg chg="add mod">
          <ac:chgData name="Sudarshan Chakravarthi" userId="9632d19e-631d-46a5-9e9a-d9cc496f17d0" providerId="ADAL" clId="{AFBD7625-4137-495C-868C-6C591E7B43BE}" dt="2023-02-20T12:33:36.087" v="799"/>
          <ac:grpSpMkLst>
            <pc:docMk/>
            <pc:sldMk cId="797902753" sldId="4524"/>
            <ac:grpSpMk id="2" creationId="{570C4DC8-DA7B-9167-3B8E-14E3119FFFED}"/>
          </ac:grpSpMkLst>
        </pc:grpChg>
        <pc:grpChg chg="add del mod">
          <ac:chgData name="Sudarshan Chakravarthi" userId="9632d19e-631d-46a5-9e9a-d9cc496f17d0" providerId="ADAL" clId="{AFBD7625-4137-495C-868C-6C591E7B43BE}" dt="2022-07-22T07:48:57.330" v="48" actId="478"/>
          <ac:grpSpMkLst>
            <pc:docMk/>
            <pc:sldMk cId="797902753" sldId="4524"/>
            <ac:grpSpMk id="5" creationId="{0B995B3B-C45B-CE53-B732-603CEEAF24D0}"/>
          </ac:grpSpMkLst>
        </pc:grpChg>
        <pc:picChg chg="del">
          <ac:chgData name="Sudarshan Chakravarthi" userId="9632d19e-631d-46a5-9e9a-d9cc496f17d0" providerId="ADAL" clId="{AFBD7625-4137-495C-868C-6C591E7B43BE}" dt="2022-07-22T07:36:48.345" v="0" actId="478"/>
          <ac:picMkLst>
            <pc:docMk/>
            <pc:sldMk cId="797902753" sldId="4524"/>
            <ac:picMk id="2" creationId="{24658507-6A7C-D29F-D009-D24F5C774524}"/>
          </ac:picMkLst>
        </pc:picChg>
        <pc:picChg chg="add mod">
          <ac:chgData name="Sudarshan Chakravarthi" userId="9632d19e-631d-46a5-9e9a-d9cc496f17d0" providerId="ADAL" clId="{AFBD7625-4137-495C-868C-6C591E7B43BE}" dt="2022-07-22T07:49:01.554" v="49" actId="1076"/>
          <ac:picMkLst>
            <pc:docMk/>
            <pc:sldMk cId="797902753" sldId="4524"/>
            <ac:picMk id="6" creationId="{D4FC27D7-558B-666D-E9CD-0516846052D3}"/>
          </ac:picMkLst>
        </pc:picChg>
        <pc:picChg chg="add mod">
          <ac:chgData name="Sudarshan Chakravarthi" userId="9632d19e-631d-46a5-9e9a-d9cc496f17d0" providerId="ADAL" clId="{AFBD7625-4137-495C-868C-6C591E7B43BE}" dt="2022-07-22T07:48:45.300" v="45" actId="164"/>
          <ac:picMkLst>
            <pc:docMk/>
            <pc:sldMk cId="797902753" sldId="4524"/>
            <ac:picMk id="1026" creationId="{7D7A5AD3-4B14-C098-C0B3-B7CD96B7C84A}"/>
          </ac:picMkLst>
        </pc:picChg>
      </pc:sldChg>
      <pc:sldChg chg="del">
        <pc:chgData name="Sudarshan Chakravarthi" userId="9632d19e-631d-46a5-9e9a-d9cc496f17d0" providerId="ADAL" clId="{AFBD7625-4137-495C-868C-6C591E7B43BE}" dt="2023-01-19T12:09:21.858" v="149" actId="47"/>
        <pc:sldMkLst>
          <pc:docMk/>
          <pc:sldMk cId="3651191647" sldId="4525"/>
        </pc:sldMkLst>
      </pc:sldChg>
      <pc:sldChg chg="addSp modSp add mod">
        <pc:chgData name="Sudarshan Chakravarthi" userId="9632d19e-631d-46a5-9e9a-d9cc496f17d0" providerId="ADAL" clId="{AFBD7625-4137-495C-868C-6C591E7B43BE}" dt="2023-02-20T12:33:29.308" v="798" actId="1076"/>
        <pc:sldMkLst>
          <pc:docMk/>
          <pc:sldMk cId="3195061035" sldId="4526"/>
        </pc:sldMkLst>
        <pc:spChg chg="mod">
          <ac:chgData name="Sudarshan Chakravarthi" userId="9632d19e-631d-46a5-9e9a-d9cc496f17d0" providerId="ADAL" clId="{AFBD7625-4137-495C-868C-6C591E7B43BE}" dt="2023-02-20T12:33:25.249" v="797"/>
          <ac:spMkLst>
            <pc:docMk/>
            <pc:sldMk cId="3195061035" sldId="4526"/>
            <ac:spMk id="3" creationId="{F71C8800-A065-AB2E-60F4-C1CD9927D5BE}"/>
          </ac:spMkLst>
        </pc:spChg>
        <pc:spChg chg="mod">
          <ac:chgData name="Sudarshan Chakravarthi" userId="9632d19e-631d-46a5-9e9a-d9cc496f17d0" providerId="ADAL" clId="{AFBD7625-4137-495C-868C-6C591E7B43BE}" dt="2023-02-20T12:33:25.249" v="797"/>
          <ac:spMkLst>
            <pc:docMk/>
            <pc:sldMk cId="3195061035" sldId="4526"/>
            <ac:spMk id="5" creationId="{1C073C7F-9081-018A-60AD-FC85986BA532}"/>
          </ac:spMkLst>
        </pc:spChg>
        <pc:grpChg chg="add mod">
          <ac:chgData name="Sudarshan Chakravarthi" userId="9632d19e-631d-46a5-9e9a-d9cc496f17d0" providerId="ADAL" clId="{AFBD7625-4137-495C-868C-6C591E7B43BE}" dt="2023-02-20T12:33:29.308" v="798" actId="1076"/>
          <ac:grpSpMkLst>
            <pc:docMk/>
            <pc:sldMk cId="3195061035" sldId="4526"/>
            <ac:grpSpMk id="2" creationId="{654BEB16-25DB-F1AE-1C48-58FF172FF901}"/>
          </ac:grpSpMkLst>
        </pc:grpChg>
      </pc:sldChg>
      <pc:sldChg chg="addSp delSp modSp add del mod">
        <pc:chgData name="Sudarshan Chakravarthi" userId="9632d19e-631d-46a5-9e9a-d9cc496f17d0" providerId="ADAL" clId="{AFBD7625-4137-495C-868C-6C591E7B43BE}" dt="2023-01-20T09:22:45.728" v="792" actId="14100"/>
        <pc:sldMkLst>
          <pc:docMk/>
          <pc:sldMk cId="3881748987" sldId="4566"/>
        </pc:sldMkLst>
        <pc:spChg chg="mod">
          <ac:chgData name="Sudarshan Chakravarthi" userId="9632d19e-631d-46a5-9e9a-d9cc496f17d0" providerId="ADAL" clId="{AFBD7625-4137-495C-868C-6C591E7B43BE}" dt="2023-01-20T09:22:45.728" v="792" actId="14100"/>
          <ac:spMkLst>
            <pc:docMk/>
            <pc:sldMk cId="3881748987" sldId="4566"/>
            <ac:spMk id="12" creationId="{B0D527A7-9BFD-8B3C-B2AA-16150CD6C636}"/>
          </ac:spMkLst>
        </pc:spChg>
        <pc:picChg chg="add mod">
          <ac:chgData name="Sudarshan Chakravarthi" userId="9632d19e-631d-46a5-9e9a-d9cc496f17d0" providerId="ADAL" clId="{AFBD7625-4137-495C-868C-6C591E7B43BE}" dt="2023-01-20T09:18:16.120" v="162" actId="1076"/>
          <ac:picMkLst>
            <pc:docMk/>
            <pc:sldMk cId="3881748987" sldId="4566"/>
            <ac:picMk id="1026" creationId="{F1C0539A-909D-DD84-0122-A55BA2F56608}"/>
          </ac:picMkLst>
        </pc:picChg>
        <pc:picChg chg="del">
          <ac:chgData name="Sudarshan Chakravarthi" userId="9632d19e-631d-46a5-9e9a-d9cc496f17d0" providerId="ADAL" clId="{AFBD7625-4137-495C-868C-6C591E7B43BE}" dt="2023-01-20T09:18:01.122" v="157" actId="478"/>
          <ac:picMkLst>
            <pc:docMk/>
            <pc:sldMk cId="3881748987" sldId="4566"/>
            <ac:picMk id="1028" creationId="{0D834684-AF2D-B4AD-02B4-734ADE3F28DB}"/>
          </ac:picMkLst>
        </pc:picChg>
      </pc:sldChg>
      <pc:sldChg chg="add del">
        <pc:chgData name="Sudarshan Chakravarthi" userId="9632d19e-631d-46a5-9e9a-d9cc496f17d0" providerId="ADAL" clId="{AFBD7625-4137-495C-868C-6C591E7B43BE}" dt="2023-02-20T12:33:20.272" v="794"/>
        <pc:sldMkLst>
          <pc:docMk/>
          <pc:sldMk cId="2521044054" sldId="4567"/>
        </pc:sldMkLst>
      </pc:sldChg>
      <pc:sldChg chg="delSp add mod">
        <pc:chgData name="Sudarshan Chakravarthi" userId="9632d19e-631d-46a5-9e9a-d9cc496f17d0" providerId="ADAL" clId="{AFBD7625-4137-495C-868C-6C591E7B43BE}" dt="2023-02-20T12:33:23.360" v="796" actId="21"/>
        <pc:sldMkLst>
          <pc:docMk/>
          <pc:sldMk cId="3065046386" sldId="4567"/>
        </pc:sldMkLst>
        <pc:grpChg chg="del">
          <ac:chgData name="Sudarshan Chakravarthi" userId="9632d19e-631d-46a5-9e9a-d9cc496f17d0" providerId="ADAL" clId="{AFBD7625-4137-495C-868C-6C591E7B43BE}" dt="2023-02-20T12:33:23.360" v="796" actId="21"/>
          <ac:grpSpMkLst>
            <pc:docMk/>
            <pc:sldMk cId="3065046386" sldId="4567"/>
            <ac:grpSpMk id="7" creationId="{BA1B565A-E045-6D20-AE09-A5459769E6A8}"/>
          </ac:grpSpMkLst>
        </pc:grpChg>
      </pc:sldChg>
      <pc:sldMasterChg chg="delSldLayout">
        <pc:chgData name="Sudarshan Chakravarthi" userId="9632d19e-631d-46a5-9e9a-d9cc496f17d0" providerId="ADAL" clId="{AFBD7625-4137-495C-868C-6C591E7B43BE}" dt="2023-01-19T12:09:29.294" v="150" actId="47"/>
        <pc:sldMasterMkLst>
          <pc:docMk/>
          <pc:sldMasterMk cId="2979723628" sldId="2147483648"/>
        </pc:sldMasterMkLst>
        <pc:sldLayoutChg chg="del">
          <pc:chgData name="Sudarshan Chakravarthi" userId="9632d19e-631d-46a5-9e9a-d9cc496f17d0" providerId="ADAL" clId="{AFBD7625-4137-495C-868C-6C591E7B43BE}" dt="2023-01-19T12:09:29.294" v="150" actId="47"/>
          <pc:sldLayoutMkLst>
            <pc:docMk/>
            <pc:sldMasterMk cId="2979723628" sldId="2147483648"/>
            <pc:sldLayoutMk cId="1567077430" sldId="2147483674"/>
          </pc:sldLayoutMkLst>
        </pc:sldLayoutChg>
      </pc:sldMasterChg>
      <pc:sldMasterChg chg="delSldLayout">
        <pc:chgData name="Sudarshan Chakravarthi" userId="9632d19e-631d-46a5-9e9a-d9cc496f17d0" providerId="ADAL" clId="{AFBD7625-4137-495C-868C-6C591E7B43BE}" dt="2023-02-20T12:33:43.040" v="800" actId="47"/>
        <pc:sldMasterMkLst>
          <pc:docMk/>
          <pc:sldMasterMk cId="3672407348" sldId="2147483660"/>
        </pc:sldMasterMkLst>
        <pc:sldLayoutChg chg="del">
          <pc:chgData name="Sudarshan Chakravarthi" userId="9632d19e-631d-46a5-9e9a-d9cc496f17d0" providerId="ADAL" clId="{AFBD7625-4137-495C-868C-6C591E7B43BE}" dt="2023-02-20T12:33:43.040" v="800" actId="47"/>
          <pc:sldLayoutMkLst>
            <pc:docMk/>
            <pc:sldMasterMk cId="3672407348" sldId="2147483660"/>
            <pc:sldLayoutMk cId="3538582816" sldId="2147483672"/>
          </pc:sldLayoutMkLst>
        </pc:sldLayoutChg>
      </pc:sldMasterChg>
    </pc:docChg>
  </pc:docChgLst>
  <pc:docChgLst>
    <pc:chgData name="Sudarshan Chakravarthi" userId="9632d19e-631d-46a5-9e9a-d9cc496f17d0" providerId="ADAL" clId="{4EA6E7C6-409E-496A-BC45-3044F04612E6}"/>
    <pc:docChg chg="undo custSel modSld sldOrd">
      <pc:chgData name="Sudarshan Chakravarthi" userId="9632d19e-631d-46a5-9e9a-d9cc496f17d0" providerId="ADAL" clId="{4EA6E7C6-409E-496A-BC45-3044F04612E6}" dt="2023-05-29T11:13:21.337" v="90"/>
      <pc:docMkLst>
        <pc:docMk/>
      </pc:docMkLst>
      <pc:sldChg chg="ord">
        <pc:chgData name="Sudarshan Chakravarthi" userId="9632d19e-631d-46a5-9e9a-d9cc496f17d0" providerId="ADAL" clId="{4EA6E7C6-409E-496A-BC45-3044F04612E6}" dt="2023-05-29T11:13:21.337" v="90"/>
        <pc:sldMkLst>
          <pc:docMk/>
          <pc:sldMk cId="676750021" sldId="4517"/>
        </pc:sldMkLst>
      </pc:sldChg>
      <pc:sldChg chg="ord">
        <pc:chgData name="Sudarshan Chakravarthi" userId="9632d19e-631d-46a5-9e9a-d9cc496f17d0" providerId="ADAL" clId="{4EA6E7C6-409E-496A-BC45-3044F04612E6}" dt="2023-05-29T11:13:17.098" v="88"/>
        <pc:sldMkLst>
          <pc:docMk/>
          <pc:sldMk cId="3935971270" sldId="4518"/>
        </pc:sldMkLst>
      </pc:sldChg>
      <pc:sldChg chg="modSp mod">
        <pc:chgData name="Sudarshan Chakravarthi" userId="9632d19e-631d-46a5-9e9a-d9cc496f17d0" providerId="ADAL" clId="{4EA6E7C6-409E-496A-BC45-3044F04612E6}" dt="2023-05-29T11:11:11.978" v="0" actId="14100"/>
        <pc:sldMkLst>
          <pc:docMk/>
          <pc:sldMk cId="3235639366" sldId="4520"/>
        </pc:sldMkLst>
        <pc:spChg chg="mod">
          <ac:chgData name="Sudarshan Chakravarthi" userId="9632d19e-631d-46a5-9e9a-d9cc496f17d0" providerId="ADAL" clId="{4EA6E7C6-409E-496A-BC45-3044F04612E6}" dt="2023-05-29T11:11:11.978" v="0" actId="14100"/>
          <ac:spMkLst>
            <pc:docMk/>
            <pc:sldMk cId="3235639366" sldId="4520"/>
            <ac:spMk id="108" creationId="{9944EFAF-1B6D-0684-FA13-5E7197D21CC0}"/>
          </ac:spMkLst>
        </pc:spChg>
      </pc:sldChg>
      <pc:sldChg chg="modSp mod">
        <pc:chgData name="Sudarshan Chakravarthi" userId="9632d19e-631d-46a5-9e9a-d9cc496f17d0" providerId="ADAL" clId="{4EA6E7C6-409E-496A-BC45-3044F04612E6}" dt="2023-05-29T11:12:52.285" v="86" actId="20577"/>
        <pc:sldMkLst>
          <pc:docMk/>
          <pc:sldMk cId="2770776424" sldId="4521"/>
        </pc:sldMkLst>
        <pc:spChg chg="mod">
          <ac:chgData name="Sudarshan Chakravarthi" userId="9632d19e-631d-46a5-9e9a-d9cc496f17d0" providerId="ADAL" clId="{4EA6E7C6-409E-496A-BC45-3044F04612E6}" dt="2023-05-29T11:12:52.285" v="86" actId="20577"/>
          <ac:spMkLst>
            <pc:docMk/>
            <pc:sldMk cId="2770776424" sldId="4521"/>
            <ac:spMk id="30" creationId="{6BA5093F-DE30-D6F9-2805-EC1FE9B6C21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 Trade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Lead Markets</c:v>
                </c:pt>
                <c:pt idx="1">
                  <c:v>Growth Markets</c:v>
                </c:pt>
                <c:pt idx="2">
                  <c:v>China</c:v>
                </c:pt>
                <c:pt idx="3">
                  <c:v>Emerging Markets</c:v>
                </c:pt>
              </c:strCache>
            </c:strRef>
          </c:cat>
          <c:val>
            <c:numRef>
              <c:f>Sheet1!$B$2:$B$5</c:f>
              <c:numCache>
                <c:formatCode>0%</c:formatCode>
                <c:ptCount val="4"/>
                <c:pt idx="0">
                  <c:v>0.01</c:v>
                </c:pt>
                <c:pt idx="1">
                  <c:v>0.38</c:v>
                </c:pt>
                <c:pt idx="2">
                  <c:v>0.4</c:v>
                </c:pt>
                <c:pt idx="3">
                  <c:v>0.64</c:v>
                </c:pt>
              </c:numCache>
            </c:numRef>
          </c:val>
          <c:extLst>
            <c:ext xmlns:c16="http://schemas.microsoft.com/office/drawing/2014/chart" uri="{C3380CC4-5D6E-409C-BE32-E72D297353CC}">
              <c16:uniqueId val="{00000000-D995-4A52-8A70-5C48D5794F2B}"/>
            </c:ext>
          </c:extLst>
        </c:ser>
        <c:ser>
          <c:idx val="1"/>
          <c:order val="1"/>
          <c:tx>
            <c:strRef>
              <c:f>Sheet1!$C$1</c:f>
              <c:strCache>
                <c:ptCount val="1"/>
                <c:pt idx="0">
                  <c:v>M Trade</c:v>
                </c:pt>
              </c:strCache>
            </c:strRef>
          </c:tx>
          <c:spPr>
            <a:solidFill>
              <a:srgbClr val="0AE7FE"/>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Lead Markets</c:v>
                </c:pt>
                <c:pt idx="1">
                  <c:v>Growth Markets</c:v>
                </c:pt>
                <c:pt idx="2">
                  <c:v>China</c:v>
                </c:pt>
                <c:pt idx="3">
                  <c:v>Emerging Markets</c:v>
                </c:pt>
              </c:strCache>
            </c:strRef>
          </c:cat>
          <c:val>
            <c:numRef>
              <c:f>Sheet1!$C$2:$C$5</c:f>
              <c:numCache>
                <c:formatCode>0%</c:formatCode>
                <c:ptCount val="4"/>
                <c:pt idx="0">
                  <c:v>0.02</c:v>
                </c:pt>
                <c:pt idx="1">
                  <c:v>0.11</c:v>
                </c:pt>
                <c:pt idx="2">
                  <c:v>0.1</c:v>
                </c:pt>
                <c:pt idx="3">
                  <c:v>0.36</c:v>
                </c:pt>
              </c:numCache>
            </c:numRef>
          </c:val>
          <c:extLst>
            <c:ext xmlns:c16="http://schemas.microsoft.com/office/drawing/2014/chart" uri="{C3380CC4-5D6E-409C-BE32-E72D297353CC}">
              <c16:uniqueId val="{00000001-D995-4A52-8A70-5C48D5794F2B}"/>
            </c:ext>
          </c:extLst>
        </c:ser>
        <c:ser>
          <c:idx val="2"/>
          <c:order val="2"/>
          <c:tx>
            <c:strRef>
              <c:f>Sheet1!$D$1</c:f>
              <c:strCache>
                <c:ptCount val="1"/>
                <c:pt idx="0">
                  <c:v>Drugstores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Lead Markets</c:v>
                </c:pt>
                <c:pt idx="1">
                  <c:v>Growth Markets</c:v>
                </c:pt>
                <c:pt idx="2">
                  <c:v>China</c:v>
                </c:pt>
                <c:pt idx="3">
                  <c:v>Emerging Markets</c:v>
                </c:pt>
              </c:strCache>
            </c:strRef>
          </c:cat>
          <c:val>
            <c:numRef>
              <c:f>Sheet1!$D$2:$D$5</c:f>
              <c:numCache>
                <c:formatCode>0%</c:formatCode>
                <c:ptCount val="4"/>
                <c:pt idx="0">
                  <c:v>0.05</c:v>
                </c:pt>
                <c:pt idx="1">
                  <c:v>7.0000000000000007E-2</c:v>
                </c:pt>
              </c:numCache>
            </c:numRef>
          </c:val>
          <c:extLst>
            <c:ext xmlns:c16="http://schemas.microsoft.com/office/drawing/2014/chart" uri="{C3380CC4-5D6E-409C-BE32-E72D297353CC}">
              <c16:uniqueId val="{00000002-D995-4A52-8A70-5C48D5794F2B}"/>
            </c:ext>
          </c:extLst>
        </c:ser>
        <c:ser>
          <c:idx val="3"/>
          <c:order val="3"/>
          <c:tx>
            <c:strRef>
              <c:f>Sheet1!$E$1</c:f>
              <c:strCache>
                <c:ptCount val="1"/>
                <c:pt idx="0">
                  <c:v>Discount</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Lead Markets</c:v>
                </c:pt>
                <c:pt idx="1">
                  <c:v>Growth Markets</c:v>
                </c:pt>
                <c:pt idx="2">
                  <c:v>China</c:v>
                </c:pt>
                <c:pt idx="3">
                  <c:v>Emerging Markets</c:v>
                </c:pt>
              </c:strCache>
            </c:strRef>
          </c:cat>
          <c:val>
            <c:numRef>
              <c:f>Sheet1!$E$2:$E$5</c:f>
              <c:numCache>
                <c:formatCode>0%</c:formatCode>
                <c:ptCount val="4"/>
                <c:pt idx="0">
                  <c:v>0.05</c:v>
                </c:pt>
                <c:pt idx="1">
                  <c:v>0.02</c:v>
                </c:pt>
              </c:numCache>
            </c:numRef>
          </c:val>
          <c:extLst>
            <c:ext xmlns:c16="http://schemas.microsoft.com/office/drawing/2014/chart" uri="{C3380CC4-5D6E-409C-BE32-E72D297353CC}">
              <c16:uniqueId val="{00000003-D995-4A52-8A70-5C48D5794F2B}"/>
            </c:ext>
          </c:extLst>
        </c:ser>
        <c:ser>
          <c:idx val="4"/>
          <c:order val="4"/>
          <c:tx>
            <c:strRef>
              <c:f>Sheet1!$F$1</c:f>
              <c:strCache>
                <c:ptCount val="1"/>
                <c:pt idx="0">
                  <c:v>Convenience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Lead Markets</c:v>
                </c:pt>
                <c:pt idx="1">
                  <c:v>Growth Markets</c:v>
                </c:pt>
                <c:pt idx="2">
                  <c:v>China</c:v>
                </c:pt>
                <c:pt idx="3">
                  <c:v>Emerging Markets</c:v>
                </c:pt>
              </c:strCache>
            </c:strRef>
          </c:cat>
          <c:val>
            <c:numRef>
              <c:f>Sheet1!$F$2:$F$5</c:f>
              <c:numCache>
                <c:formatCode>0%</c:formatCode>
                <c:ptCount val="4"/>
                <c:pt idx="0">
                  <c:v>0.15</c:v>
                </c:pt>
                <c:pt idx="1">
                  <c:v>0.03</c:v>
                </c:pt>
                <c:pt idx="2">
                  <c:v>0.03</c:v>
                </c:pt>
              </c:numCache>
            </c:numRef>
          </c:val>
          <c:extLst>
            <c:ext xmlns:c16="http://schemas.microsoft.com/office/drawing/2014/chart" uri="{C3380CC4-5D6E-409C-BE32-E72D297353CC}">
              <c16:uniqueId val="{00000004-D995-4A52-8A70-5C48D5794F2B}"/>
            </c:ext>
          </c:extLst>
        </c:ser>
        <c:ser>
          <c:idx val="5"/>
          <c:order val="5"/>
          <c:tx>
            <c:strRef>
              <c:f>Sheet1!$G$1</c:f>
              <c:strCache>
                <c:ptCount val="1"/>
                <c:pt idx="0">
                  <c:v>S Supermarket</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Lead Markets</c:v>
                </c:pt>
                <c:pt idx="1">
                  <c:v>Growth Markets</c:v>
                </c:pt>
                <c:pt idx="2">
                  <c:v>China</c:v>
                </c:pt>
                <c:pt idx="3">
                  <c:v>Emerging Markets</c:v>
                </c:pt>
              </c:strCache>
            </c:strRef>
          </c:cat>
          <c:val>
            <c:numRef>
              <c:f>Sheet1!$G$2:$G$5</c:f>
              <c:numCache>
                <c:formatCode>0%</c:formatCode>
                <c:ptCount val="4"/>
                <c:pt idx="0">
                  <c:v>7.0000000000000007E-2</c:v>
                </c:pt>
                <c:pt idx="1">
                  <c:v>0.14000000000000001</c:v>
                </c:pt>
                <c:pt idx="2">
                  <c:v>0.18</c:v>
                </c:pt>
              </c:numCache>
            </c:numRef>
          </c:val>
          <c:extLst>
            <c:ext xmlns:c16="http://schemas.microsoft.com/office/drawing/2014/chart" uri="{C3380CC4-5D6E-409C-BE32-E72D297353CC}">
              <c16:uniqueId val="{00000005-D995-4A52-8A70-5C48D5794F2B}"/>
            </c:ext>
          </c:extLst>
        </c:ser>
        <c:ser>
          <c:idx val="6"/>
          <c:order val="6"/>
          <c:tx>
            <c:strRef>
              <c:f>Sheet1!$H$1</c:f>
              <c:strCache>
                <c:ptCount val="1"/>
                <c:pt idx="0">
                  <c:v>Hypermarket</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Lead Markets</c:v>
                </c:pt>
                <c:pt idx="1">
                  <c:v>Growth Markets</c:v>
                </c:pt>
                <c:pt idx="2">
                  <c:v>China</c:v>
                </c:pt>
                <c:pt idx="3">
                  <c:v>Emerging Markets</c:v>
                </c:pt>
              </c:strCache>
            </c:strRef>
          </c:cat>
          <c:val>
            <c:numRef>
              <c:f>Sheet1!$H$2:$H$5</c:f>
              <c:numCache>
                <c:formatCode>0%</c:formatCode>
                <c:ptCount val="4"/>
                <c:pt idx="0">
                  <c:v>0.3</c:v>
                </c:pt>
                <c:pt idx="1">
                  <c:v>0.12</c:v>
                </c:pt>
                <c:pt idx="2">
                  <c:v>0.11</c:v>
                </c:pt>
              </c:numCache>
            </c:numRef>
          </c:val>
          <c:extLst>
            <c:ext xmlns:c16="http://schemas.microsoft.com/office/drawing/2014/chart" uri="{C3380CC4-5D6E-409C-BE32-E72D297353CC}">
              <c16:uniqueId val="{00000006-D995-4A52-8A70-5C48D5794F2B}"/>
            </c:ext>
          </c:extLst>
        </c:ser>
        <c:ser>
          <c:idx val="7"/>
          <c:order val="7"/>
          <c:tx>
            <c:strRef>
              <c:f>Sheet1!$I$1</c:f>
              <c:strCache>
                <c:ptCount val="1"/>
                <c:pt idx="0">
                  <c:v>L Supermarket</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Lead Markets</c:v>
                </c:pt>
                <c:pt idx="1">
                  <c:v>Growth Markets</c:v>
                </c:pt>
                <c:pt idx="2">
                  <c:v>China</c:v>
                </c:pt>
                <c:pt idx="3">
                  <c:v>Emerging Markets</c:v>
                </c:pt>
              </c:strCache>
            </c:strRef>
          </c:cat>
          <c:val>
            <c:numRef>
              <c:f>Sheet1!$I$2:$I$5</c:f>
              <c:numCache>
                <c:formatCode>0%</c:formatCode>
                <c:ptCount val="4"/>
                <c:pt idx="0">
                  <c:v>0.35</c:v>
                </c:pt>
                <c:pt idx="1">
                  <c:v>0.13</c:v>
                </c:pt>
                <c:pt idx="2">
                  <c:v>0.18</c:v>
                </c:pt>
              </c:numCache>
            </c:numRef>
          </c:val>
          <c:extLst>
            <c:ext xmlns:c16="http://schemas.microsoft.com/office/drawing/2014/chart" uri="{C3380CC4-5D6E-409C-BE32-E72D297353CC}">
              <c16:uniqueId val="{00000007-D995-4A52-8A70-5C48D5794F2B}"/>
            </c:ext>
          </c:extLst>
        </c:ser>
        <c:dLbls>
          <c:showLegendKey val="0"/>
          <c:showVal val="0"/>
          <c:showCatName val="0"/>
          <c:showSerName val="0"/>
          <c:showPercent val="0"/>
          <c:showBubbleSize val="0"/>
        </c:dLbls>
        <c:gapWidth val="37"/>
        <c:overlap val="100"/>
        <c:axId val="1053073279"/>
        <c:axId val="1053075775"/>
      </c:barChart>
      <c:catAx>
        <c:axId val="10530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53075775"/>
        <c:crosses val="autoZero"/>
        <c:auto val="1"/>
        <c:lblAlgn val="ctr"/>
        <c:lblOffset val="100"/>
        <c:noMultiLvlLbl val="0"/>
      </c:catAx>
      <c:valAx>
        <c:axId val="1053075775"/>
        <c:scaling>
          <c:orientation val="minMax"/>
        </c:scaling>
        <c:delete val="1"/>
        <c:axPos val="l"/>
        <c:numFmt formatCode="0%" sourceLinked="1"/>
        <c:majorTickMark val="none"/>
        <c:minorTickMark val="none"/>
        <c:tickLblPos val="nextTo"/>
        <c:crossAx val="1053073279"/>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Entry>
      <c:legendEntry>
        <c:idx val="6"/>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Entry>
      <c:layout>
        <c:manualLayout>
          <c:xMode val="edge"/>
          <c:yMode val="edge"/>
          <c:x val="5.0155583440492325E-3"/>
          <c:y val="0.89032407599949315"/>
          <c:w val="0.97944101869591738"/>
          <c:h val="9.11432587186826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30-37E1-4BFE-AD07-985DEAF481E6}"/>
              </c:ext>
            </c:extLst>
          </c:dPt>
          <c:dPt>
            <c:idx val="1"/>
            <c:invertIfNegative val="0"/>
            <c:bubble3D val="0"/>
            <c:spPr>
              <a:solidFill>
                <a:srgbClr val="FFC000"/>
              </a:solidFill>
              <a:ln>
                <a:noFill/>
              </a:ln>
              <a:effectLst/>
            </c:spPr>
            <c:extLst>
              <c:ext xmlns:c16="http://schemas.microsoft.com/office/drawing/2014/chart" uri="{C3380CC4-5D6E-409C-BE32-E72D297353CC}">
                <c16:uniqueId val="{0000003D-37E1-4BFE-AD07-985DEAF481E6}"/>
              </c:ext>
            </c:extLst>
          </c:dPt>
          <c:dPt>
            <c:idx val="2"/>
            <c:invertIfNegative val="0"/>
            <c:bubble3D val="0"/>
            <c:spPr>
              <a:solidFill>
                <a:srgbClr val="00B050"/>
              </a:solidFill>
              <a:ln>
                <a:noFill/>
              </a:ln>
              <a:effectLst/>
            </c:spPr>
            <c:extLst>
              <c:ext xmlns:c16="http://schemas.microsoft.com/office/drawing/2014/chart" uri="{C3380CC4-5D6E-409C-BE32-E72D297353CC}">
                <c16:uniqueId val="{00000031-37E1-4BFE-AD07-985DEAF481E6}"/>
              </c:ext>
            </c:extLst>
          </c:dPt>
          <c:dPt>
            <c:idx val="3"/>
            <c:invertIfNegative val="0"/>
            <c:bubble3D val="0"/>
            <c:spPr>
              <a:solidFill>
                <a:srgbClr val="00B050"/>
              </a:solidFill>
              <a:ln>
                <a:noFill/>
              </a:ln>
              <a:effectLst/>
            </c:spPr>
            <c:extLst>
              <c:ext xmlns:c16="http://schemas.microsoft.com/office/drawing/2014/chart" uri="{C3380CC4-5D6E-409C-BE32-E72D297353CC}">
                <c16:uniqueId val="{00000032-37E1-4BFE-AD07-985DEAF481E6}"/>
              </c:ext>
            </c:extLst>
          </c:dPt>
          <c:dPt>
            <c:idx val="4"/>
            <c:invertIfNegative val="0"/>
            <c:bubble3D val="0"/>
            <c:spPr>
              <a:solidFill>
                <a:srgbClr val="FFC000"/>
              </a:solidFill>
              <a:ln>
                <a:noFill/>
              </a:ln>
              <a:effectLst/>
            </c:spPr>
            <c:extLst>
              <c:ext xmlns:c16="http://schemas.microsoft.com/office/drawing/2014/chart" uri="{C3380CC4-5D6E-409C-BE32-E72D297353CC}">
                <c16:uniqueId val="{0000003C-37E1-4BFE-AD07-985DEAF481E6}"/>
              </c:ext>
            </c:extLst>
          </c:dPt>
          <c:dPt>
            <c:idx val="5"/>
            <c:invertIfNegative val="0"/>
            <c:bubble3D val="0"/>
            <c:spPr>
              <a:solidFill>
                <a:srgbClr val="FFC000"/>
              </a:solidFill>
              <a:ln>
                <a:noFill/>
              </a:ln>
              <a:effectLst/>
            </c:spPr>
            <c:extLst>
              <c:ext xmlns:c16="http://schemas.microsoft.com/office/drawing/2014/chart" uri="{C3380CC4-5D6E-409C-BE32-E72D297353CC}">
                <c16:uniqueId val="{0000003E-37E1-4BFE-AD07-985DEAF481E6}"/>
              </c:ext>
            </c:extLst>
          </c:dPt>
          <c:dPt>
            <c:idx val="6"/>
            <c:invertIfNegative val="0"/>
            <c:bubble3D val="0"/>
            <c:spPr>
              <a:solidFill>
                <a:srgbClr val="FFC000"/>
              </a:solidFill>
              <a:ln>
                <a:noFill/>
              </a:ln>
              <a:effectLst/>
            </c:spPr>
            <c:extLst>
              <c:ext xmlns:c16="http://schemas.microsoft.com/office/drawing/2014/chart" uri="{C3380CC4-5D6E-409C-BE32-E72D297353CC}">
                <c16:uniqueId val="{0000003F-37E1-4BFE-AD07-985DEAF481E6}"/>
              </c:ext>
            </c:extLst>
          </c:dPt>
          <c:dPt>
            <c:idx val="7"/>
            <c:invertIfNegative val="0"/>
            <c:bubble3D val="0"/>
            <c:spPr>
              <a:solidFill>
                <a:srgbClr val="00B050"/>
              </a:solidFill>
              <a:ln>
                <a:noFill/>
              </a:ln>
              <a:effectLst/>
            </c:spPr>
            <c:extLst>
              <c:ext xmlns:c16="http://schemas.microsoft.com/office/drawing/2014/chart" uri="{C3380CC4-5D6E-409C-BE32-E72D297353CC}">
                <c16:uniqueId val="{00000033-37E1-4BFE-AD07-985DEAF481E6}"/>
              </c:ext>
            </c:extLst>
          </c:dPt>
          <c:dPt>
            <c:idx val="8"/>
            <c:invertIfNegative val="0"/>
            <c:bubble3D val="0"/>
            <c:spPr>
              <a:solidFill>
                <a:srgbClr val="00B050"/>
              </a:solidFill>
              <a:ln>
                <a:noFill/>
              </a:ln>
              <a:effectLst/>
            </c:spPr>
            <c:extLst>
              <c:ext xmlns:c16="http://schemas.microsoft.com/office/drawing/2014/chart" uri="{C3380CC4-5D6E-409C-BE32-E72D297353CC}">
                <c16:uniqueId val="{00000034-37E1-4BFE-AD07-985DEAF481E6}"/>
              </c:ext>
            </c:extLst>
          </c:dPt>
          <c:dPt>
            <c:idx val="9"/>
            <c:invertIfNegative val="0"/>
            <c:bubble3D val="0"/>
            <c:spPr>
              <a:solidFill>
                <a:srgbClr val="FFC000"/>
              </a:solidFill>
              <a:ln>
                <a:noFill/>
              </a:ln>
              <a:effectLst/>
            </c:spPr>
            <c:extLst>
              <c:ext xmlns:c16="http://schemas.microsoft.com/office/drawing/2014/chart" uri="{C3380CC4-5D6E-409C-BE32-E72D297353CC}">
                <c16:uniqueId val="{00000040-37E1-4BFE-AD07-985DEAF481E6}"/>
              </c:ext>
            </c:extLst>
          </c:dPt>
          <c:dPt>
            <c:idx val="10"/>
            <c:invertIfNegative val="0"/>
            <c:bubble3D val="0"/>
            <c:spPr>
              <a:solidFill>
                <a:srgbClr val="00B050"/>
              </a:solidFill>
              <a:ln>
                <a:noFill/>
              </a:ln>
              <a:effectLst/>
            </c:spPr>
            <c:extLst>
              <c:ext xmlns:c16="http://schemas.microsoft.com/office/drawing/2014/chart" uri="{C3380CC4-5D6E-409C-BE32-E72D297353CC}">
                <c16:uniqueId val="{00000035-37E1-4BFE-AD07-985DEAF481E6}"/>
              </c:ext>
            </c:extLst>
          </c:dPt>
          <c:dPt>
            <c:idx val="11"/>
            <c:invertIfNegative val="0"/>
            <c:bubble3D val="0"/>
            <c:spPr>
              <a:solidFill>
                <a:srgbClr val="00B050"/>
              </a:solidFill>
              <a:ln>
                <a:noFill/>
              </a:ln>
              <a:effectLst/>
            </c:spPr>
            <c:extLst>
              <c:ext xmlns:c16="http://schemas.microsoft.com/office/drawing/2014/chart" uri="{C3380CC4-5D6E-409C-BE32-E72D297353CC}">
                <c16:uniqueId val="{00000036-37E1-4BFE-AD07-985DEAF481E6}"/>
              </c:ext>
            </c:extLst>
          </c:dPt>
          <c:dPt>
            <c:idx val="12"/>
            <c:invertIfNegative val="0"/>
            <c:bubble3D val="0"/>
            <c:spPr>
              <a:solidFill>
                <a:srgbClr val="FFC000"/>
              </a:solidFill>
              <a:ln>
                <a:noFill/>
              </a:ln>
              <a:effectLst/>
            </c:spPr>
            <c:extLst>
              <c:ext xmlns:c16="http://schemas.microsoft.com/office/drawing/2014/chart" uri="{C3380CC4-5D6E-409C-BE32-E72D297353CC}">
                <c16:uniqueId val="{00000041-37E1-4BFE-AD07-985DEAF481E6}"/>
              </c:ext>
            </c:extLst>
          </c:dPt>
          <c:dPt>
            <c:idx val="13"/>
            <c:invertIfNegative val="0"/>
            <c:bubble3D val="0"/>
            <c:spPr>
              <a:solidFill>
                <a:srgbClr val="FFC000"/>
              </a:solidFill>
              <a:ln>
                <a:noFill/>
              </a:ln>
              <a:effectLst/>
            </c:spPr>
            <c:extLst>
              <c:ext xmlns:c16="http://schemas.microsoft.com/office/drawing/2014/chart" uri="{C3380CC4-5D6E-409C-BE32-E72D297353CC}">
                <c16:uniqueId val="{00000042-37E1-4BFE-AD07-985DEAF481E6}"/>
              </c:ext>
            </c:extLst>
          </c:dPt>
          <c:dPt>
            <c:idx val="14"/>
            <c:invertIfNegative val="0"/>
            <c:bubble3D val="0"/>
            <c:spPr>
              <a:solidFill>
                <a:srgbClr val="FFC000"/>
              </a:solidFill>
              <a:ln>
                <a:noFill/>
              </a:ln>
              <a:effectLst/>
            </c:spPr>
            <c:extLst>
              <c:ext xmlns:c16="http://schemas.microsoft.com/office/drawing/2014/chart" uri="{C3380CC4-5D6E-409C-BE32-E72D297353CC}">
                <c16:uniqueId val="{00000043-37E1-4BFE-AD07-985DEAF481E6}"/>
              </c:ext>
            </c:extLst>
          </c:dPt>
          <c:dPt>
            <c:idx val="15"/>
            <c:invertIfNegative val="0"/>
            <c:bubble3D val="0"/>
            <c:spPr>
              <a:solidFill>
                <a:srgbClr val="FFC000"/>
              </a:solidFill>
              <a:ln>
                <a:noFill/>
              </a:ln>
              <a:effectLst/>
            </c:spPr>
            <c:extLst>
              <c:ext xmlns:c16="http://schemas.microsoft.com/office/drawing/2014/chart" uri="{C3380CC4-5D6E-409C-BE32-E72D297353CC}">
                <c16:uniqueId val="{00000044-37E1-4BFE-AD07-985DEAF481E6}"/>
              </c:ext>
            </c:extLst>
          </c:dPt>
          <c:dPt>
            <c:idx val="16"/>
            <c:invertIfNegative val="0"/>
            <c:bubble3D val="0"/>
            <c:spPr>
              <a:solidFill>
                <a:srgbClr val="00B050"/>
              </a:solidFill>
              <a:ln>
                <a:noFill/>
              </a:ln>
              <a:effectLst/>
            </c:spPr>
            <c:extLst>
              <c:ext xmlns:c16="http://schemas.microsoft.com/office/drawing/2014/chart" uri="{C3380CC4-5D6E-409C-BE32-E72D297353CC}">
                <c16:uniqueId val="{00000037-37E1-4BFE-AD07-985DEAF481E6}"/>
              </c:ext>
            </c:extLst>
          </c:dPt>
          <c:dPt>
            <c:idx val="17"/>
            <c:invertIfNegative val="0"/>
            <c:bubble3D val="0"/>
            <c:spPr>
              <a:solidFill>
                <a:srgbClr val="FFC000"/>
              </a:solidFill>
              <a:ln>
                <a:noFill/>
              </a:ln>
              <a:effectLst/>
            </c:spPr>
            <c:extLst>
              <c:ext xmlns:c16="http://schemas.microsoft.com/office/drawing/2014/chart" uri="{C3380CC4-5D6E-409C-BE32-E72D297353CC}">
                <c16:uniqueId val="{00000045-37E1-4BFE-AD07-985DEAF481E6}"/>
              </c:ext>
            </c:extLst>
          </c:dPt>
          <c:dPt>
            <c:idx val="18"/>
            <c:invertIfNegative val="0"/>
            <c:bubble3D val="0"/>
            <c:spPr>
              <a:solidFill>
                <a:srgbClr val="FFC000"/>
              </a:solidFill>
              <a:ln>
                <a:noFill/>
              </a:ln>
              <a:effectLst/>
            </c:spPr>
            <c:extLst>
              <c:ext xmlns:c16="http://schemas.microsoft.com/office/drawing/2014/chart" uri="{C3380CC4-5D6E-409C-BE32-E72D297353CC}">
                <c16:uniqueId val="{00000046-37E1-4BFE-AD07-985DEAF481E6}"/>
              </c:ext>
            </c:extLst>
          </c:dPt>
          <c:dPt>
            <c:idx val="19"/>
            <c:invertIfNegative val="0"/>
            <c:bubble3D val="0"/>
            <c:spPr>
              <a:solidFill>
                <a:srgbClr val="FFC000"/>
              </a:solidFill>
              <a:ln>
                <a:noFill/>
              </a:ln>
              <a:effectLst/>
            </c:spPr>
            <c:extLst>
              <c:ext xmlns:c16="http://schemas.microsoft.com/office/drawing/2014/chart" uri="{C3380CC4-5D6E-409C-BE32-E72D297353CC}">
                <c16:uniqueId val="{00000047-37E1-4BFE-AD07-985DEAF481E6}"/>
              </c:ext>
            </c:extLst>
          </c:dPt>
          <c:dPt>
            <c:idx val="20"/>
            <c:invertIfNegative val="0"/>
            <c:bubble3D val="0"/>
            <c:spPr>
              <a:solidFill>
                <a:srgbClr val="FF0000"/>
              </a:solidFill>
              <a:ln>
                <a:noFill/>
              </a:ln>
              <a:effectLst/>
            </c:spPr>
            <c:extLst>
              <c:ext xmlns:c16="http://schemas.microsoft.com/office/drawing/2014/chart" uri="{C3380CC4-5D6E-409C-BE32-E72D297353CC}">
                <c16:uniqueId val="{0000002F-37E1-4BFE-AD07-985DEAF481E6}"/>
              </c:ext>
            </c:extLst>
          </c:dPt>
          <c:dPt>
            <c:idx val="21"/>
            <c:invertIfNegative val="0"/>
            <c:bubble3D val="0"/>
            <c:spPr>
              <a:solidFill>
                <a:srgbClr val="00B050"/>
              </a:solidFill>
              <a:ln>
                <a:noFill/>
              </a:ln>
              <a:effectLst/>
            </c:spPr>
            <c:extLst>
              <c:ext xmlns:c16="http://schemas.microsoft.com/office/drawing/2014/chart" uri="{C3380CC4-5D6E-409C-BE32-E72D297353CC}">
                <c16:uniqueId val="{00000038-37E1-4BFE-AD07-985DEAF481E6}"/>
              </c:ext>
            </c:extLst>
          </c:dPt>
          <c:dPt>
            <c:idx val="22"/>
            <c:invertIfNegative val="0"/>
            <c:bubble3D val="0"/>
            <c:spPr>
              <a:solidFill>
                <a:srgbClr val="FFC000"/>
              </a:solidFill>
              <a:ln>
                <a:noFill/>
              </a:ln>
              <a:effectLst/>
            </c:spPr>
            <c:extLst>
              <c:ext xmlns:c16="http://schemas.microsoft.com/office/drawing/2014/chart" uri="{C3380CC4-5D6E-409C-BE32-E72D297353CC}">
                <c16:uniqueId val="{00000048-37E1-4BFE-AD07-985DEAF481E6}"/>
              </c:ext>
            </c:extLst>
          </c:dPt>
          <c:dPt>
            <c:idx val="23"/>
            <c:invertIfNegative val="0"/>
            <c:bubble3D val="0"/>
            <c:spPr>
              <a:solidFill>
                <a:srgbClr val="FFC000"/>
              </a:solidFill>
              <a:ln>
                <a:noFill/>
              </a:ln>
              <a:effectLst/>
            </c:spPr>
            <c:extLst>
              <c:ext xmlns:c16="http://schemas.microsoft.com/office/drawing/2014/chart" uri="{C3380CC4-5D6E-409C-BE32-E72D297353CC}">
                <c16:uniqueId val="{00000049-37E1-4BFE-AD07-985DEAF481E6}"/>
              </c:ext>
            </c:extLst>
          </c:dPt>
          <c:dPt>
            <c:idx val="24"/>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2E-37E1-4BFE-AD07-985DEAF481E6}"/>
              </c:ext>
            </c:extLst>
          </c:dPt>
          <c:dPt>
            <c:idx val="25"/>
            <c:invertIfNegative val="0"/>
            <c:bubble3D val="0"/>
            <c:spPr>
              <a:solidFill>
                <a:srgbClr val="FFC000"/>
              </a:solidFill>
              <a:ln>
                <a:noFill/>
              </a:ln>
              <a:effectLst/>
            </c:spPr>
            <c:extLst>
              <c:ext xmlns:c16="http://schemas.microsoft.com/office/drawing/2014/chart" uri="{C3380CC4-5D6E-409C-BE32-E72D297353CC}">
                <c16:uniqueId val="{0000004A-37E1-4BFE-AD07-985DEAF481E6}"/>
              </c:ext>
            </c:extLst>
          </c:dPt>
          <c:dPt>
            <c:idx val="26"/>
            <c:invertIfNegative val="0"/>
            <c:bubble3D val="0"/>
            <c:spPr>
              <a:solidFill>
                <a:srgbClr val="FFC000"/>
              </a:solidFill>
              <a:ln>
                <a:noFill/>
              </a:ln>
              <a:effectLst/>
            </c:spPr>
            <c:extLst>
              <c:ext xmlns:c16="http://schemas.microsoft.com/office/drawing/2014/chart" uri="{C3380CC4-5D6E-409C-BE32-E72D297353CC}">
                <c16:uniqueId val="{0000004B-37E1-4BFE-AD07-985DEAF481E6}"/>
              </c:ext>
            </c:extLst>
          </c:dPt>
          <c:dPt>
            <c:idx val="27"/>
            <c:invertIfNegative val="0"/>
            <c:bubble3D val="0"/>
            <c:spPr>
              <a:solidFill>
                <a:srgbClr val="FFC000"/>
              </a:solidFill>
              <a:ln>
                <a:noFill/>
              </a:ln>
              <a:effectLst/>
            </c:spPr>
            <c:extLst>
              <c:ext xmlns:c16="http://schemas.microsoft.com/office/drawing/2014/chart" uri="{C3380CC4-5D6E-409C-BE32-E72D297353CC}">
                <c16:uniqueId val="{0000004C-37E1-4BFE-AD07-985DEAF481E6}"/>
              </c:ext>
            </c:extLst>
          </c:dPt>
          <c:dPt>
            <c:idx val="28"/>
            <c:invertIfNegative val="0"/>
            <c:bubble3D val="0"/>
            <c:spPr>
              <a:solidFill>
                <a:srgbClr val="00B050"/>
              </a:solidFill>
              <a:ln>
                <a:noFill/>
              </a:ln>
              <a:effectLst/>
            </c:spPr>
            <c:extLst>
              <c:ext xmlns:c16="http://schemas.microsoft.com/office/drawing/2014/chart" uri="{C3380CC4-5D6E-409C-BE32-E72D297353CC}">
                <c16:uniqueId val="{00000039-37E1-4BFE-AD07-985DEAF481E6}"/>
              </c:ext>
            </c:extLst>
          </c:dPt>
          <c:dPt>
            <c:idx val="29"/>
            <c:invertIfNegative val="0"/>
            <c:bubble3D val="0"/>
            <c:spPr>
              <a:solidFill>
                <a:srgbClr val="00B050"/>
              </a:solidFill>
              <a:ln>
                <a:noFill/>
              </a:ln>
              <a:effectLst/>
            </c:spPr>
            <c:extLst>
              <c:ext xmlns:c16="http://schemas.microsoft.com/office/drawing/2014/chart" uri="{C3380CC4-5D6E-409C-BE32-E72D297353CC}">
                <c16:uniqueId val="{0000003A-37E1-4BFE-AD07-985DEAF481E6}"/>
              </c:ext>
            </c:extLst>
          </c:dPt>
          <c:dPt>
            <c:idx val="30"/>
            <c:invertIfNegative val="0"/>
            <c:bubble3D val="0"/>
            <c:spPr>
              <a:solidFill>
                <a:srgbClr val="FFC000"/>
              </a:solidFill>
              <a:ln>
                <a:noFill/>
              </a:ln>
              <a:effectLst/>
            </c:spPr>
            <c:extLst>
              <c:ext xmlns:c16="http://schemas.microsoft.com/office/drawing/2014/chart" uri="{C3380CC4-5D6E-409C-BE32-E72D297353CC}">
                <c16:uniqueId val="{0000004D-37E1-4BFE-AD07-985DEAF481E6}"/>
              </c:ext>
            </c:extLst>
          </c:dPt>
          <c:dPt>
            <c:idx val="31"/>
            <c:invertIfNegative val="0"/>
            <c:bubble3D val="0"/>
            <c:spPr>
              <a:solidFill>
                <a:srgbClr val="FFC000"/>
              </a:solidFill>
              <a:ln>
                <a:noFill/>
              </a:ln>
              <a:effectLst/>
            </c:spPr>
            <c:extLst>
              <c:ext xmlns:c16="http://schemas.microsoft.com/office/drawing/2014/chart" uri="{C3380CC4-5D6E-409C-BE32-E72D297353CC}">
                <c16:uniqueId val="{0000004E-37E1-4BFE-AD07-985DEAF481E6}"/>
              </c:ext>
            </c:extLst>
          </c:dPt>
          <c:dPt>
            <c:idx val="32"/>
            <c:invertIfNegative val="0"/>
            <c:bubble3D val="0"/>
            <c:spPr>
              <a:solidFill>
                <a:srgbClr val="FFC000"/>
              </a:solidFill>
              <a:ln>
                <a:noFill/>
              </a:ln>
              <a:effectLst/>
            </c:spPr>
            <c:extLst>
              <c:ext xmlns:c16="http://schemas.microsoft.com/office/drawing/2014/chart" uri="{C3380CC4-5D6E-409C-BE32-E72D297353CC}">
                <c16:uniqueId val="{0000004F-37E1-4BFE-AD07-985DEAF481E6}"/>
              </c:ext>
            </c:extLst>
          </c:dPt>
          <c:dPt>
            <c:idx val="33"/>
            <c:invertIfNegative val="0"/>
            <c:bubble3D val="0"/>
            <c:spPr>
              <a:solidFill>
                <a:srgbClr val="FFC000"/>
              </a:solidFill>
              <a:ln>
                <a:noFill/>
              </a:ln>
              <a:effectLst/>
            </c:spPr>
            <c:extLst>
              <c:ext xmlns:c16="http://schemas.microsoft.com/office/drawing/2014/chart" uri="{C3380CC4-5D6E-409C-BE32-E72D297353CC}">
                <c16:uniqueId val="{00000050-37E1-4BFE-AD07-985DEAF481E6}"/>
              </c:ext>
            </c:extLst>
          </c:dPt>
          <c:dPt>
            <c:idx val="34"/>
            <c:invertIfNegative val="0"/>
            <c:bubble3D val="0"/>
            <c:spPr>
              <a:solidFill>
                <a:srgbClr val="FFC000"/>
              </a:solidFill>
              <a:ln>
                <a:noFill/>
              </a:ln>
              <a:effectLst/>
            </c:spPr>
            <c:extLst>
              <c:ext xmlns:c16="http://schemas.microsoft.com/office/drawing/2014/chart" uri="{C3380CC4-5D6E-409C-BE32-E72D297353CC}">
                <c16:uniqueId val="{00000051-37E1-4BFE-AD07-985DEAF481E6}"/>
              </c:ext>
            </c:extLst>
          </c:dPt>
          <c:dPt>
            <c:idx val="35"/>
            <c:invertIfNegative val="0"/>
            <c:bubble3D val="0"/>
            <c:spPr>
              <a:solidFill>
                <a:srgbClr val="FFC000"/>
              </a:solidFill>
              <a:ln>
                <a:noFill/>
              </a:ln>
              <a:effectLst/>
            </c:spPr>
            <c:extLst>
              <c:ext xmlns:c16="http://schemas.microsoft.com/office/drawing/2014/chart" uri="{C3380CC4-5D6E-409C-BE32-E72D297353CC}">
                <c16:uniqueId val="{00000052-37E1-4BFE-AD07-985DEAF481E6}"/>
              </c:ext>
            </c:extLst>
          </c:dPt>
          <c:dPt>
            <c:idx val="36"/>
            <c:invertIfNegative val="0"/>
            <c:bubble3D val="0"/>
            <c:spPr>
              <a:solidFill>
                <a:srgbClr val="FFC000"/>
              </a:solidFill>
              <a:ln>
                <a:noFill/>
              </a:ln>
              <a:effectLst/>
            </c:spPr>
            <c:extLst>
              <c:ext xmlns:c16="http://schemas.microsoft.com/office/drawing/2014/chart" uri="{C3380CC4-5D6E-409C-BE32-E72D297353CC}">
                <c16:uniqueId val="{00000053-37E1-4BFE-AD07-985DEAF481E6}"/>
              </c:ext>
            </c:extLst>
          </c:dPt>
          <c:dPt>
            <c:idx val="37"/>
            <c:invertIfNegative val="0"/>
            <c:bubble3D val="0"/>
            <c:spPr>
              <a:solidFill>
                <a:srgbClr val="FFC000"/>
              </a:solidFill>
              <a:ln>
                <a:noFill/>
              </a:ln>
              <a:effectLst/>
            </c:spPr>
            <c:extLst>
              <c:ext xmlns:c16="http://schemas.microsoft.com/office/drawing/2014/chart" uri="{C3380CC4-5D6E-409C-BE32-E72D297353CC}">
                <c16:uniqueId val="{00000054-37E1-4BFE-AD07-985DEAF481E6}"/>
              </c:ext>
            </c:extLst>
          </c:dPt>
          <c:dPt>
            <c:idx val="38"/>
            <c:invertIfNegative val="0"/>
            <c:bubble3D val="0"/>
            <c:spPr>
              <a:solidFill>
                <a:srgbClr val="FFC000"/>
              </a:solidFill>
              <a:ln>
                <a:noFill/>
              </a:ln>
              <a:effectLst/>
            </c:spPr>
            <c:extLst>
              <c:ext xmlns:c16="http://schemas.microsoft.com/office/drawing/2014/chart" uri="{C3380CC4-5D6E-409C-BE32-E72D297353CC}">
                <c16:uniqueId val="{00000055-37E1-4BFE-AD07-985DEAF481E6}"/>
              </c:ext>
            </c:extLst>
          </c:dPt>
          <c:dPt>
            <c:idx val="39"/>
            <c:invertIfNegative val="0"/>
            <c:bubble3D val="0"/>
            <c:spPr>
              <a:solidFill>
                <a:srgbClr val="FFC000"/>
              </a:solidFill>
              <a:ln>
                <a:noFill/>
              </a:ln>
              <a:effectLst/>
            </c:spPr>
            <c:extLst>
              <c:ext xmlns:c16="http://schemas.microsoft.com/office/drawing/2014/chart" uri="{C3380CC4-5D6E-409C-BE32-E72D297353CC}">
                <c16:uniqueId val="{00000056-37E1-4BFE-AD07-985DEAF481E6}"/>
              </c:ext>
            </c:extLst>
          </c:dPt>
          <c:dPt>
            <c:idx val="40"/>
            <c:invertIfNegative val="0"/>
            <c:bubble3D val="0"/>
            <c:spPr>
              <a:solidFill>
                <a:srgbClr val="00B050"/>
              </a:solidFill>
              <a:ln>
                <a:noFill/>
              </a:ln>
              <a:effectLst/>
            </c:spPr>
            <c:extLst>
              <c:ext xmlns:c16="http://schemas.microsoft.com/office/drawing/2014/chart" uri="{C3380CC4-5D6E-409C-BE32-E72D297353CC}">
                <c16:uniqueId val="{0000003B-37E1-4BFE-AD07-985DEAF481E6}"/>
              </c:ext>
            </c:extLst>
          </c:dPt>
          <c:dPt>
            <c:idx val="41"/>
            <c:invertIfNegative val="0"/>
            <c:bubble3D val="0"/>
            <c:spPr>
              <a:solidFill>
                <a:srgbClr val="FFC000"/>
              </a:solidFill>
              <a:ln>
                <a:noFill/>
              </a:ln>
              <a:effectLst/>
            </c:spPr>
            <c:extLst>
              <c:ext xmlns:c16="http://schemas.microsoft.com/office/drawing/2014/chart" uri="{C3380CC4-5D6E-409C-BE32-E72D297353CC}">
                <c16:uniqueId val="{00000057-37E1-4BFE-AD07-985DEAF481E6}"/>
              </c:ext>
            </c:extLst>
          </c:dPt>
          <c:dPt>
            <c:idx val="42"/>
            <c:invertIfNegative val="0"/>
            <c:bubble3D val="0"/>
            <c:spPr>
              <a:solidFill>
                <a:srgbClr val="FFC000"/>
              </a:solidFill>
              <a:ln>
                <a:noFill/>
              </a:ln>
              <a:effectLst/>
            </c:spPr>
            <c:extLst>
              <c:ext xmlns:c16="http://schemas.microsoft.com/office/drawing/2014/chart" uri="{C3380CC4-5D6E-409C-BE32-E72D297353CC}">
                <c16:uniqueId val="{00000058-37E1-4BFE-AD07-985DEAF481E6}"/>
              </c:ext>
            </c:extLst>
          </c:dPt>
          <c:dPt>
            <c:idx val="43"/>
            <c:invertIfNegative val="0"/>
            <c:bubble3D val="0"/>
            <c:spPr>
              <a:solidFill>
                <a:srgbClr val="FFC000"/>
              </a:solidFill>
              <a:ln>
                <a:noFill/>
              </a:ln>
              <a:effectLst/>
            </c:spPr>
            <c:extLst>
              <c:ext xmlns:c16="http://schemas.microsoft.com/office/drawing/2014/chart" uri="{C3380CC4-5D6E-409C-BE32-E72D297353CC}">
                <c16:uniqueId val="{00000059-37E1-4BFE-AD07-985DEAF481E6}"/>
              </c:ext>
            </c:extLst>
          </c:dPt>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Sheet1!$A$2:$A$45</c:f>
              <c:strCache>
                <c:ptCount val="44"/>
                <c:pt idx="0">
                  <c:v>Korea</c:v>
                </c:pt>
                <c:pt idx="1">
                  <c:v>Estonia</c:v>
                </c:pt>
                <c:pt idx="2">
                  <c:v>Slovakia</c:v>
                </c:pt>
                <c:pt idx="3">
                  <c:v>Chile</c:v>
                </c:pt>
                <c:pt idx="4">
                  <c:v>Czech</c:v>
                </c:pt>
                <c:pt idx="5">
                  <c:v>Lithuania</c:v>
                </c:pt>
                <c:pt idx="6">
                  <c:v>Latvia</c:v>
                </c:pt>
                <c:pt idx="7">
                  <c:v>Malaysia</c:v>
                </c:pt>
                <c:pt idx="8">
                  <c:v>Singapore</c:v>
                </c:pt>
                <c:pt idx="9">
                  <c:v>Argen_x001f_na</c:v>
                </c:pt>
                <c:pt idx="10">
                  <c:v>Colombia</c:v>
                </c:pt>
                <c:pt idx="11">
                  <c:v>México</c:v>
                </c:pt>
                <c:pt idx="12">
                  <c:v>Philippines</c:v>
                </c:pt>
                <c:pt idx="13">
                  <c:v>Brasil</c:v>
                </c:pt>
                <c:pt idx="14">
                  <c:v>Greece</c:v>
                </c:pt>
                <c:pt idx="15">
                  <c:v>Cambodia</c:v>
                </c:pt>
                <c:pt idx="16">
                  <c:v>Hungary</c:v>
                </c:pt>
                <c:pt idx="17">
                  <c:v>UAE</c:v>
                </c:pt>
                <c:pt idx="18">
                  <c:v>Romania</c:v>
                </c:pt>
                <c:pt idx="19">
                  <c:v>South Africa</c:v>
                </c:pt>
                <c:pt idx="20">
                  <c:v>China</c:v>
                </c:pt>
                <c:pt idx="21">
                  <c:v>Poland</c:v>
                </c:pt>
                <c:pt idx="22">
                  <c:v>Perú</c:v>
                </c:pt>
                <c:pt idx="23">
                  <c:v>Ukraine</c:v>
                </c:pt>
                <c:pt idx="24">
                  <c:v>Average</c:v>
                </c:pt>
                <c:pt idx="25">
                  <c:v>Croatia</c:v>
                </c:pt>
                <c:pt idx="26">
                  <c:v>Thailand</c:v>
                </c:pt>
                <c:pt idx="27">
                  <c:v>Venezuela</c:v>
                </c:pt>
                <c:pt idx="28">
                  <c:v>Indonesia</c:v>
                </c:pt>
                <c:pt idx="29">
                  <c:v>Russia</c:v>
                </c:pt>
                <c:pt idx="30">
                  <c:v>Turkey</c:v>
                </c:pt>
                <c:pt idx="31">
                  <c:v>Saudi</c:v>
                </c:pt>
                <c:pt idx="32">
                  <c:v>Arabia</c:v>
                </c:pt>
                <c:pt idx="33">
                  <c:v>Bulgaria</c:v>
                </c:pt>
                <c:pt idx="34">
                  <c:v>Montenegro</c:v>
                </c:pt>
                <c:pt idx="35">
                  <c:v>Bosnia</c:v>
                </c:pt>
                <c:pt idx="36">
                  <c:v>Serbia</c:v>
                </c:pt>
                <c:pt idx="37">
                  <c:v>Kenya</c:v>
                </c:pt>
                <c:pt idx="38">
                  <c:v>Vietnam</c:v>
                </c:pt>
                <c:pt idx="39">
                  <c:v>Belarus</c:v>
                </c:pt>
                <c:pt idx="40">
                  <c:v>India</c:v>
                </c:pt>
                <c:pt idx="41">
                  <c:v>Ghana</c:v>
                </c:pt>
                <c:pt idx="42">
                  <c:v>Cameroon</c:v>
                </c:pt>
                <c:pt idx="43">
                  <c:v>Nigeria</c:v>
                </c:pt>
              </c:strCache>
            </c:strRef>
          </c:cat>
          <c:val>
            <c:numRef>
              <c:f>Sheet1!$B$2:$B$45</c:f>
              <c:numCache>
                <c:formatCode>0%</c:formatCode>
                <c:ptCount val="44"/>
                <c:pt idx="0">
                  <c:v>0.04</c:v>
                </c:pt>
                <c:pt idx="1">
                  <c:v>0.09</c:v>
                </c:pt>
                <c:pt idx="2">
                  <c:v>0.1</c:v>
                </c:pt>
                <c:pt idx="3">
                  <c:v>0.14000000000000001</c:v>
                </c:pt>
                <c:pt idx="4">
                  <c:v>0.21</c:v>
                </c:pt>
                <c:pt idx="5">
                  <c:v>0.23</c:v>
                </c:pt>
                <c:pt idx="6">
                  <c:v>0.26</c:v>
                </c:pt>
                <c:pt idx="7">
                  <c:v>0.28999999999999998</c:v>
                </c:pt>
                <c:pt idx="8">
                  <c:v>0.28999999999999998</c:v>
                </c:pt>
                <c:pt idx="9">
                  <c:v>0.31</c:v>
                </c:pt>
                <c:pt idx="10">
                  <c:v>0.32</c:v>
                </c:pt>
                <c:pt idx="11">
                  <c:v>0.32</c:v>
                </c:pt>
                <c:pt idx="12">
                  <c:v>0.33</c:v>
                </c:pt>
                <c:pt idx="13">
                  <c:v>0.35</c:v>
                </c:pt>
                <c:pt idx="14">
                  <c:v>0.37</c:v>
                </c:pt>
                <c:pt idx="15">
                  <c:v>0.37</c:v>
                </c:pt>
                <c:pt idx="16">
                  <c:v>0.37</c:v>
                </c:pt>
                <c:pt idx="17">
                  <c:v>0.38</c:v>
                </c:pt>
                <c:pt idx="18">
                  <c:v>0.39</c:v>
                </c:pt>
                <c:pt idx="19">
                  <c:v>0.4</c:v>
                </c:pt>
                <c:pt idx="20">
                  <c:v>0.4</c:v>
                </c:pt>
                <c:pt idx="21">
                  <c:v>0.43</c:v>
                </c:pt>
                <c:pt idx="22">
                  <c:v>0.43</c:v>
                </c:pt>
                <c:pt idx="23">
                  <c:v>0.46</c:v>
                </c:pt>
                <c:pt idx="24">
                  <c:v>0.48</c:v>
                </c:pt>
                <c:pt idx="25">
                  <c:v>0.49</c:v>
                </c:pt>
                <c:pt idx="26">
                  <c:v>0.5</c:v>
                </c:pt>
                <c:pt idx="27">
                  <c:v>0.56000000000000005</c:v>
                </c:pt>
                <c:pt idx="28">
                  <c:v>0.56999999999999995</c:v>
                </c:pt>
                <c:pt idx="29">
                  <c:v>0.6</c:v>
                </c:pt>
                <c:pt idx="30">
                  <c:v>0.6</c:v>
                </c:pt>
                <c:pt idx="31">
                  <c:v>0.62</c:v>
                </c:pt>
                <c:pt idx="32">
                  <c:v>0.65</c:v>
                </c:pt>
                <c:pt idx="33">
                  <c:v>0.65</c:v>
                </c:pt>
                <c:pt idx="34">
                  <c:v>0.67</c:v>
                </c:pt>
                <c:pt idx="35">
                  <c:v>0.69</c:v>
                </c:pt>
                <c:pt idx="36">
                  <c:v>0.7</c:v>
                </c:pt>
                <c:pt idx="37">
                  <c:v>0.7</c:v>
                </c:pt>
                <c:pt idx="38">
                  <c:v>0.74</c:v>
                </c:pt>
                <c:pt idx="39">
                  <c:v>0.83</c:v>
                </c:pt>
                <c:pt idx="40">
                  <c:v>0.94</c:v>
                </c:pt>
                <c:pt idx="41">
                  <c:v>0.96</c:v>
                </c:pt>
                <c:pt idx="42">
                  <c:v>0.98</c:v>
                </c:pt>
                <c:pt idx="43">
                  <c:v>0.98</c:v>
                </c:pt>
              </c:numCache>
            </c:numRef>
          </c:val>
          <c:extLst>
            <c:ext xmlns:c16="http://schemas.microsoft.com/office/drawing/2014/chart" uri="{C3380CC4-5D6E-409C-BE32-E72D297353CC}">
              <c16:uniqueId val="{00000000-37E1-4BFE-AD07-985DEAF481E6}"/>
            </c:ext>
          </c:extLst>
        </c:ser>
        <c:dLbls>
          <c:showLegendKey val="0"/>
          <c:showVal val="0"/>
          <c:showCatName val="0"/>
          <c:showSerName val="0"/>
          <c:showPercent val="0"/>
          <c:showBubbleSize val="0"/>
        </c:dLbls>
        <c:gapWidth val="22"/>
        <c:axId val="842445215"/>
        <c:axId val="842443135"/>
      </c:barChart>
      <c:catAx>
        <c:axId val="8424452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42443135"/>
        <c:crosses val="autoZero"/>
        <c:auto val="1"/>
        <c:lblAlgn val="ctr"/>
        <c:lblOffset val="100"/>
        <c:noMultiLvlLbl val="0"/>
      </c:catAx>
      <c:valAx>
        <c:axId val="842443135"/>
        <c:scaling>
          <c:orientation val="minMax"/>
        </c:scaling>
        <c:delete val="1"/>
        <c:axPos val="t"/>
        <c:numFmt formatCode="0%" sourceLinked="1"/>
        <c:majorTickMark val="none"/>
        <c:minorTickMark val="none"/>
        <c:tickLblPos val="nextTo"/>
        <c:crossAx val="842445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ED7D31"/>
              </a:solidFill>
              <a:ln w="19050">
                <a:noFill/>
              </a:ln>
              <a:effectLst/>
            </c:spPr>
            <c:extLst>
              <c:ext xmlns:c16="http://schemas.microsoft.com/office/drawing/2014/chart" uri="{C3380CC4-5D6E-409C-BE32-E72D297353CC}">
                <c16:uniqueId val="{00000001-BE6A-4387-9DD0-3D3C0F58FA11}"/>
              </c:ext>
            </c:extLst>
          </c:dPt>
          <c:dPt>
            <c:idx val="1"/>
            <c:bubble3D val="0"/>
            <c:spPr>
              <a:solidFill>
                <a:srgbClr val="3984A3"/>
              </a:solidFill>
              <a:ln w="19050">
                <a:noFill/>
              </a:ln>
              <a:effectLst/>
            </c:spPr>
            <c:extLst>
              <c:ext xmlns:c16="http://schemas.microsoft.com/office/drawing/2014/chart" uri="{C3380CC4-5D6E-409C-BE32-E72D297353CC}">
                <c16:uniqueId val="{00000003-BE6A-4387-9DD0-3D3C0F58FA1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6A-4387-9DD0-3D3C0F58F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44</c:v>
                </c:pt>
                <c:pt idx="1">
                  <c:v>56</c:v>
                </c:pt>
              </c:numCache>
            </c:numRef>
          </c:val>
          <c:extLst>
            <c:ext xmlns:c16="http://schemas.microsoft.com/office/drawing/2014/chart" uri="{C3380CC4-5D6E-409C-BE32-E72D297353CC}">
              <c16:uniqueId val="{00000004-BE6A-4387-9DD0-3D3C0F58FA1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ED7D31"/>
            </a:solidFill>
            <a:ln>
              <a:noFill/>
            </a:ln>
          </c:spPr>
          <c:dPt>
            <c:idx val="0"/>
            <c:bubble3D val="0"/>
            <c:spPr>
              <a:solidFill>
                <a:srgbClr val="ED7D31"/>
              </a:solidFill>
              <a:ln w="19050">
                <a:noFill/>
              </a:ln>
              <a:effectLst/>
            </c:spPr>
            <c:extLst>
              <c:ext xmlns:c16="http://schemas.microsoft.com/office/drawing/2014/chart" uri="{C3380CC4-5D6E-409C-BE32-E72D297353CC}">
                <c16:uniqueId val="{00000001-D9F4-404C-932C-5FBA0D3E479D}"/>
              </c:ext>
            </c:extLst>
          </c:dPt>
          <c:dPt>
            <c:idx val="1"/>
            <c:bubble3D val="0"/>
            <c:spPr>
              <a:solidFill>
                <a:srgbClr val="3984A3"/>
              </a:solidFill>
              <a:ln w="19050">
                <a:noFill/>
              </a:ln>
              <a:effectLst/>
            </c:spPr>
            <c:extLst>
              <c:ext xmlns:c16="http://schemas.microsoft.com/office/drawing/2014/chart" uri="{C3380CC4-5D6E-409C-BE32-E72D297353CC}">
                <c16:uniqueId val="{00000003-D9F4-404C-932C-5FBA0D3E479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D9F4-404C-932C-5FBA0D3E479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ED7D31"/>
              </a:solidFill>
              <a:ln w="19050">
                <a:noFill/>
              </a:ln>
              <a:effectLst/>
            </c:spPr>
            <c:extLst>
              <c:ext xmlns:c16="http://schemas.microsoft.com/office/drawing/2014/chart" uri="{C3380CC4-5D6E-409C-BE32-E72D297353CC}">
                <c16:uniqueId val="{00000001-36E9-45AE-8D71-6DDA16124650}"/>
              </c:ext>
            </c:extLst>
          </c:dPt>
          <c:dPt>
            <c:idx val="1"/>
            <c:bubble3D val="0"/>
            <c:spPr>
              <a:solidFill>
                <a:srgbClr val="3984A3"/>
              </a:solidFill>
              <a:ln w="19050">
                <a:noFill/>
              </a:ln>
              <a:effectLst/>
            </c:spPr>
            <c:extLst>
              <c:ext xmlns:c16="http://schemas.microsoft.com/office/drawing/2014/chart" uri="{C3380CC4-5D6E-409C-BE32-E72D297353CC}">
                <c16:uniqueId val="{00000003-36E9-45AE-8D71-6DDA1612465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33</c:v>
                </c:pt>
                <c:pt idx="1">
                  <c:v>67</c:v>
                </c:pt>
              </c:numCache>
            </c:numRef>
          </c:val>
          <c:extLst>
            <c:ext xmlns:c16="http://schemas.microsoft.com/office/drawing/2014/chart" uri="{C3380CC4-5D6E-409C-BE32-E72D297353CC}">
              <c16:uniqueId val="{00000004-36E9-45AE-8D71-6DDA1612465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ED7D31"/>
              </a:solidFill>
              <a:ln w="19050">
                <a:noFill/>
              </a:ln>
              <a:effectLst/>
            </c:spPr>
            <c:extLst>
              <c:ext xmlns:c16="http://schemas.microsoft.com/office/drawing/2014/chart" uri="{C3380CC4-5D6E-409C-BE32-E72D297353CC}">
                <c16:uniqueId val="{00000001-84A7-43AB-812F-0689D00D09B9}"/>
              </c:ext>
            </c:extLst>
          </c:dPt>
          <c:dPt>
            <c:idx val="1"/>
            <c:bubble3D val="0"/>
            <c:spPr>
              <a:solidFill>
                <a:srgbClr val="3984A3"/>
              </a:solidFill>
              <a:ln w="19050">
                <a:noFill/>
              </a:ln>
              <a:effectLst/>
            </c:spPr>
            <c:extLst>
              <c:ext xmlns:c16="http://schemas.microsoft.com/office/drawing/2014/chart" uri="{C3380CC4-5D6E-409C-BE32-E72D297353CC}">
                <c16:uniqueId val="{00000003-84A7-43AB-812F-0689D00D09B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4-84A7-43AB-812F-0689D00D09B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ED7D31"/>
              </a:solidFill>
              <a:ln w="19050">
                <a:noFill/>
              </a:ln>
              <a:effectLst/>
            </c:spPr>
            <c:extLst>
              <c:ext xmlns:c16="http://schemas.microsoft.com/office/drawing/2014/chart" uri="{C3380CC4-5D6E-409C-BE32-E72D297353CC}">
                <c16:uniqueId val="{00000001-5068-41E6-B1C6-E3C9453F3D8F}"/>
              </c:ext>
            </c:extLst>
          </c:dPt>
          <c:dPt>
            <c:idx val="1"/>
            <c:bubble3D val="0"/>
            <c:spPr>
              <a:solidFill>
                <a:srgbClr val="3984A3"/>
              </a:solidFill>
              <a:ln w="19050">
                <a:noFill/>
              </a:ln>
              <a:effectLst/>
            </c:spPr>
            <c:extLst>
              <c:ext xmlns:c16="http://schemas.microsoft.com/office/drawing/2014/chart" uri="{C3380CC4-5D6E-409C-BE32-E72D297353CC}">
                <c16:uniqueId val="{00000003-5068-41E6-B1C6-E3C9453F3D8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68-41E6-B1C6-E3C9453F3D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31</c:v>
                </c:pt>
                <c:pt idx="1">
                  <c:v>69</c:v>
                </c:pt>
              </c:numCache>
            </c:numRef>
          </c:val>
          <c:extLst>
            <c:ext xmlns:c16="http://schemas.microsoft.com/office/drawing/2014/chart" uri="{C3380CC4-5D6E-409C-BE32-E72D297353CC}">
              <c16:uniqueId val="{00000004-5068-41E6-B1C6-E3C9453F3D8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002E-97AA-9786-EE7B-976F58B86B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085085-B6D9-E8D5-E302-03CFC3FF6C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35F9B3-6FCE-9BE3-1952-4BF24CBB1C85}"/>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5" name="Footer Placeholder 4">
            <a:extLst>
              <a:ext uri="{FF2B5EF4-FFF2-40B4-BE49-F238E27FC236}">
                <a16:creationId xmlns:a16="http://schemas.microsoft.com/office/drawing/2014/main" id="{09066D04-BCC7-5994-7B8B-8C6E06D8F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ED2A94-8CE6-09E3-B48B-C3EEE6F9F7C5}"/>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106974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2971-6D67-45F8-32D7-BE1ACF2A22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9B1E3A-7AD1-1040-11F4-1D1CBEEA78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9E55C-EE6A-56AB-0233-189413B5A2BB}"/>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5" name="Footer Placeholder 4">
            <a:extLst>
              <a:ext uri="{FF2B5EF4-FFF2-40B4-BE49-F238E27FC236}">
                <a16:creationId xmlns:a16="http://schemas.microsoft.com/office/drawing/2014/main" id="{18F43D02-B93E-B500-F815-2A40B5C365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53D570-98CF-B1F6-840C-F66539213BAA}"/>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332896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F820C-2439-606E-49E7-FE094192F7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1A2BCB-2022-1ABA-1BCD-6E3C30FCAB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FACD4A-29EF-600A-57FE-477C6EE0D012}"/>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5" name="Footer Placeholder 4">
            <a:extLst>
              <a:ext uri="{FF2B5EF4-FFF2-40B4-BE49-F238E27FC236}">
                <a16:creationId xmlns:a16="http://schemas.microsoft.com/office/drawing/2014/main" id="{68BAB146-B195-3412-3BB9-0E782AA595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2F4075-8F70-6E62-3E9C-9228D706EB58}"/>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379439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77348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27471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81511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71713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92963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834538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85264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8989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FB3A-BFF6-D062-BD02-55884E051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7E9B9C-C416-1D82-3FB2-C5379C592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59129D-DFED-49FC-8FE9-7151B27FCA25}"/>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5" name="Footer Placeholder 4">
            <a:extLst>
              <a:ext uri="{FF2B5EF4-FFF2-40B4-BE49-F238E27FC236}">
                <a16:creationId xmlns:a16="http://schemas.microsoft.com/office/drawing/2014/main" id="{33BE9B32-DB13-4F64-3625-0F30B5DE9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D83DB3-126B-1C5D-ED21-953846CFBAF3}"/>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2193232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32744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0171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29/05/2023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42625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855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79115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31118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32739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279464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71260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9994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493E-F19F-CF13-982A-3A7D66D614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9715CF-0E0C-5C47-4A21-F3C112477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BF098-A60A-02C5-AB34-4582F5731190}"/>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5" name="Footer Placeholder 4">
            <a:extLst>
              <a:ext uri="{FF2B5EF4-FFF2-40B4-BE49-F238E27FC236}">
                <a16:creationId xmlns:a16="http://schemas.microsoft.com/office/drawing/2014/main" id="{15551C1E-D860-EB06-3FAC-85189ABB0B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4407CE-5378-2C66-1E46-F136FC02AAF2}"/>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3603738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03040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39163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81748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74483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29/05/2023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32782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88223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03848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1943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44920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2529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440B-B2EA-1BA6-67C4-AA33E44979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21F833-7AE3-CC50-44FF-744D3A214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5170D6-5E12-407D-A5A8-B87DBA54C8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712C9E-DD07-6616-17BD-10CEA97FF78C}"/>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6" name="Footer Placeholder 5">
            <a:extLst>
              <a:ext uri="{FF2B5EF4-FFF2-40B4-BE49-F238E27FC236}">
                <a16:creationId xmlns:a16="http://schemas.microsoft.com/office/drawing/2014/main" id="{355C2957-FF1E-D932-7E64-3746C6B4B5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BB493-C1D7-85CE-7970-832D8C54040B}"/>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465239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390651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6442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74586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4896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79278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29/05/2023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749177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29/05/2023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96487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29/05/2023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59619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29/05/2023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73522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29/05/2023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6630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EEEB-000A-1CD9-2910-A5EAEB9BDD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DADD52-6188-EE1C-2D7D-F7A2A4A60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FDC28E-6C26-DE6F-D8AB-892DDDF842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E291C9-42E6-3B96-9BBE-DA3C388FD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24F51A-18F3-ABC9-FF34-6B440F12D3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388F90-7DCA-9D37-0935-E3D812AF2272}"/>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8" name="Footer Placeholder 7">
            <a:extLst>
              <a:ext uri="{FF2B5EF4-FFF2-40B4-BE49-F238E27FC236}">
                <a16:creationId xmlns:a16="http://schemas.microsoft.com/office/drawing/2014/main" id="{A4306EB5-5059-37D2-7242-3C1A121BB8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04A310-6CB8-5A1F-A260-B47DD370EA16}"/>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2577453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29/05/2023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42865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29/05/2023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50541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29/05/2023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44765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29/05/2023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015041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29/05/2023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09521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29/05/2023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072204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29/05/2023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06651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29/05/2023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21121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29/05/2023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55965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29/05/2023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0243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3923-69DB-00CB-6871-9B986D81CD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7FDE27-577A-E3FF-E029-4193563FB3FA}"/>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4" name="Footer Placeholder 3">
            <a:extLst>
              <a:ext uri="{FF2B5EF4-FFF2-40B4-BE49-F238E27FC236}">
                <a16:creationId xmlns:a16="http://schemas.microsoft.com/office/drawing/2014/main" id="{4D41B6A2-3298-DADE-EC19-C1F74589D5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CC2F5A-DE16-DD95-58F7-358D417F65DA}"/>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12069363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29/05/2023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356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737CA-BB21-A9DB-D1D9-2399585EA521}"/>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3" name="Footer Placeholder 2">
            <a:extLst>
              <a:ext uri="{FF2B5EF4-FFF2-40B4-BE49-F238E27FC236}">
                <a16:creationId xmlns:a16="http://schemas.microsoft.com/office/drawing/2014/main" id="{73583B70-0B92-A088-D6E3-051840A6D0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7FE44A-A5D1-36B5-FAB8-7F6E3C41082B}"/>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35076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FF51-33B2-C867-2BD8-8E6D2863CB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62A8DC-4D29-5602-8E3A-ABE039125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1E515B-FEA7-4A94-E5E2-7D02FF0AB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813A6-51B7-89D7-7506-A99328F6E7A5}"/>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6" name="Footer Placeholder 5">
            <a:extLst>
              <a:ext uri="{FF2B5EF4-FFF2-40B4-BE49-F238E27FC236}">
                <a16:creationId xmlns:a16="http://schemas.microsoft.com/office/drawing/2014/main" id="{DC6B4F07-CBA7-1788-4E84-FF1EF09D86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30863-A907-1D06-5E75-C71B826D07D5}"/>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108576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E48C-17D6-1389-4B37-76977333A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6B482B-0816-0C30-6322-653CB3FBE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2DFBF4-1D21-3053-C304-C6D72D744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DE8C2-040E-6164-AE31-2B618AF610F4}"/>
              </a:ext>
            </a:extLst>
          </p:cNvPr>
          <p:cNvSpPr>
            <a:spLocks noGrp="1"/>
          </p:cNvSpPr>
          <p:nvPr>
            <p:ph type="dt" sz="half" idx="10"/>
          </p:nvPr>
        </p:nvSpPr>
        <p:spPr/>
        <p:txBody>
          <a:bodyPr/>
          <a:lstStyle/>
          <a:p>
            <a:fld id="{B5577EDB-B58D-4A0D-9308-4CCB21010E8E}" type="datetimeFigureOut">
              <a:rPr lang="en-GB" smtClean="0"/>
              <a:t>29/05/2023</a:t>
            </a:fld>
            <a:endParaRPr lang="en-GB"/>
          </a:p>
        </p:txBody>
      </p:sp>
      <p:sp>
        <p:nvSpPr>
          <p:cNvPr id="6" name="Footer Placeholder 5">
            <a:extLst>
              <a:ext uri="{FF2B5EF4-FFF2-40B4-BE49-F238E27FC236}">
                <a16:creationId xmlns:a16="http://schemas.microsoft.com/office/drawing/2014/main" id="{FECEC7F8-EB70-9B63-A788-C47B4F7054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C320C2-93DC-8199-E5F0-009567647123}"/>
              </a:ext>
            </a:extLst>
          </p:cNvPr>
          <p:cNvSpPr>
            <a:spLocks noGrp="1"/>
          </p:cNvSpPr>
          <p:nvPr>
            <p:ph type="sldNum" sz="quarter" idx="12"/>
          </p:nvPr>
        </p:nvSpPr>
        <p:spPr/>
        <p:txBody>
          <a:bodyPr/>
          <a:lstStyle/>
          <a:p>
            <a:fld id="{DD2C1011-CDC4-466D-8A97-5AAE94CB5A6D}" type="slidenum">
              <a:rPr lang="en-GB" smtClean="0"/>
              <a:t>‹#›</a:t>
            </a:fld>
            <a:endParaRPr lang="en-GB"/>
          </a:p>
        </p:txBody>
      </p:sp>
    </p:spTree>
    <p:extLst>
      <p:ext uri="{BB962C8B-B14F-4D97-AF65-F5344CB8AC3E}">
        <p14:creationId xmlns:p14="http://schemas.microsoft.com/office/powerpoint/2010/main" val="393226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98F179-256D-1CE1-B85D-CAEC6B972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6D029D-8704-7A9A-A996-D3B9D6585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7B4F8E-9553-166B-2321-4602E5DB16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77EDB-B58D-4A0D-9308-4CCB21010E8E}" type="datetimeFigureOut">
              <a:rPr lang="en-GB" smtClean="0"/>
              <a:t>29/05/2023</a:t>
            </a:fld>
            <a:endParaRPr lang="en-GB"/>
          </a:p>
        </p:txBody>
      </p:sp>
      <p:sp>
        <p:nvSpPr>
          <p:cNvPr id="5" name="Footer Placeholder 4">
            <a:extLst>
              <a:ext uri="{FF2B5EF4-FFF2-40B4-BE49-F238E27FC236}">
                <a16:creationId xmlns:a16="http://schemas.microsoft.com/office/drawing/2014/main" id="{C6686F74-37C5-7B82-1268-7A55FE008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BCC5F5-B399-7A44-95A0-CCA8467AA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C1011-CDC4-466D-8A97-5AAE94CB5A6D}" type="slidenum">
              <a:rPr lang="en-GB" smtClean="0"/>
              <a:t>‹#›</a:t>
            </a:fld>
            <a:endParaRPr lang="en-GB"/>
          </a:p>
        </p:txBody>
      </p:sp>
    </p:spTree>
    <p:extLst>
      <p:ext uri="{BB962C8B-B14F-4D97-AF65-F5344CB8AC3E}">
        <p14:creationId xmlns:p14="http://schemas.microsoft.com/office/powerpoint/2010/main" val="297972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29/05/2023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3672407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29/05/2023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8980700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29/05/2023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44269254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29/05/2023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5599468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chart" Target="../charts/chart3.xml"/><Relationship Id="rId7" Type="http://schemas.openxmlformats.org/officeDocument/2006/relationships/chart" Target="../charts/chart7.xml"/><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chart" Target="../charts/chart6.xml"/><Relationship Id="rId11" Type="http://schemas.openxmlformats.org/officeDocument/2006/relationships/image" Target="../media/image26.svg"/><Relationship Id="rId5" Type="http://schemas.openxmlformats.org/officeDocument/2006/relationships/chart" Target="../charts/chart5.xml"/><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chart" Target="../charts/chart4.xml"/><Relationship Id="rId9" Type="http://schemas.openxmlformats.org/officeDocument/2006/relationships/image" Target="../media/image24.sv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23.png"/><Relationship Id="rId12"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 Id="rId14" Type="http://schemas.openxmlformats.org/officeDocument/2006/relationships/image" Target="../media/image42.svg"/></Relationships>
</file>

<file path=ppt/slides/_rels/slide1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image" Target="../media/image43.png"/><Relationship Id="rId21" Type="http://schemas.openxmlformats.org/officeDocument/2006/relationships/image" Target="../media/image60.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image" Target="../media/image1.png"/><Relationship Id="rId16" Type="http://schemas.openxmlformats.org/officeDocument/2006/relationships/image" Target="../media/image56.svg"/><Relationship Id="rId20" Type="http://schemas.microsoft.com/office/2007/relationships/hdphoto" Target="../media/hdphoto4.wdp"/><Relationship Id="rId1" Type="http://schemas.openxmlformats.org/officeDocument/2006/relationships/slideLayout" Target="../slideLayouts/slideLayout18.xml"/><Relationship Id="rId6" Type="http://schemas.openxmlformats.org/officeDocument/2006/relationships/image" Target="../media/image46.svg"/><Relationship Id="rId11" Type="http://schemas.openxmlformats.org/officeDocument/2006/relationships/image" Target="../media/image51.png"/><Relationship Id="rId24" Type="http://schemas.openxmlformats.org/officeDocument/2006/relationships/image" Target="../media/image62.sv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1.png"/><Relationship Id="rId10" Type="http://schemas.openxmlformats.org/officeDocument/2006/relationships/image" Target="../media/image50.svg"/><Relationship Id="rId19" Type="http://schemas.openxmlformats.org/officeDocument/2006/relationships/image" Target="../media/image59.pn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 Id="rId22"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jpeg"/><Relationship Id="rId12" Type="http://schemas.openxmlformats.org/officeDocument/2006/relationships/image" Target="../media/image70.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jpeg"/><Relationship Id="rId4" Type="http://schemas.openxmlformats.org/officeDocument/2006/relationships/image" Target="../media/image62.svg"/><Relationship Id="rId9" Type="http://schemas.openxmlformats.org/officeDocument/2006/relationships/image" Target="../media/image67.svg"/><Relationship Id="rId14" Type="http://schemas.openxmlformats.org/officeDocument/2006/relationships/image" Target="../media/image7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0.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4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Traditional Trade Engagement</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6" name="Picture 5">
            <a:extLst>
              <a:ext uri="{FF2B5EF4-FFF2-40B4-BE49-F238E27FC236}">
                <a16:creationId xmlns:a16="http://schemas.microsoft.com/office/drawing/2014/main" id="{D4FC27D7-558B-666D-E9CD-0516846052D3}"/>
              </a:ext>
            </a:extLst>
          </p:cNvPr>
          <p:cNvPicPr>
            <a:picLocks noChangeAspect="1"/>
          </p:cNvPicPr>
          <p:nvPr/>
        </p:nvPicPr>
        <p:blipFill>
          <a:blip r:embed="rId3"/>
          <a:stretch>
            <a:fillRect/>
          </a:stretch>
        </p:blipFill>
        <p:spPr>
          <a:xfrm>
            <a:off x="6153685" y="1148907"/>
            <a:ext cx="5224725" cy="4359018"/>
          </a:xfrm>
          <a:prstGeom prst="rect">
            <a:avLst/>
          </a:prstGeom>
        </p:spPr>
      </p:pic>
      <p:grpSp>
        <p:nvGrpSpPr>
          <p:cNvPr id="2" name="Group 1">
            <a:extLst>
              <a:ext uri="{FF2B5EF4-FFF2-40B4-BE49-F238E27FC236}">
                <a16:creationId xmlns:a16="http://schemas.microsoft.com/office/drawing/2014/main" id="{654BEB16-25DB-F1AE-1C48-58FF172FF901}"/>
              </a:ext>
            </a:extLst>
          </p:cNvPr>
          <p:cNvGrpSpPr/>
          <p:nvPr/>
        </p:nvGrpSpPr>
        <p:grpSpPr>
          <a:xfrm>
            <a:off x="5254413" y="4145497"/>
            <a:ext cx="1055370" cy="1055370"/>
            <a:chOff x="7108613" y="4124330"/>
            <a:chExt cx="1055370" cy="1055370"/>
          </a:xfrm>
        </p:grpSpPr>
        <p:sp>
          <p:nvSpPr>
            <p:cNvPr id="3" name="Oval 2">
              <a:extLst>
                <a:ext uri="{FF2B5EF4-FFF2-40B4-BE49-F238E27FC236}">
                  <a16:creationId xmlns:a16="http://schemas.microsoft.com/office/drawing/2014/main" id="{F71C8800-A065-AB2E-60F4-C1CD9927D5BE}"/>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1C073C7F-9081-018A-60AD-FC85986BA532}"/>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195061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CE90AD-62D1-E64F-3E5E-7BE823495B3B}"/>
              </a:ext>
            </a:extLst>
          </p:cNvPr>
          <p:cNvSpPr txBox="1"/>
          <p:nvPr/>
        </p:nvSpPr>
        <p:spPr>
          <a:xfrm>
            <a:off x="244266" y="218260"/>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Winning strategies in Traditional trade </a:t>
            </a:r>
          </a:p>
        </p:txBody>
      </p:sp>
      <p:pic>
        <p:nvPicPr>
          <p:cNvPr id="3" name="Picture 2" descr="Logo&#10;&#10;Description automatically generated">
            <a:extLst>
              <a:ext uri="{FF2B5EF4-FFF2-40B4-BE49-F238E27FC236}">
                <a16:creationId xmlns:a16="http://schemas.microsoft.com/office/drawing/2014/main" id="{7F87D556-53D6-725C-98AA-1DC990447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4" name="Footer Placeholder 3">
            <a:extLst>
              <a:ext uri="{FF2B5EF4-FFF2-40B4-BE49-F238E27FC236}">
                <a16:creationId xmlns:a16="http://schemas.microsoft.com/office/drawing/2014/main" id="{26987082-5B23-1D1A-C664-9751F0BA4B6D}"/>
              </a:ext>
            </a:extLst>
          </p:cNvPr>
          <p:cNvSpPr>
            <a:spLocks noGrp="1"/>
          </p:cNvSpPr>
          <p:nvPr>
            <p:ph type="ftr" sz="quarter" idx="11"/>
          </p:nvPr>
        </p:nvSpPr>
        <p:spPr>
          <a:xfrm>
            <a:off x="4381500" y="63944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5" name="TextBox 4">
            <a:extLst>
              <a:ext uri="{FF2B5EF4-FFF2-40B4-BE49-F238E27FC236}">
                <a16:creationId xmlns:a16="http://schemas.microsoft.com/office/drawing/2014/main" id="{0AD26F3A-263E-6233-B112-A1AF69BB5EEE}"/>
              </a:ext>
            </a:extLst>
          </p:cNvPr>
          <p:cNvSpPr txBox="1"/>
          <p:nvPr/>
        </p:nvSpPr>
        <p:spPr>
          <a:xfrm>
            <a:off x="133350" y="6496050"/>
            <a:ext cx="43434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Lato Light"/>
                <a:ea typeface="+mn-ea"/>
                <a:cs typeface="+mn-cs"/>
              </a:rPr>
              <a:t>Source AC Nielsen thought </a:t>
            </a:r>
            <a:r>
              <a:rPr kumimoji="0" lang="en-GB" sz="800" b="1" i="0" u="none" strike="noStrike" kern="1200" cap="none" spc="0" normalizeH="0" baseline="0" noProof="0">
                <a:ln>
                  <a:noFill/>
                </a:ln>
                <a:solidFill>
                  <a:prstClr val="black"/>
                </a:solidFill>
                <a:effectLst/>
                <a:uLnTx/>
                <a:uFillTx/>
                <a:latin typeface="Lato Light"/>
                <a:ea typeface="+mn-ea"/>
                <a:cs typeface="+mn-cs"/>
              </a:rPr>
              <a:t>leadership series 2022. </a:t>
            </a:r>
            <a:endParaRPr kumimoji="0" lang="en-GB" sz="800" b="1" i="0" u="none" strike="noStrike" kern="1200" cap="none" spc="0" normalizeH="0" baseline="0" noProof="0" dirty="0">
              <a:ln>
                <a:noFill/>
              </a:ln>
              <a:solidFill>
                <a:prstClr val="black"/>
              </a:solidFill>
              <a:effectLst/>
              <a:uLnTx/>
              <a:uFillTx/>
              <a:latin typeface="Lato Light"/>
              <a:ea typeface="+mn-ea"/>
              <a:cs typeface="+mn-cs"/>
            </a:endParaRPr>
          </a:p>
        </p:txBody>
      </p:sp>
      <p:sp>
        <p:nvSpPr>
          <p:cNvPr id="28" name="Round Same Side Corner Rectangle 36">
            <a:extLst>
              <a:ext uri="{FF2B5EF4-FFF2-40B4-BE49-F238E27FC236}">
                <a16:creationId xmlns:a16="http://schemas.microsoft.com/office/drawing/2014/main" id="{A9DC9997-C940-E079-2018-C203BEFCA2E3}"/>
              </a:ext>
            </a:extLst>
          </p:cNvPr>
          <p:cNvSpPr>
            <a:spLocks noChangeAspect="1"/>
          </p:cNvSpPr>
          <p:nvPr/>
        </p:nvSpPr>
        <p:spPr>
          <a:xfrm>
            <a:off x="6183172" y="3912948"/>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Lato Light"/>
              <a:ea typeface="Arial Unicode MS"/>
              <a:cs typeface="+mn-cs"/>
            </a:endParaRPr>
          </a:p>
        </p:txBody>
      </p:sp>
      <p:sp>
        <p:nvSpPr>
          <p:cNvPr id="39" name="TextBox 38">
            <a:extLst>
              <a:ext uri="{FF2B5EF4-FFF2-40B4-BE49-F238E27FC236}">
                <a16:creationId xmlns:a16="http://schemas.microsoft.com/office/drawing/2014/main" id="{BCBA318F-2C85-4DBE-3B8B-195A09949EBE}"/>
              </a:ext>
            </a:extLst>
          </p:cNvPr>
          <p:cNvSpPr txBox="1"/>
          <p:nvPr/>
        </p:nvSpPr>
        <p:spPr>
          <a:xfrm>
            <a:off x="6276976" y="1685925"/>
            <a:ext cx="502920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Brand owners will need to get a better understanding but how shoppers are different across different categories different brands and different regions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Trade marketing Implications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Key aspects which need to be understood are how shoppers choose stores and products in store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Traditional shopping is not aimed at stocking up it usually depends on the side of the store product range available the price freshness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Merchandising is key specifically when space is at a premium and multiple brands are competing for the same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Packaging sizes are critical in traditional trade as they leverage the brand versus the size versus price to retain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Labelling off products is 1 area which manufacturers need to spend more time on to better communicate product benefits and visibility in a crowded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Direct promotions at the category in terms of premium on pack price off or loyalty programmes need to be highly visible here on packing or next to packing to drive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35" name="Freeform 38">
            <a:extLst>
              <a:ext uri="{FF2B5EF4-FFF2-40B4-BE49-F238E27FC236}">
                <a16:creationId xmlns:a16="http://schemas.microsoft.com/office/drawing/2014/main" id="{0BB43CB7-9BBD-7ABA-57D1-CE4535A7D1CA}"/>
              </a:ext>
            </a:extLst>
          </p:cNvPr>
          <p:cNvSpPr/>
          <p:nvPr/>
        </p:nvSpPr>
        <p:spPr>
          <a:xfrm>
            <a:off x="2007446" y="2555877"/>
            <a:ext cx="2316162" cy="2259012"/>
          </a:xfrm>
          <a:custGeom>
            <a:avLst/>
            <a:gdLst>
              <a:gd name="connsiteX0" fmla="*/ 1160462 w 2316162"/>
              <a:gd name="connsiteY0" fmla="*/ 0 h 2359024"/>
              <a:gd name="connsiteX1" fmla="*/ 1198562 w 2316162"/>
              <a:gd name="connsiteY1" fmla="*/ 4762 h 2359024"/>
              <a:gd name="connsiteX2" fmla="*/ 1231900 w 2316162"/>
              <a:gd name="connsiteY2" fmla="*/ 15875 h 2359024"/>
              <a:gd name="connsiteX3" fmla="*/ 1262062 w 2316162"/>
              <a:gd name="connsiteY3" fmla="*/ 34925 h 2359024"/>
              <a:gd name="connsiteX4" fmla="*/ 1289050 w 2316162"/>
              <a:gd name="connsiteY4" fmla="*/ 60325 h 2359024"/>
              <a:gd name="connsiteX5" fmla="*/ 1308100 w 2316162"/>
              <a:gd name="connsiteY5" fmla="*/ 88900 h 2359024"/>
              <a:gd name="connsiteX6" fmla="*/ 1320800 w 2316162"/>
              <a:gd name="connsiteY6" fmla="*/ 122237 h 2359024"/>
              <a:gd name="connsiteX7" fmla="*/ 1323975 w 2316162"/>
              <a:gd name="connsiteY7" fmla="*/ 158750 h 2359024"/>
              <a:gd name="connsiteX8" fmla="*/ 1322387 w 2316162"/>
              <a:gd name="connsiteY8" fmla="*/ 177800 h 2359024"/>
              <a:gd name="connsiteX9" fmla="*/ 1317625 w 2316162"/>
              <a:gd name="connsiteY9" fmla="*/ 200025 h 2359024"/>
              <a:gd name="connsiteX10" fmla="*/ 1311275 w 2316162"/>
              <a:gd name="connsiteY10" fmla="*/ 222250 h 2359024"/>
              <a:gd name="connsiteX11" fmla="*/ 1304925 w 2316162"/>
              <a:gd name="connsiteY11" fmla="*/ 244475 h 2359024"/>
              <a:gd name="connsiteX12" fmla="*/ 1296987 w 2316162"/>
              <a:gd name="connsiteY12" fmla="*/ 265112 h 2359024"/>
              <a:gd name="connsiteX13" fmla="*/ 1290637 w 2316162"/>
              <a:gd name="connsiteY13" fmla="*/ 280987 h 2359024"/>
              <a:gd name="connsiteX14" fmla="*/ 1285875 w 2316162"/>
              <a:gd name="connsiteY14" fmla="*/ 290512 h 2359024"/>
              <a:gd name="connsiteX15" fmla="*/ 1282700 w 2316162"/>
              <a:gd name="connsiteY15" fmla="*/ 295275 h 2359024"/>
              <a:gd name="connsiteX16" fmla="*/ 1274762 w 2316162"/>
              <a:gd name="connsiteY16" fmla="*/ 322262 h 2359024"/>
              <a:gd name="connsiteX17" fmla="*/ 1274762 w 2316162"/>
              <a:gd name="connsiteY17" fmla="*/ 346075 h 2359024"/>
              <a:gd name="connsiteX18" fmla="*/ 1285875 w 2316162"/>
              <a:gd name="connsiteY18" fmla="*/ 366712 h 2359024"/>
              <a:gd name="connsiteX19" fmla="*/ 1300162 w 2316162"/>
              <a:gd name="connsiteY19" fmla="*/ 382587 h 2359024"/>
              <a:gd name="connsiteX20" fmla="*/ 1322387 w 2316162"/>
              <a:gd name="connsiteY20" fmla="*/ 392112 h 2359024"/>
              <a:gd name="connsiteX21" fmla="*/ 1350962 w 2316162"/>
              <a:gd name="connsiteY21" fmla="*/ 395287 h 2359024"/>
              <a:gd name="connsiteX22" fmla="*/ 1908175 w 2316162"/>
              <a:gd name="connsiteY22" fmla="*/ 395287 h 2359024"/>
              <a:gd name="connsiteX23" fmla="*/ 1911350 w 2316162"/>
              <a:gd name="connsiteY23" fmla="*/ 477837 h 2359024"/>
              <a:gd name="connsiteX24" fmla="*/ 1911350 w 2316162"/>
              <a:gd name="connsiteY24" fmla="*/ 485775 h 2359024"/>
              <a:gd name="connsiteX25" fmla="*/ 1911350 w 2316162"/>
              <a:gd name="connsiteY25" fmla="*/ 496887 h 2359024"/>
              <a:gd name="connsiteX26" fmla="*/ 1911350 w 2316162"/>
              <a:gd name="connsiteY26" fmla="*/ 506412 h 2359024"/>
              <a:gd name="connsiteX27" fmla="*/ 1908175 w 2316162"/>
              <a:gd name="connsiteY27" fmla="*/ 936625 h 2359024"/>
              <a:gd name="connsiteX28" fmla="*/ 1909762 w 2316162"/>
              <a:gd name="connsiteY28" fmla="*/ 962025 h 2359024"/>
              <a:gd name="connsiteX29" fmla="*/ 1917700 w 2316162"/>
              <a:gd name="connsiteY29" fmla="*/ 981075 h 2359024"/>
              <a:gd name="connsiteX30" fmla="*/ 1930400 w 2316162"/>
              <a:gd name="connsiteY30" fmla="*/ 995362 h 2359024"/>
              <a:gd name="connsiteX31" fmla="*/ 1946275 w 2316162"/>
              <a:gd name="connsiteY31" fmla="*/ 1006475 h 2359024"/>
              <a:gd name="connsiteX32" fmla="*/ 1965325 w 2316162"/>
              <a:gd name="connsiteY32" fmla="*/ 1011237 h 2359024"/>
              <a:gd name="connsiteX33" fmla="*/ 1985962 w 2316162"/>
              <a:gd name="connsiteY33" fmla="*/ 1009650 h 2359024"/>
              <a:gd name="connsiteX34" fmla="*/ 2011362 w 2316162"/>
              <a:gd name="connsiteY34" fmla="*/ 1003300 h 2359024"/>
              <a:gd name="connsiteX35" fmla="*/ 2016125 w 2316162"/>
              <a:gd name="connsiteY35" fmla="*/ 1001712 h 2359024"/>
              <a:gd name="connsiteX36" fmla="*/ 2027237 w 2316162"/>
              <a:gd name="connsiteY36" fmla="*/ 996950 h 2359024"/>
              <a:gd name="connsiteX37" fmla="*/ 2043112 w 2316162"/>
              <a:gd name="connsiteY37" fmla="*/ 990600 h 2359024"/>
              <a:gd name="connsiteX38" fmla="*/ 2063750 w 2316162"/>
              <a:gd name="connsiteY38" fmla="*/ 982662 h 2359024"/>
              <a:gd name="connsiteX39" fmla="*/ 2087562 w 2316162"/>
              <a:gd name="connsiteY39" fmla="*/ 976312 h 2359024"/>
              <a:gd name="connsiteX40" fmla="*/ 2109787 w 2316162"/>
              <a:gd name="connsiteY40" fmla="*/ 969962 h 2359024"/>
              <a:gd name="connsiteX41" fmla="*/ 2132012 w 2316162"/>
              <a:gd name="connsiteY41" fmla="*/ 965200 h 2359024"/>
              <a:gd name="connsiteX42" fmla="*/ 2151062 w 2316162"/>
              <a:gd name="connsiteY42" fmla="*/ 963612 h 2359024"/>
              <a:gd name="connsiteX43" fmla="*/ 2190750 w 2316162"/>
              <a:gd name="connsiteY43" fmla="*/ 968375 h 2359024"/>
              <a:gd name="connsiteX44" fmla="*/ 2224087 w 2316162"/>
              <a:gd name="connsiteY44" fmla="*/ 979487 h 2359024"/>
              <a:gd name="connsiteX45" fmla="*/ 2254250 w 2316162"/>
              <a:gd name="connsiteY45" fmla="*/ 998537 h 2359024"/>
              <a:gd name="connsiteX46" fmla="*/ 2281237 w 2316162"/>
              <a:gd name="connsiteY46" fmla="*/ 1022350 h 2359024"/>
              <a:gd name="connsiteX47" fmla="*/ 2298700 w 2316162"/>
              <a:gd name="connsiteY47" fmla="*/ 1052512 h 2359024"/>
              <a:gd name="connsiteX48" fmla="*/ 2311400 w 2316162"/>
              <a:gd name="connsiteY48" fmla="*/ 1085850 h 2359024"/>
              <a:gd name="connsiteX49" fmla="*/ 2316162 w 2316162"/>
              <a:gd name="connsiteY49" fmla="*/ 1120775 h 2359024"/>
              <a:gd name="connsiteX50" fmla="*/ 2311400 w 2316162"/>
              <a:gd name="connsiteY50" fmla="*/ 1158875 h 2359024"/>
              <a:gd name="connsiteX51" fmla="*/ 2298700 w 2316162"/>
              <a:gd name="connsiteY51" fmla="*/ 1192212 h 2359024"/>
              <a:gd name="connsiteX52" fmla="*/ 2281237 w 2316162"/>
              <a:gd name="connsiteY52" fmla="*/ 1220787 h 2359024"/>
              <a:gd name="connsiteX53" fmla="*/ 2254250 w 2316162"/>
              <a:gd name="connsiteY53" fmla="*/ 1246187 h 2359024"/>
              <a:gd name="connsiteX54" fmla="*/ 2224087 w 2316162"/>
              <a:gd name="connsiteY54" fmla="*/ 1265237 h 2359024"/>
              <a:gd name="connsiteX55" fmla="*/ 2190750 w 2316162"/>
              <a:gd name="connsiteY55" fmla="*/ 1276350 h 2359024"/>
              <a:gd name="connsiteX56" fmla="*/ 2151062 w 2316162"/>
              <a:gd name="connsiteY56" fmla="*/ 1281112 h 2359024"/>
              <a:gd name="connsiteX57" fmla="*/ 2132012 w 2316162"/>
              <a:gd name="connsiteY57" fmla="*/ 1279525 h 2359024"/>
              <a:gd name="connsiteX58" fmla="*/ 2109787 w 2316162"/>
              <a:gd name="connsiteY58" fmla="*/ 1274762 h 2359024"/>
              <a:gd name="connsiteX59" fmla="*/ 2087562 w 2316162"/>
              <a:gd name="connsiteY59" fmla="*/ 1268412 h 2359024"/>
              <a:gd name="connsiteX60" fmla="*/ 2063750 w 2316162"/>
              <a:gd name="connsiteY60" fmla="*/ 1260475 h 2359024"/>
              <a:gd name="connsiteX61" fmla="*/ 2043112 w 2316162"/>
              <a:gd name="connsiteY61" fmla="*/ 1254125 h 2359024"/>
              <a:gd name="connsiteX62" fmla="*/ 2027237 w 2316162"/>
              <a:gd name="connsiteY62" fmla="*/ 1247775 h 2359024"/>
              <a:gd name="connsiteX63" fmla="*/ 2016125 w 2316162"/>
              <a:gd name="connsiteY63" fmla="*/ 1243012 h 2359024"/>
              <a:gd name="connsiteX64" fmla="*/ 2011362 w 2316162"/>
              <a:gd name="connsiteY64" fmla="*/ 1241425 h 2359024"/>
              <a:gd name="connsiteX65" fmla="*/ 1985962 w 2316162"/>
              <a:gd name="connsiteY65" fmla="*/ 1235075 h 2359024"/>
              <a:gd name="connsiteX66" fmla="*/ 1965325 w 2316162"/>
              <a:gd name="connsiteY66" fmla="*/ 1233487 h 2359024"/>
              <a:gd name="connsiteX67" fmla="*/ 1946275 w 2316162"/>
              <a:gd name="connsiteY67" fmla="*/ 1238250 h 2359024"/>
              <a:gd name="connsiteX68" fmla="*/ 1930400 w 2316162"/>
              <a:gd name="connsiteY68" fmla="*/ 1247775 h 2359024"/>
              <a:gd name="connsiteX69" fmla="*/ 1917700 w 2316162"/>
              <a:gd name="connsiteY69" fmla="*/ 1263650 h 2359024"/>
              <a:gd name="connsiteX70" fmla="*/ 1909762 w 2316162"/>
              <a:gd name="connsiteY70" fmla="*/ 1282700 h 2359024"/>
              <a:gd name="connsiteX71" fmla="*/ 1908175 w 2316162"/>
              <a:gd name="connsiteY71" fmla="*/ 1306512 h 2359024"/>
              <a:gd name="connsiteX72" fmla="*/ 1909203 w 2316162"/>
              <a:gd name="connsiteY72" fmla="*/ 1861565 h 2359024"/>
              <a:gd name="connsiteX73" fmla="*/ 1358900 w 2316162"/>
              <a:gd name="connsiteY73" fmla="*/ 1862137 h 2359024"/>
              <a:gd name="connsiteX74" fmla="*/ 1331912 w 2316162"/>
              <a:gd name="connsiteY74" fmla="*/ 1866900 h 2359024"/>
              <a:gd name="connsiteX75" fmla="*/ 1309687 w 2316162"/>
              <a:gd name="connsiteY75" fmla="*/ 1878012 h 2359024"/>
              <a:gd name="connsiteX76" fmla="*/ 1293812 w 2316162"/>
              <a:gd name="connsiteY76" fmla="*/ 1892300 h 2359024"/>
              <a:gd name="connsiteX77" fmla="*/ 1285875 w 2316162"/>
              <a:gd name="connsiteY77" fmla="*/ 1912937 h 2359024"/>
              <a:gd name="connsiteX78" fmla="*/ 1282700 w 2316162"/>
              <a:gd name="connsiteY78" fmla="*/ 1936750 h 2359024"/>
              <a:gd name="connsiteX79" fmla="*/ 1292225 w 2316162"/>
              <a:gd name="connsiteY79" fmla="*/ 1963737 h 2359024"/>
              <a:gd name="connsiteX80" fmla="*/ 1293812 w 2316162"/>
              <a:gd name="connsiteY80" fmla="*/ 1968500 h 2359024"/>
              <a:gd name="connsiteX81" fmla="*/ 1298575 w 2316162"/>
              <a:gd name="connsiteY81" fmla="*/ 1978025 h 2359024"/>
              <a:gd name="connsiteX82" fmla="*/ 1304925 w 2316162"/>
              <a:gd name="connsiteY82" fmla="*/ 1993900 h 2359024"/>
              <a:gd name="connsiteX83" fmla="*/ 1312862 w 2316162"/>
              <a:gd name="connsiteY83" fmla="*/ 2014537 h 2359024"/>
              <a:gd name="connsiteX84" fmla="*/ 1320800 w 2316162"/>
              <a:gd name="connsiteY84" fmla="*/ 2035175 h 2359024"/>
              <a:gd name="connsiteX85" fmla="*/ 1327150 w 2316162"/>
              <a:gd name="connsiteY85" fmla="*/ 2058987 h 2359024"/>
              <a:gd name="connsiteX86" fmla="*/ 1331912 w 2316162"/>
              <a:gd name="connsiteY86" fmla="*/ 2081212 h 2359024"/>
              <a:gd name="connsiteX87" fmla="*/ 1333500 w 2316162"/>
              <a:gd name="connsiteY87" fmla="*/ 2098675 h 2359024"/>
              <a:gd name="connsiteX88" fmla="*/ 1328737 w 2316162"/>
              <a:gd name="connsiteY88" fmla="*/ 2136775 h 2359024"/>
              <a:gd name="connsiteX89" fmla="*/ 1316037 w 2316162"/>
              <a:gd name="connsiteY89" fmla="*/ 2170112 h 2359024"/>
              <a:gd name="connsiteX90" fmla="*/ 1298575 w 2316162"/>
              <a:gd name="connsiteY90" fmla="*/ 2198687 h 2359024"/>
              <a:gd name="connsiteX91" fmla="*/ 1271587 w 2316162"/>
              <a:gd name="connsiteY91" fmla="*/ 2222500 h 2359024"/>
              <a:gd name="connsiteX92" fmla="*/ 1241425 w 2316162"/>
              <a:gd name="connsiteY92" fmla="*/ 2243137 h 2359024"/>
              <a:gd name="connsiteX93" fmla="*/ 1208087 w 2316162"/>
              <a:gd name="connsiteY93" fmla="*/ 2254250 h 2359024"/>
              <a:gd name="connsiteX94" fmla="*/ 1168400 w 2316162"/>
              <a:gd name="connsiteY94" fmla="*/ 2259012 h 2359024"/>
              <a:gd name="connsiteX95" fmla="*/ 1131887 w 2316162"/>
              <a:gd name="connsiteY95" fmla="*/ 2254250 h 2359024"/>
              <a:gd name="connsiteX96" fmla="*/ 1096962 w 2316162"/>
              <a:gd name="connsiteY96" fmla="*/ 2243137 h 2359024"/>
              <a:gd name="connsiteX97" fmla="*/ 1066800 w 2316162"/>
              <a:gd name="connsiteY97" fmla="*/ 2222500 h 2359024"/>
              <a:gd name="connsiteX98" fmla="*/ 1041400 w 2316162"/>
              <a:gd name="connsiteY98" fmla="*/ 2198687 h 2359024"/>
              <a:gd name="connsiteX99" fmla="*/ 1022350 w 2316162"/>
              <a:gd name="connsiteY99" fmla="*/ 2170112 h 2359024"/>
              <a:gd name="connsiteX100" fmla="*/ 1009650 w 2316162"/>
              <a:gd name="connsiteY100" fmla="*/ 2136775 h 2359024"/>
              <a:gd name="connsiteX101" fmla="*/ 1004887 w 2316162"/>
              <a:gd name="connsiteY101" fmla="*/ 2098675 h 2359024"/>
              <a:gd name="connsiteX102" fmla="*/ 1006475 w 2316162"/>
              <a:gd name="connsiteY102" fmla="*/ 2081212 h 2359024"/>
              <a:gd name="connsiteX103" fmla="*/ 1011237 w 2316162"/>
              <a:gd name="connsiteY103" fmla="*/ 2058987 h 2359024"/>
              <a:gd name="connsiteX104" fmla="*/ 1019175 w 2316162"/>
              <a:gd name="connsiteY104" fmla="*/ 2035175 h 2359024"/>
              <a:gd name="connsiteX105" fmla="*/ 1027112 w 2316162"/>
              <a:gd name="connsiteY105" fmla="*/ 2014537 h 2359024"/>
              <a:gd name="connsiteX106" fmla="*/ 1033462 w 2316162"/>
              <a:gd name="connsiteY106" fmla="*/ 1993900 h 2359024"/>
              <a:gd name="connsiteX107" fmla="*/ 1039812 w 2316162"/>
              <a:gd name="connsiteY107" fmla="*/ 1978025 h 2359024"/>
              <a:gd name="connsiteX108" fmla="*/ 1044575 w 2316162"/>
              <a:gd name="connsiteY108" fmla="*/ 1968500 h 2359024"/>
              <a:gd name="connsiteX109" fmla="*/ 1046162 w 2316162"/>
              <a:gd name="connsiteY109" fmla="*/ 1963737 h 2359024"/>
              <a:gd name="connsiteX110" fmla="*/ 1054100 w 2316162"/>
              <a:gd name="connsiteY110" fmla="*/ 1936750 h 2359024"/>
              <a:gd name="connsiteX111" fmla="*/ 1054100 w 2316162"/>
              <a:gd name="connsiteY111" fmla="*/ 1912937 h 2359024"/>
              <a:gd name="connsiteX112" fmla="*/ 1046162 w 2316162"/>
              <a:gd name="connsiteY112" fmla="*/ 1892300 h 2359024"/>
              <a:gd name="connsiteX113" fmla="*/ 1030287 w 2316162"/>
              <a:gd name="connsiteY113" fmla="*/ 1878012 h 2359024"/>
              <a:gd name="connsiteX114" fmla="*/ 1006475 w 2316162"/>
              <a:gd name="connsiteY114" fmla="*/ 1866900 h 2359024"/>
              <a:gd name="connsiteX115" fmla="*/ 979487 w 2316162"/>
              <a:gd name="connsiteY115" fmla="*/ 1862137 h 2359024"/>
              <a:gd name="connsiteX116" fmla="*/ 420687 w 2316162"/>
              <a:gd name="connsiteY116" fmla="*/ 1862137 h 2359024"/>
              <a:gd name="connsiteX117" fmla="*/ 420687 w 2316162"/>
              <a:gd name="connsiteY117" fmla="*/ 2359024 h 2359024"/>
              <a:gd name="connsiteX118" fmla="*/ 411984 w 2316162"/>
              <a:gd name="connsiteY118" fmla="*/ 2359024 h 2359024"/>
              <a:gd name="connsiteX119" fmla="*/ 411984 w 2316162"/>
              <a:gd name="connsiteY119" fmla="*/ 1368423 h 2359024"/>
              <a:gd name="connsiteX120" fmla="*/ 409575 w 2316162"/>
              <a:gd name="connsiteY120" fmla="*/ 1368423 h 2359024"/>
              <a:gd name="connsiteX121" fmla="*/ 409575 w 2316162"/>
              <a:gd name="connsiteY121" fmla="*/ 1306513 h 2359024"/>
              <a:gd name="connsiteX122" fmla="*/ 406400 w 2316162"/>
              <a:gd name="connsiteY122" fmla="*/ 1284288 h 2359024"/>
              <a:gd name="connsiteX123" fmla="*/ 398463 w 2316162"/>
              <a:gd name="connsiteY123" fmla="*/ 1266825 h 2359024"/>
              <a:gd name="connsiteX124" fmla="*/ 382588 w 2316162"/>
              <a:gd name="connsiteY124" fmla="*/ 1254125 h 2359024"/>
              <a:gd name="connsiteX125" fmla="*/ 365125 w 2316162"/>
              <a:gd name="connsiteY125" fmla="*/ 1247775 h 2359024"/>
              <a:gd name="connsiteX126" fmla="*/ 344488 w 2316162"/>
              <a:gd name="connsiteY126" fmla="*/ 1246188 h 2359024"/>
              <a:gd name="connsiteX127" fmla="*/ 320675 w 2316162"/>
              <a:gd name="connsiteY127" fmla="*/ 1249363 h 2359024"/>
              <a:gd name="connsiteX128" fmla="*/ 295275 w 2316162"/>
              <a:gd name="connsiteY128" fmla="*/ 1257300 h 2359024"/>
              <a:gd name="connsiteX129" fmla="*/ 292100 w 2316162"/>
              <a:gd name="connsiteY129" fmla="*/ 1258888 h 2359024"/>
              <a:gd name="connsiteX130" fmla="*/ 282575 w 2316162"/>
              <a:gd name="connsiteY130" fmla="*/ 1262063 h 2359024"/>
              <a:gd name="connsiteX131" fmla="*/ 266700 w 2316162"/>
              <a:gd name="connsiteY131" fmla="*/ 1265238 h 2359024"/>
              <a:gd name="connsiteX132" fmla="*/ 249238 w 2316162"/>
              <a:gd name="connsiteY132" fmla="*/ 1270000 h 2359024"/>
              <a:gd name="connsiteX133" fmla="*/ 227013 w 2316162"/>
              <a:gd name="connsiteY133" fmla="*/ 1273175 h 2359024"/>
              <a:gd name="connsiteX134" fmla="*/ 204788 w 2316162"/>
              <a:gd name="connsiteY134" fmla="*/ 1277938 h 2359024"/>
              <a:gd name="connsiteX135" fmla="*/ 184150 w 2316162"/>
              <a:gd name="connsiteY135" fmla="*/ 1279525 h 2359024"/>
              <a:gd name="connsiteX136" fmla="*/ 165100 w 2316162"/>
              <a:gd name="connsiteY136" fmla="*/ 1281113 h 2359024"/>
              <a:gd name="connsiteX137" fmla="*/ 127000 w 2316162"/>
              <a:gd name="connsiteY137" fmla="*/ 1276350 h 2359024"/>
              <a:gd name="connsiteX138" fmla="*/ 92075 w 2316162"/>
              <a:gd name="connsiteY138" fmla="*/ 1265238 h 2359024"/>
              <a:gd name="connsiteX139" fmla="*/ 61913 w 2316162"/>
              <a:gd name="connsiteY139" fmla="*/ 1246188 h 2359024"/>
              <a:gd name="connsiteX140" fmla="*/ 36513 w 2316162"/>
              <a:gd name="connsiteY140" fmla="*/ 1220788 h 2359024"/>
              <a:gd name="connsiteX141" fmla="*/ 17463 w 2316162"/>
              <a:gd name="connsiteY141" fmla="*/ 1192213 h 2359024"/>
              <a:gd name="connsiteX142" fmla="*/ 4763 w 2316162"/>
              <a:gd name="connsiteY142" fmla="*/ 1158875 h 2359024"/>
              <a:gd name="connsiteX143" fmla="*/ 0 w 2316162"/>
              <a:gd name="connsiteY143" fmla="*/ 1122362 h 2359024"/>
              <a:gd name="connsiteX144" fmla="*/ 4763 w 2316162"/>
              <a:gd name="connsiteY144" fmla="*/ 1085850 h 2359024"/>
              <a:gd name="connsiteX145" fmla="*/ 17463 w 2316162"/>
              <a:gd name="connsiteY145" fmla="*/ 1052512 h 2359024"/>
              <a:gd name="connsiteX146" fmla="*/ 36513 w 2316162"/>
              <a:gd name="connsiteY146" fmla="*/ 1022350 h 2359024"/>
              <a:gd name="connsiteX147" fmla="*/ 61913 w 2316162"/>
              <a:gd name="connsiteY147" fmla="*/ 998537 h 2359024"/>
              <a:gd name="connsiteX148" fmla="*/ 92075 w 2316162"/>
              <a:gd name="connsiteY148" fmla="*/ 979487 h 2359024"/>
              <a:gd name="connsiteX149" fmla="*/ 127000 w 2316162"/>
              <a:gd name="connsiteY149" fmla="*/ 968375 h 2359024"/>
              <a:gd name="connsiteX150" fmla="*/ 165100 w 2316162"/>
              <a:gd name="connsiteY150" fmla="*/ 963612 h 2359024"/>
              <a:gd name="connsiteX151" fmla="*/ 184150 w 2316162"/>
              <a:gd name="connsiteY151" fmla="*/ 965200 h 2359024"/>
              <a:gd name="connsiteX152" fmla="*/ 206375 w 2316162"/>
              <a:gd name="connsiteY152" fmla="*/ 969962 h 2359024"/>
              <a:gd name="connsiteX153" fmla="*/ 230188 w 2316162"/>
              <a:gd name="connsiteY153" fmla="*/ 976312 h 2359024"/>
              <a:gd name="connsiteX154" fmla="*/ 252413 w 2316162"/>
              <a:gd name="connsiteY154" fmla="*/ 984250 h 2359024"/>
              <a:gd name="connsiteX155" fmla="*/ 273050 w 2316162"/>
              <a:gd name="connsiteY155" fmla="*/ 990600 h 2359024"/>
              <a:gd name="connsiteX156" fmla="*/ 290513 w 2316162"/>
              <a:gd name="connsiteY156" fmla="*/ 996950 h 2359024"/>
              <a:gd name="connsiteX157" fmla="*/ 301625 w 2316162"/>
              <a:gd name="connsiteY157" fmla="*/ 1001712 h 2359024"/>
              <a:gd name="connsiteX158" fmla="*/ 304800 w 2316162"/>
              <a:gd name="connsiteY158" fmla="*/ 1003300 h 2359024"/>
              <a:gd name="connsiteX159" fmla="*/ 333375 w 2316162"/>
              <a:gd name="connsiteY159" fmla="*/ 1011237 h 2359024"/>
              <a:gd name="connsiteX160" fmla="*/ 358775 w 2316162"/>
              <a:gd name="connsiteY160" fmla="*/ 1009650 h 2359024"/>
              <a:gd name="connsiteX161" fmla="*/ 379413 w 2316162"/>
              <a:gd name="connsiteY161" fmla="*/ 1001712 h 2359024"/>
              <a:gd name="connsiteX162" fmla="*/ 396875 w 2316162"/>
              <a:gd name="connsiteY162" fmla="*/ 987425 h 2359024"/>
              <a:gd name="connsiteX163" fmla="*/ 406400 w 2316162"/>
              <a:gd name="connsiteY163" fmla="*/ 965200 h 2359024"/>
              <a:gd name="connsiteX164" fmla="*/ 409575 w 2316162"/>
              <a:gd name="connsiteY164" fmla="*/ 936625 h 2359024"/>
              <a:gd name="connsiteX165" fmla="*/ 409575 w 2316162"/>
              <a:gd name="connsiteY165" fmla="*/ 402374 h 2359024"/>
              <a:gd name="connsiteX166" fmla="*/ 412616 w 2316162"/>
              <a:gd name="connsiteY166" fmla="*/ 402374 h 2359024"/>
              <a:gd name="connsiteX167" fmla="*/ 412616 w 2316162"/>
              <a:gd name="connsiteY167" fmla="*/ 395287 h 2359024"/>
              <a:gd name="connsiteX168" fmla="*/ 969962 w 2316162"/>
              <a:gd name="connsiteY168" fmla="*/ 395287 h 2359024"/>
              <a:gd name="connsiteX169" fmla="*/ 996950 w 2316162"/>
              <a:gd name="connsiteY169" fmla="*/ 392112 h 2359024"/>
              <a:gd name="connsiteX170" fmla="*/ 1020762 w 2316162"/>
              <a:gd name="connsiteY170" fmla="*/ 382587 h 2359024"/>
              <a:gd name="connsiteX171" fmla="*/ 1036637 w 2316162"/>
              <a:gd name="connsiteY171" fmla="*/ 366712 h 2359024"/>
              <a:gd name="connsiteX172" fmla="*/ 1044575 w 2316162"/>
              <a:gd name="connsiteY172" fmla="*/ 346075 h 2359024"/>
              <a:gd name="connsiteX173" fmla="*/ 1046162 w 2316162"/>
              <a:gd name="connsiteY173" fmla="*/ 322262 h 2359024"/>
              <a:gd name="connsiteX174" fmla="*/ 1038225 w 2316162"/>
              <a:gd name="connsiteY174" fmla="*/ 295275 h 2359024"/>
              <a:gd name="connsiteX175" fmla="*/ 1036637 w 2316162"/>
              <a:gd name="connsiteY175" fmla="*/ 290512 h 2359024"/>
              <a:gd name="connsiteX176" fmla="*/ 1031875 w 2316162"/>
              <a:gd name="connsiteY176" fmla="*/ 280987 h 2359024"/>
              <a:gd name="connsiteX177" fmla="*/ 1025525 w 2316162"/>
              <a:gd name="connsiteY177" fmla="*/ 265112 h 2359024"/>
              <a:gd name="connsiteX178" fmla="*/ 1016000 w 2316162"/>
              <a:gd name="connsiteY178" fmla="*/ 244475 h 2359024"/>
              <a:gd name="connsiteX179" fmla="*/ 1008062 w 2316162"/>
              <a:gd name="connsiteY179" fmla="*/ 222250 h 2359024"/>
              <a:gd name="connsiteX180" fmla="*/ 1001712 w 2316162"/>
              <a:gd name="connsiteY180" fmla="*/ 200025 h 2359024"/>
              <a:gd name="connsiteX181" fmla="*/ 996950 w 2316162"/>
              <a:gd name="connsiteY181" fmla="*/ 177800 h 2359024"/>
              <a:gd name="connsiteX182" fmla="*/ 995362 w 2316162"/>
              <a:gd name="connsiteY182" fmla="*/ 158750 h 2359024"/>
              <a:gd name="connsiteX183" fmla="*/ 1000125 w 2316162"/>
              <a:gd name="connsiteY183" fmla="*/ 122237 h 2359024"/>
              <a:gd name="connsiteX184" fmla="*/ 1011237 w 2316162"/>
              <a:gd name="connsiteY184" fmla="*/ 88900 h 2359024"/>
              <a:gd name="connsiteX185" fmla="*/ 1031875 w 2316162"/>
              <a:gd name="connsiteY185" fmla="*/ 60325 h 2359024"/>
              <a:gd name="connsiteX186" fmla="*/ 1057275 w 2316162"/>
              <a:gd name="connsiteY186" fmla="*/ 34925 h 2359024"/>
              <a:gd name="connsiteX187" fmla="*/ 1087437 w 2316162"/>
              <a:gd name="connsiteY187" fmla="*/ 15875 h 2359024"/>
              <a:gd name="connsiteX188" fmla="*/ 1122362 w 2316162"/>
              <a:gd name="connsiteY188" fmla="*/ 4762 h 2359024"/>
              <a:gd name="connsiteX0" fmla="*/ 1160462 w 2316162"/>
              <a:gd name="connsiteY0" fmla="*/ 0 h 2359024"/>
              <a:gd name="connsiteX1" fmla="*/ 1198562 w 2316162"/>
              <a:gd name="connsiteY1" fmla="*/ 4762 h 2359024"/>
              <a:gd name="connsiteX2" fmla="*/ 1231900 w 2316162"/>
              <a:gd name="connsiteY2" fmla="*/ 15875 h 2359024"/>
              <a:gd name="connsiteX3" fmla="*/ 1262062 w 2316162"/>
              <a:gd name="connsiteY3" fmla="*/ 34925 h 2359024"/>
              <a:gd name="connsiteX4" fmla="*/ 1289050 w 2316162"/>
              <a:gd name="connsiteY4" fmla="*/ 60325 h 2359024"/>
              <a:gd name="connsiteX5" fmla="*/ 1308100 w 2316162"/>
              <a:gd name="connsiteY5" fmla="*/ 88900 h 2359024"/>
              <a:gd name="connsiteX6" fmla="*/ 1320800 w 2316162"/>
              <a:gd name="connsiteY6" fmla="*/ 122237 h 2359024"/>
              <a:gd name="connsiteX7" fmla="*/ 1323975 w 2316162"/>
              <a:gd name="connsiteY7" fmla="*/ 158750 h 2359024"/>
              <a:gd name="connsiteX8" fmla="*/ 1322387 w 2316162"/>
              <a:gd name="connsiteY8" fmla="*/ 177800 h 2359024"/>
              <a:gd name="connsiteX9" fmla="*/ 1317625 w 2316162"/>
              <a:gd name="connsiteY9" fmla="*/ 200025 h 2359024"/>
              <a:gd name="connsiteX10" fmla="*/ 1311275 w 2316162"/>
              <a:gd name="connsiteY10" fmla="*/ 222250 h 2359024"/>
              <a:gd name="connsiteX11" fmla="*/ 1304925 w 2316162"/>
              <a:gd name="connsiteY11" fmla="*/ 244475 h 2359024"/>
              <a:gd name="connsiteX12" fmla="*/ 1296987 w 2316162"/>
              <a:gd name="connsiteY12" fmla="*/ 265112 h 2359024"/>
              <a:gd name="connsiteX13" fmla="*/ 1290637 w 2316162"/>
              <a:gd name="connsiteY13" fmla="*/ 280987 h 2359024"/>
              <a:gd name="connsiteX14" fmla="*/ 1285875 w 2316162"/>
              <a:gd name="connsiteY14" fmla="*/ 290512 h 2359024"/>
              <a:gd name="connsiteX15" fmla="*/ 1282700 w 2316162"/>
              <a:gd name="connsiteY15" fmla="*/ 295275 h 2359024"/>
              <a:gd name="connsiteX16" fmla="*/ 1274762 w 2316162"/>
              <a:gd name="connsiteY16" fmla="*/ 322262 h 2359024"/>
              <a:gd name="connsiteX17" fmla="*/ 1274762 w 2316162"/>
              <a:gd name="connsiteY17" fmla="*/ 346075 h 2359024"/>
              <a:gd name="connsiteX18" fmla="*/ 1285875 w 2316162"/>
              <a:gd name="connsiteY18" fmla="*/ 366712 h 2359024"/>
              <a:gd name="connsiteX19" fmla="*/ 1300162 w 2316162"/>
              <a:gd name="connsiteY19" fmla="*/ 382587 h 2359024"/>
              <a:gd name="connsiteX20" fmla="*/ 1322387 w 2316162"/>
              <a:gd name="connsiteY20" fmla="*/ 392112 h 2359024"/>
              <a:gd name="connsiteX21" fmla="*/ 1350962 w 2316162"/>
              <a:gd name="connsiteY21" fmla="*/ 395287 h 2359024"/>
              <a:gd name="connsiteX22" fmla="*/ 1908175 w 2316162"/>
              <a:gd name="connsiteY22" fmla="*/ 395287 h 2359024"/>
              <a:gd name="connsiteX23" fmla="*/ 1911350 w 2316162"/>
              <a:gd name="connsiteY23" fmla="*/ 477837 h 2359024"/>
              <a:gd name="connsiteX24" fmla="*/ 1911350 w 2316162"/>
              <a:gd name="connsiteY24" fmla="*/ 485775 h 2359024"/>
              <a:gd name="connsiteX25" fmla="*/ 1911350 w 2316162"/>
              <a:gd name="connsiteY25" fmla="*/ 496887 h 2359024"/>
              <a:gd name="connsiteX26" fmla="*/ 1911350 w 2316162"/>
              <a:gd name="connsiteY26" fmla="*/ 506412 h 2359024"/>
              <a:gd name="connsiteX27" fmla="*/ 1908175 w 2316162"/>
              <a:gd name="connsiteY27" fmla="*/ 936625 h 2359024"/>
              <a:gd name="connsiteX28" fmla="*/ 1909762 w 2316162"/>
              <a:gd name="connsiteY28" fmla="*/ 962025 h 2359024"/>
              <a:gd name="connsiteX29" fmla="*/ 1917700 w 2316162"/>
              <a:gd name="connsiteY29" fmla="*/ 981075 h 2359024"/>
              <a:gd name="connsiteX30" fmla="*/ 1930400 w 2316162"/>
              <a:gd name="connsiteY30" fmla="*/ 995362 h 2359024"/>
              <a:gd name="connsiteX31" fmla="*/ 1946275 w 2316162"/>
              <a:gd name="connsiteY31" fmla="*/ 1006475 h 2359024"/>
              <a:gd name="connsiteX32" fmla="*/ 1965325 w 2316162"/>
              <a:gd name="connsiteY32" fmla="*/ 1011237 h 2359024"/>
              <a:gd name="connsiteX33" fmla="*/ 1985962 w 2316162"/>
              <a:gd name="connsiteY33" fmla="*/ 1009650 h 2359024"/>
              <a:gd name="connsiteX34" fmla="*/ 2011362 w 2316162"/>
              <a:gd name="connsiteY34" fmla="*/ 1003300 h 2359024"/>
              <a:gd name="connsiteX35" fmla="*/ 2016125 w 2316162"/>
              <a:gd name="connsiteY35" fmla="*/ 1001712 h 2359024"/>
              <a:gd name="connsiteX36" fmla="*/ 2027237 w 2316162"/>
              <a:gd name="connsiteY36" fmla="*/ 996950 h 2359024"/>
              <a:gd name="connsiteX37" fmla="*/ 2043112 w 2316162"/>
              <a:gd name="connsiteY37" fmla="*/ 990600 h 2359024"/>
              <a:gd name="connsiteX38" fmla="*/ 2063750 w 2316162"/>
              <a:gd name="connsiteY38" fmla="*/ 982662 h 2359024"/>
              <a:gd name="connsiteX39" fmla="*/ 2087562 w 2316162"/>
              <a:gd name="connsiteY39" fmla="*/ 976312 h 2359024"/>
              <a:gd name="connsiteX40" fmla="*/ 2109787 w 2316162"/>
              <a:gd name="connsiteY40" fmla="*/ 969962 h 2359024"/>
              <a:gd name="connsiteX41" fmla="*/ 2132012 w 2316162"/>
              <a:gd name="connsiteY41" fmla="*/ 965200 h 2359024"/>
              <a:gd name="connsiteX42" fmla="*/ 2151062 w 2316162"/>
              <a:gd name="connsiteY42" fmla="*/ 963612 h 2359024"/>
              <a:gd name="connsiteX43" fmla="*/ 2190750 w 2316162"/>
              <a:gd name="connsiteY43" fmla="*/ 968375 h 2359024"/>
              <a:gd name="connsiteX44" fmla="*/ 2224087 w 2316162"/>
              <a:gd name="connsiteY44" fmla="*/ 979487 h 2359024"/>
              <a:gd name="connsiteX45" fmla="*/ 2254250 w 2316162"/>
              <a:gd name="connsiteY45" fmla="*/ 998537 h 2359024"/>
              <a:gd name="connsiteX46" fmla="*/ 2281237 w 2316162"/>
              <a:gd name="connsiteY46" fmla="*/ 1022350 h 2359024"/>
              <a:gd name="connsiteX47" fmla="*/ 2298700 w 2316162"/>
              <a:gd name="connsiteY47" fmla="*/ 1052512 h 2359024"/>
              <a:gd name="connsiteX48" fmla="*/ 2311400 w 2316162"/>
              <a:gd name="connsiteY48" fmla="*/ 1085850 h 2359024"/>
              <a:gd name="connsiteX49" fmla="*/ 2316162 w 2316162"/>
              <a:gd name="connsiteY49" fmla="*/ 1120775 h 2359024"/>
              <a:gd name="connsiteX50" fmla="*/ 2311400 w 2316162"/>
              <a:gd name="connsiteY50" fmla="*/ 1158875 h 2359024"/>
              <a:gd name="connsiteX51" fmla="*/ 2298700 w 2316162"/>
              <a:gd name="connsiteY51" fmla="*/ 1192212 h 2359024"/>
              <a:gd name="connsiteX52" fmla="*/ 2281237 w 2316162"/>
              <a:gd name="connsiteY52" fmla="*/ 1220787 h 2359024"/>
              <a:gd name="connsiteX53" fmla="*/ 2254250 w 2316162"/>
              <a:gd name="connsiteY53" fmla="*/ 1246187 h 2359024"/>
              <a:gd name="connsiteX54" fmla="*/ 2224087 w 2316162"/>
              <a:gd name="connsiteY54" fmla="*/ 1265237 h 2359024"/>
              <a:gd name="connsiteX55" fmla="*/ 2190750 w 2316162"/>
              <a:gd name="connsiteY55" fmla="*/ 1276350 h 2359024"/>
              <a:gd name="connsiteX56" fmla="*/ 2151062 w 2316162"/>
              <a:gd name="connsiteY56" fmla="*/ 1281112 h 2359024"/>
              <a:gd name="connsiteX57" fmla="*/ 2132012 w 2316162"/>
              <a:gd name="connsiteY57" fmla="*/ 1279525 h 2359024"/>
              <a:gd name="connsiteX58" fmla="*/ 2109787 w 2316162"/>
              <a:gd name="connsiteY58" fmla="*/ 1274762 h 2359024"/>
              <a:gd name="connsiteX59" fmla="*/ 2087562 w 2316162"/>
              <a:gd name="connsiteY59" fmla="*/ 1268412 h 2359024"/>
              <a:gd name="connsiteX60" fmla="*/ 2063750 w 2316162"/>
              <a:gd name="connsiteY60" fmla="*/ 1260475 h 2359024"/>
              <a:gd name="connsiteX61" fmla="*/ 2043112 w 2316162"/>
              <a:gd name="connsiteY61" fmla="*/ 1254125 h 2359024"/>
              <a:gd name="connsiteX62" fmla="*/ 2027237 w 2316162"/>
              <a:gd name="connsiteY62" fmla="*/ 1247775 h 2359024"/>
              <a:gd name="connsiteX63" fmla="*/ 2016125 w 2316162"/>
              <a:gd name="connsiteY63" fmla="*/ 1243012 h 2359024"/>
              <a:gd name="connsiteX64" fmla="*/ 2011362 w 2316162"/>
              <a:gd name="connsiteY64" fmla="*/ 1241425 h 2359024"/>
              <a:gd name="connsiteX65" fmla="*/ 1985962 w 2316162"/>
              <a:gd name="connsiteY65" fmla="*/ 1235075 h 2359024"/>
              <a:gd name="connsiteX66" fmla="*/ 1965325 w 2316162"/>
              <a:gd name="connsiteY66" fmla="*/ 1233487 h 2359024"/>
              <a:gd name="connsiteX67" fmla="*/ 1946275 w 2316162"/>
              <a:gd name="connsiteY67" fmla="*/ 1238250 h 2359024"/>
              <a:gd name="connsiteX68" fmla="*/ 1930400 w 2316162"/>
              <a:gd name="connsiteY68" fmla="*/ 1247775 h 2359024"/>
              <a:gd name="connsiteX69" fmla="*/ 1917700 w 2316162"/>
              <a:gd name="connsiteY69" fmla="*/ 1263650 h 2359024"/>
              <a:gd name="connsiteX70" fmla="*/ 1909762 w 2316162"/>
              <a:gd name="connsiteY70" fmla="*/ 1282700 h 2359024"/>
              <a:gd name="connsiteX71" fmla="*/ 1908175 w 2316162"/>
              <a:gd name="connsiteY71" fmla="*/ 1306512 h 2359024"/>
              <a:gd name="connsiteX72" fmla="*/ 1909203 w 2316162"/>
              <a:gd name="connsiteY72" fmla="*/ 1861565 h 2359024"/>
              <a:gd name="connsiteX73" fmla="*/ 1358900 w 2316162"/>
              <a:gd name="connsiteY73" fmla="*/ 1862137 h 2359024"/>
              <a:gd name="connsiteX74" fmla="*/ 1331912 w 2316162"/>
              <a:gd name="connsiteY74" fmla="*/ 1866900 h 2359024"/>
              <a:gd name="connsiteX75" fmla="*/ 1309687 w 2316162"/>
              <a:gd name="connsiteY75" fmla="*/ 1878012 h 2359024"/>
              <a:gd name="connsiteX76" fmla="*/ 1293812 w 2316162"/>
              <a:gd name="connsiteY76" fmla="*/ 1892300 h 2359024"/>
              <a:gd name="connsiteX77" fmla="*/ 1285875 w 2316162"/>
              <a:gd name="connsiteY77" fmla="*/ 1912937 h 2359024"/>
              <a:gd name="connsiteX78" fmla="*/ 1282700 w 2316162"/>
              <a:gd name="connsiteY78" fmla="*/ 1936750 h 2359024"/>
              <a:gd name="connsiteX79" fmla="*/ 1292225 w 2316162"/>
              <a:gd name="connsiteY79" fmla="*/ 1963737 h 2359024"/>
              <a:gd name="connsiteX80" fmla="*/ 1293812 w 2316162"/>
              <a:gd name="connsiteY80" fmla="*/ 1968500 h 2359024"/>
              <a:gd name="connsiteX81" fmla="*/ 1298575 w 2316162"/>
              <a:gd name="connsiteY81" fmla="*/ 1978025 h 2359024"/>
              <a:gd name="connsiteX82" fmla="*/ 1304925 w 2316162"/>
              <a:gd name="connsiteY82" fmla="*/ 1993900 h 2359024"/>
              <a:gd name="connsiteX83" fmla="*/ 1312862 w 2316162"/>
              <a:gd name="connsiteY83" fmla="*/ 2014537 h 2359024"/>
              <a:gd name="connsiteX84" fmla="*/ 1320800 w 2316162"/>
              <a:gd name="connsiteY84" fmla="*/ 2035175 h 2359024"/>
              <a:gd name="connsiteX85" fmla="*/ 1327150 w 2316162"/>
              <a:gd name="connsiteY85" fmla="*/ 2058987 h 2359024"/>
              <a:gd name="connsiteX86" fmla="*/ 1331912 w 2316162"/>
              <a:gd name="connsiteY86" fmla="*/ 2081212 h 2359024"/>
              <a:gd name="connsiteX87" fmla="*/ 1333500 w 2316162"/>
              <a:gd name="connsiteY87" fmla="*/ 2098675 h 2359024"/>
              <a:gd name="connsiteX88" fmla="*/ 1328737 w 2316162"/>
              <a:gd name="connsiteY88" fmla="*/ 2136775 h 2359024"/>
              <a:gd name="connsiteX89" fmla="*/ 1316037 w 2316162"/>
              <a:gd name="connsiteY89" fmla="*/ 2170112 h 2359024"/>
              <a:gd name="connsiteX90" fmla="*/ 1298575 w 2316162"/>
              <a:gd name="connsiteY90" fmla="*/ 2198687 h 2359024"/>
              <a:gd name="connsiteX91" fmla="*/ 1271587 w 2316162"/>
              <a:gd name="connsiteY91" fmla="*/ 2222500 h 2359024"/>
              <a:gd name="connsiteX92" fmla="*/ 1241425 w 2316162"/>
              <a:gd name="connsiteY92" fmla="*/ 2243137 h 2359024"/>
              <a:gd name="connsiteX93" fmla="*/ 1208087 w 2316162"/>
              <a:gd name="connsiteY93" fmla="*/ 2254250 h 2359024"/>
              <a:gd name="connsiteX94" fmla="*/ 1168400 w 2316162"/>
              <a:gd name="connsiteY94" fmla="*/ 2259012 h 2359024"/>
              <a:gd name="connsiteX95" fmla="*/ 1131887 w 2316162"/>
              <a:gd name="connsiteY95" fmla="*/ 2254250 h 2359024"/>
              <a:gd name="connsiteX96" fmla="*/ 1096962 w 2316162"/>
              <a:gd name="connsiteY96" fmla="*/ 2243137 h 2359024"/>
              <a:gd name="connsiteX97" fmla="*/ 1066800 w 2316162"/>
              <a:gd name="connsiteY97" fmla="*/ 2222500 h 2359024"/>
              <a:gd name="connsiteX98" fmla="*/ 1041400 w 2316162"/>
              <a:gd name="connsiteY98" fmla="*/ 2198687 h 2359024"/>
              <a:gd name="connsiteX99" fmla="*/ 1022350 w 2316162"/>
              <a:gd name="connsiteY99" fmla="*/ 2170112 h 2359024"/>
              <a:gd name="connsiteX100" fmla="*/ 1009650 w 2316162"/>
              <a:gd name="connsiteY100" fmla="*/ 2136775 h 2359024"/>
              <a:gd name="connsiteX101" fmla="*/ 1004887 w 2316162"/>
              <a:gd name="connsiteY101" fmla="*/ 2098675 h 2359024"/>
              <a:gd name="connsiteX102" fmla="*/ 1006475 w 2316162"/>
              <a:gd name="connsiteY102" fmla="*/ 2081212 h 2359024"/>
              <a:gd name="connsiteX103" fmla="*/ 1011237 w 2316162"/>
              <a:gd name="connsiteY103" fmla="*/ 2058987 h 2359024"/>
              <a:gd name="connsiteX104" fmla="*/ 1019175 w 2316162"/>
              <a:gd name="connsiteY104" fmla="*/ 2035175 h 2359024"/>
              <a:gd name="connsiteX105" fmla="*/ 1027112 w 2316162"/>
              <a:gd name="connsiteY105" fmla="*/ 2014537 h 2359024"/>
              <a:gd name="connsiteX106" fmla="*/ 1033462 w 2316162"/>
              <a:gd name="connsiteY106" fmla="*/ 1993900 h 2359024"/>
              <a:gd name="connsiteX107" fmla="*/ 1039812 w 2316162"/>
              <a:gd name="connsiteY107" fmla="*/ 1978025 h 2359024"/>
              <a:gd name="connsiteX108" fmla="*/ 1044575 w 2316162"/>
              <a:gd name="connsiteY108" fmla="*/ 1968500 h 2359024"/>
              <a:gd name="connsiteX109" fmla="*/ 1046162 w 2316162"/>
              <a:gd name="connsiteY109" fmla="*/ 1963737 h 2359024"/>
              <a:gd name="connsiteX110" fmla="*/ 1054100 w 2316162"/>
              <a:gd name="connsiteY110" fmla="*/ 1936750 h 2359024"/>
              <a:gd name="connsiteX111" fmla="*/ 1054100 w 2316162"/>
              <a:gd name="connsiteY111" fmla="*/ 1912937 h 2359024"/>
              <a:gd name="connsiteX112" fmla="*/ 1046162 w 2316162"/>
              <a:gd name="connsiteY112" fmla="*/ 1892300 h 2359024"/>
              <a:gd name="connsiteX113" fmla="*/ 1030287 w 2316162"/>
              <a:gd name="connsiteY113" fmla="*/ 1878012 h 2359024"/>
              <a:gd name="connsiteX114" fmla="*/ 1006475 w 2316162"/>
              <a:gd name="connsiteY114" fmla="*/ 1866900 h 2359024"/>
              <a:gd name="connsiteX115" fmla="*/ 979487 w 2316162"/>
              <a:gd name="connsiteY115" fmla="*/ 1862137 h 2359024"/>
              <a:gd name="connsiteX116" fmla="*/ 420687 w 2316162"/>
              <a:gd name="connsiteY116" fmla="*/ 1862137 h 2359024"/>
              <a:gd name="connsiteX117" fmla="*/ 420687 w 2316162"/>
              <a:gd name="connsiteY117" fmla="*/ 2359024 h 2359024"/>
              <a:gd name="connsiteX118" fmla="*/ 411984 w 2316162"/>
              <a:gd name="connsiteY118" fmla="*/ 1368423 h 2359024"/>
              <a:gd name="connsiteX119" fmla="*/ 409575 w 2316162"/>
              <a:gd name="connsiteY119" fmla="*/ 1368423 h 2359024"/>
              <a:gd name="connsiteX120" fmla="*/ 409575 w 2316162"/>
              <a:gd name="connsiteY120" fmla="*/ 1306513 h 2359024"/>
              <a:gd name="connsiteX121" fmla="*/ 406400 w 2316162"/>
              <a:gd name="connsiteY121" fmla="*/ 1284288 h 2359024"/>
              <a:gd name="connsiteX122" fmla="*/ 398463 w 2316162"/>
              <a:gd name="connsiteY122" fmla="*/ 1266825 h 2359024"/>
              <a:gd name="connsiteX123" fmla="*/ 382588 w 2316162"/>
              <a:gd name="connsiteY123" fmla="*/ 1254125 h 2359024"/>
              <a:gd name="connsiteX124" fmla="*/ 365125 w 2316162"/>
              <a:gd name="connsiteY124" fmla="*/ 1247775 h 2359024"/>
              <a:gd name="connsiteX125" fmla="*/ 344488 w 2316162"/>
              <a:gd name="connsiteY125" fmla="*/ 1246188 h 2359024"/>
              <a:gd name="connsiteX126" fmla="*/ 320675 w 2316162"/>
              <a:gd name="connsiteY126" fmla="*/ 1249363 h 2359024"/>
              <a:gd name="connsiteX127" fmla="*/ 295275 w 2316162"/>
              <a:gd name="connsiteY127" fmla="*/ 1257300 h 2359024"/>
              <a:gd name="connsiteX128" fmla="*/ 292100 w 2316162"/>
              <a:gd name="connsiteY128" fmla="*/ 1258888 h 2359024"/>
              <a:gd name="connsiteX129" fmla="*/ 282575 w 2316162"/>
              <a:gd name="connsiteY129" fmla="*/ 1262063 h 2359024"/>
              <a:gd name="connsiteX130" fmla="*/ 266700 w 2316162"/>
              <a:gd name="connsiteY130" fmla="*/ 1265238 h 2359024"/>
              <a:gd name="connsiteX131" fmla="*/ 249238 w 2316162"/>
              <a:gd name="connsiteY131" fmla="*/ 1270000 h 2359024"/>
              <a:gd name="connsiteX132" fmla="*/ 227013 w 2316162"/>
              <a:gd name="connsiteY132" fmla="*/ 1273175 h 2359024"/>
              <a:gd name="connsiteX133" fmla="*/ 204788 w 2316162"/>
              <a:gd name="connsiteY133" fmla="*/ 1277938 h 2359024"/>
              <a:gd name="connsiteX134" fmla="*/ 184150 w 2316162"/>
              <a:gd name="connsiteY134" fmla="*/ 1279525 h 2359024"/>
              <a:gd name="connsiteX135" fmla="*/ 165100 w 2316162"/>
              <a:gd name="connsiteY135" fmla="*/ 1281113 h 2359024"/>
              <a:gd name="connsiteX136" fmla="*/ 127000 w 2316162"/>
              <a:gd name="connsiteY136" fmla="*/ 1276350 h 2359024"/>
              <a:gd name="connsiteX137" fmla="*/ 92075 w 2316162"/>
              <a:gd name="connsiteY137" fmla="*/ 1265238 h 2359024"/>
              <a:gd name="connsiteX138" fmla="*/ 61913 w 2316162"/>
              <a:gd name="connsiteY138" fmla="*/ 1246188 h 2359024"/>
              <a:gd name="connsiteX139" fmla="*/ 36513 w 2316162"/>
              <a:gd name="connsiteY139" fmla="*/ 1220788 h 2359024"/>
              <a:gd name="connsiteX140" fmla="*/ 17463 w 2316162"/>
              <a:gd name="connsiteY140" fmla="*/ 1192213 h 2359024"/>
              <a:gd name="connsiteX141" fmla="*/ 4763 w 2316162"/>
              <a:gd name="connsiteY141" fmla="*/ 1158875 h 2359024"/>
              <a:gd name="connsiteX142" fmla="*/ 0 w 2316162"/>
              <a:gd name="connsiteY142" fmla="*/ 1122362 h 2359024"/>
              <a:gd name="connsiteX143" fmla="*/ 4763 w 2316162"/>
              <a:gd name="connsiteY143" fmla="*/ 1085850 h 2359024"/>
              <a:gd name="connsiteX144" fmla="*/ 17463 w 2316162"/>
              <a:gd name="connsiteY144" fmla="*/ 1052512 h 2359024"/>
              <a:gd name="connsiteX145" fmla="*/ 36513 w 2316162"/>
              <a:gd name="connsiteY145" fmla="*/ 1022350 h 2359024"/>
              <a:gd name="connsiteX146" fmla="*/ 61913 w 2316162"/>
              <a:gd name="connsiteY146" fmla="*/ 998537 h 2359024"/>
              <a:gd name="connsiteX147" fmla="*/ 92075 w 2316162"/>
              <a:gd name="connsiteY147" fmla="*/ 979487 h 2359024"/>
              <a:gd name="connsiteX148" fmla="*/ 127000 w 2316162"/>
              <a:gd name="connsiteY148" fmla="*/ 968375 h 2359024"/>
              <a:gd name="connsiteX149" fmla="*/ 165100 w 2316162"/>
              <a:gd name="connsiteY149" fmla="*/ 963612 h 2359024"/>
              <a:gd name="connsiteX150" fmla="*/ 184150 w 2316162"/>
              <a:gd name="connsiteY150" fmla="*/ 965200 h 2359024"/>
              <a:gd name="connsiteX151" fmla="*/ 206375 w 2316162"/>
              <a:gd name="connsiteY151" fmla="*/ 969962 h 2359024"/>
              <a:gd name="connsiteX152" fmla="*/ 230188 w 2316162"/>
              <a:gd name="connsiteY152" fmla="*/ 976312 h 2359024"/>
              <a:gd name="connsiteX153" fmla="*/ 252413 w 2316162"/>
              <a:gd name="connsiteY153" fmla="*/ 984250 h 2359024"/>
              <a:gd name="connsiteX154" fmla="*/ 273050 w 2316162"/>
              <a:gd name="connsiteY154" fmla="*/ 990600 h 2359024"/>
              <a:gd name="connsiteX155" fmla="*/ 290513 w 2316162"/>
              <a:gd name="connsiteY155" fmla="*/ 996950 h 2359024"/>
              <a:gd name="connsiteX156" fmla="*/ 301625 w 2316162"/>
              <a:gd name="connsiteY156" fmla="*/ 1001712 h 2359024"/>
              <a:gd name="connsiteX157" fmla="*/ 304800 w 2316162"/>
              <a:gd name="connsiteY157" fmla="*/ 1003300 h 2359024"/>
              <a:gd name="connsiteX158" fmla="*/ 333375 w 2316162"/>
              <a:gd name="connsiteY158" fmla="*/ 1011237 h 2359024"/>
              <a:gd name="connsiteX159" fmla="*/ 358775 w 2316162"/>
              <a:gd name="connsiteY159" fmla="*/ 1009650 h 2359024"/>
              <a:gd name="connsiteX160" fmla="*/ 379413 w 2316162"/>
              <a:gd name="connsiteY160" fmla="*/ 1001712 h 2359024"/>
              <a:gd name="connsiteX161" fmla="*/ 396875 w 2316162"/>
              <a:gd name="connsiteY161" fmla="*/ 987425 h 2359024"/>
              <a:gd name="connsiteX162" fmla="*/ 406400 w 2316162"/>
              <a:gd name="connsiteY162" fmla="*/ 965200 h 2359024"/>
              <a:gd name="connsiteX163" fmla="*/ 409575 w 2316162"/>
              <a:gd name="connsiteY163" fmla="*/ 936625 h 2359024"/>
              <a:gd name="connsiteX164" fmla="*/ 409575 w 2316162"/>
              <a:gd name="connsiteY164" fmla="*/ 402374 h 2359024"/>
              <a:gd name="connsiteX165" fmla="*/ 412616 w 2316162"/>
              <a:gd name="connsiteY165" fmla="*/ 402374 h 2359024"/>
              <a:gd name="connsiteX166" fmla="*/ 412616 w 2316162"/>
              <a:gd name="connsiteY166" fmla="*/ 395287 h 2359024"/>
              <a:gd name="connsiteX167" fmla="*/ 969962 w 2316162"/>
              <a:gd name="connsiteY167" fmla="*/ 395287 h 2359024"/>
              <a:gd name="connsiteX168" fmla="*/ 996950 w 2316162"/>
              <a:gd name="connsiteY168" fmla="*/ 392112 h 2359024"/>
              <a:gd name="connsiteX169" fmla="*/ 1020762 w 2316162"/>
              <a:gd name="connsiteY169" fmla="*/ 382587 h 2359024"/>
              <a:gd name="connsiteX170" fmla="*/ 1036637 w 2316162"/>
              <a:gd name="connsiteY170" fmla="*/ 366712 h 2359024"/>
              <a:gd name="connsiteX171" fmla="*/ 1044575 w 2316162"/>
              <a:gd name="connsiteY171" fmla="*/ 346075 h 2359024"/>
              <a:gd name="connsiteX172" fmla="*/ 1046162 w 2316162"/>
              <a:gd name="connsiteY172" fmla="*/ 322262 h 2359024"/>
              <a:gd name="connsiteX173" fmla="*/ 1038225 w 2316162"/>
              <a:gd name="connsiteY173" fmla="*/ 295275 h 2359024"/>
              <a:gd name="connsiteX174" fmla="*/ 1036637 w 2316162"/>
              <a:gd name="connsiteY174" fmla="*/ 290512 h 2359024"/>
              <a:gd name="connsiteX175" fmla="*/ 1031875 w 2316162"/>
              <a:gd name="connsiteY175" fmla="*/ 280987 h 2359024"/>
              <a:gd name="connsiteX176" fmla="*/ 1025525 w 2316162"/>
              <a:gd name="connsiteY176" fmla="*/ 265112 h 2359024"/>
              <a:gd name="connsiteX177" fmla="*/ 1016000 w 2316162"/>
              <a:gd name="connsiteY177" fmla="*/ 244475 h 2359024"/>
              <a:gd name="connsiteX178" fmla="*/ 1008062 w 2316162"/>
              <a:gd name="connsiteY178" fmla="*/ 222250 h 2359024"/>
              <a:gd name="connsiteX179" fmla="*/ 1001712 w 2316162"/>
              <a:gd name="connsiteY179" fmla="*/ 200025 h 2359024"/>
              <a:gd name="connsiteX180" fmla="*/ 996950 w 2316162"/>
              <a:gd name="connsiteY180" fmla="*/ 177800 h 2359024"/>
              <a:gd name="connsiteX181" fmla="*/ 995362 w 2316162"/>
              <a:gd name="connsiteY181" fmla="*/ 158750 h 2359024"/>
              <a:gd name="connsiteX182" fmla="*/ 1000125 w 2316162"/>
              <a:gd name="connsiteY182" fmla="*/ 122237 h 2359024"/>
              <a:gd name="connsiteX183" fmla="*/ 1011237 w 2316162"/>
              <a:gd name="connsiteY183" fmla="*/ 88900 h 2359024"/>
              <a:gd name="connsiteX184" fmla="*/ 1031875 w 2316162"/>
              <a:gd name="connsiteY184" fmla="*/ 60325 h 2359024"/>
              <a:gd name="connsiteX185" fmla="*/ 1057275 w 2316162"/>
              <a:gd name="connsiteY185" fmla="*/ 34925 h 2359024"/>
              <a:gd name="connsiteX186" fmla="*/ 1087437 w 2316162"/>
              <a:gd name="connsiteY186" fmla="*/ 15875 h 2359024"/>
              <a:gd name="connsiteX187" fmla="*/ 1122362 w 2316162"/>
              <a:gd name="connsiteY187" fmla="*/ 4762 h 2359024"/>
              <a:gd name="connsiteX188" fmla="*/ 1160462 w 2316162"/>
              <a:gd name="connsiteY188" fmla="*/ 0 h 2359024"/>
              <a:gd name="connsiteX0" fmla="*/ 1160462 w 2316162"/>
              <a:gd name="connsiteY0" fmla="*/ 0 h 2259012"/>
              <a:gd name="connsiteX1" fmla="*/ 1198562 w 2316162"/>
              <a:gd name="connsiteY1" fmla="*/ 4762 h 2259012"/>
              <a:gd name="connsiteX2" fmla="*/ 1231900 w 2316162"/>
              <a:gd name="connsiteY2" fmla="*/ 15875 h 2259012"/>
              <a:gd name="connsiteX3" fmla="*/ 1262062 w 2316162"/>
              <a:gd name="connsiteY3" fmla="*/ 34925 h 2259012"/>
              <a:gd name="connsiteX4" fmla="*/ 1289050 w 2316162"/>
              <a:gd name="connsiteY4" fmla="*/ 60325 h 2259012"/>
              <a:gd name="connsiteX5" fmla="*/ 1308100 w 2316162"/>
              <a:gd name="connsiteY5" fmla="*/ 88900 h 2259012"/>
              <a:gd name="connsiteX6" fmla="*/ 1320800 w 2316162"/>
              <a:gd name="connsiteY6" fmla="*/ 122237 h 2259012"/>
              <a:gd name="connsiteX7" fmla="*/ 1323975 w 2316162"/>
              <a:gd name="connsiteY7" fmla="*/ 158750 h 2259012"/>
              <a:gd name="connsiteX8" fmla="*/ 1322387 w 2316162"/>
              <a:gd name="connsiteY8" fmla="*/ 177800 h 2259012"/>
              <a:gd name="connsiteX9" fmla="*/ 1317625 w 2316162"/>
              <a:gd name="connsiteY9" fmla="*/ 200025 h 2259012"/>
              <a:gd name="connsiteX10" fmla="*/ 1311275 w 2316162"/>
              <a:gd name="connsiteY10" fmla="*/ 222250 h 2259012"/>
              <a:gd name="connsiteX11" fmla="*/ 1304925 w 2316162"/>
              <a:gd name="connsiteY11" fmla="*/ 244475 h 2259012"/>
              <a:gd name="connsiteX12" fmla="*/ 1296987 w 2316162"/>
              <a:gd name="connsiteY12" fmla="*/ 265112 h 2259012"/>
              <a:gd name="connsiteX13" fmla="*/ 1290637 w 2316162"/>
              <a:gd name="connsiteY13" fmla="*/ 280987 h 2259012"/>
              <a:gd name="connsiteX14" fmla="*/ 1285875 w 2316162"/>
              <a:gd name="connsiteY14" fmla="*/ 290512 h 2259012"/>
              <a:gd name="connsiteX15" fmla="*/ 1282700 w 2316162"/>
              <a:gd name="connsiteY15" fmla="*/ 295275 h 2259012"/>
              <a:gd name="connsiteX16" fmla="*/ 1274762 w 2316162"/>
              <a:gd name="connsiteY16" fmla="*/ 322262 h 2259012"/>
              <a:gd name="connsiteX17" fmla="*/ 1274762 w 2316162"/>
              <a:gd name="connsiteY17" fmla="*/ 346075 h 2259012"/>
              <a:gd name="connsiteX18" fmla="*/ 1285875 w 2316162"/>
              <a:gd name="connsiteY18" fmla="*/ 366712 h 2259012"/>
              <a:gd name="connsiteX19" fmla="*/ 1300162 w 2316162"/>
              <a:gd name="connsiteY19" fmla="*/ 382587 h 2259012"/>
              <a:gd name="connsiteX20" fmla="*/ 1322387 w 2316162"/>
              <a:gd name="connsiteY20" fmla="*/ 392112 h 2259012"/>
              <a:gd name="connsiteX21" fmla="*/ 1350962 w 2316162"/>
              <a:gd name="connsiteY21" fmla="*/ 395287 h 2259012"/>
              <a:gd name="connsiteX22" fmla="*/ 1908175 w 2316162"/>
              <a:gd name="connsiteY22" fmla="*/ 395287 h 2259012"/>
              <a:gd name="connsiteX23" fmla="*/ 1911350 w 2316162"/>
              <a:gd name="connsiteY23" fmla="*/ 477837 h 2259012"/>
              <a:gd name="connsiteX24" fmla="*/ 1911350 w 2316162"/>
              <a:gd name="connsiteY24" fmla="*/ 485775 h 2259012"/>
              <a:gd name="connsiteX25" fmla="*/ 1911350 w 2316162"/>
              <a:gd name="connsiteY25" fmla="*/ 496887 h 2259012"/>
              <a:gd name="connsiteX26" fmla="*/ 1911350 w 2316162"/>
              <a:gd name="connsiteY26" fmla="*/ 506412 h 2259012"/>
              <a:gd name="connsiteX27" fmla="*/ 1908175 w 2316162"/>
              <a:gd name="connsiteY27" fmla="*/ 936625 h 2259012"/>
              <a:gd name="connsiteX28" fmla="*/ 1909762 w 2316162"/>
              <a:gd name="connsiteY28" fmla="*/ 962025 h 2259012"/>
              <a:gd name="connsiteX29" fmla="*/ 1917700 w 2316162"/>
              <a:gd name="connsiteY29" fmla="*/ 981075 h 2259012"/>
              <a:gd name="connsiteX30" fmla="*/ 1930400 w 2316162"/>
              <a:gd name="connsiteY30" fmla="*/ 995362 h 2259012"/>
              <a:gd name="connsiteX31" fmla="*/ 1946275 w 2316162"/>
              <a:gd name="connsiteY31" fmla="*/ 1006475 h 2259012"/>
              <a:gd name="connsiteX32" fmla="*/ 1965325 w 2316162"/>
              <a:gd name="connsiteY32" fmla="*/ 1011237 h 2259012"/>
              <a:gd name="connsiteX33" fmla="*/ 1985962 w 2316162"/>
              <a:gd name="connsiteY33" fmla="*/ 1009650 h 2259012"/>
              <a:gd name="connsiteX34" fmla="*/ 2011362 w 2316162"/>
              <a:gd name="connsiteY34" fmla="*/ 1003300 h 2259012"/>
              <a:gd name="connsiteX35" fmla="*/ 2016125 w 2316162"/>
              <a:gd name="connsiteY35" fmla="*/ 1001712 h 2259012"/>
              <a:gd name="connsiteX36" fmla="*/ 2027237 w 2316162"/>
              <a:gd name="connsiteY36" fmla="*/ 996950 h 2259012"/>
              <a:gd name="connsiteX37" fmla="*/ 2043112 w 2316162"/>
              <a:gd name="connsiteY37" fmla="*/ 990600 h 2259012"/>
              <a:gd name="connsiteX38" fmla="*/ 2063750 w 2316162"/>
              <a:gd name="connsiteY38" fmla="*/ 982662 h 2259012"/>
              <a:gd name="connsiteX39" fmla="*/ 2087562 w 2316162"/>
              <a:gd name="connsiteY39" fmla="*/ 976312 h 2259012"/>
              <a:gd name="connsiteX40" fmla="*/ 2109787 w 2316162"/>
              <a:gd name="connsiteY40" fmla="*/ 969962 h 2259012"/>
              <a:gd name="connsiteX41" fmla="*/ 2132012 w 2316162"/>
              <a:gd name="connsiteY41" fmla="*/ 965200 h 2259012"/>
              <a:gd name="connsiteX42" fmla="*/ 2151062 w 2316162"/>
              <a:gd name="connsiteY42" fmla="*/ 963612 h 2259012"/>
              <a:gd name="connsiteX43" fmla="*/ 2190750 w 2316162"/>
              <a:gd name="connsiteY43" fmla="*/ 968375 h 2259012"/>
              <a:gd name="connsiteX44" fmla="*/ 2224087 w 2316162"/>
              <a:gd name="connsiteY44" fmla="*/ 979487 h 2259012"/>
              <a:gd name="connsiteX45" fmla="*/ 2254250 w 2316162"/>
              <a:gd name="connsiteY45" fmla="*/ 998537 h 2259012"/>
              <a:gd name="connsiteX46" fmla="*/ 2281237 w 2316162"/>
              <a:gd name="connsiteY46" fmla="*/ 1022350 h 2259012"/>
              <a:gd name="connsiteX47" fmla="*/ 2298700 w 2316162"/>
              <a:gd name="connsiteY47" fmla="*/ 1052512 h 2259012"/>
              <a:gd name="connsiteX48" fmla="*/ 2311400 w 2316162"/>
              <a:gd name="connsiteY48" fmla="*/ 1085850 h 2259012"/>
              <a:gd name="connsiteX49" fmla="*/ 2316162 w 2316162"/>
              <a:gd name="connsiteY49" fmla="*/ 1120775 h 2259012"/>
              <a:gd name="connsiteX50" fmla="*/ 2311400 w 2316162"/>
              <a:gd name="connsiteY50" fmla="*/ 1158875 h 2259012"/>
              <a:gd name="connsiteX51" fmla="*/ 2298700 w 2316162"/>
              <a:gd name="connsiteY51" fmla="*/ 1192212 h 2259012"/>
              <a:gd name="connsiteX52" fmla="*/ 2281237 w 2316162"/>
              <a:gd name="connsiteY52" fmla="*/ 1220787 h 2259012"/>
              <a:gd name="connsiteX53" fmla="*/ 2254250 w 2316162"/>
              <a:gd name="connsiteY53" fmla="*/ 1246187 h 2259012"/>
              <a:gd name="connsiteX54" fmla="*/ 2224087 w 2316162"/>
              <a:gd name="connsiteY54" fmla="*/ 1265237 h 2259012"/>
              <a:gd name="connsiteX55" fmla="*/ 2190750 w 2316162"/>
              <a:gd name="connsiteY55" fmla="*/ 1276350 h 2259012"/>
              <a:gd name="connsiteX56" fmla="*/ 2151062 w 2316162"/>
              <a:gd name="connsiteY56" fmla="*/ 1281112 h 2259012"/>
              <a:gd name="connsiteX57" fmla="*/ 2132012 w 2316162"/>
              <a:gd name="connsiteY57" fmla="*/ 1279525 h 2259012"/>
              <a:gd name="connsiteX58" fmla="*/ 2109787 w 2316162"/>
              <a:gd name="connsiteY58" fmla="*/ 1274762 h 2259012"/>
              <a:gd name="connsiteX59" fmla="*/ 2087562 w 2316162"/>
              <a:gd name="connsiteY59" fmla="*/ 1268412 h 2259012"/>
              <a:gd name="connsiteX60" fmla="*/ 2063750 w 2316162"/>
              <a:gd name="connsiteY60" fmla="*/ 1260475 h 2259012"/>
              <a:gd name="connsiteX61" fmla="*/ 2043112 w 2316162"/>
              <a:gd name="connsiteY61" fmla="*/ 1254125 h 2259012"/>
              <a:gd name="connsiteX62" fmla="*/ 2027237 w 2316162"/>
              <a:gd name="connsiteY62" fmla="*/ 1247775 h 2259012"/>
              <a:gd name="connsiteX63" fmla="*/ 2016125 w 2316162"/>
              <a:gd name="connsiteY63" fmla="*/ 1243012 h 2259012"/>
              <a:gd name="connsiteX64" fmla="*/ 2011362 w 2316162"/>
              <a:gd name="connsiteY64" fmla="*/ 1241425 h 2259012"/>
              <a:gd name="connsiteX65" fmla="*/ 1985962 w 2316162"/>
              <a:gd name="connsiteY65" fmla="*/ 1235075 h 2259012"/>
              <a:gd name="connsiteX66" fmla="*/ 1965325 w 2316162"/>
              <a:gd name="connsiteY66" fmla="*/ 1233487 h 2259012"/>
              <a:gd name="connsiteX67" fmla="*/ 1946275 w 2316162"/>
              <a:gd name="connsiteY67" fmla="*/ 1238250 h 2259012"/>
              <a:gd name="connsiteX68" fmla="*/ 1930400 w 2316162"/>
              <a:gd name="connsiteY68" fmla="*/ 1247775 h 2259012"/>
              <a:gd name="connsiteX69" fmla="*/ 1917700 w 2316162"/>
              <a:gd name="connsiteY69" fmla="*/ 1263650 h 2259012"/>
              <a:gd name="connsiteX70" fmla="*/ 1909762 w 2316162"/>
              <a:gd name="connsiteY70" fmla="*/ 1282700 h 2259012"/>
              <a:gd name="connsiteX71" fmla="*/ 1908175 w 2316162"/>
              <a:gd name="connsiteY71" fmla="*/ 1306512 h 2259012"/>
              <a:gd name="connsiteX72" fmla="*/ 1909203 w 2316162"/>
              <a:gd name="connsiteY72" fmla="*/ 1861565 h 2259012"/>
              <a:gd name="connsiteX73" fmla="*/ 1358900 w 2316162"/>
              <a:gd name="connsiteY73" fmla="*/ 1862137 h 2259012"/>
              <a:gd name="connsiteX74" fmla="*/ 1331912 w 2316162"/>
              <a:gd name="connsiteY74" fmla="*/ 1866900 h 2259012"/>
              <a:gd name="connsiteX75" fmla="*/ 1309687 w 2316162"/>
              <a:gd name="connsiteY75" fmla="*/ 1878012 h 2259012"/>
              <a:gd name="connsiteX76" fmla="*/ 1293812 w 2316162"/>
              <a:gd name="connsiteY76" fmla="*/ 1892300 h 2259012"/>
              <a:gd name="connsiteX77" fmla="*/ 1285875 w 2316162"/>
              <a:gd name="connsiteY77" fmla="*/ 1912937 h 2259012"/>
              <a:gd name="connsiteX78" fmla="*/ 1282700 w 2316162"/>
              <a:gd name="connsiteY78" fmla="*/ 1936750 h 2259012"/>
              <a:gd name="connsiteX79" fmla="*/ 1292225 w 2316162"/>
              <a:gd name="connsiteY79" fmla="*/ 1963737 h 2259012"/>
              <a:gd name="connsiteX80" fmla="*/ 1293812 w 2316162"/>
              <a:gd name="connsiteY80" fmla="*/ 1968500 h 2259012"/>
              <a:gd name="connsiteX81" fmla="*/ 1298575 w 2316162"/>
              <a:gd name="connsiteY81" fmla="*/ 1978025 h 2259012"/>
              <a:gd name="connsiteX82" fmla="*/ 1304925 w 2316162"/>
              <a:gd name="connsiteY82" fmla="*/ 1993900 h 2259012"/>
              <a:gd name="connsiteX83" fmla="*/ 1312862 w 2316162"/>
              <a:gd name="connsiteY83" fmla="*/ 2014537 h 2259012"/>
              <a:gd name="connsiteX84" fmla="*/ 1320800 w 2316162"/>
              <a:gd name="connsiteY84" fmla="*/ 2035175 h 2259012"/>
              <a:gd name="connsiteX85" fmla="*/ 1327150 w 2316162"/>
              <a:gd name="connsiteY85" fmla="*/ 2058987 h 2259012"/>
              <a:gd name="connsiteX86" fmla="*/ 1331912 w 2316162"/>
              <a:gd name="connsiteY86" fmla="*/ 2081212 h 2259012"/>
              <a:gd name="connsiteX87" fmla="*/ 1333500 w 2316162"/>
              <a:gd name="connsiteY87" fmla="*/ 2098675 h 2259012"/>
              <a:gd name="connsiteX88" fmla="*/ 1328737 w 2316162"/>
              <a:gd name="connsiteY88" fmla="*/ 2136775 h 2259012"/>
              <a:gd name="connsiteX89" fmla="*/ 1316037 w 2316162"/>
              <a:gd name="connsiteY89" fmla="*/ 2170112 h 2259012"/>
              <a:gd name="connsiteX90" fmla="*/ 1298575 w 2316162"/>
              <a:gd name="connsiteY90" fmla="*/ 2198687 h 2259012"/>
              <a:gd name="connsiteX91" fmla="*/ 1271587 w 2316162"/>
              <a:gd name="connsiteY91" fmla="*/ 2222500 h 2259012"/>
              <a:gd name="connsiteX92" fmla="*/ 1241425 w 2316162"/>
              <a:gd name="connsiteY92" fmla="*/ 2243137 h 2259012"/>
              <a:gd name="connsiteX93" fmla="*/ 1208087 w 2316162"/>
              <a:gd name="connsiteY93" fmla="*/ 2254250 h 2259012"/>
              <a:gd name="connsiteX94" fmla="*/ 1168400 w 2316162"/>
              <a:gd name="connsiteY94" fmla="*/ 2259012 h 2259012"/>
              <a:gd name="connsiteX95" fmla="*/ 1131887 w 2316162"/>
              <a:gd name="connsiteY95" fmla="*/ 2254250 h 2259012"/>
              <a:gd name="connsiteX96" fmla="*/ 1096962 w 2316162"/>
              <a:gd name="connsiteY96" fmla="*/ 2243137 h 2259012"/>
              <a:gd name="connsiteX97" fmla="*/ 1066800 w 2316162"/>
              <a:gd name="connsiteY97" fmla="*/ 2222500 h 2259012"/>
              <a:gd name="connsiteX98" fmla="*/ 1041400 w 2316162"/>
              <a:gd name="connsiteY98" fmla="*/ 2198687 h 2259012"/>
              <a:gd name="connsiteX99" fmla="*/ 1022350 w 2316162"/>
              <a:gd name="connsiteY99" fmla="*/ 2170112 h 2259012"/>
              <a:gd name="connsiteX100" fmla="*/ 1009650 w 2316162"/>
              <a:gd name="connsiteY100" fmla="*/ 2136775 h 2259012"/>
              <a:gd name="connsiteX101" fmla="*/ 1004887 w 2316162"/>
              <a:gd name="connsiteY101" fmla="*/ 2098675 h 2259012"/>
              <a:gd name="connsiteX102" fmla="*/ 1006475 w 2316162"/>
              <a:gd name="connsiteY102" fmla="*/ 2081212 h 2259012"/>
              <a:gd name="connsiteX103" fmla="*/ 1011237 w 2316162"/>
              <a:gd name="connsiteY103" fmla="*/ 2058987 h 2259012"/>
              <a:gd name="connsiteX104" fmla="*/ 1019175 w 2316162"/>
              <a:gd name="connsiteY104" fmla="*/ 2035175 h 2259012"/>
              <a:gd name="connsiteX105" fmla="*/ 1027112 w 2316162"/>
              <a:gd name="connsiteY105" fmla="*/ 2014537 h 2259012"/>
              <a:gd name="connsiteX106" fmla="*/ 1033462 w 2316162"/>
              <a:gd name="connsiteY106" fmla="*/ 1993900 h 2259012"/>
              <a:gd name="connsiteX107" fmla="*/ 1039812 w 2316162"/>
              <a:gd name="connsiteY107" fmla="*/ 1978025 h 2259012"/>
              <a:gd name="connsiteX108" fmla="*/ 1044575 w 2316162"/>
              <a:gd name="connsiteY108" fmla="*/ 1968500 h 2259012"/>
              <a:gd name="connsiteX109" fmla="*/ 1046162 w 2316162"/>
              <a:gd name="connsiteY109" fmla="*/ 1963737 h 2259012"/>
              <a:gd name="connsiteX110" fmla="*/ 1054100 w 2316162"/>
              <a:gd name="connsiteY110" fmla="*/ 1936750 h 2259012"/>
              <a:gd name="connsiteX111" fmla="*/ 1054100 w 2316162"/>
              <a:gd name="connsiteY111" fmla="*/ 1912937 h 2259012"/>
              <a:gd name="connsiteX112" fmla="*/ 1046162 w 2316162"/>
              <a:gd name="connsiteY112" fmla="*/ 1892300 h 2259012"/>
              <a:gd name="connsiteX113" fmla="*/ 1030287 w 2316162"/>
              <a:gd name="connsiteY113" fmla="*/ 1878012 h 2259012"/>
              <a:gd name="connsiteX114" fmla="*/ 1006475 w 2316162"/>
              <a:gd name="connsiteY114" fmla="*/ 1866900 h 2259012"/>
              <a:gd name="connsiteX115" fmla="*/ 979487 w 2316162"/>
              <a:gd name="connsiteY115" fmla="*/ 1862137 h 2259012"/>
              <a:gd name="connsiteX116" fmla="*/ 420687 w 2316162"/>
              <a:gd name="connsiteY116" fmla="*/ 1862137 h 2259012"/>
              <a:gd name="connsiteX117" fmla="*/ 411984 w 2316162"/>
              <a:gd name="connsiteY117" fmla="*/ 1368423 h 2259012"/>
              <a:gd name="connsiteX118" fmla="*/ 409575 w 2316162"/>
              <a:gd name="connsiteY118" fmla="*/ 1368423 h 2259012"/>
              <a:gd name="connsiteX119" fmla="*/ 409575 w 2316162"/>
              <a:gd name="connsiteY119" fmla="*/ 1306513 h 2259012"/>
              <a:gd name="connsiteX120" fmla="*/ 406400 w 2316162"/>
              <a:gd name="connsiteY120" fmla="*/ 1284288 h 2259012"/>
              <a:gd name="connsiteX121" fmla="*/ 398463 w 2316162"/>
              <a:gd name="connsiteY121" fmla="*/ 1266825 h 2259012"/>
              <a:gd name="connsiteX122" fmla="*/ 382588 w 2316162"/>
              <a:gd name="connsiteY122" fmla="*/ 1254125 h 2259012"/>
              <a:gd name="connsiteX123" fmla="*/ 365125 w 2316162"/>
              <a:gd name="connsiteY123" fmla="*/ 1247775 h 2259012"/>
              <a:gd name="connsiteX124" fmla="*/ 344488 w 2316162"/>
              <a:gd name="connsiteY124" fmla="*/ 1246188 h 2259012"/>
              <a:gd name="connsiteX125" fmla="*/ 320675 w 2316162"/>
              <a:gd name="connsiteY125" fmla="*/ 1249363 h 2259012"/>
              <a:gd name="connsiteX126" fmla="*/ 295275 w 2316162"/>
              <a:gd name="connsiteY126" fmla="*/ 1257300 h 2259012"/>
              <a:gd name="connsiteX127" fmla="*/ 292100 w 2316162"/>
              <a:gd name="connsiteY127" fmla="*/ 1258888 h 2259012"/>
              <a:gd name="connsiteX128" fmla="*/ 282575 w 2316162"/>
              <a:gd name="connsiteY128" fmla="*/ 1262063 h 2259012"/>
              <a:gd name="connsiteX129" fmla="*/ 266700 w 2316162"/>
              <a:gd name="connsiteY129" fmla="*/ 1265238 h 2259012"/>
              <a:gd name="connsiteX130" fmla="*/ 249238 w 2316162"/>
              <a:gd name="connsiteY130" fmla="*/ 1270000 h 2259012"/>
              <a:gd name="connsiteX131" fmla="*/ 227013 w 2316162"/>
              <a:gd name="connsiteY131" fmla="*/ 1273175 h 2259012"/>
              <a:gd name="connsiteX132" fmla="*/ 204788 w 2316162"/>
              <a:gd name="connsiteY132" fmla="*/ 1277938 h 2259012"/>
              <a:gd name="connsiteX133" fmla="*/ 184150 w 2316162"/>
              <a:gd name="connsiteY133" fmla="*/ 1279525 h 2259012"/>
              <a:gd name="connsiteX134" fmla="*/ 165100 w 2316162"/>
              <a:gd name="connsiteY134" fmla="*/ 1281113 h 2259012"/>
              <a:gd name="connsiteX135" fmla="*/ 127000 w 2316162"/>
              <a:gd name="connsiteY135" fmla="*/ 1276350 h 2259012"/>
              <a:gd name="connsiteX136" fmla="*/ 92075 w 2316162"/>
              <a:gd name="connsiteY136" fmla="*/ 1265238 h 2259012"/>
              <a:gd name="connsiteX137" fmla="*/ 61913 w 2316162"/>
              <a:gd name="connsiteY137" fmla="*/ 1246188 h 2259012"/>
              <a:gd name="connsiteX138" fmla="*/ 36513 w 2316162"/>
              <a:gd name="connsiteY138" fmla="*/ 1220788 h 2259012"/>
              <a:gd name="connsiteX139" fmla="*/ 17463 w 2316162"/>
              <a:gd name="connsiteY139" fmla="*/ 1192213 h 2259012"/>
              <a:gd name="connsiteX140" fmla="*/ 4763 w 2316162"/>
              <a:gd name="connsiteY140" fmla="*/ 1158875 h 2259012"/>
              <a:gd name="connsiteX141" fmla="*/ 0 w 2316162"/>
              <a:gd name="connsiteY141" fmla="*/ 1122362 h 2259012"/>
              <a:gd name="connsiteX142" fmla="*/ 4763 w 2316162"/>
              <a:gd name="connsiteY142" fmla="*/ 1085850 h 2259012"/>
              <a:gd name="connsiteX143" fmla="*/ 17463 w 2316162"/>
              <a:gd name="connsiteY143" fmla="*/ 1052512 h 2259012"/>
              <a:gd name="connsiteX144" fmla="*/ 36513 w 2316162"/>
              <a:gd name="connsiteY144" fmla="*/ 1022350 h 2259012"/>
              <a:gd name="connsiteX145" fmla="*/ 61913 w 2316162"/>
              <a:gd name="connsiteY145" fmla="*/ 998537 h 2259012"/>
              <a:gd name="connsiteX146" fmla="*/ 92075 w 2316162"/>
              <a:gd name="connsiteY146" fmla="*/ 979487 h 2259012"/>
              <a:gd name="connsiteX147" fmla="*/ 127000 w 2316162"/>
              <a:gd name="connsiteY147" fmla="*/ 968375 h 2259012"/>
              <a:gd name="connsiteX148" fmla="*/ 165100 w 2316162"/>
              <a:gd name="connsiteY148" fmla="*/ 963612 h 2259012"/>
              <a:gd name="connsiteX149" fmla="*/ 184150 w 2316162"/>
              <a:gd name="connsiteY149" fmla="*/ 965200 h 2259012"/>
              <a:gd name="connsiteX150" fmla="*/ 206375 w 2316162"/>
              <a:gd name="connsiteY150" fmla="*/ 969962 h 2259012"/>
              <a:gd name="connsiteX151" fmla="*/ 230188 w 2316162"/>
              <a:gd name="connsiteY151" fmla="*/ 976312 h 2259012"/>
              <a:gd name="connsiteX152" fmla="*/ 252413 w 2316162"/>
              <a:gd name="connsiteY152" fmla="*/ 984250 h 2259012"/>
              <a:gd name="connsiteX153" fmla="*/ 273050 w 2316162"/>
              <a:gd name="connsiteY153" fmla="*/ 990600 h 2259012"/>
              <a:gd name="connsiteX154" fmla="*/ 290513 w 2316162"/>
              <a:gd name="connsiteY154" fmla="*/ 996950 h 2259012"/>
              <a:gd name="connsiteX155" fmla="*/ 301625 w 2316162"/>
              <a:gd name="connsiteY155" fmla="*/ 1001712 h 2259012"/>
              <a:gd name="connsiteX156" fmla="*/ 304800 w 2316162"/>
              <a:gd name="connsiteY156" fmla="*/ 1003300 h 2259012"/>
              <a:gd name="connsiteX157" fmla="*/ 333375 w 2316162"/>
              <a:gd name="connsiteY157" fmla="*/ 1011237 h 2259012"/>
              <a:gd name="connsiteX158" fmla="*/ 358775 w 2316162"/>
              <a:gd name="connsiteY158" fmla="*/ 1009650 h 2259012"/>
              <a:gd name="connsiteX159" fmla="*/ 379413 w 2316162"/>
              <a:gd name="connsiteY159" fmla="*/ 1001712 h 2259012"/>
              <a:gd name="connsiteX160" fmla="*/ 396875 w 2316162"/>
              <a:gd name="connsiteY160" fmla="*/ 987425 h 2259012"/>
              <a:gd name="connsiteX161" fmla="*/ 406400 w 2316162"/>
              <a:gd name="connsiteY161" fmla="*/ 965200 h 2259012"/>
              <a:gd name="connsiteX162" fmla="*/ 409575 w 2316162"/>
              <a:gd name="connsiteY162" fmla="*/ 936625 h 2259012"/>
              <a:gd name="connsiteX163" fmla="*/ 409575 w 2316162"/>
              <a:gd name="connsiteY163" fmla="*/ 402374 h 2259012"/>
              <a:gd name="connsiteX164" fmla="*/ 412616 w 2316162"/>
              <a:gd name="connsiteY164" fmla="*/ 402374 h 2259012"/>
              <a:gd name="connsiteX165" fmla="*/ 412616 w 2316162"/>
              <a:gd name="connsiteY165" fmla="*/ 395287 h 2259012"/>
              <a:gd name="connsiteX166" fmla="*/ 969962 w 2316162"/>
              <a:gd name="connsiteY166" fmla="*/ 395287 h 2259012"/>
              <a:gd name="connsiteX167" fmla="*/ 996950 w 2316162"/>
              <a:gd name="connsiteY167" fmla="*/ 392112 h 2259012"/>
              <a:gd name="connsiteX168" fmla="*/ 1020762 w 2316162"/>
              <a:gd name="connsiteY168" fmla="*/ 382587 h 2259012"/>
              <a:gd name="connsiteX169" fmla="*/ 1036637 w 2316162"/>
              <a:gd name="connsiteY169" fmla="*/ 366712 h 2259012"/>
              <a:gd name="connsiteX170" fmla="*/ 1044575 w 2316162"/>
              <a:gd name="connsiteY170" fmla="*/ 346075 h 2259012"/>
              <a:gd name="connsiteX171" fmla="*/ 1046162 w 2316162"/>
              <a:gd name="connsiteY171" fmla="*/ 322262 h 2259012"/>
              <a:gd name="connsiteX172" fmla="*/ 1038225 w 2316162"/>
              <a:gd name="connsiteY172" fmla="*/ 295275 h 2259012"/>
              <a:gd name="connsiteX173" fmla="*/ 1036637 w 2316162"/>
              <a:gd name="connsiteY173" fmla="*/ 290512 h 2259012"/>
              <a:gd name="connsiteX174" fmla="*/ 1031875 w 2316162"/>
              <a:gd name="connsiteY174" fmla="*/ 280987 h 2259012"/>
              <a:gd name="connsiteX175" fmla="*/ 1025525 w 2316162"/>
              <a:gd name="connsiteY175" fmla="*/ 265112 h 2259012"/>
              <a:gd name="connsiteX176" fmla="*/ 1016000 w 2316162"/>
              <a:gd name="connsiteY176" fmla="*/ 244475 h 2259012"/>
              <a:gd name="connsiteX177" fmla="*/ 1008062 w 2316162"/>
              <a:gd name="connsiteY177" fmla="*/ 222250 h 2259012"/>
              <a:gd name="connsiteX178" fmla="*/ 1001712 w 2316162"/>
              <a:gd name="connsiteY178" fmla="*/ 200025 h 2259012"/>
              <a:gd name="connsiteX179" fmla="*/ 996950 w 2316162"/>
              <a:gd name="connsiteY179" fmla="*/ 177800 h 2259012"/>
              <a:gd name="connsiteX180" fmla="*/ 995362 w 2316162"/>
              <a:gd name="connsiteY180" fmla="*/ 158750 h 2259012"/>
              <a:gd name="connsiteX181" fmla="*/ 1000125 w 2316162"/>
              <a:gd name="connsiteY181" fmla="*/ 122237 h 2259012"/>
              <a:gd name="connsiteX182" fmla="*/ 1011237 w 2316162"/>
              <a:gd name="connsiteY182" fmla="*/ 88900 h 2259012"/>
              <a:gd name="connsiteX183" fmla="*/ 1031875 w 2316162"/>
              <a:gd name="connsiteY183" fmla="*/ 60325 h 2259012"/>
              <a:gd name="connsiteX184" fmla="*/ 1057275 w 2316162"/>
              <a:gd name="connsiteY184" fmla="*/ 34925 h 2259012"/>
              <a:gd name="connsiteX185" fmla="*/ 1087437 w 2316162"/>
              <a:gd name="connsiteY185" fmla="*/ 15875 h 2259012"/>
              <a:gd name="connsiteX186" fmla="*/ 1122362 w 2316162"/>
              <a:gd name="connsiteY186" fmla="*/ 4762 h 2259012"/>
              <a:gd name="connsiteX187" fmla="*/ 1160462 w 2316162"/>
              <a:gd name="connsiteY187" fmla="*/ 0 h 2259012"/>
              <a:gd name="connsiteX0" fmla="*/ 1160462 w 2316162"/>
              <a:gd name="connsiteY0" fmla="*/ 0 h 2259012"/>
              <a:gd name="connsiteX1" fmla="*/ 1198562 w 2316162"/>
              <a:gd name="connsiteY1" fmla="*/ 4762 h 2259012"/>
              <a:gd name="connsiteX2" fmla="*/ 1231900 w 2316162"/>
              <a:gd name="connsiteY2" fmla="*/ 15875 h 2259012"/>
              <a:gd name="connsiteX3" fmla="*/ 1262062 w 2316162"/>
              <a:gd name="connsiteY3" fmla="*/ 34925 h 2259012"/>
              <a:gd name="connsiteX4" fmla="*/ 1289050 w 2316162"/>
              <a:gd name="connsiteY4" fmla="*/ 60325 h 2259012"/>
              <a:gd name="connsiteX5" fmla="*/ 1308100 w 2316162"/>
              <a:gd name="connsiteY5" fmla="*/ 88900 h 2259012"/>
              <a:gd name="connsiteX6" fmla="*/ 1320800 w 2316162"/>
              <a:gd name="connsiteY6" fmla="*/ 122237 h 2259012"/>
              <a:gd name="connsiteX7" fmla="*/ 1323975 w 2316162"/>
              <a:gd name="connsiteY7" fmla="*/ 158750 h 2259012"/>
              <a:gd name="connsiteX8" fmla="*/ 1322387 w 2316162"/>
              <a:gd name="connsiteY8" fmla="*/ 177800 h 2259012"/>
              <a:gd name="connsiteX9" fmla="*/ 1317625 w 2316162"/>
              <a:gd name="connsiteY9" fmla="*/ 200025 h 2259012"/>
              <a:gd name="connsiteX10" fmla="*/ 1311275 w 2316162"/>
              <a:gd name="connsiteY10" fmla="*/ 222250 h 2259012"/>
              <a:gd name="connsiteX11" fmla="*/ 1304925 w 2316162"/>
              <a:gd name="connsiteY11" fmla="*/ 244475 h 2259012"/>
              <a:gd name="connsiteX12" fmla="*/ 1296987 w 2316162"/>
              <a:gd name="connsiteY12" fmla="*/ 265112 h 2259012"/>
              <a:gd name="connsiteX13" fmla="*/ 1290637 w 2316162"/>
              <a:gd name="connsiteY13" fmla="*/ 280987 h 2259012"/>
              <a:gd name="connsiteX14" fmla="*/ 1285875 w 2316162"/>
              <a:gd name="connsiteY14" fmla="*/ 290512 h 2259012"/>
              <a:gd name="connsiteX15" fmla="*/ 1282700 w 2316162"/>
              <a:gd name="connsiteY15" fmla="*/ 295275 h 2259012"/>
              <a:gd name="connsiteX16" fmla="*/ 1274762 w 2316162"/>
              <a:gd name="connsiteY16" fmla="*/ 322262 h 2259012"/>
              <a:gd name="connsiteX17" fmla="*/ 1274762 w 2316162"/>
              <a:gd name="connsiteY17" fmla="*/ 346075 h 2259012"/>
              <a:gd name="connsiteX18" fmla="*/ 1285875 w 2316162"/>
              <a:gd name="connsiteY18" fmla="*/ 366712 h 2259012"/>
              <a:gd name="connsiteX19" fmla="*/ 1300162 w 2316162"/>
              <a:gd name="connsiteY19" fmla="*/ 382587 h 2259012"/>
              <a:gd name="connsiteX20" fmla="*/ 1322387 w 2316162"/>
              <a:gd name="connsiteY20" fmla="*/ 392112 h 2259012"/>
              <a:gd name="connsiteX21" fmla="*/ 1350962 w 2316162"/>
              <a:gd name="connsiteY21" fmla="*/ 395287 h 2259012"/>
              <a:gd name="connsiteX22" fmla="*/ 1908175 w 2316162"/>
              <a:gd name="connsiteY22" fmla="*/ 395287 h 2259012"/>
              <a:gd name="connsiteX23" fmla="*/ 1911350 w 2316162"/>
              <a:gd name="connsiteY23" fmla="*/ 477837 h 2259012"/>
              <a:gd name="connsiteX24" fmla="*/ 1911350 w 2316162"/>
              <a:gd name="connsiteY24" fmla="*/ 485775 h 2259012"/>
              <a:gd name="connsiteX25" fmla="*/ 1911350 w 2316162"/>
              <a:gd name="connsiteY25" fmla="*/ 496887 h 2259012"/>
              <a:gd name="connsiteX26" fmla="*/ 1911350 w 2316162"/>
              <a:gd name="connsiteY26" fmla="*/ 506412 h 2259012"/>
              <a:gd name="connsiteX27" fmla="*/ 1908175 w 2316162"/>
              <a:gd name="connsiteY27" fmla="*/ 936625 h 2259012"/>
              <a:gd name="connsiteX28" fmla="*/ 1909762 w 2316162"/>
              <a:gd name="connsiteY28" fmla="*/ 962025 h 2259012"/>
              <a:gd name="connsiteX29" fmla="*/ 1917700 w 2316162"/>
              <a:gd name="connsiteY29" fmla="*/ 981075 h 2259012"/>
              <a:gd name="connsiteX30" fmla="*/ 1930400 w 2316162"/>
              <a:gd name="connsiteY30" fmla="*/ 995362 h 2259012"/>
              <a:gd name="connsiteX31" fmla="*/ 1946275 w 2316162"/>
              <a:gd name="connsiteY31" fmla="*/ 1006475 h 2259012"/>
              <a:gd name="connsiteX32" fmla="*/ 1965325 w 2316162"/>
              <a:gd name="connsiteY32" fmla="*/ 1011237 h 2259012"/>
              <a:gd name="connsiteX33" fmla="*/ 1985962 w 2316162"/>
              <a:gd name="connsiteY33" fmla="*/ 1009650 h 2259012"/>
              <a:gd name="connsiteX34" fmla="*/ 2011362 w 2316162"/>
              <a:gd name="connsiteY34" fmla="*/ 1003300 h 2259012"/>
              <a:gd name="connsiteX35" fmla="*/ 2016125 w 2316162"/>
              <a:gd name="connsiteY35" fmla="*/ 1001712 h 2259012"/>
              <a:gd name="connsiteX36" fmla="*/ 2027237 w 2316162"/>
              <a:gd name="connsiteY36" fmla="*/ 996950 h 2259012"/>
              <a:gd name="connsiteX37" fmla="*/ 2043112 w 2316162"/>
              <a:gd name="connsiteY37" fmla="*/ 990600 h 2259012"/>
              <a:gd name="connsiteX38" fmla="*/ 2063750 w 2316162"/>
              <a:gd name="connsiteY38" fmla="*/ 982662 h 2259012"/>
              <a:gd name="connsiteX39" fmla="*/ 2087562 w 2316162"/>
              <a:gd name="connsiteY39" fmla="*/ 976312 h 2259012"/>
              <a:gd name="connsiteX40" fmla="*/ 2109787 w 2316162"/>
              <a:gd name="connsiteY40" fmla="*/ 969962 h 2259012"/>
              <a:gd name="connsiteX41" fmla="*/ 2132012 w 2316162"/>
              <a:gd name="connsiteY41" fmla="*/ 965200 h 2259012"/>
              <a:gd name="connsiteX42" fmla="*/ 2151062 w 2316162"/>
              <a:gd name="connsiteY42" fmla="*/ 963612 h 2259012"/>
              <a:gd name="connsiteX43" fmla="*/ 2190750 w 2316162"/>
              <a:gd name="connsiteY43" fmla="*/ 968375 h 2259012"/>
              <a:gd name="connsiteX44" fmla="*/ 2224087 w 2316162"/>
              <a:gd name="connsiteY44" fmla="*/ 979487 h 2259012"/>
              <a:gd name="connsiteX45" fmla="*/ 2254250 w 2316162"/>
              <a:gd name="connsiteY45" fmla="*/ 998537 h 2259012"/>
              <a:gd name="connsiteX46" fmla="*/ 2281237 w 2316162"/>
              <a:gd name="connsiteY46" fmla="*/ 1022350 h 2259012"/>
              <a:gd name="connsiteX47" fmla="*/ 2298700 w 2316162"/>
              <a:gd name="connsiteY47" fmla="*/ 1052512 h 2259012"/>
              <a:gd name="connsiteX48" fmla="*/ 2311400 w 2316162"/>
              <a:gd name="connsiteY48" fmla="*/ 1085850 h 2259012"/>
              <a:gd name="connsiteX49" fmla="*/ 2316162 w 2316162"/>
              <a:gd name="connsiteY49" fmla="*/ 1120775 h 2259012"/>
              <a:gd name="connsiteX50" fmla="*/ 2311400 w 2316162"/>
              <a:gd name="connsiteY50" fmla="*/ 1158875 h 2259012"/>
              <a:gd name="connsiteX51" fmla="*/ 2298700 w 2316162"/>
              <a:gd name="connsiteY51" fmla="*/ 1192212 h 2259012"/>
              <a:gd name="connsiteX52" fmla="*/ 2281237 w 2316162"/>
              <a:gd name="connsiteY52" fmla="*/ 1220787 h 2259012"/>
              <a:gd name="connsiteX53" fmla="*/ 2254250 w 2316162"/>
              <a:gd name="connsiteY53" fmla="*/ 1246187 h 2259012"/>
              <a:gd name="connsiteX54" fmla="*/ 2224087 w 2316162"/>
              <a:gd name="connsiteY54" fmla="*/ 1265237 h 2259012"/>
              <a:gd name="connsiteX55" fmla="*/ 2190750 w 2316162"/>
              <a:gd name="connsiteY55" fmla="*/ 1276350 h 2259012"/>
              <a:gd name="connsiteX56" fmla="*/ 2151062 w 2316162"/>
              <a:gd name="connsiteY56" fmla="*/ 1281112 h 2259012"/>
              <a:gd name="connsiteX57" fmla="*/ 2132012 w 2316162"/>
              <a:gd name="connsiteY57" fmla="*/ 1279525 h 2259012"/>
              <a:gd name="connsiteX58" fmla="*/ 2109787 w 2316162"/>
              <a:gd name="connsiteY58" fmla="*/ 1274762 h 2259012"/>
              <a:gd name="connsiteX59" fmla="*/ 2087562 w 2316162"/>
              <a:gd name="connsiteY59" fmla="*/ 1268412 h 2259012"/>
              <a:gd name="connsiteX60" fmla="*/ 2063750 w 2316162"/>
              <a:gd name="connsiteY60" fmla="*/ 1260475 h 2259012"/>
              <a:gd name="connsiteX61" fmla="*/ 2043112 w 2316162"/>
              <a:gd name="connsiteY61" fmla="*/ 1254125 h 2259012"/>
              <a:gd name="connsiteX62" fmla="*/ 2027237 w 2316162"/>
              <a:gd name="connsiteY62" fmla="*/ 1247775 h 2259012"/>
              <a:gd name="connsiteX63" fmla="*/ 2016125 w 2316162"/>
              <a:gd name="connsiteY63" fmla="*/ 1243012 h 2259012"/>
              <a:gd name="connsiteX64" fmla="*/ 2011362 w 2316162"/>
              <a:gd name="connsiteY64" fmla="*/ 1241425 h 2259012"/>
              <a:gd name="connsiteX65" fmla="*/ 1985962 w 2316162"/>
              <a:gd name="connsiteY65" fmla="*/ 1235075 h 2259012"/>
              <a:gd name="connsiteX66" fmla="*/ 1965325 w 2316162"/>
              <a:gd name="connsiteY66" fmla="*/ 1233487 h 2259012"/>
              <a:gd name="connsiteX67" fmla="*/ 1946275 w 2316162"/>
              <a:gd name="connsiteY67" fmla="*/ 1238250 h 2259012"/>
              <a:gd name="connsiteX68" fmla="*/ 1930400 w 2316162"/>
              <a:gd name="connsiteY68" fmla="*/ 1247775 h 2259012"/>
              <a:gd name="connsiteX69" fmla="*/ 1917700 w 2316162"/>
              <a:gd name="connsiteY69" fmla="*/ 1263650 h 2259012"/>
              <a:gd name="connsiteX70" fmla="*/ 1909762 w 2316162"/>
              <a:gd name="connsiteY70" fmla="*/ 1282700 h 2259012"/>
              <a:gd name="connsiteX71" fmla="*/ 1908175 w 2316162"/>
              <a:gd name="connsiteY71" fmla="*/ 1306512 h 2259012"/>
              <a:gd name="connsiteX72" fmla="*/ 1909203 w 2316162"/>
              <a:gd name="connsiteY72" fmla="*/ 1861565 h 2259012"/>
              <a:gd name="connsiteX73" fmla="*/ 1358900 w 2316162"/>
              <a:gd name="connsiteY73" fmla="*/ 1862137 h 2259012"/>
              <a:gd name="connsiteX74" fmla="*/ 1331912 w 2316162"/>
              <a:gd name="connsiteY74" fmla="*/ 1866900 h 2259012"/>
              <a:gd name="connsiteX75" fmla="*/ 1309687 w 2316162"/>
              <a:gd name="connsiteY75" fmla="*/ 1878012 h 2259012"/>
              <a:gd name="connsiteX76" fmla="*/ 1293812 w 2316162"/>
              <a:gd name="connsiteY76" fmla="*/ 1892300 h 2259012"/>
              <a:gd name="connsiteX77" fmla="*/ 1285875 w 2316162"/>
              <a:gd name="connsiteY77" fmla="*/ 1912937 h 2259012"/>
              <a:gd name="connsiteX78" fmla="*/ 1282700 w 2316162"/>
              <a:gd name="connsiteY78" fmla="*/ 1936750 h 2259012"/>
              <a:gd name="connsiteX79" fmla="*/ 1292225 w 2316162"/>
              <a:gd name="connsiteY79" fmla="*/ 1963737 h 2259012"/>
              <a:gd name="connsiteX80" fmla="*/ 1293812 w 2316162"/>
              <a:gd name="connsiteY80" fmla="*/ 1968500 h 2259012"/>
              <a:gd name="connsiteX81" fmla="*/ 1298575 w 2316162"/>
              <a:gd name="connsiteY81" fmla="*/ 1978025 h 2259012"/>
              <a:gd name="connsiteX82" fmla="*/ 1304925 w 2316162"/>
              <a:gd name="connsiteY82" fmla="*/ 1993900 h 2259012"/>
              <a:gd name="connsiteX83" fmla="*/ 1312862 w 2316162"/>
              <a:gd name="connsiteY83" fmla="*/ 2014537 h 2259012"/>
              <a:gd name="connsiteX84" fmla="*/ 1320800 w 2316162"/>
              <a:gd name="connsiteY84" fmla="*/ 2035175 h 2259012"/>
              <a:gd name="connsiteX85" fmla="*/ 1327150 w 2316162"/>
              <a:gd name="connsiteY85" fmla="*/ 2058987 h 2259012"/>
              <a:gd name="connsiteX86" fmla="*/ 1331912 w 2316162"/>
              <a:gd name="connsiteY86" fmla="*/ 2081212 h 2259012"/>
              <a:gd name="connsiteX87" fmla="*/ 1333500 w 2316162"/>
              <a:gd name="connsiteY87" fmla="*/ 2098675 h 2259012"/>
              <a:gd name="connsiteX88" fmla="*/ 1328737 w 2316162"/>
              <a:gd name="connsiteY88" fmla="*/ 2136775 h 2259012"/>
              <a:gd name="connsiteX89" fmla="*/ 1316037 w 2316162"/>
              <a:gd name="connsiteY89" fmla="*/ 2170112 h 2259012"/>
              <a:gd name="connsiteX90" fmla="*/ 1298575 w 2316162"/>
              <a:gd name="connsiteY90" fmla="*/ 2198687 h 2259012"/>
              <a:gd name="connsiteX91" fmla="*/ 1271587 w 2316162"/>
              <a:gd name="connsiteY91" fmla="*/ 2222500 h 2259012"/>
              <a:gd name="connsiteX92" fmla="*/ 1241425 w 2316162"/>
              <a:gd name="connsiteY92" fmla="*/ 2243137 h 2259012"/>
              <a:gd name="connsiteX93" fmla="*/ 1208087 w 2316162"/>
              <a:gd name="connsiteY93" fmla="*/ 2254250 h 2259012"/>
              <a:gd name="connsiteX94" fmla="*/ 1168400 w 2316162"/>
              <a:gd name="connsiteY94" fmla="*/ 2259012 h 2259012"/>
              <a:gd name="connsiteX95" fmla="*/ 1131887 w 2316162"/>
              <a:gd name="connsiteY95" fmla="*/ 2254250 h 2259012"/>
              <a:gd name="connsiteX96" fmla="*/ 1096962 w 2316162"/>
              <a:gd name="connsiteY96" fmla="*/ 2243137 h 2259012"/>
              <a:gd name="connsiteX97" fmla="*/ 1066800 w 2316162"/>
              <a:gd name="connsiteY97" fmla="*/ 2222500 h 2259012"/>
              <a:gd name="connsiteX98" fmla="*/ 1041400 w 2316162"/>
              <a:gd name="connsiteY98" fmla="*/ 2198687 h 2259012"/>
              <a:gd name="connsiteX99" fmla="*/ 1022350 w 2316162"/>
              <a:gd name="connsiteY99" fmla="*/ 2170112 h 2259012"/>
              <a:gd name="connsiteX100" fmla="*/ 1009650 w 2316162"/>
              <a:gd name="connsiteY100" fmla="*/ 2136775 h 2259012"/>
              <a:gd name="connsiteX101" fmla="*/ 1004887 w 2316162"/>
              <a:gd name="connsiteY101" fmla="*/ 2098675 h 2259012"/>
              <a:gd name="connsiteX102" fmla="*/ 1006475 w 2316162"/>
              <a:gd name="connsiteY102" fmla="*/ 2081212 h 2259012"/>
              <a:gd name="connsiteX103" fmla="*/ 1011237 w 2316162"/>
              <a:gd name="connsiteY103" fmla="*/ 2058987 h 2259012"/>
              <a:gd name="connsiteX104" fmla="*/ 1019175 w 2316162"/>
              <a:gd name="connsiteY104" fmla="*/ 2035175 h 2259012"/>
              <a:gd name="connsiteX105" fmla="*/ 1027112 w 2316162"/>
              <a:gd name="connsiteY105" fmla="*/ 2014537 h 2259012"/>
              <a:gd name="connsiteX106" fmla="*/ 1033462 w 2316162"/>
              <a:gd name="connsiteY106" fmla="*/ 1993900 h 2259012"/>
              <a:gd name="connsiteX107" fmla="*/ 1039812 w 2316162"/>
              <a:gd name="connsiteY107" fmla="*/ 1978025 h 2259012"/>
              <a:gd name="connsiteX108" fmla="*/ 1044575 w 2316162"/>
              <a:gd name="connsiteY108" fmla="*/ 1968500 h 2259012"/>
              <a:gd name="connsiteX109" fmla="*/ 1046162 w 2316162"/>
              <a:gd name="connsiteY109" fmla="*/ 1963737 h 2259012"/>
              <a:gd name="connsiteX110" fmla="*/ 1054100 w 2316162"/>
              <a:gd name="connsiteY110" fmla="*/ 1936750 h 2259012"/>
              <a:gd name="connsiteX111" fmla="*/ 1054100 w 2316162"/>
              <a:gd name="connsiteY111" fmla="*/ 1912937 h 2259012"/>
              <a:gd name="connsiteX112" fmla="*/ 1046162 w 2316162"/>
              <a:gd name="connsiteY112" fmla="*/ 1892300 h 2259012"/>
              <a:gd name="connsiteX113" fmla="*/ 1030287 w 2316162"/>
              <a:gd name="connsiteY113" fmla="*/ 1878012 h 2259012"/>
              <a:gd name="connsiteX114" fmla="*/ 1006475 w 2316162"/>
              <a:gd name="connsiteY114" fmla="*/ 1866900 h 2259012"/>
              <a:gd name="connsiteX115" fmla="*/ 979487 w 2316162"/>
              <a:gd name="connsiteY115" fmla="*/ 1862137 h 2259012"/>
              <a:gd name="connsiteX116" fmla="*/ 409209 w 2316162"/>
              <a:gd name="connsiteY116" fmla="*/ 1862137 h 2259012"/>
              <a:gd name="connsiteX117" fmla="*/ 411984 w 2316162"/>
              <a:gd name="connsiteY117" fmla="*/ 1368423 h 2259012"/>
              <a:gd name="connsiteX118" fmla="*/ 409575 w 2316162"/>
              <a:gd name="connsiteY118" fmla="*/ 1368423 h 2259012"/>
              <a:gd name="connsiteX119" fmla="*/ 409575 w 2316162"/>
              <a:gd name="connsiteY119" fmla="*/ 1306513 h 2259012"/>
              <a:gd name="connsiteX120" fmla="*/ 406400 w 2316162"/>
              <a:gd name="connsiteY120" fmla="*/ 1284288 h 2259012"/>
              <a:gd name="connsiteX121" fmla="*/ 398463 w 2316162"/>
              <a:gd name="connsiteY121" fmla="*/ 1266825 h 2259012"/>
              <a:gd name="connsiteX122" fmla="*/ 382588 w 2316162"/>
              <a:gd name="connsiteY122" fmla="*/ 1254125 h 2259012"/>
              <a:gd name="connsiteX123" fmla="*/ 365125 w 2316162"/>
              <a:gd name="connsiteY123" fmla="*/ 1247775 h 2259012"/>
              <a:gd name="connsiteX124" fmla="*/ 344488 w 2316162"/>
              <a:gd name="connsiteY124" fmla="*/ 1246188 h 2259012"/>
              <a:gd name="connsiteX125" fmla="*/ 320675 w 2316162"/>
              <a:gd name="connsiteY125" fmla="*/ 1249363 h 2259012"/>
              <a:gd name="connsiteX126" fmla="*/ 295275 w 2316162"/>
              <a:gd name="connsiteY126" fmla="*/ 1257300 h 2259012"/>
              <a:gd name="connsiteX127" fmla="*/ 292100 w 2316162"/>
              <a:gd name="connsiteY127" fmla="*/ 1258888 h 2259012"/>
              <a:gd name="connsiteX128" fmla="*/ 282575 w 2316162"/>
              <a:gd name="connsiteY128" fmla="*/ 1262063 h 2259012"/>
              <a:gd name="connsiteX129" fmla="*/ 266700 w 2316162"/>
              <a:gd name="connsiteY129" fmla="*/ 1265238 h 2259012"/>
              <a:gd name="connsiteX130" fmla="*/ 249238 w 2316162"/>
              <a:gd name="connsiteY130" fmla="*/ 1270000 h 2259012"/>
              <a:gd name="connsiteX131" fmla="*/ 227013 w 2316162"/>
              <a:gd name="connsiteY131" fmla="*/ 1273175 h 2259012"/>
              <a:gd name="connsiteX132" fmla="*/ 204788 w 2316162"/>
              <a:gd name="connsiteY132" fmla="*/ 1277938 h 2259012"/>
              <a:gd name="connsiteX133" fmla="*/ 184150 w 2316162"/>
              <a:gd name="connsiteY133" fmla="*/ 1279525 h 2259012"/>
              <a:gd name="connsiteX134" fmla="*/ 165100 w 2316162"/>
              <a:gd name="connsiteY134" fmla="*/ 1281113 h 2259012"/>
              <a:gd name="connsiteX135" fmla="*/ 127000 w 2316162"/>
              <a:gd name="connsiteY135" fmla="*/ 1276350 h 2259012"/>
              <a:gd name="connsiteX136" fmla="*/ 92075 w 2316162"/>
              <a:gd name="connsiteY136" fmla="*/ 1265238 h 2259012"/>
              <a:gd name="connsiteX137" fmla="*/ 61913 w 2316162"/>
              <a:gd name="connsiteY137" fmla="*/ 1246188 h 2259012"/>
              <a:gd name="connsiteX138" fmla="*/ 36513 w 2316162"/>
              <a:gd name="connsiteY138" fmla="*/ 1220788 h 2259012"/>
              <a:gd name="connsiteX139" fmla="*/ 17463 w 2316162"/>
              <a:gd name="connsiteY139" fmla="*/ 1192213 h 2259012"/>
              <a:gd name="connsiteX140" fmla="*/ 4763 w 2316162"/>
              <a:gd name="connsiteY140" fmla="*/ 1158875 h 2259012"/>
              <a:gd name="connsiteX141" fmla="*/ 0 w 2316162"/>
              <a:gd name="connsiteY141" fmla="*/ 1122362 h 2259012"/>
              <a:gd name="connsiteX142" fmla="*/ 4763 w 2316162"/>
              <a:gd name="connsiteY142" fmla="*/ 1085850 h 2259012"/>
              <a:gd name="connsiteX143" fmla="*/ 17463 w 2316162"/>
              <a:gd name="connsiteY143" fmla="*/ 1052512 h 2259012"/>
              <a:gd name="connsiteX144" fmla="*/ 36513 w 2316162"/>
              <a:gd name="connsiteY144" fmla="*/ 1022350 h 2259012"/>
              <a:gd name="connsiteX145" fmla="*/ 61913 w 2316162"/>
              <a:gd name="connsiteY145" fmla="*/ 998537 h 2259012"/>
              <a:gd name="connsiteX146" fmla="*/ 92075 w 2316162"/>
              <a:gd name="connsiteY146" fmla="*/ 979487 h 2259012"/>
              <a:gd name="connsiteX147" fmla="*/ 127000 w 2316162"/>
              <a:gd name="connsiteY147" fmla="*/ 968375 h 2259012"/>
              <a:gd name="connsiteX148" fmla="*/ 165100 w 2316162"/>
              <a:gd name="connsiteY148" fmla="*/ 963612 h 2259012"/>
              <a:gd name="connsiteX149" fmla="*/ 184150 w 2316162"/>
              <a:gd name="connsiteY149" fmla="*/ 965200 h 2259012"/>
              <a:gd name="connsiteX150" fmla="*/ 206375 w 2316162"/>
              <a:gd name="connsiteY150" fmla="*/ 969962 h 2259012"/>
              <a:gd name="connsiteX151" fmla="*/ 230188 w 2316162"/>
              <a:gd name="connsiteY151" fmla="*/ 976312 h 2259012"/>
              <a:gd name="connsiteX152" fmla="*/ 252413 w 2316162"/>
              <a:gd name="connsiteY152" fmla="*/ 984250 h 2259012"/>
              <a:gd name="connsiteX153" fmla="*/ 273050 w 2316162"/>
              <a:gd name="connsiteY153" fmla="*/ 990600 h 2259012"/>
              <a:gd name="connsiteX154" fmla="*/ 290513 w 2316162"/>
              <a:gd name="connsiteY154" fmla="*/ 996950 h 2259012"/>
              <a:gd name="connsiteX155" fmla="*/ 301625 w 2316162"/>
              <a:gd name="connsiteY155" fmla="*/ 1001712 h 2259012"/>
              <a:gd name="connsiteX156" fmla="*/ 304800 w 2316162"/>
              <a:gd name="connsiteY156" fmla="*/ 1003300 h 2259012"/>
              <a:gd name="connsiteX157" fmla="*/ 333375 w 2316162"/>
              <a:gd name="connsiteY157" fmla="*/ 1011237 h 2259012"/>
              <a:gd name="connsiteX158" fmla="*/ 358775 w 2316162"/>
              <a:gd name="connsiteY158" fmla="*/ 1009650 h 2259012"/>
              <a:gd name="connsiteX159" fmla="*/ 379413 w 2316162"/>
              <a:gd name="connsiteY159" fmla="*/ 1001712 h 2259012"/>
              <a:gd name="connsiteX160" fmla="*/ 396875 w 2316162"/>
              <a:gd name="connsiteY160" fmla="*/ 987425 h 2259012"/>
              <a:gd name="connsiteX161" fmla="*/ 406400 w 2316162"/>
              <a:gd name="connsiteY161" fmla="*/ 965200 h 2259012"/>
              <a:gd name="connsiteX162" fmla="*/ 409575 w 2316162"/>
              <a:gd name="connsiteY162" fmla="*/ 936625 h 2259012"/>
              <a:gd name="connsiteX163" fmla="*/ 409575 w 2316162"/>
              <a:gd name="connsiteY163" fmla="*/ 402374 h 2259012"/>
              <a:gd name="connsiteX164" fmla="*/ 412616 w 2316162"/>
              <a:gd name="connsiteY164" fmla="*/ 402374 h 2259012"/>
              <a:gd name="connsiteX165" fmla="*/ 412616 w 2316162"/>
              <a:gd name="connsiteY165" fmla="*/ 395287 h 2259012"/>
              <a:gd name="connsiteX166" fmla="*/ 969962 w 2316162"/>
              <a:gd name="connsiteY166" fmla="*/ 395287 h 2259012"/>
              <a:gd name="connsiteX167" fmla="*/ 996950 w 2316162"/>
              <a:gd name="connsiteY167" fmla="*/ 392112 h 2259012"/>
              <a:gd name="connsiteX168" fmla="*/ 1020762 w 2316162"/>
              <a:gd name="connsiteY168" fmla="*/ 382587 h 2259012"/>
              <a:gd name="connsiteX169" fmla="*/ 1036637 w 2316162"/>
              <a:gd name="connsiteY169" fmla="*/ 366712 h 2259012"/>
              <a:gd name="connsiteX170" fmla="*/ 1044575 w 2316162"/>
              <a:gd name="connsiteY170" fmla="*/ 346075 h 2259012"/>
              <a:gd name="connsiteX171" fmla="*/ 1046162 w 2316162"/>
              <a:gd name="connsiteY171" fmla="*/ 322262 h 2259012"/>
              <a:gd name="connsiteX172" fmla="*/ 1038225 w 2316162"/>
              <a:gd name="connsiteY172" fmla="*/ 295275 h 2259012"/>
              <a:gd name="connsiteX173" fmla="*/ 1036637 w 2316162"/>
              <a:gd name="connsiteY173" fmla="*/ 290512 h 2259012"/>
              <a:gd name="connsiteX174" fmla="*/ 1031875 w 2316162"/>
              <a:gd name="connsiteY174" fmla="*/ 280987 h 2259012"/>
              <a:gd name="connsiteX175" fmla="*/ 1025525 w 2316162"/>
              <a:gd name="connsiteY175" fmla="*/ 265112 h 2259012"/>
              <a:gd name="connsiteX176" fmla="*/ 1016000 w 2316162"/>
              <a:gd name="connsiteY176" fmla="*/ 244475 h 2259012"/>
              <a:gd name="connsiteX177" fmla="*/ 1008062 w 2316162"/>
              <a:gd name="connsiteY177" fmla="*/ 222250 h 2259012"/>
              <a:gd name="connsiteX178" fmla="*/ 1001712 w 2316162"/>
              <a:gd name="connsiteY178" fmla="*/ 200025 h 2259012"/>
              <a:gd name="connsiteX179" fmla="*/ 996950 w 2316162"/>
              <a:gd name="connsiteY179" fmla="*/ 177800 h 2259012"/>
              <a:gd name="connsiteX180" fmla="*/ 995362 w 2316162"/>
              <a:gd name="connsiteY180" fmla="*/ 158750 h 2259012"/>
              <a:gd name="connsiteX181" fmla="*/ 1000125 w 2316162"/>
              <a:gd name="connsiteY181" fmla="*/ 122237 h 2259012"/>
              <a:gd name="connsiteX182" fmla="*/ 1011237 w 2316162"/>
              <a:gd name="connsiteY182" fmla="*/ 88900 h 2259012"/>
              <a:gd name="connsiteX183" fmla="*/ 1031875 w 2316162"/>
              <a:gd name="connsiteY183" fmla="*/ 60325 h 2259012"/>
              <a:gd name="connsiteX184" fmla="*/ 1057275 w 2316162"/>
              <a:gd name="connsiteY184" fmla="*/ 34925 h 2259012"/>
              <a:gd name="connsiteX185" fmla="*/ 1087437 w 2316162"/>
              <a:gd name="connsiteY185" fmla="*/ 15875 h 2259012"/>
              <a:gd name="connsiteX186" fmla="*/ 1122362 w 2316162"/>
              <a:gd name="connsiteY186" fmla="*/ 4762 h 2259012"/>
              <a:gd name="connsiteX187" fmla="*/ 1160462 w 2316162"/>
              <a:gd name="connsiteY187" fmla="*/ 0 h 225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316162" h="2259012">
                <a:moveTo>
                  <a:pt x="1160462" y="0"/>
                </a:moveTo>
                <a:lnTo>
                  <a:pt x="1198562" y="4762"/>
                </a:lnTo>
                <a:lnTo>
                  <a:pt x="1231900" y="15875"/>
                </a:lnTo>
                <a:lnTo>
                  <a:pt x="1262062" y="34925"/>
                </a:lnTo>
                <a:lnTo>
                  <a:pt x="1289050" y="60325"/>
                </a:lnTo>
                <a:lnTo>
                  <a:pt x="1308100" y="88900"/>
                </a:lnTo>
                <a:lnTo>
                  <a:pt x="1320800" y="122237"/>
                </a:lnTo>
                <a:lnTo>
                  <a:pt x="1323975" y="158750"/>
                </a:lnTo>
                <a:lnTo>
                  <a:pt x="1322387" y="177800"/>
                </a:lnTo>
                <a:lnTo>
                  <a:pt x="1317625" y="200025"/>
                </a:lnTo>
                <a:lnTo>
                  <a:pt x="1311275" y="222250"/>
                </a:lnTo>
                <a:lnTo>
                  <a:pt x="1304925" y="244475"/>
                </a:lnTo>
                <a:lnTo>
                  <a:pt x="1296987" y="265112"/>
                </a:lnTo>
                <a:lnTo>
                  <a:pt x="1290637" y="280987"/>
                </a:lnTo>
                <a:lnTo>
                  <a:pt x="1285875" y="290512"/>
                </a:lnTo>
                <a:lnTo>
                  <a:pt x="1282700" y="295275"/>
                </a:lnTo>
                <a:lnTo>
                  <a:pt x="1274762" y="322262"/>
                </a:lnTo>
                <a:lnTo>
                  <a:pt x="1274762" y="346075"/>
                </a:lnTo>
                <a:lnTo>
                  <a:pt x="1285875" y="366712"/>
                </a:lnTo>
                <a:lnTo>
                  <a:pt x="1300162" y="382587"/>
                </a:lnTo>
                <a:lnTo>
                  <a:pt x="1322387" y="392112"/>
                </a:lnTo>
                <a:lnTo>
                  <a:pt x="1350962" y="395287"/>
                </a:lnTo>
                <a:lnTo>
                  <a:pt x="1908175" y="395287"/>
                </a:lnTo>
                <a:lnTo>
                  <a:pt x="1911350" y="477837"/>
                </a:lnTo>
                <a:lnTo>
                  <a:pt x="1911350" y="485775"/>
                </a:lnTo>
                <a:lnTo>
                  <a:pt x="1911350" y="496887"/>
                </a:lnTo>
                <a:lnTo>
                  <a:pt x="1911350" y="506412"/>
                </a:lnTo>
                <a:cubicBezTo>
                  <a:pt x="1910292" y="649816"/>
                  <a:pt x="1909233" y="793221"/>
                  <a:pt x="1908175" y="936625"/>
                </a:cubicBezTo>
                <a:lnTo>
                  <a:pt x="1909762" y="962025"/>
                </a:lnTo>
                <a:lnTo>
                  <a:pt x="1917700" y="981075"/>
                </a:lnTo>
                <a:lnTo>
                  <a:pt x="1930400" y="995362"/>
                </a:lnTo>
                <a:lnTo>
                  <a:pt x="1946275" y="1006475"/>
                </a:lnTo>
                <a:lnTo>
                  <a:pt x="1965325" y="1011237"/>
                </a:lnTo>
                <a:lnTo>
                  <a:pt x="1985962" y="1009650"/>
                </a:lnTo>
                <a:lnTo>
                  <a:pt x="2011362" y="1003300"/>
                </a:lnTo>
                <a:lnTo>
                  <a:pt x="2016125" y="1001712"/>
                </a:lnTo>
                <a:lnTo>
                  <a:pt x="2027237" y="996950"/>
                </a:lnTo>
                <a:lnTo>
                  <a:pt x="2043112" y="990600"/>
                </a:lnTo>
                <a:lnTo>
                  <a:pt x="2063750" y="982662"/>
                </a:lnTo>
                <a:lnTo>
                  <a:pt x="2087562" y="976312"/>
                </a:lnTo>
                <a:lnTo>
                  <a:pt x="2109787" y="969962"/>
                </a:lnTo>
                <a:lnTo>
                  <a:pt x="2132012" y="965200"/>
                </a:lnTo>
                <a:lnTo>
                  <a:pt x="2151062" y="963612"/>
                </a:lnTo>
                <a:lnTo>
                  <a:pt x="2190750" y="968375"/>
                </a:lnTo>
                <a:lnTo>
                  <a:pt x="2224087" y="979487"/>
                </a:lnTo>
                <a:lnTo>
                  <a:pt x="2254250" y="998537"/>
                </a:lnTo>
                <a:lnTo>
                  <a:pt x="2281237" y="1022350"/>
                </a:lnTo>
                <a:lnTo>
                  <a:pt x="2298700" y="1052512"/>
                </a:lnTo>
                <a:lnTo>
                  <a:pt x="2311400" y="1085850"/>
                </a:lnTo>
                <a:lnTo>
                  <a:pt x="2316162" y="1120775"/>
                </a:lnTo>
                <a:lnTo>
                  <a:pt x="2311400" y="1158875"/>
                </a:lnTo>
                <a:lnTo>
                  <a:pt x="2298700" y="1192212"/>
                </a:lnTo>
                <a:lnTo>
                  <a:pt x="2281237" y="1220787"/>
                </a:lnTo>
                <a:lnTo>
                  <a:pt x="2254250" y="1246187"/>
                </a:lnTo>
                <a:lnTo>
                  <a:pt x="2224087" y="1265237"/>
                </a:lnTo>
                <a:lnTo>
                  <a:pt x="2190750" y="1276350"/>
                </a:lnTo>
                <a:lnTo>
                  <a:pt x="2151062" y="1281112"/>
                </a:lnTo>
                <a:lnTo>
                  <a:pt x="2132012" y="1279525"/>
                </a:lnTo>
                <a:lnTo>
                  <a:pt x="2109787" y="1274762"/>
                </a:lnTo>
                <a:lnTo>
                  <a:pt x="2087562" y="1268412"/>
                </a:lnTo>
                <a:lnTo>
                  <a:pt x="2063750" y="1260475"/>
                </a:lnTo>
                <a:lnTo>
                  <a:pt x="2043112" y="1254125"/>
                </a:lnTo>
                <a:lnTo>
                  <a:pt x="2027237" y="1247775"/>
                </a:lnTo>
                <a:lnTo>
                  <a:pt x="2016125" y="1243012"/>
                </a:lnTo>
                <a:lnTo>
                  <a:pt x="2011362" y="1241425"/>
                </a:lnTo>
                <a:lnTo>
                  <a:pt x="1985962" y="1235075"/>
                </a:lnTo>
                <a:lnTo>
                  <a:pt x="1965325" y="1233487"/>
                </a:lnTo>
                <a:lnTo>
                  <a:pt x="1946275" y="1238250"/>
                </a:lnTo>
                <a:lnTo>
                  <a:pt x="1930400" y="1247775"/>
                </a:lnTo>
                <a:lnTo>
                  <a:pt x="1917700" y="1263650"/>
                </a:lnTo>
                <a:lnTo>
                  <a:pt x="1909762" y="1282700"/>
                </a:lnTo>
                <a:lnTo>
                  <a:pt x="1908175" y="1306512"/>
                </a:lnTo>
                <a:cubicBezTo>
                  <a:pt x="1908518" y="1491530"/>
                  <a:pt x="1908860" y="1676547"/>
                  <a:pt x="1909203" y="1861565"/>
                </a:cubicBezTo>
                <a:lnTo>
                  <a:pt x="1358900" y="1862137"/>
                </a:lnTo>
                <a:lnTo>
                  <a:pt x="1331912" y="1866900"/>
                </a:lnTo>
                <a:lnTo>
                  <a:pt x="1309687" y="1878012"/>
                </a:lnTo>
                <a:lnTo>
                  <a:pt x="1293812" y="1892300"/>
                </a:lnTo>
                <a:lnTo>
                  <a:pt x="1285875" y="1912937"/>
                </a:lnTo>
                <a:lnTo>
                  <a:pt x="1282700" y="1936750"/>
                </a:lnTo>
                <a:lnTo>
                  <a:pt x="1292225" y="1963737"/>
                </a:lnTo>
                <a:lnTo>
                  <a:pt x="1293812" y="1968500"/>
                </a:lnTo>
                <a:lnTo>
                  <a:pt x="1298575" y="1978025"/>
                </a:lnTo>
                <a:lnTo>
                  <a:pt x="1304925" y="1993900"/>
                </a:lnTo>
                <a:lnTo>
                  <a:pt x="1312862" y="2014537"/>
                </a:lnTo>
                <a:lnTo>
                  <a:pt x="1320800" y="2035175"/>
                </a:lnTo>
                <a:lnTo>
                  <a:pt x="1327150" y="2058987"/>
                </a:lnTo>
                <a:lnTo>
                  <a:pt x="1331912" y="2081212"/>
                </a:lnTo>
                <a:lnTo>
                  <a:pt x="1333500" y="2098675"/>
                </a:lnTo>
                <a:lnTo>
                  <a:pt x="1328737" y="2136775"/>
                </a:lnTo>
                <a:lnTo>
                  <a:pt x="1316037" y="2170112"/>
                </a:lnTo>
                <a:lnTo>
                  <a:pt x="1298575" y="2198687"/>
                </a:lnTo>
                <a:lnTo>
                  <a:pt x="1271587" y="2222500"/>
                </a:lnTo>
                <a:lnTo>
                  <a:pt x="1241425" y="2243137"/>
                </a:lnTo>
                <a:lnTo>
                  <a:pt x="1208087" y="2254250"/>
                </a:lnTo>
                <a:lnTo>
                  <a:pt x="1168400" y="2259012"/>
                </a:lnTo>
                <a:lnTo>
                  <a:pt x="1131887" y="2254250"/>
                </a:lnTo>
                <a:lnTo>
                  <a:pt x="1096962" y="2243137"/>
                </a:lnTo>
                <a:lnTo>
                  <a:pt x="1066800" y="2222500"/>
                </a:lnTo>
                <a:lnTo>
                  <a:pt x="1041400" y="2198687"/>
                </a:lnTo>
                <a:lnTo>
                  <a:pt x="1022350" y="2170112"/>
                </a:lnTo>
                <a:lnTo>
                  <a:pt x="1009650" y="2136775"/>
                </a:lnTo>
                <a:lnTo>
                  <a:pt x="1004887" y="2098675"/>
                </a:lnTo>
                <a:lnTo>
                  <a:pt x="1006475" y="2081212"/>
                </a:lnTo>
                <a:lnTo>
                  <a:pt x="1011237" y="2058987"/>
                </a:lnTo>
                <a:lnTo>
                  <a:pt x="1019175" y="2035175"/>
                </a:lnTo>
                <a:lnTo>
                  <a:pt x="1027112" y="2014537"/>
                </a:lnTo>
                <a:lnTo>
                  <a:pt x="1033462" y="1993900"/>
                </a:lnTo>
                <a:lnTo>
                  <a:pt x="1039812" y="1978025"/>
                </a:lnTo>
                <a:lnTo>
                  <a:pt x="1044575" y="1968500"/>
                </a:lnTo>
                <a:lnTo>
                  <a:pt x="1046162" y="1963737"/>
                </a:lnTo>
                <a:lnTo>
                  <a:pt x="1054100" y="1936750"/>
                </a:lnTo>
                <a:lnTo>
                  <a:pt x="1054100" y="1912937"/>
                </a:lnTo>
                <a:lnTo>
                  <a:pt x="1046162" y="1892300"/>
                </a:lnTo>
                <a:lnTo>
                  <a:pt x="1030287" y="1878012"/>
                </a:lnTo>
                <a:lnTo>
                  <a:pt x="1006475" y="1866900"/>
                </a:lnTo>
                <a:lnTo>
                  <a:pt x="979487" y="1862137"/>
                </a:lnTo>
                <a:lnTo>
                  <a:pt x="409209" y="1862137"/>
                </a:lnTo>
                <a:lnTo>
                  <a:pt x="411984" y="1368423"/>
                </a:lnTo>
                <a:lnTo>
                  <a:pt x="409575" y="1368423"/>
                </a:lnTo>
                <a:lnTo>
                  <a:pt x="409575" y="1306513"/>
                </a:lnTo>
                <a:lnTo>
                  <a:pt x="406400" y="1284288"/>
                </a:lnTo>
                <a:lnTo>
                  <a:pt x="398463" y="1266825"/>
                </a:lnTo>
                <a:lnTo>
                  <a:pt x="382588" y="1254125"/>
                </a:lnTo>
                <a:lnTo>
                  <a:pt x="365125" y="1247775"/>
                </a:lnTo>
                <a:lnTo>
                  <a:pt x="344488" y="1246188"/>
                </a:lnTo>
                <a:lnTo>
                  <a:pt x="320675" y="1249363"/>
                </a:lnTo>
                <a:lnTo>
                  <a:pt x="295275" y="1257300"/>
                </a:lnTo>
                <a:lnTo>
                  <a:pt x="292100" y="1258888"/>
                </a:lnTo>
                <a:lnTo>
                  <a:pt x="282575" y="1262063"/>
                </a:lnTo>
                <a:lnTo>
                  <a:pt x="266700" y="1265238"/>
                </a:lnTo>
                <a:lnTo>
                  <a:pt x="249238" y="1270000"/>
                </a:lnTo>
                <a:lnTo>
                  <a:pt x="227013" y="1273175"/>
                </a:lnTo>
                <a:lnTo>
                  <a:pt x="204788" y="1277938"/>
                </a:lnTo>
                <a:lnTo>
                  <a:pt x="184150" y="1279525"/>
                </a:lnTo>
                <a:lnTo>
                  <a:pt x="165100" y="1281113"/>
                </a:lnTo>
                <a:lnTo>
                  <a:pt x="127000" y="1276350"/>
                </a:lnTo>
                <a:lnTo>
                  <a:pt x="92075" y="1265238"/>
                </a:lnTo>
                <a:lnTo>
                  <a:pt x="61913" y="1246188"/>
                </a:lnTo>
                <a:lnTo>
                  <a:pt x="36513" y="1220788"/>
                </a:lnTo>
                <a:lnTo>
                  <a:pt x="17463" y="1192213"/>
                </a:lnTo>
                <a:lnTo>
                  <a:pt x="4763" y="1158875"/>
                </a:lnTo>
                <a:lnTo>
                  <a:pt x="0" y="1122362"/>
                </a:lnTo>
                <a:lnTo>
                  <a:pt x="4763" y="1085850"/>
                </a:lnTo>
                <a:lnTo>
                  <a:pt x="17463" y="1052512"/>
                </a:lnTo>
                <a:lnTo>
                  <a:pt x="36513" y="1022350"/>
                </a:lnTo>
                <a:lnTo>
                  <a:pt x="61913" y="998537"/>
                </a:lnTo>
                <a:lnTo>
                  <a:pt x="92075" y="979487"/>
                </a:lnTo>
                <a:lnTo>
                  <a:pt x="127000" y="968375"/>
                </a:lnTo>
                <a:lnTo>
                  <a:pt x="165100" y="963612"/>
                </a:lnTo>
                <a:lnTo>
                  <a:pt x="184150" y="965200"/>
                </a:lnTo>
                <a:lnTo>
                  <a:pt x="206375" y="969962"/>
                </a:lnTo>
                <a:lnTo>
                  <a:pt x="230188" y="976312"/>
                </a:lnTo>
                <a:lnTo>
                  <a:pt x="252413" y="984250"/>
                </a:lnTo>
                <a:lnTo>
                  <a:pt x="273050" y="990600"/>
                </a:lnTo>
                <a:lnTo>
                  <a:pt x="290513" y="996950"/>
                </a:lnTo>
                <a:lnTo>
                  <a:pt x="301625" y="1001712"/>
                </a:lnTo>
                <a:lnTo>
                  <a:pt x="304800" y="1003300"/>
                </a:lnTo>
                <a:lnTo>
                  <a:pt x="333375" y="1011237"/>
                </a:lnTo>
                <a:lnTo>
                  <a:pt x="358775" y="1009650"/>
                </a:lnTo>
                <a:lnTo>
                  <a:pt x="379413" y="1001712"/>
                </a:lnTo>
                <a:lnTo>
                  <a:pt x="396875" y="987425"/>
                </a:lnTo>
                <a:lnTo>
                  <a:pt x="406400" y="965200"/>
                </a:lnTo>
                <a:lnTo>
                  <a:pt x="409575" y="936625"/>
                </a:lnTo>
                <a:lnTo>
                  <a:pt x="409575" y="402374"/>
                </a:lnTo>
                <a:lnTo>
                  <a:pt x="412616" y="402374"/>
                </a:lnTo>
                <a:lnTo>
                  <a:pt x="412616" y="395287"/>
                </a:lnTo>
                <a:lnTo>
                  <a:pt x="969962" y="395287"/>
                </a:lnTo>
                <a:lnTo>
                  <a:pt x="996950" y="392112"/>
                </a:lnTo>
                <a:lnTo>
                  <a:pt x="1020762" y="382587"/>
                </a:lnTo>
                <a:lnTo>
                  <a:pt x="1036637" y="366712"/>
                </a:lnTo>
                <a:lnTo>
                  <a:pt x="1044575" y="346075"/>
                </a:lnTo>
                <a:lnTo>
                  <a:pt x="1046162" y="322262"/>
                </a:lnTo>
                <a:lnTo>
                  <a:pt x="1038225" y="295275"/>
                </a:lnTo>
                <a:lnTo>
                  <a:pt x="1036637" y="290512"/>
                </a:lnTo>
                <a:lnTo>
                  <a:pt x="1031875" y="280987"/>
                </a:lnTo>
                <a:lnTo>
                  <a:pt x="1025525" y="265112"/>
                </a:lnTo>
                <a:lnTo>
                  <a:pt x="1016000" y="244475"/>
                </a:lnTo>
                <a:lnTo>
                  <a:pt x="1008062" y="222250"/>
                </a:lnTo>
                <a:lnTo>
                  <a:pt x="1001712" y="200025"/>
                </a:lnTo>
                <a:lnTo>
                  <a:pt x="996950" y="177800"/>
                </a:lnTo>
                <a:lnTo>
                  <a:pt x="995362" y="158750"/>
                </a:lnTo>
                <a:lnTo>
                  <a:pt x="1000125" y="122237"/>
                </a:lnTo>
                <a:lnTo>
                  <a:pt x="1011237" y="88900"/>
                </a:lnTo>
                <a:lnTo>
                  <a:pt x="1031875" y="60325"/>
                </a:lnTo>
                <a:lnTo>
                  <a:pt x="1057275" y="34925"/>
                </a:lnTo>
                <a:lnTo>
                  <a:pt x="1087437" y="15875"/>
                </a:lnTo>
                <a:lnTo>
                  <a:pt x="1122362" y="4762"/>
                </a:lnTo>
                <a:lnTo>
                  <a:pt x="1160462" y="0"/>
                </a:lnTo>
                <a:close/>
              </a:path>
            </a:pathLst>
          </a:custGeom>
          <a:solidFill>
            <a:srgbClr val="EF4231"/>
          </a:solidFill>
          <a:ln w="254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a:ea typeface="+mn-ea"/>
                <a:cs typeface="+mn-cs"/>
              </a:rPr>
              <a:t>Segmentation </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a:ea typeface="+mn-ea"/>
                <a:cs typeface="+mn-cs"/>
              </a:rPr>
              <a:t>Strategy </a:t>
            </a:r>
          </a:p>
        </p:txBody>
      </p:sp>
      <p:sp>
        <p:nvSpPr>
          <p:cNvPr id="37" name="Freeform 7">
            <a:extLst>
              <a:ext uri="{FF2B5EF4-FFF2-40B4-BE49-F238E27FC236}">
                <a16:creationId xmlns:a16="http://schemas.microsoft.com/office/drawing/2014/main" id="{54112986-0DA9-D278-298B-3978B5991DA9}"/>
              </a:ext>
            </a:extLst>
          </p:cNvPr>
          <p:cNvSpPr>
            <a:spLocks/>
          </p:cNvSpPr>
          <p:nvPr/>
        </p:nvSpPr>
        <p:spPr bwMode="auto">
          <a:xfrm>
            <a:off x="507258" y="2557464"/>
            <a:ext cx="1909763" cy="1846263"/>
          </a:xfrm>
          <a:custGeom>
            <a:avLst/>
            <a:gdLst>
              <a:gd name="T0" fmla="*/ 776 w 1203"/>
              <a:gd name="T1" fmla="*/ 10 h 1163"/>
              <a:gd name="T2" fmla="*/ 824 w 1203"/>
              <a:gd name="T3" fmla="*/ 56 h 1163"/>
              <a:gd name="T4" fmla="*/ 833 w 1203"/>
              <a:gd name="T5" fmla="*/ 112 h 1163"/>
              <a:gd name="T6" fmla="*/ 821 w 1203"/>
              <a:gd name="T7" fmla="*/ 154 h 1163"/>
              <a:gd name="T8" fmla="*/ 810 w 1203"/>
              <a:gd name="T9" fmla="*/ 183 h 1163"/>
              <a:gd name="T10" fmla="*/ 804 w 1203"/>
              <a:gd name="T11" fmla="*/ 218 h 1163"/>
              <a:gd name="T12" fmla="*/ 833 w 1203"/>
              <a:gd name="T13" fmla="*/ 246 h 1163"/>
              <a:gd name="T14" fmla="*/ 1203 w 1203"/>
              <a:gd name="T15" fmla="*/ 589 h 1163"/>
              <a:gd name="T16" fmla="*/ 1184 w 1203"/>
              <a:gd name="T17" fmla="*/ 630 h 1163"/>
              <a:gd name="T18" fmla="*/ 1137 w 1203"/>
              <a:gd name="T19" fmla="*/ 631 h 1163"/>
              <a:gd name="T20" fmla="*/ 1117 w 1203"/>
              <a:gd name="T21" fmla="*/ 623 h 1163"/>
              <a:gd name="T22" fmla="*/ 1075 w 1203"/>
              <a:gd name="T23" fmla="*/ 610 h 1163"/>
              <a:gd name="T24" fmla="*/ 1025 w 1203"/>
              <a:gd name="T25" fmla="*/ 609 h 1163"/>
              <a:gd name="T26" fmla="*/ 968 w 1203"/>
              <a:gd name="T27" fmla="*/ 643 h 1163"/>
              <a:gd name="T28" fmla="*/ 945 w 1203"/>
              <a:gd name="T29" fmla="*/ 706 h 1163"/>
              <a:gd name="T30" fmla="*/ 968 w 1203"/>
              <a:gd name="T31" fmla="*/ 768 h 1163"/>
              <a:gd name="T32" fmla="*/ 1025 w 1203"/>
              <a:gd name="T33" fmla="*/ 803 h 1163"/>
              <a:gd name="T34" fmla="*/ 1074 w 1203"/>
              <a:gd name="T35" fmla="*/ 804 h 1163"/>
              <a:gd name="T36" fmla="*/ 1113 w 1203"/>
              <a:gd name="T37" fmla="*/ 796 h 1163"/>
              <a:gd name="T38" fmla="*/ 1131 w 1203"/>
              <a:gd name="T39" fmla="*/ 791 h 1163"/>
              <a:gd name="T40" fmla="*/ 1175 w 1203"/>
              <a:gd name="T41" fmla="*/ 785 h 1163"/>
              <a:gd name="T42" fmla="*/ 1201 w 1203"/>
              <a:gd name="T43" fmla="*/ 808 h 1163"/>
              <a:gd name="T44" fmla="*/ 1147 w 1203"/>
              <a:gd name="T45" fmla="*/ 1163 h 1163"/>
              <a:gd name="T46" fmla="*/ 851 w 1203"/>
              <a:gd name="T47" fmla="*/ 1161 h 1163"/>
              <a:gd name="T48" fmla="*/ 809 w 1203"/>
              <a:gd name="T49" fmla="*/ 1143 h 1163"/>
              <a:gd name="T50" fmla="*/ 809 w 1203"/>
              <a:gd name="T51" fmla="*/ 1098 h 1163"/>
              <a:gd name="T52" fmla="*/ 817 w 1203"/>
              <a:gd name="T53" fmla="*/ 1079 h 1163"/>
              <a:gd name="T54" fmla="*/ 830 w 1203"/>
              <a:gd name="T55" fmla="*/ 1038 h 1163"/>
              <a:gd name="T56" fmla="*/ 831 w 1203"/>
              <a:gd name="T57" fmla="*/ 989 h 1163"/>
              <a:gd name="T58" fmla="*/ 795 w 1203"/>
              <a:gd name="T59" fmla="*/ 934 h 1163"/>
              <a:gd name="T60" fmla="*/ 730 w 1203"/>
              <a:gd name="T61" fmla="*/ 912 h 1163"/>
              <a:gd name="T62" fmla="*/ 666 w 1203"/>
              <a:gd name="T63" fmla="*/ 934 h 1163"/>
              <a:gd name="T64" fmla="*/ 630 w 1203"/>
              <a:gd name="T65" fmla="*/ 989 h 1163"/>
              <a:gd name="T66" fmla="*/ 631 w 1203"/>
              <a:gd name="T67" fmla="*/ 1038 h 1163"/>
              <a:gd name="T68" fmla="*/ 645 w 1203"/>
              <a:gd name="T69" fmla="*/ 1079 h 1163"/>
              <a:gd name="T70" fmla="*/ 653 w 1203"/>
              <a:gd name="T71" fmla="*/ 1098 h 1163"/>
              <a:gd name="T72" fmla="*/ 653 w 1203"/>
              <a:gd name="T73" fmla="*/ 1143 h 1163"/>
              <a:gd name="T74" fmla="*/ 610 w 1203"/>
              <a:gd name="T75" fmla="*/ 1161 h 1163"/>
              <a:gd name="T76" fmla="*/ 315 w 1203"/>
              <a:gd name="T77" fmla="*/ 1163 h 1163"/>
              <a:gd name="T78" fmla="*/ 256 w 1203"/>
              <a:gd name="T79" fmla="*/ 805 h 1163"/>
              <a:gd name="T80" fmla="*/ 226 w 1203"/>
              <a:gd name="T81" fmla="*/ 777 h 1163"/>
              <a:gd name="T82" fmla="*/ 193 w 1203"/>
              <a:gd name="T83" fmla="*/ 781 h 1163"/>
              <a:gd name="T84" fmla="*/ 170 w 1203"/>
              <a:gd name="T85" fmla="*/ 790 h 1163"/>
              <a:gd name="T86" fmla="*/ 129 w 1203"/>
              <a:gd name="T87" fmla="*/ 802 h 1163"/>
              <a:gd name="T88" fmla="*/ 85 w 1203"/>
              <a:gd name="T89" fmla="*/ 804 h 1163"/>
              <a:gd name="T90" fmla="*/ 46 w 1203"/>
              <a:gd name="T91" fmla="*/ 789 h 1163"/>
              <a:gd name="T92" fmla="*/ 8 w 1203"/>
              <a:gd name="T93" fmla="*/ 745 h 1163"/>
              <a:gd name="T94" fmla="*/ 2 w 1203"/>
              <a:gd name="T95" fmla="*/ 686 h 1163"/>
              <a:gd name="T96" fmla="*/ 31 w 1203"/>
              <a:gd name="T97" fmla="*/ 635 h 1163"/>
              <a:gd name="T98" fmla="*/ 66 w 1203"/>
              <a:gd name="T99" fmla="*/ 613 h 1163"/>
              <a:gd name="T100" fmla="*/ 116 w 1203"/>
              <a:gd name="T101" fmla="*/ 607 h 1163"/>
              <a:gd name="T102" fmla="*/ 157 w 1203"/>
              <a:gd name="T103" fmla="*/ 618 h 1163"/>
              <a:gd name="T104" fmla="*/ 189 w 1203"/>
              <a:gd name="T105" fmla="*/ 629 h 1163"/>
              <a:gd name="T106" fmla="*/ 210 w 1203"/>
              <a:gd name="T107" fmla="*/ 636 h 1163"/>
              <a:gd name="T108" fmla="*/ 250 w 1203"/>
              <a:gd name="T109" fmla="*/ 621 h 1163"/>
              <a:gd name="T110" fmla="*/ 258 w 1203"/>
              <a:gd name="T111" fmla="*/ 249 h 1163"/>
              <a:gd name="T112" fmla="*/ 643 w 1203"/>
              <a:gd name="T113" fmla="*/ 240 h 1163"/>
              <a:gd name="T114" fmla="*/ 658 w 1203"/>
              <a:gd name="T115" fmla="*/ 203 h 1163"/>
              <a:gd name="T116" fmla="*/ 649 w 1203"/>
              <a:gd name="T117" fmla="*/ 176 h 1163"/>
              <a:gd name="T118" fmla="*/ 636 w 1203"/>
              <a:gd name="T119" fmla="*/ 139 h 1163"/>
              <a:gd name="T120" fmla="*/ 627 w 1203"/>
              <a:gd name="T121" fmla="*/ 100 h 1163"/>
              <a:gd name="T122" fmla="*/ 650 w 1203"/>
              <a:gd name="T123" fmla="*/ 37 h 1163"/>
              <a:gd name="T124" fmla="*/ 707 w 1203"/>
              <a:gd name="T125" fmla="*/ 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3" h="1163">
                <a:moveTo>
                  <a:pt x="730" y="0"/>
                </a:moveTo>
                <a:lnTo>
                  <a:pt x="755" y="2"/>
                </a:lnTo>
                <a:lnTo>
                  <a:pt x="776" y="10"/>
                </a:lnTo>
                <a:lnTo>
                  <a:pt x="795" y="21"/>
                </a:lnTo>
                <a:lnTo>
                  <a:pt x="812" y="37"/>
                </a:lnTo>
                <a:lnTo>
                  <a:pt x="824" y="56"/>
                </a:lnTo>
                <a:lnTo>
                  <a:pt x="831" y="76"/>
                </a:lnTo>
                <a:lnTo>
                  <a:pt x="834" y="100"/>
                </a:lnTo>
                <a:lnTo>
                  <a:pt x="833" y="112"/>
                </a:lnTo>
                <a:lnTo>
                  <a:pt x="830" y="125"/>
                </a:lnTo>
                <a:lnTo>
                  <a:pt x="826" y="139"/>
                </a:lnTo>
                <a:lnTo>
                  <a:pt x="821" y="154"/>
                </a:lnTo>
                <a:lnTo>
                  <a:pt x="817" y="166"/>
                </a:lnTo>
                <a:lnTo>
                  <a:pt x="813" y="176"/>
                </a:lnTo>
                <a:lnTo>
                  <a:pt x="810" y="183"/>
                </a:lnTo>
                <a:lnTo>
                  <a:pt x="809" y="185"/>
                </a:lnTo>
                <a:lnTo>
                  <a:pt x="804" y="203"/>
                </a:lnTo>
                <a:lnTo>
                  <a:pt x="804" y="218"/>
                </a:lnTo>
                <a:lnTo>
                  <a:pt x="809" y="230"/>
                </a:lnTo>
                <a:lnTo>
                  <a:pt x="819" y="240"/>
                </a:lnTo>
                <a:lnTo>
                  <a:pt x="833" y="246"/>
                </a:lnTo>
                <a:lnTo>
                  <a:pt x="851" y="249"/>
                </a:lnTo>
                <a:lnTo>
                  <a:pt x="1203" y="249"/>
                </a:lnTo>
                <a:lnTo>
                  <a:pt x="1203" y="589"/>
                </a:lnTo>
                <a:lnTo>
                  <a:pt x="1201" y="607"/>
                </a:lnTo>
                <a:lnTo>
                  <a:pt x="1195" y="621"/>
                </a:lnTo>
                <a:lnTo>
                  <a:pt x="1184" y="630"/>
                </a:lnTo>
                <a:lnTo>
                  <a:pt x="1171" y="635"/>
                </a:lnTo>
                <a:lnTo>
                  <a:pt x="1155" y="636"/>
                </a:lnTo>
                <a:lnTo>
                  <a:pt x="1137" y="631"/>
                </a:lnTo>
                <a:lnTo>
                  <a:pt x="1135" y="630"/>
                </a:lnTo>
                <a:lnTo>
                  <a:pt x="1128" y="627"/>
                </a:lnTo>
                <a:lnTo>
                  <a:pt x="1117" y="623"/>
                </a:lnTo>
                <a:lnTo>
                  <a:pt x="1104" y="619"/>
                </a:lnTo>
                <a:lnTo>
                  <a:pt x="1090" y="614"/>
                </a:lnTo>
                <a:lnTo>
                  <a:pt x="1075" y="610"/>
                </a:lnTo>
                <a:lnTo>
                  <a:pt x="1061" y="607"/>
                </a:lnTo>
                <a:lnTo>
                  <a:pt x="1049" y="606"/>
                </a:lnTo>
                <a:lnTo>
                  <a:pt x="1025" y="609"/>
                </a:lnTo>
                <a:lnTo>
                  <a:pt x="1003" y="616"/>
                </a:lnTo>
                <a:lnTo>
                  <a:pt x="984" y="628"/>
                </a:lnTo>
                <a:lnTo>
                  <a:pt x="968" y="643"/>
                </a:lnTo>
                <a:lnTo>
                  <a:pt x="956" y="662"/>
                </a:lnTo>
                <a:lnTo>
                  <a:pt x="948" y="683"/>
                </a:lnTo>
                <a:lnTo>
                  <a:pt x="945" y="706"/>
                </a:lnTo>
                <a:lnTo>
                  <a:pt x="948" y="729"/>
                </a:lnTo>
                <a:lnTo>
                  <a:pt x="956" y="750"/>
                </a:lnTo>
                <a:lnTo>
                  <a:pt x="968" y="768"/>
                </a:lnTo>
                <a:lnTo>
                  <a:pt x="984" y="784"/>
                </a:lnTo>
                <a:lnTo>
                  <a:pt x="1003" y="796"/>
                </a:lnTo>
                <a:lnTo>
                  <a:pt x="1025" y="803"/>
                </a:lnTo>
                <a:lnTo>
                  <a:pt x="1049" y="806"/>
                </a:lnTo>
                <a:lnTo>
                  <a:pt x="1061" y="805"/>
                </a:lnTo>
                <a:lnTo>
                  <a:pt x="1074" y="804"/>
                </a:lnTo>
                <a:lnTo>
                  <a:pt x="1088" y="801"/>
                </a:lnTo>
                <a:lnTo>
                  <a:pt x="1102" y="799"/>
                </a:lnTo>
                <a:lnTo>
                  <a:pt x="1113" y="796"/>
                </a:lnTo>
                <a:lnTo>
                  <a:pt x="1123" y="794"/>
                </a:lnTo>
                <a:lnTo>
                  <a:pt x="1129" y="792"/>
                </a:lnTo>
                <a:lnTo>
                  <a:pt x="1131" y="791"/>
                </a:lnTo>
                <a:lnTo>
                  <a:pt x="1147" y="786"/>
                </a:lnTo>
                <a:lnTo>
                  <a:pt x="1162" y="784"/>
                </a:lnTo>
                <a:lnTo>
                  <a:pt x="1175" y="785"/>
                </a:lnTo>
                <a:lnTo>
                  <a:pt x="1186" y="789"/>
                </a:lnTo>
                <a:lnTo>
                  <a:pt x="1196" y="797"/>
                </a:lnTo>
                <a:lnTo>
                  <a:pt x="1201" y="808"/>
                </a:lnTo>
                <a:lnTo>
                  <a:pt x="1203" y="822"/>
                </a:lnTo>
                <a:lnTo>
                  <a:pt x="1203" y="1163"/>
                </a:lnTo>
                <a:lnTo>
                  <a:pt x="1147" y="1163"/>
                </a:lnTo>
                <a:lnTo>
                  <a:pt x="1140" y="1162"/>
                </a:lnTo>
                <a:lnTo>
                  <a:pt x="1131" y="1161"/>
                </a:lnTo>
                <a:lnTo>
                  <a:pt x="851" y="1161"/>
                </a:lnTo>
                <a:lnTo>
                  <a:pt x="833" y="1159"/>
                </a:lnTo>
                <a:lnTo>
                  <a:pt x="819" y="1153"/>
                </a:lnTo>
                <a:lnTo>
                  <a:pt x="809" y="1143"/>
                </a:lnTo>
                <a:lnTo>
                  <a:pt x="804" y="1130"/>
                </a:lnTo>
                <a:lnTo>
                  <a:pt x="804" y="1114"/>
                </a:lnTo>
                <a:lnTo>
                  <a:pt x="809" y="1098"/>
                </a:lnTo>
                <a:lnTo>
                  <a:pt x="810" y="1095"/>
                </a:lnTo>
                <a:lnTo>
                  <a:pt x="813" y="1089"/>
                </a:lnTo>
                <a:lnTo>
                  <a:pt x="817" y="1079"/>
                </a:lnTo>
                <a:lnTo>
                  <a:pt x="821" y="1066"/>
                </a:lnTo>
                <a:lnTo>
                  <a:pt x="826" y="1052"/>
                </a:lnTo>
                <a:lnTo>
                  <a:pt x="830" y="1038"/>
                </a:lnTo>
                <a:lnTo>
                  <a:pt x="833" y="1024"/>
                </a:lnTo>
                <a:lnTo>
                  <a:pt x="834" y="1013"/>
                </a:lnTo>
                <a:lnTo>
                  <a:pt x="831" y="989"/>
                </a:lnTo>
                <a:lnTo>
                  <a:pt x="824" y="968"/>
                </a:lnTo>
                <a:lnTo>
                  <a:pt x="812" y="950"/>
                </a:lnTo>
                <a:lnTo>
                  <a:pt x="795" y="934"/>
                </a:lnTo>
                <a:lnTo>
                  <a:pt x="776" y="922"/>
                </a:lnTo>
                <a:lnTo>
                  <a:pt x="755" y="915"/>
                </a:lnTo>
                <a:lnTo>
                  <a:pt x="730" y="912"/>
                </a:lnTo>
                <a:lnTo>
                  <a:pt x="707" y="915"/>
                </a:lnTo>
                <a:lnTo>
                  <a:pt x="685" y="922"/>
                </a:lnTo>
                <a:lnTo>
                  <a:pt x="666" y="934"/>
                </a:lnTo>
                <a:lnTo>
                  <a:pt x="650" y="950"/>
                </a:lnTo>
                <a:lnTo>
                  <a:pt x="638" y="968"/>
                </a:lnTo>
                <a:lnTo>
                  <a:pt x="630" y="989"/>
                </a:lnTo>
                <a:lnTo>
                  <a:pt x="627" y="1013"/>
                </a:lnTo>
                <a:lnTo>
                  <a:pt x="628" y="1024"/>
                </a:lnTo>
                <a:lnTo>
                  <a:pt x="631" y="1038"/>
                </a:lnTo>
                <a:lnTo>
                  <a:pt x="636" y="1052"/>
                </a:lnTo>
                <a:lnTo>
                  <a:pt x="641" y="1066"/>
                </a:lnTo>
                <a:lnTo>
                  <a:pt x="645" y="1079"/>
                </a:lnTo>
                <a:lnTo>
                  <a:pt x="649" y="1089"/>
                </a:lnTo>
                <a:lnTo>
                  <a:pt x="652" y="1095"/>
                </a:lnTo>
                <a:lnTo>
                  <a:pt x="653" y="1098"/>
                </a:lnTo>
                <a:lnTo>
                  <a:pt x="658" y="1114"/>
                </a:lnTo>
                <a:lnTo>
                  <a:pt x="658" y="1130"/>
                </a:lnTo>
                <a:lnTo>
                  <a:pt x="653" y="1143"/>
                </a:lnTo>
                <a:lnTo>
                  <a:pt x="643" y="1153"/>
                </a:lnTo>
                <a:lnTo>
                  <a:pt x="628" y="1159"/>
                </a:lnTo>
                <a:lnTo>
                  <a:pt x="610" y="1161"/>
                </a:lnTo>
                <a:lnTo>
                  <a:pt x="330" y="1161"/>
                </a:lnTo>
                <a:lnTo>
                  <a:pt x="322" y="1162"/>
                </a:lnTo>
                <a:lnTo>
                  <a:pt x="315" y="1163"/>
                </a:lnTo>
                <a:lnTo>
                  <a:pt x="258" y="1163"/>
                </a:lnTo>
                <a:lnTo>
                  <a:pt x="258" y="822"/>
                </a:lnTo>
                <a:lnTo>
                  <a:pt x="256" y="805"/>
                </a:lnTo>
                <a:lnTo>
                  <a:pt x="250" y="792"/>
                </a:lnTo>
                <a:lnTo>
                  <a:pt x="239" y="782"/>
                </a:lnTo>
                <a:lnTo>
                  <a:pt x="226" y="777"/>
                </a:lnTo>
                <a:lnTo>
                  <a:pt x="210" y="776"/>
                </a:lnTo>
                <a:lnTo>
                  <a:pt x="193" y="781"/>
                </a:lnTo>
                <a:lnTo>
                  <a:pt x="193" y="781"/>
                </a:lnTo>
                <a:lnTo>
                  <a:pt x="189" y="783"/>
                </a:lnTo>
                <a:lnTo>
                  <a:pt x="180" y="786"/>
                </a:lnTo>
                <a:lnTo>
                  <a:pt x="170" y="790"/>
                </a:lnTo>
                <a:lnTo>
                  <a:pt x="157" y="794"/>
                </a:lnTo>
                <a:lnTo>
                  <a:pt x="143" y="799"/>
                </a:lnTo>
                <a:lnTo>
                  <a:pt x="129" y="802"/>
                </a:lnTo>
                <a:lnTo>
                  <a:pt x="116" y="805"/>
                </a:lnTo>
                <a:lnTo>
                  <a:pt x="104" y="806"/>
                </a:lnTo>
                <a:lnTo>
                  <a:pt x="85" y="804"/>
                </a:lnTo>
                <a:lnTo>
                  <a:pt x="66" y="799"/>
                </a:lnTo>
                <a:lnTo>
                  <a:pt x="50" y="792"/>
                </a:lnTo>
                <a:lnTo>
                  <a:pt x="46" y="789"/>
                </a:lnTo>
                <a:lnTo>
                  <a:pt x="31" y="777"/>
                </a:lnTo>
                <a:lnTo>
                  <a:pt x="19" y="762"/>
                </a:lnTo>
                <a:lnTo>
                  <a:pt x="8" y="745"/>
                </a:lnTo>
                <a:lnTo>
                  <a:pt x="2" y="726"/>
                </a:lnTo>
                <a:lnTo>
                  <a:pt x="0" y="706"/>
                </a:lnTo>
                <a:lnTo>
                  <a:pt x="2" y="686"/>
                </a:lnTo>
                <a:lnTo>
                  <a:pt x="8" y="667"/>
                </a:lnTo>
                <a:lnTo>
                  <a:pt x="19" y="650"/>
                </a:lnTo>
                <a:lnTo>
                  <a:pt x="31" y="635"/>
                </a:lnTo>
                <a:lnTo>
                  <a:pt x="46" y="623"/>
                </a:lnTo>
                <a:lnTo>
                  <a:pt x="50" y="621"/>
                </a:lnTo>
                <a:lnTo>
                  <a:pt x="66" y="613"/>
                </a:lnTo>
                <a:lnTo>
                  <a:pt x="85" y="608"/>
                </a:lnTo>
                <a:lnTo>
                  <a:pt x="104" y="606"/>
                </a:lnTo>
                <a:lnTo>
                  <a:pt x="116" y="607"/>
                </a:lnTo>
                <a:lnTo>
                  <a:pt x="129" y="610"/>
                </a:lnTo>
                <a:lnTo>
                  <a:pt x="143" y="614"/>
                </a:lnTo>
                <a:lnTo>
                  <a:pt x="157" y="618"/>
                </a:lnTo>
                <a:lnTo>
                  <a:pt x="170" y="622"/>
                </a:lnTo>
                <a:lnTo>
                  <a:pt x="180" y="626"/>
                </a:lnTo>
                <a:lnTo>
                  <a:pt x="189" y="629"/>
                </a:lnTo>
                <a:lnTo>
                  <a:pt x="193" y="631"/>
                </a:lnTo>
                <a:lnTo>
                  <a:pt x="193" y="631"/>
                </a:lnTo>
                <a:lnTo>
                  <a:pt x="210" y="636"/>
                </a:lnTo>
                <a:lnTo>
                  <a:pt x="226" y="635"/>
                </a:lnTo>
                <a:lnTo>
                  <a:pt x="239" y="630"/>
                </a:lnTo>
                <a:lnTo>
                  <a:pt x="250" y="621"/>
                </a:lnTo>
                <a:lnTo>
                  <a:pt x="256" y="607"/>
                </a:lnTo>
                <a:lnTo>
                  <a:pt x="258" y="589"/>
                </a:lnTo>
                <a:lnTo>
                  <a:pt x="258" y="249"/>
                </a:lnTo>
                <a:lnTo>
                  <a:pt x="610" y="249"/>
                </a:lnTo>
                <a:lnTo>
                  <a:pt x="628" y="246"/>
                </a:lnTo>
                <a:lnTo>
                  <a:pt x="643" y="240"/>
                </a:lnTo>
                <a:lnTo>
                  <a:pt x="653" y="230"/>
                </a:lnTo>
                <a:lnTo>
                  <a:pt x="658" y="218"/>
                </a:lnTo>
                <a:lnTo>
                  <a:pt x="658" y="203"/>
                </a:lnTo>
                <a:lnTo>
                  <a:pt x="653" y="185"/>
                </a:lnTo>
                <a:lnTo>
                  <a:pt x="652" y="183"/>
                </a:lnTo>
                <a:lnTo>
                  <a:pt x="649" y="176"/>
                </a:lnTo>
                <a:lnTo>
                  <a:pt x="645" y="166"/>
                </a:lnTo>
                <a:lnTo>
                  <a:pt x="641" y="154"/>
                </a:lnTo>
                <a:lnTo>
                  <a:pt x="636" y="139"/>
                </a:lnTo>
                <a:lnTo>
                  <a:pt x="631" y="125"/>
                </a:lnTo>
                <a:lnTo>
                  <a:pt x="628" y="112"/>
                </a:lnTo>
                <a:lnTo>
                  <a:pt x="627" y="100"/>
                </a:lnTo>
                <a:lnTo>
                  <a:pt x="630" y="76"/>
                </a:lnTo>
                <a:lnTo>
                  <a:pt x="638" y="56"/>
                </a:lnTo>
                <a:lnTo>
                  <a:pt x="650" y="37"/>
                </a:lnTo>
                <a:lnTo>
                  <a:pt x="666" y="21"/>
                </a:lnTo>
                <a:lnTo>
                  <a:pt x="685" y="10"/>
                </a:lnTo>
                <a:lnTo>
                  <a:pt x="707" y="2"/>
                </a:lnTo>
                <a:lnTo>
                  <a:pt x="730" y="0"/>
                </a:lnTo>
                <a:close/>
              </a:path>
            </a:pathLst>
          </a:custGeom>
          <a:solidFill>
            <a:srgbClr val="FA8D2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Distribution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Strategy </a:t>
            </a:r>
          </a:p>
        </p:txBody>
      </p:sp>
      <p:sp>
        <p:nvSpPr>
          <p:cNvPr id="38" name="Freeform 9">
            <a:extLst>
              <a:ext uri="{FF2B5EF4-FFF2-40B4-BE49-F238E27FC236}">
                <a16:creationId xmlns:a16="http://schemas.microsoft.com/office/drawing/2014/main" id="{67C19AB3-1BCC-CED2-0DC1-DF0C20D4BAEF}"/>
              </a:ext>
            </a:extLst>
          </p:cNvPr>
          <p:cNvSpPr>
            <a:spLocks/>
          </p:cNvSpPr>
          <p:nvPr/>
        </p:nvSpPr>
        <p:spPr bwMode="auto">
          <a:xfrm>
            <a:off x="2018558" y="4418014"/>
            <a:ext cx="1908175" cy="1844675"/>
          </a:xfrm>
          <a:custGeom>
            <a:avLst/>
            <a:gdLst>
              <a:gd name="T0" fmla="*/ 642 w 1202"/>
              <a:gd name="T1" fmla="*/ 10 h 1162"/>
              <a:gd name="T2" fmla="*/ 652 w 1202"/>
              <a:gd name="T3" fmla="*/ 64 h 1162"/>
              <a:gd name="T4" fmla="*/ 640 w 1202"/>
              <a:gd name="T5" fmla="*/ 96 h 1162"/>
              <a:gd name="T6" fmla="*/ 626 w 1202"/>
              <a:gd name="T7" fmla="*/ 149 h 1162"/>
              <a:gd name="T8" fmla="*/ 665 w 1202"/>
              <a:gd name="T9" fmla="*/ 227 h 1162"/>
              <a:gd name="T10" fmla="*/ 754 w 1202"/>
              <a:gd name="T11" fmla="*/ 247 h 1162"/>
              <a:gd name="T12" fmla="*/ 822 w 1202"/>
              <a:gd name="T13" fmla="*/ 194 h 1162"/>
              <a:gd name="T14" fmla="*/ 829 w 1202"/>
              <a:gd name="T15" fmla="*/ 124 h 1162"/>
              <a:gd name="T16" fmla="*/ 811 w 1202"/>
              <a:gd name="T17" fmla="*/ 73 h 1162"/>
              <a:gd name="T18" fmla="*/ 803 w 1202"/>
              <a:gd name="T19" fmla="*/ 32 h 1162"/>
              <a:gd name="T20" fmla="*/ 849 w 1202"/>
              <a:gd name="T21" fmla="*/ 0 h 1162"/>
              <a:gd name="T22" fmla="*/ 1200 w 1202"/>
              <a:gd name="T23" fmla="*/ 70 h 1162"/>
              <a:gd name="T24" fmla="*/ 1180 w 1202"/>
              <a:gd name="T25" fmla="*/ 381 h 1162"/>
              <a:gd name="T26" fmla="*/ 1131 w 1202"/>
              <a:gd name="T27" fmla="*/ 381 h 1162"/>
              <a:gd name="T28" fmla="*/ 1087 w 1202"/>
              <a:gd name="T29" fmla="*/ 365 h 1162"/>
              <a:gd name="T30" fmla="*/ 1022 w 1202"/>
              <a:gd name="T31" fmla="*/ 360 h 1162"/>
              <a:gd name="T32" fmla="*/ 953 w 1202"/>
              <a:gd name="T33" fmla="*/ 413 h 1162"/>
              <a:gd name="T34" fmla="*/ 953 w 1202"/>
              <a:gd name="T35" fmla="*/ 501 h 1162"/>
              <a:gd name="T36" fmla="*/ 1022 w 1202"/>
              <a:gd name="T37" fmla="*/ 554 h 1162"/>
              <a:gd name="T38" fmla="*/ 1087 w 1202"/>
              <a:gd name="T39" fmla="*/ 549 h 1162"/>
              <a:gd name="T40" fmla="*/ 1131 w 1202"/>
              <a:gd name="T41" fmla="*/ 533 h 1162"/>
              <a:gd name="T42" fmla="*/ 1175 w 1202"/>
              <a:gd name="T43" fmla="*/ 530 h 1162"/>
              <a:gd name="T44" fmla="*/ 1200 w 1202"/>
              <a:gd name="T45" fmla="*/ 574 h 1162"/>
              <a:gd name="T46" fmla="*/ 1202 w 1202"/>
              <a:gd name="T47" fmla="*/ 913 h 1162"/>
              <a:gd name="T48" fmla="*/ 832 w 1202"/>
              <a:gd name="T49" fmla="*/ 915 h 1162"/>
              <a:gd name="T50" fmla="*/ 801 w 1202"/>
              <a:gd name="T51" fmla="*/ 959 h 1162"/>
              <a:gd name="T52" fmla="*/ 812 w 1202"/>
              <a:gd name="T53" fmla="*/ 989 h 1162"/>
              <a:gd name="T54" fmla="*/ 829 w 1202"/>
              <a:gd name="T55" fmla="*/ 1038 h 1162"/>
              <a:gd name="T56" fmla="*/ 826 w 1202"/>
              <a:gd name="T57" fmla="*/ 1099 h 1162"/>
              <a:gd name="T58" fmla="*/ 787 w 1202"/>
              <a:gd name="T59" fmla="*/ 1146 h 1162"/>
              <a:gd name="T60" fmla="*/ 709 w 1202"/>
              <a:gd name="T61" fmla="*/ 1160 h 1162"/>
              <a:gd name="T62" fmla="*/ 644 w 1202"/>
              <a:gd name="T63" fmla="*/ 1118 h 1162"/>
              <a:gd name="T64" fmla="*/ 626 w 1202"/>
              <a:gd name="T65" fmla="*/ 1062 h 1162"/>
              <a:gd name="T66" fmla="*/ 639 w 1202"/>
              <a:gd name="T67" fmla="*/ 1011 h 1162"/>
              <a:gd name="T68" fmla="*/ 652 w 1202"/>
              <a:gd name="T69" fmla="*/ 977 h 1162"/>
              <a:gd name="T70" fmla="*/ 652 w 1202"/>
              <a:gd name="T71" fmla="*/ 932 h 1162"/>
              <a:gd name="T72" fmla="*/ 329 w 1202"/>
              <a:gd name="T73" fmla="*/ 913 h 1162"/>
              <a:gd name="T74" fmla="*/ 256 w 1202"/>
              <a:gd name="T75" fmla="*/ 558 h 1162"/>
              <a:gd name="T76" fmla="*/ 221 w 1202"/>
              <a:gd name="T77" fmla="*/ 527 h 1162"/>
              <a:gd name="T78" fmla="*/ 182 w 1202"/>
              <a:gd name="T79" fmla="*/ 536 h 1162"/>
              <a:gd name="T80" fmla="*/ 131 w 1202"/>
              <a:gd name="T81" fmla="*/ 553 h 1162"/>
              <a:gd name="T82" fmla="*/ 58 w 1202"/>
              <a:gd name="T83" fmla="*/ 547 h 1162"/>
              <a:gd name="T84" fmla="*/ 3 w 1202"/>
              <a:gd name="T85" fmla="*/ 480 h 1162"/>
              <a:gd name="T86" fmla="*/ 24 w 1202"/>
              <a:gd name="T87" fmla="*/ 394 h 1162"/>
              <a:gd name="T88" fmla="*/ 104 w 1202"/>
              <a:gd name="T89" fmla="*/ 357 h 1162"/>
              <a:gd name="T90" fmla="*/ 159 w 1202"/>
              <a:gd name="T91" fmla="*/ 370 h 1162"/>
              <a:gd name="T92" fmla="*/ 193 w 1202"/>
              <a:gd name="T93" fmla="*/ 382 h 1162"/>
              <a:gd name="T94" fmla="*/ 249 w 1202"/>
              <a:gd name="T95" fmla="*/ 37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2" h="1162">
                <a:moveTo>
                  <a:pt x="258" y="0"/>
                </a:moveTo>
                <a:lnTo>
                  <a:pt x="610" y="0"/>
                </a:lnTo>
                <a:lnTo>
                  <a:pt x="627" y="3"/>
                </a:lnTo>
                <a:lnTo>
                  <a:pt x="642" y="10"/>
                </a:lnTo>
                <a:lnTo>
                  <a:pt x="652" y="19"/>
                </a:lnTo>
                <a:lnTo>
                  <a:pt x="657" y="32"/>
                </a:lnTo>
                <a:lnTo>
                  <a:pt x="657" y="47"/>
                </a:lnTo>
                <a:lnTo>
                  <a:pt x="652" y="64"/>
                </a:lnTo>
                <a:lnTo>
                  <a:pt x="651" y="67"/>
                </a:lnTo>
                <a:lnTo>
                  <a:pt x="648" y="73"/>
                </a:lnTo>
                <a:lnTo>
                  <a:pt x="644" y="83"/>
                </a:lnTo>
                <a:lnTo>
                  <a:pt x="640" y="96"/>
                </a:lnTo>
                <a:lnTo>
                  <a:pt x="635" y="109"/>
                </a:lnTo>
                <a:lnTo>
                  <a:pt x="630" y="124"/>
                </a:lnTo>
                <a:lnTo>
                  <a:pt x="627" y="138"/>
                </a:lnTo>
                <a:lnTo>
                  <a:pt x="626" y="149"/>
                </a:lnTo>
                <a:lnTo>
                  <a:pt x="629" y="173"/>
                </a:lnTo>
                <a:lnTo>
                  <a:pt x="637" y="194"/>
                </a:lnTo>
                <a:lnTo>
                  <a:pt x="649" y="212"/>
                </a:lnTo>
                <a:lnTo>
                  <a:pt x="665" y="227"/>
                </a:lnTo>
                <a:lnTo>
                  <a:pt x="684" y="240"/>
                </a:lnTo>
                <a:lnTo>
                  <a:pt x="706" y="247"/>
                </a:lnTo>
                <a:lnTo>
                  <a:pt x="729" y="250"/>
                </a:lnTo>
                <a:lnTo>
                  <a:pt x="754" y="247"/>
                </a:lnTo>
                <a:lnTo>
                  <a:pt x="775" y="240"/>
                </a:lnTo>
                <a:lnTo>
                  <a:pt x="794" y="227"/>
                </a:lnTo>
                <a:lnTo>
                  <a:pt x="811" y="212"/>
                </a:lnTo>
                <a:lnTo>
                  <a:pt x="822" y="194"/>
                </a:lnTo>
                <a:lnTo>
                  <a:pt x="830" y="173"/>
                </a:lnTo>
                <a:lnTo>
                  <a:pt x="833" y="149"/>
                </a:lnTo>
                <a:lnTo>
                  <a:pt x="832" y="138"/>
                </a:lnTo>
                <a:lnTo>
                  <a:pt x="829" y="124"/>
                </a:lnTo>
                <a:lnTo>
                  <a:pt x="825" y="109"/>
                </a:lnTo>
                <a:lnTo>
                  <a:pt x="820" y="96"/>
                </a:lnTo>
                <a:lnTo>
                  <a:pt x="815" y="83"/>
                </a:lnTo>
                <a:lnTo>
                  <a:pt x="811" y="73"/>
                </a:lnTo>
                <a:lnTo>
                  <a:pt x="808" y="67"/>
                </a:lnTo>
                <a:lnTo>
                  <a:pt x="807" y="64"/>
                </a:lnTo>
                <a:lnTo>
                  <a:pt x="801" y="47"/>
                </a:lnTo>
                <a:lnTo>
                  <a:pt x="803" y="32"/>
                </a:lnTo>
                <a:lnTo>
                  <a:pt x="808" y="19"/>
                </a:lnTo>
                <a:lnTo>
                  <a:pt x="818" y="10"/>
                </a:lnTo>
                <a:lnTo>
                  <a:pt x="832" y="3"/>
                </a:lnTo>
                <a:lnTo>
                  <a:pt x="849" y="0"/>
                </a:lnTo>
                <a:lnTo>
                  <a:pt x="1202" y="0"/>
                </a:lnTo>
                <a:lnTo>
                  <a:pt x="1202" y="55"/>
                </a:lnTo>
                <a:lnTo>
                  <a:pt x="1201" y="63"/>
                </a:lnTo>
                <a:lnTo>
                  <a:pt x="1200" y="70"/>
                </a:lnTo>
                <a:lnTo>
                  <a:pt x="1200" y="340"/>
                </a:lnTo>
                <a:lnTo>
                  <a:pt x="1198" y="358"/>
                </a:lnTo>
                <a:lnTo>
                  <a:pt x="1190" y="372"/>
                </a:lnTo>
                <a:lnTo>
                  <a:pt x="1180" y="381"/>
                </a:lnTo>
                <a:lnTo>
                  <a:pt x="1167" y="386"/>
                </a:lnTo>
                <a:lnTo>
                  <a:pt x="1152" y="387"/>
                </a:lnTo>
                <a:lnTo>
                  <a:pt x="1134" y="382"/>
                </a:lnTo>
                <a:lnTo>
                  <a:pt x="1131" y="381"/>
                </a:lnTo>
                <a:lnTo>
                  <a:pt x="1124" y="378"/>
                </a:lnTo>
                <a:lnTo>
                  <a:pt x="1114" y="374"/>
                </a:lnTo>
                <a:lnTo>
                  <a:pt x="1101" y="370"/>
                </a:lnTo>
                <a:lnTo>
                  <a:pt x="1087" y="365"/>
                </a:lnTo>
                <a:lnTo>
                  <a:pt x="1072" y="361"/>
                </a:lnTo>
                <a:lnTo>
                  <a:pt x="1058" y="358"/>
                </a:lnTo>
                <a:lnTo>
                  <a:pt x="1046" y="357"/>
                </a:lnTo>
                <a:lnTo>
                  <a:pt x="1022" y="360"/>
                </a:lnTo>
                <a:lnTo>
                  <a:pt x="1000" y="367"/>
                </a:lnTo>
                <a:lnTo>
                  <a:pt x="981" y="379"/>
                </a:lnTo>
                <a:lnTo>
                  <a:pt x="965" y="394"/>
                </a:lnTo>
                <a:lnTo>
                  <a:pt x="953" y="413"/>
                </a:lnTo>
                <a:lnTo>
                  <a:pt x="945" y="434"/>
                </a:lnTo>
                <a:lnTo>
                  <a:pt x="942" y="456"/>
                </a:lnTo>
                <a:lnTo>
                  <a:pt x="945" y="480"/>
                </a:lnTo>
                <a:lnTo>
                  <a:pt x="953" y="501"/>
                </a:lnTo>
                <a:lnTo>
                  <a:pt x="965" y="520"/>
                </a:lnTo>
                <a:lnTo>
                  <a:pt x="981" y="535"/>
                </a:lnTo>
                <a:lnTo>
                  <a:pt x="1000" y="547"/>
                </a:lnTo>
                <a:lnTo>
                  <a:pt x="1022" y="554"/>
                </a:lnTo>
                <a:lnTo>
                  <a:pt x="1046" y="557"/>
                </a:lnTo>
                <a:lnTo>
                  <a:pt x="1058" y="556"/>
                </a:lnTo>
                <a:lnTo>
                  <a:pt x="1072" y="553"/>
                </a:lnTo>
                <a:lnTo>
                  <a:pt x="1087" y="549"/>
                </a:lnTo>
                <a:lnTo>
                  <a:pt x="1101" y="544"/>
                </a:lnTo>
                <a:lnTo>
                  <a:pt x="1114" y="540"/>
                </a:lnTo>
                <a:lnTo>
                  <a:pt x="1124" y="536"/>
                </a:lnTo>
                <a:lnTo>
                  <a:pt x="1131" y="533"/>
                </a:lnTo>
                <a:lnTo>
                  <a:pt x="1134" y="532"/>
                </a:lnTo>
                <a:lnTo>
                  <a:pt x="1150" y="528"/>
                </a:lnTo>
                <a:lnTo>
                  <a:pt x="1163" y="527"/>
                </a:lnTo>
                <a:lnTo>
                  <a:pt x="1175" y="530"/>
                </a:lnTo>
                <a:lnTo>
                  <a:pt x="1185" y="536"/>
                </a:lnTo>
                <a:lnTo>
                  <a:pt x="1193" y="546"/>
                </a:lnTo>
                <a:lnTo>
                  <a:pt x="1198" y="558"/>
                </a:lnTo>
                <a:lnTo>
                  <a:pt x="1200" y="574"/>
                </a:lnTo>
                <a:lnTo>
                  <a:pt x="1200" y="844"/>
                </a:lnTo>
                <a:lnTo>
                  <a:pt x="1201" y="851"/>
                </a:lnTo>
                <a:lnTo>
                  <a:pt x="1202" y="859"/>
                </a:lnTo>
                <a:lnTo>
                  <a:pt x="1202" y="913"/>
                </a:lnTo>
                <a:lnTo>
                  <a:pt x="1130" y="913"/>
                </a:lnTo>
                <a:lnTo>
                  <a:pt x="1129" y="913"/>
                </a:lnTo>
                <a:lnTo>
                  <a:pt x="849" y="913"/>
                </a:lnTo>
                <a:lnTo>
                  <a:pt x="832" y="915"/>
                </a:lnTo>
                <a:lnTo>
                  <a:pt x="818" y="922"/>
                </a:lnTo>
                <a:lnTo>
                  <a:pt x="808" y="932"/>
                </a:lnTo>
                <a:lnTo>
                  <a:pt x="803" y="945"/>
                </a:lnTo>
                <a:lnTo>
                  <a:pt x="801" y="959"/>
                </a:lnTo>
                <a:lnTo>
                  <a:pt x="807" y="977"/>
                </a:lnTo>
                <a:lnTo>
                  <a:pt x="808" y="977"/>
                </a:lnTo>
                <a:lnTo>
                  <a:pt x="809" y="981"/>
                </a:lnTo>
                <a:lnTo>
                  <a:pt x="812" y="989"/>
                </a:lnTo>
                <a:lnTo>
                  <a:pt x="816" y="999"/>
                </a:lnTo>
                <a:lnTo>
                  <a:pt x="821" y="1011"/>
                </a:lnTo>
                <a:lnTo>
                  <a:pt x="825" y="1024"/>
                </a:lnTo>
                <a:lnTo>
                  <a:pt x="829" y="1038"/>
                </a:lnTo>
                <a:lnTo>
                  <a:pt x="832" y="1051"/>
                </a:lnTo>
                <a:lnTo>
                  <a:pt x="833" y="1062"/>
                </a:lnTo>
                <a:lnTo>
                  <a:pt x="831" y="1080"/>
                </a:lnTo>
                <a:lnTo>
                  <a:pt x="826" y="1099"/>
                </a:lnTo>
                <a:lnTo>
                  <a:pt x="818" y="1114"/>
                </a:lnTo>
                <a:lnTo>
                  <a:pt x="815" y="1118"/>
                </a:lnTo>
                <a:lnTo>
                  <a:pt x="803" y="1133"/>
                </a:lnTo>
                <a:lnTo>
                  <a:pt x="787" y="1146"/>
                </a:lnTo>
                <a:lnTo>
                  <a:pt x="770" y="1155"/>
                </a:lnTo>
                <a:lnTo>
                  <a:pt x="751" y="1160"/>
                </a:lnTo>
                <a:lnTo>
                  <a:pt x="729" y="1162"/>
                </a:lnTo>
                <a:lnTo>
                  <a:pt x="709" y="1160"/>
                </a:lnTo>
                <a:lnTo>
                  <a:pt x="689" y="1155"/>
                </a:lnTo>
                <a:lnTo>
                  <a:pt x="672" y="1146"/>
                </a:lnTo>
                <a:lnTo>
                  <a:pt x="657" y="1133"/>
                </a:lnTo>
                <a:lnTo>
                  <a:pt x="644" y="1118"/>
                </a:lnTo>
                <a:lnTo>
                  <a:pt x="642" y="1114"/>
                </a:lnTo>
                <a:lnTo>
                  <a:pt x="633" y="1099"/>
                </a:lnTo>
                <a:lnTo>
                  <a:pt x="628" y="1080"/>
                </a:lnTo>
                <a:lnTo>
                  <a:pt x="626" y="1062"/>
                </a:lnTo>
                <a:lnTo>
                  <a:pt x="627" y="1051"/>
                </a:lnTo>
                <a:lnTo>
                  <a:pt x="630" y="1038"/>
                </a:lnTo>
                <a:lnTo>
                  <a:pt x="635" y="1024"/>
                </a:lnTo>
                <a:lnTo>
                  <a:pt x="639" y="1011"/>
                </a:lnTo>
                <a:lnTo>
                  <a:pt x="643" y="999"/>
                </a:lnTo>
                <a:lnTo>
                  <a:pt x="648" y="989"/>
                </a:lnTo>
                <a:lnTo>
                  <a:pt x="651" y="981"/>
                </a:lnTo>
                <a:lnTo>
                  <a:pt x="652" y="977"/>
                </a:lnTo>
                <a:lnTo>
                  <a:pt x="653" y="977"/>
                </a:lnTo>
                <a:lnTo>
                  <a:pt x="657" y="959"/>
                </a:lnTo>
                <a:lnTo>
                  <a:pt x="657" y="945"/>
                </a:lnTo>
                <a:lnTo>
                  <a:pt x="652" y="932"/>
                </a:lnTo>
                <a:lnTo>
                  <a:pt x="642" y="922"/>
                </a:lnTo>
                <a:lnTo>
                  <a:pt x="627" y="915"/>
                </a:lnTo>
                <a:lnTo>
                  <a:pt x="609" y="913"/>
                </a:lnTo>
                <a:lnTo>
                  <a:pt x="329" y="913"/>
                </a:lnTo>
                <a:lnTo>
                  <a:pt x="329" y="913"/>
                </a:lnTo>
                <a:lnTo>
                  <a:pt x="258" y="913"/>
                </a:lnTo>
                <a:lnTo>
                  <a:pt x="258" y="574"/>
                </a:lnTo>
                <a:lnTo>
                  <a:pt x="256" y="558"/>
                </a:lnTo>
                <a:lnTo>
                  <a:pt x="252" y="546"/>
                </a:lnTo>
                <a:lnTo>
                  <a:pt x="244" y="536"/>
                </a:lnTo>
                <a:lnTo>
                  <a:pt x="233" y="530"/>
                </a:lnTo>
                <a:lnTo>
                  <a:pt x="221" y="527"/>
                </a:lnTo>
                <a:lnTo>
                  <a:pt x="208" y="528"/>
                </a:lnTo>
                <a:lnTo>
                  <a:pt x="193" y="532"/>
                </a:lnTo>
                <a:lnTo>
                  <a:pt x="190" y="533"/>
                </a:lnTo>
                <a:lnTo>
                  <a:pt x="182" y="536"/>
                </a:lnTo>
                <a:lnTo>
                  <a:pt x="172" y="540"/>
                </a:lnTo>
                <a:lnTo>
                  <a:pt x="159" y="544"/>
                </a:lnTo>
                <a:lnTo>
                  <a:pt x="145" y="549"/>
                </a:lnTo>
                <a:lnTo>
                  <a:pt x="131" y="553"/>
                </a:lnTo>
                <a:lnTo>
                  <a:pt x="116" y="556"/>
                </a:lnTo>
                <a:lnTo>
                  <a:pt x="104" y="557"/>
                </a:lnTo>
                <a:lnTo>
                  <a:pt x="81" y="554"/>
                </a:lnTo>
                <a:lnTo>
                  <a:pt x="58" y="547"/>
                </a:lnTo>
                <a:lnTo>
                  <a:pt x="39" y="535"/>
                </a:lnTo>
                <a:lnTo>
                  <a:pt x="24" y="520"/>
                </a:lnTo>
                <a:lnTo>
                  <a:pt x="11" y="501"/>
                </a:lnTo>
                <a:lnTo>
                  <a:pt x="3" y="480"/>
                </a:lnTo>
                <a:lnTo>
                  <a:pt x="0" y="456"/>
                </a:lnTo>
                <a:lnTo>
                  <a:pt x="3" y="434"/>
                </a:lnTo>
                <a:lnTo>
                  <a:pt x="11" y="413"/>
                </a:lnTo>
                <a:lnTo>
                  <a:pt x="24" y="394"/>
                </a:lnTo>
                <a:lnTo>
                  <a:pt x="39" y="379"/>
                </a:lnTo>
                <a:lnTo>
                  <a:pt x="58" y="367"/>
                </a:lnTo>
                <a:lnTo>
                  <a:pt x="81" y="360"/>
                </a:lnTo>
                <a:lnTo>
                  <a:pt x="104" y="357"/>
                </a:lnTo>
                <a:lnTo>
                  <a:pt x="116" y="358"/>
                </a:lnTo>
                <a:lnTo>
                  <a:pt x="131" y="361"/>
                </a:lnTo>
                <a:lnTo>
                  <a:pt x="145" y="365"/>
                </a:lnTo>
                <a:lnTo>
                  <a:pt x="159" y="370"/>
                </a:lnTo>
                <a:lnTo>
                  <a:pt x="172" y="374"/>
                </a:lnTo>
                <a:lnTo>
                  <a:pt x="182" y="378"/>
                </a:lnTo>
                <a:lnTo>
                  <a:pt x="190" y="381"/>
                </a:lnTo>
                <a:lnTo>
                  <a:pt x="193" y="382"/>
                </a:lnTo>
                <a:lnTo>
                  <a:pt x="210" y="387"/>
                </a:lnTo>
                <a:lnTo>
                  <a:pt x="225" y="386"/>
                </a:lnTo>
                <a:lnTo>
                  <a:pt x="238" y="381"/>
                </a:lnTo>
                <a:lnTo>
                  <a:pt x="249" y="372"/>
                </a:lnTo>
                <a:lnTo>
                  <a:pt x="256" y="358"/>
                </a:lnTo>
                <a:lnTo>
                  <a:pt x="258" y="340"/>
                </a:lnTo>
                <a:lnTo>
                  <a:pt x="258" y="0"/>
                </a:lnTo>
                <a:close/>
              </a:path>
            </a:pathLst>
          </a:custGeom>
          <a:solidFill>
            <a:srgbClr val="99A44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Product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Strategy </a:t>
            </a:r>
          </a:p>
        </p:txBody>
      </p:sp>
      <p:sp>
        <p:nvSpPr>
          <p:cNvPr id="41" name="Freeform 10">
            <a:extLst>
              <a:ext uri="{FF2B5EF4-FFF2-40B4-BE49-F238E27FC236}">
                <a16:creationId xmlns:a16="http://schemas.microsoft.com/office/drawing/2014/main" id="{1D8E0DC1-B224-554A-58C7-BAACA113171D}"/>
              </a:ext>
            </a:extLst>
          </p:cNvPr>
          <p:cNvSpPr>
            <a:spLocks/>
          </p:cNvSpPr>
          <p:nvPr/>
        </p:nvSpPr>
        <p:spPr bwMode="auto">
          <a:xfrm>
            <a:off x="3910858" y="2951163"/>
            <a:ext cx="1909763" cy="1847850"/>
          </a:xfrm>
          <a:custGeom>
            <a:avLst/>
            <a:gdLst>
              <a:gd name="T0" fmla="*/ 385 w 1203"/>
              <a:gd name="T1" fmla="*/ 10 h 1164"/>
              <a:gd name="T2" fmla="*/ 396 w 1203"/>
              <a:gd name="T3" fmla="*/ 63 h 1164"/>
              <a:gd name="T4" fmla="*/ 382 w 1203"/>
              <a:gd name="T5" fmla="*/ 96 h 1164"/>
              <a:gd name="T6" fmla="*/ 370 w 1203"/>
              <a:gd name="T7" fmla="*/ 150 h 1164"/>
              <a:gd name="T8" fmla="*/ 409 w 1203"/>
              <a:gd name="T9" fmla="*/ 228 h 1164"/>
              <a:gd name="T10" fmla="*/ 496 w 1203"/>
              <a:gd name="T11" fmla="*/ 248 h 1164"/>
              <a:gd name="T12" fmla="*/ 566 w 1203"/>
              <a:gd name="T13" fmla="*/ 194 h 1164"/>
              <a:gd name="T14" fmla="*/ 573 w 1203"/>
              <a:gd name="T15" fmla="*/ 125 h 1164"/>
              <a:gd name="T16" fmla="*/ 554 w 1203"/>
              <a:gd name="T17" fmla="*/ 74 h 1164"/>
              <a:gd name="T18" fmla="*/ 546 w 1203"/>
              <a:gd name="T19" fmla="*/ 32 h 1164"/>
              <a:gd name="T20" fmla="*/ 593 w 1203"/>
              <a:gd name="T21" fmla="*/ 0 h 1164"/>
              <a:gd name="T22" fmla="*/ 952 w 1203"/>
              <a:gd name="T23" fmla="*/ 369 h 1164"/>
              <a:gd name="T24" fmla="*/ 996 w 1203"/>
              <a:gd name="T25" fmla="*/ 387 h 1164"/>
              <a:gd name="T26" fmla="*/ 1031 w 1203"/>
              <a:gd name="T27" fmla="*/ 375 h 1164"/>
              <a:gd name="T28" fmla="*/ 1088 w 1203"/>
              <a:gd name="T29" fmla="*/ 359 h 1164"/>
              <a:gd name="T30" fmla="*/ 1164 w 1203"/>
              <a:gd name="T31" fmla="*/ 380 h 1164"/>
              <a:gd name="T32" fmla="*/ 1203 w 1203"/>
              <a:gd name="T33" fmla="*/ 457 h 1164"/>
              <a:gd name="T34" fmla="*/ 1164 w 1203"/>
              <a:gd name="T35" fmla="*/ 536 h 1164"/>
              <a:gd name="T36" fmla="*/ 1088 w 1203"/>
              <a:gd name="T37" fmla="*/ 557 h 1164"/>
              <a:gd name="T38" fmla="*/ 1031 w 1203"/>
              <a:gd name="T39" fmla="*/ 541 h 1164"/>
              <a:gd name="T40" fmla="*/ 996 w 1203"/>
              <a:gd name="T41" fmla="*/ 529 h 1164"/>
              <a:gd name="T42" fmla="*/ 952 w 1203"/>
              <a:gd name="T43" fmla="*/ 547 h 1164"/>
              <a:gd name="T44" fmla="*/ 593 w 1203"/>
              <a:gd name="T45" fmla="*/ 914 h 1164"/>
              <a:gd name="T46" fmla="*/ 546 w 1203"/>
              <a:gd name="T47" fmla="*/ 946 h 1164"/>
              <a:gd name="T48" fmla="*/ 552 w 1203"/>
              <a:gd name="T49" fmla="*/ 983 h 1164"/>
              <a:gd name="T50" fmla="*/ 569 w 1203"/>
              <a:gd name="T51" fmla="*/ 1026 h 1164"/>
              <a:gd name="T52" fmla="*/ 575 w 1203"/>
              <a:gd name="T53" fmla="*/ 1082 h 1164"/>
              <a:gd name="T54" fmla="*/ 546 w 1203"/>
              <a:gd name="T55" fmla="*/ 1135 h 1164"/>
              <a:gd name="T56" fmla="*/ 473 w 1203"/>
              <a:gd name="T57" fmla="*/ 1164 h 1164"/>
              <a:gd name="T58" fmla="*/ 400 w 1203"/>
              <a:gd name="T59" fmla="*/ 1135 h 1164"/>
              <a:gd name="T60" fmla="*/ 371 w 1203"/>
              <a:gd name="T61" fmla="*/ 1082 h 1164"/>
              <a:gd name="T62" fmla="*/ 377 w 1203"/>
              <a:gd name="T63" fmla="*/ 1026 h 1164"/>
              <a:gd name="T64" fmla="*/ 393 w 1203"/>
              <a:gd name="T65" fmla="*/ 983 h 1164"/>
              <a:gd name="T66" fmla="*/ 401 w 1203"/>
              <a:gd name="T67" fmla="*/ 946 h 1164"/>
              <a:gd name="T68" fmla="*/ 353 w 1203"/>
              <a:gd name="T69" fmla="*/ 914 h 1164"/>
              <a:gd name="T70" fmla="*/ 3 w 1203"/>
              <a:gd name="T71" fmla="*/ 845 h 1164"/>
              <a:gd name="T72" fmla="*/ 17 w 1203"/>
              <a:gd name="T73" fmla="*/ 537 h 1164"/>
              <a:gd name="T74" fmla="*/ 68 w 1203"/>
              <a:gd name="T75" fmla="*/ 533 h 1164"/>
              <a:gd name="T76" fmla="*/ 101 w 1203"/>
              <a:gd name="T77" fmla="*/ 545 h 1164"/>
              <a:gd name="T78" fmla="*/ 156 w 1203"/>
              <a:gd name="T79" fmla="*/ 558 h 1164"/>
              <a:gd name="T80" fmla="*/ 238 w 1203"/>
              <a:gd name="T81" fmla="*/ 520 h 1164"/>
              <a:gd name="T82" fmla="*/ 257 w 1203"/>
              <a:gd name="T83" fmla="*/ 435 h 1164"/>
              <a:gd name="T84" fmla="*/ 202 w 1203"/>
              <a:gd name="T85" fmla="*/ 368 h 1164"/>
              <a:gd name="T86" fmla="*/ 130 w 1203"/>
              <a:gd name="T87" fmla="*/ 362 h 1164"/>
              <a:gd name="T88" fmla="*/ 78 w 1203"/>
              <a:gd name="T89" fmla="*/ 379 h 1164"/>
              <a:gd name="T90" fmla="*/ 39 w 1203"/>
              <a:gd name="T91" fmla="*/ 388 h 1164"/>
              <a:gd name="T92" fmla="*/ 4 w 1203"/>
              <a:gd name="T93" fmla="*/ 357 h 1164"/>
              <a:gd name="T94" fmla="*/ 5 w 1203"/>
              <a:gd name="T95" fmla="*/ 57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3" h="1164">
                <a:moveTo>
                  <a:pt x="3" y="0"/>
                </a:moveTo>
                <a:lnTo>
                  <a:pt x="353" y="0"/>
                </a:lnTo>
                <a:lnTo>
                  <a:pt x="371" y="2"/>
                </a:lnTo>
                <a:lnTo>
                  <a:pt x="385" y="10"/>
                </a:lnTo>
                <a:lnTo>
                  <a:pt x="395" y="19"/>
                </a:lnTo>
                <a:lnTo>
                  <a:pt x="401" y="32"/>
                </a:lnTo>
                <a:lnTo>
                  <a:pt x="401" y="47"/>
                </a:lnTo>
                <a:lnTo>
                  <a:pt x="396" y="63"/>
                </a:lnTo>
                <a:lnTo>
                  <a:pt x="395" y="66"/>
                </a:lnTo>
                <a:lnTo>
                  <a:pt x="391" y="74"/>
                </a:lnTo>
                <a:lnTo>
                  <a:pt x="387" y="84"/>
                </a:lnTo>
                <a:lnTo>
                  <a:pt x="382" y="96"/>
                </a:lnTo>
                <a:lnTo>
                  <a:pt x="378" y="110"/>
                </a:lnTo>
                <a:lnTo>
                  <a:pt x="374" y="125"/>
                </a:lnTo>
                <a:lnTo>
                  <a:pt x="371" y="138"/>
                </a:lnTo>
                <a:lnTo>
                  <a:pt x="370" y="150"/>
                </a:lnTo>
                <a:lnTo>
                  <a:pt x="372" y="172"/>
                </a:lnTo>
                <a:lnTo>
                  <a:pt x="380" y="194"/>
                </a:lnTo>
                <a:lnTo>
                  <a:pt x="392" y="212"/>
                </a:lnTo>
                <a:lnTo>
                  <a:pt x="409" y="228"/>
                </a:lnTo>
                <a:lnTo>
                  <a:pt x="428" y="240"/>
                </a:lnTo>
                <a:lnTo>
                  <a:pt x="449" y="248"/>
                </a:lnTo>
                <a:lnTo>
                  <a:pt x="473" y="250"/>
                </a:lnTo>
                <a:lnTo>
                  <a:pt x="496" y="248"/>
                </a:lnTo>
                <a:lnTo>
                  <a:pt x="519" y="240"/>
                </a:lnTo>
                <a:lnTo>
                  <a:pt x="538" y="228"/>
                </a:lnTo>
                <a:lnTo>
                  <a:pt x="553" y="212"/>
                </a:lnTo>
                <a:lnTo>
                  <a:pt x="566" y="194"/>
                </a:lnTo>
                <a:lnTo>
                  <a:pt x="574" y="172"/>
                </a:lnTo>
                <a:lnTo>
                  <a:pt x="577" y="150"/>
                </a:lnTo>
                <a:lnTo>
                  <a:pt x="576" y="138"/>
                </a:lnTo>
                <a:lnTo>
                  <a:pt x="573" y="125"/>
                </a:lnTo>
                <a:lnTo>
                  <a:pt x="569" y="110"/>
                </a:lnTo>
                <a:lnTo>
                  <a:pt x="564" y="96"/>
                </a:lnTo>
                <a:lnTo>
                  <a:pt x="558" y="84"/>
                </a:lnTo>
                <a:lnTo>
                  <a:pt x="554" y="74"/>
                </a:lnTo>
                <a:lnTo>
                  <a:pt x="551" y="66"/>
                </a:lnTo>
                <a:lnTo>
                  <a:pt x="550" y="63"/>
                </a:lnTo>
                <a:lnTo>
                  <a:pt x="545" y="47"/>
                </a:lnTo>
                <a:lnTo>
                  <a:pt x="546" y="32"/>
                </a:lnTo>
                <a:lnTo>
                  <a:pt x="551" y="19"/>
                </a:lnTo>
                <a:lnTo>
                  <a:pt x="561" y="10"/>
                </a:lnTo>
                <a:lnTo>
                  <a:pt x="576" y="2"/>
                </a:lnTo>
                <a:lnTo>
                  <a:pt x="593" y="0"/>
                </a:lnTo>
                <a:lnTo>
                  <a:pt x="945" y="0"/>
                </a:lnTo>
                <a:lnTo>
                  <a:pt x="945" y="341"/>
                </a:lnTo>
                <a:lnTo>
                  <a:pt x="947" y="357"/>
                </a:lnTo>
                <a:lnTo>
                  <a:pt x="952" y="369"/>
                </a:lnTo>
                <a:lnTo>
                  <a:pt x="960" y="378"/>
                </a:lnTo>
                <a:lnTo>
                  <a:pt x="970" y="385"/>
                </a:lnTo>
                <a:lnTo>
                  <a:pt x="982" y="388"/>
                </a:lnTo>
                <a:lnTo>
                  <a:pt x="996" y="387"/>
                </a:lnTo>
                <a:lnTo>
                  <a:pt x="1012" y="383"/>
                </a:lnTo>
                <a:lnTo>
                  <a:pt x="1014" y="382"/>
                </a:lnTo>
                <a:lnTo>
                  <a:pt x="1021" y="379"/>
                </a:lnTo>
                <a:lnTo>
                  <a:pt x="1031" y="375"/>
                </a:lnTo>
                <a:lnTo>
                  <a:pt x="1044" y="370"/>
                </a:lnTo>
                <a:lnTo>
                  <a:pt x="1058" y="366"/>
                </a:lnTo>
                <a:lnTo>
                  <a:pt x="1074" y="362"/>
                </a:lnTo>
                <a:lnTo>
                  <a:pt x="1088" y="359"/>
                </a:lnTo>
                <a:lnTo>
                  <a:pt x="1100" y="358"/>
                </a:lnTo>
                <a:lnTo>
                  <a:pt x="1124" y="361"/>
                </a:lnTo>
                <a:lnTo>
                  <a:pt x="1145" y="368"/>
                </a:lnTo>
                <a:lnTo>
                  <a:pt x="1164" y="380"/>
                </a:lnTo>
                <a:lnTo>
                  <a:pt x="1181" y="395"/>
                </a:lnTo>
                <a:lnTo>
                  <a:pt x="1193" y="414"/>
                </a:lnTo>
                <a:lnTo>
                  <a:pt x="1201" y="435"/>
                </a:lnTo>
                <a:lnTo>
                  <a:pt x="1203" y="457"/>
                </a:lnTo>
                <a:lnTo>
                  <a:pt x="1201" y="481"/>
                </a:lnTo>
                <a:lnTo>
                  <a:pt x="1193" y="502"/>
                </a:lnTo>
                <a:lnTo>
                  <a:pt x="1181" y="520"/>
                </a:lnTo>
                <a:lnTo>
                  <a:pt x="1164" y="536"/>
                </a:lnTo>
                <a:lnTo>
                  <a:pt x="1145" y="548"/>
                </a:lnTo>
                <a:lnTo>
                  <a:pt x="1124" y="555"/>
                </a:lnTo>
                <a:lnTo>
                  <a:pt x="1100" y="558"/>
                </a:lnTo>
                <a:lnTo>
                  <a:pt x="1088" y="557"/>
                </a:lnTo>
                <a:lnTo>
                  <a:pt x="1074" y="554"/>
                </a:lnTo>
                <a:lnTo>
                  <a:pt x="1058" y="550"/>
                </a:lnTo>
                <a:lnTo>
                  <a:pt x="1044" y="545"/>
                </a:lnTo>
                <a:lnTo>
                  <a:pt x="1031" y="541"/>
                </a:lnTo>
                <a:lnTo>
                  <a:pt x="1021" y="537"/>
                </a:lnTo>
                <a:lnTo>
                  <a:pt x="1014" y="534"/>
                </a:lnTo>
                <a:lnTo>
                  <a:pt x="1012" y="533"/>
                </a:lnTo>
                <a:lnTo>
                  <a:pt x="996" y="529"/>
                </a:lnTo>
                <a:lnTo>
                  <a:pt x="982" y="528"/>
                </a:lnTo>
                <a:lnTo>
                  <a:pt x="970" y="531"/>
                </a:lnTo>
                <a:lnTo>
                  <a:pt x="960" y="537"/>
                </a:lnTo>
                <a:lnTo>
                  <a:pt x="952" y="547"/>
                </a:lnTo>
                <a:lnTo>
                  <a:pt x="947" y="559"/>
                </a:lnTo>
                <a:lnTo>
                  <a:pt x="945" y="574"/>
                </a:lnTo>
                <a:lnTo>
                  <a:pt x="945" y="914"/>
                </a:lnTo>
                <a:lnTo>
                  <a:pt x="593" y="914"/>
                </a:lnTo>
                <a:lnTo>
                  <a:pt x="576" y="917"/>
                </a:lnTo>
                <a:lnTo>
                  <a:pt x="561" y="923"/>
                </a:lnTo>
                <a:lnTo>
                  <a:pt x="551" y="934"/>
                </a:lnTo>
                <a:lnTo>
                  <a:pt x="546" y="946"/>
                </a:lnTo>
                <a:lnTo>
                  <a:pt x="545" y="961"/>
                </a:lnTo>
                <a:lnTo>
                  <a:pt x="550" y="977"/>
                </a:lnTo>
                <a:lnTo>
                  <a:pt x="550" y="978"/>
                </a:lnTo>
                <a:lnTo>
                  <a:pt x="552" y="983"/>
                </a:lnTo>
                <a:lnTo>
                  <a:pt x="555" y="990"/>
                </a:lnTo>
                <a:lnTo>
                  <a:pt x="559" y="1000"/>
                </a:lnTo>
                <a:lnTo>
                  <a:pt x="565" y="1013"/>
                </a:lnTo>
                <a:lnTo>
                  <a:pt x="569" y="1026"/>
                </a:lnTo>
                <a:lnTo>
                  <a:pt x="573" y="1040"/>
                </a:lnTo>
                <a:lnTo>
                  <a:pt x="576" y="1053"/>
                </a:lnTo>
                <a:lnTo>
                  <a:pt x="577" y="1064"/>
                </a:lnTo>
                <a:lnTo>
                  <a:pt x="575" y="1082"/>
                </a:lnTo>
                <a:lnTo>
                  <a:pt x="570" y="1100"/>
                </a:lnTo>
                <a:lnTo>
                  <a:pt x="561" y="1116"/>
                </a:lnTo>
                <a:lnTo>
                  <a:pt x="558" y="1120"/>
                </a:lnTo>
                <a:lnTo>
                  <a:pt x="546" y="1135"/>
                </a:lnTo>
                <a:lnTo>
                  <a:pt x="531" y="1147"/>
                </a:lnTo>
                <a:lnTo>
                  <a:pt x="514" y="1157"/>
                </a:lnTo>
                <a:lnTo>
                  <a:pt x="494" y="1162"/>
                </a:lnTo>
                <a:lnTo>
                  <a:pt x="473" y="1164"/>
                </a:lnTo>
                <a:lnTo>
                  <a:pt x="453" y="1162"/>
                </a:lnTo>
                <a:lnTo>
                  <a:pt x="433" y="1157"/>
                </a:lnTo>
                <a:lnTo>
                  <a:pt x="415" y="1147"/>
                </a:lnTo>
                <a:lnTo>
                  <a:pt x="400" y="1135"/>
                </a:lnTo>
                <a:lnTo>
                  <a:pt x="387" y="1120"/>
                </a:lnTo>
                <a:lnTo>
                  <a:pt x="384" y="1116"/>
                </a:lnTo>
                <a:lnTo>
                  <a:pt x="376" y="1100"/>
                </a:lnTo>
                <a:lnTo>
                  <a:pt x="371" y="1082"/>
                </a:lnTo>
                <a:lnTo>
                  <a:pt x="370" y="1064"/>
                </a:lnTo>
                <a:lnTo>
                  <a:pt x="371" y="1053"/>
                </a:lnTo>
                <a:lnTo>
                  <a:pt x="373" y="1040"/>
                </a:lnTo>
                <a:lnTo>
                  <a:pt x="377" y="1026"/>
                </a:lnTo>
                <a:lnTo>
                  <a:pt x="382" y="1013"/>
                </a:lnTo>
                <a:lnTo>
                  <a:pt x="386" y="1000"/>
                </a:lnTo>
                <a:lnTo>
                  <a:pt x="390" y="990"/>
                </a:lnTo>
                <a:lnTo>
                  <a:pt x="393" y="983"/>
                </a:lnTo>
                <a:lnTo>
                  <a:pt x="396" y="978"/>
                </a:lnTo>
                <a:lnTo>
                  <a:pt x="396" y="977"/>
                </a:lnTo>
                <a:lnTo>
                  <a:pt x="401" y="961"/>
                </a:lnTo>
                <a:lnTo>
                  <a:pt x="401" y="946"/>
                </a:lnTo>
                <a:lnTo>
                  <a:pt x="395" y="934"/>
                </a:lnTo>
                <a:lnTo>
                  <a:pt x="385" y="923"/>
                </a:lnTo>
                <a:lnTo>
                  <a:pt x="371" y="917"/>
                </a:lnTo>
                <a:lnTo>
                  <a:pt x="353" y="914"/>
                </a:lnTo>
                <a:lnTo>
                  <a:pt x="0" y="914"/>
                </a:lnTo>
                <a:lnTo>
                  <a:pt x="0" y="860"/>
                </a:lnTo>
                <a:lnTo>
                  <a:pt x="1" y="853"/>
                </a:lnTo>
                <a:lnTo>
                  <a:pt x="3" y="845"/>
                </a:lnTo>
                <a:lnTo>
                  <a:pt x="3" y="574"/>
                </a:lnTo>
                <a:lnTo>
                  <a:pt x="4" y="559"/>
                </a:lnTo>
                <a:lnTo>
                  <a:pt x="9" y="547"/>
                </a:lnTo>
                <a:lnTo>
                  <a:pt x="17" y="537"/>
                </a:lnTo>
                <a:lnTo>
                  <a:pt x="27" y="531"/>
                </a:lnTo>
                <a:lnTo>
                  <a:pt x="39" y="528"/>
                </a:lnTo>
                <a:lnTo>
                  <a:pt x="52" y="529"/>
                </a:lnTo>
                <a:lnTo>
                  <a:pt x="68" y="533"/>
                </a:lnTo>
                <a:lnTo>
                  <a:pt x="71" y="534"/>
                </a:lnTo>
                <a:lnTo>
                  <a:pt x="78" y="537"/>
                </a:lnTo>
                <a:lnTo>
                  <a:pt x="88" y="541"/>
                </a:lnTo>
                <a:lnTo>
                  <a:pt x="101" y="545"/>
                </a:lnTo>
                <a:lnTo>
                  <a:pt x="116" y="550"/>
                </a:lnTo>
                <a:lnTo>
                  <a:pt x="130" y="554"/>
                </a:lnTo>
                <a:lnTo>
                  <a:pt x="144" y="557"/>
                </a:lnTo>
                <a:lnTo>
                  <a:pt x="156" y="558"/>
                </a:lnTo>
                <a:lnTo>
                  <a:pt x="181" y="555"/>
                </a:lnTo>
                <a:lnTo>
                  <a:pt x="202" y="548"/>
                </a:lnTo>
                <a:lnTo>
                  <a:pt x="221" y="536"/>
                </a:lnTo>
                <a:lnTo>
                  <a:pt x="238" y="520"/>
                </a:lnTo>
                <a:lnTo>
                  <a:pt x="249" y="502"/>
                </a:lnTo>
                <a:lnTo>
                  <a:pt x="257" y="481"/>
                </a:lnTo>
                <a:lnTo>
                  <a:pt x="260" y="457"/>
                </a:lnTo>
                <a:lnTo>
                  <a:pt x="257" y="435"/>
                </a:lnTo>
                <a:lnTo>
                  <a:pt x="249" y="414"/>
                </a:lnTo>
                <a:lnTo>
                  <a:pt x="238" y="395"/>
                </a:lnTo>
                <a:lnTo>
                  <a:pt x="221" y="380"/>
                </a:lnTo>
                <a:lnTo>
                  <a:pt x="202" y="368"/>
                </a:lnTo>
                <a:lnTo>
                  <a:pt x="181" y="361"/>
                </a:lnTo>
                <a:lnTo>
                  <a:pt x="156" y="358"/>
                </a:lnTo>
                <a:lnTo>
                  <a:pt x="144" y="359"/>
                </a:lnTo>
                <a:lnTo>
                  <a:pt x="130" y="362"/>
                </a:lnTo>
                <a:lnTo>
                  <a:pt x="116" y="366"/>
                </a:lnTo>
                <a:lnTo>
                  <a:pt x="101" y="370"/>
                </a:lnTo>
                <a:lnTo>
                  <a:pt x="88" y="375"/>
                </a:lnTo>
                <a:lnTo>
                  <a:pt x="78" y="379"/>
                </a:lnTo>
                <a:lnTo>
                  <a:pt x="71" y="382"/>
                </a:lnTo>
                <a:lnTo>
                  <a:pt x="68" y="383"/>
                </a:lnTo>
                <a:lnTo>
                  <a:pt x="52" y="387"/>
                </a:lnTo>
                <a:lnTo>
                  <a:pt x="39" y="388"/>
                </a:lnTo>
                <a:lnTo>
                  <a:pt x="27" y="385"/>
                </a:lnTo>
                <a:lnTo>
                  <a:pt x="17" y="378"/>
                </a:lnTo>
                <a:lnTo>
                  <a:pt x="9" y="369"/>
                </a:lnTo>
                <a:lnTo>
                  <a:pt x="4" y="357"/>
                </a:lnTo>
                <a:lnTo>
                  <a:pt x="3" y="341"/>
                </a:lnTo>
                <a:lnTo>
                  <a:pt x="5" y="70"/>
                </a:lnTo>
                <a:lnTo>
                  <a:pt x="5" y="64"/>
                </a:lnTo>
                <a:lnTo>
                  <a:pt x="5" y="57"/>
                </a:lnTo>
                <a:lnTo>
                  <a:pt x="5" y="52"/>
                </a:lnTo>
                <a:lnTo>
                  <a:pt x="3"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Lato Light"/>
              <a:ea typeface="+mn-ea"/>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Lato Light"/>
              <a:ea typeface="+mn-ea"/>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Lato Light"/>
              <a:ea typeface="+mn-ea"/>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a:ea typeface="+mn-ea"/>
                <a:cs typeface="+mn-cs"/>
              </a:rPr>
              <a:t>Trade &amp; Consumer Loyalty</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a:ea typeface="+mn-ea"/>
                <a:cs typeface="+mn-cs"/>
              </a:rPr>
              <a:t> Plans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11">
            <a:extLst>
              <a:ext uri="{FF2B5EF4-FFF2-40B4-BE49-F238E27FC236}">
                <a16:creationId xmlns:a16="http://schemas.microsoft.com/office/drawing/2014/main" id="{026CD5C2-C207-AF7F-C7F2-A3303BAE38CB}"/>
              </a:ext>
            </a:extLst>
          </p:cNvPr>
          <p:cNvSpPr>
            <a:spLocks/>
          </p:cNvSpPr>
          <p:nvPr/>
        </p:nvSpPr>
        <p:spPr bwMode="auto">
          <a:xfrm>
            <a:off x="2418608" y="1104901"/>
            <a:ext cx="1908175" cy="1846263"/>
          </a:xfrm>
          <a:custGeom>
            <a:avLst/>
            <a:gdLst>
              <a:gd name="T0" fmla="*/ 530 w 1202"/>
              <a:gd name="T1" fmla="*/ 17 h 1163"/>
              <a:gd name="T2" fmla="*/ 569 w 1202"/>
              <a:gd name="T3" fmla="*/ 64 h 1163"/>
              <a:gd name="T4" fmla="*/ 572 w 1202"/>
              <a:gd name="T5" fmla="*/ 124 h 1163"/>
              <a:gd name="T6" fmla="*/ 555 w 1202"/>
              <a:gd name="T7" fmla="*/ 174 h 1163"/>
              <a:gd name="T8" fmla="*/ 544 w 1202"/>
              <a:gd name="T9" fmla="*/ 203 h 1163"/>
              <a:gd name="T10" fmla="*/ 574 w 1202"/>
              <a:gd name="T11" fmla="*/ 247 h 1163"/>
              <a:gd name="T12" fmla="*/ 945 w 1202"/>
              <a:gd name="T13" fmla="*/ 249 h 1163"/>
              <a:gd name="T14" fmla="*/ 959 w 1202"/>
              <a:gd name="T15" fmla="*/ 627 h 1163"/>
              <a:gd name="T16" fmla="*/ 1010 w 1202"/>
              <a:gd name="T17" fmla="*/ 631 h 1163"/>
              <a:gd name="T18" fmla="*/ 1043 w 1202"/>
              <a:gd name="T19" fmla="*/ 619 h 1163"/>
              <a:gd name="T20" fmla="*/ 1098 w 1202"/>
              <a:gd name="T21" fmla="*/ 607 h 1163"/>
              <a:gd name="T22" fmla="*/ 1180 w 1202"/>
              <a:gd name="T23" fmla="*/ 644 h 1163"/>
              <a:gd name="T24" fmla="*/ 1199 w 1202"/>
              <a:gd name="T25" fmla="*/ 730 h 1163"/>
              <a:gd name="T26" fmla="*/ 1144 w 1202"/>
              <a:gd name="T27" fmla="*/ 796 h 1163"/>
              <a:gd name="T28" fmla="*/ 1072 w 1202"/>
              <a:gd name="T29" fmla="*/ 802 h 1163"/>
              <a:gd name="T30" fmla="*/ 1020 w 1202"/>
              <a:gd name="T31" fmla="*/ 786 h 1163"/>
              <a:gd name="T32" fmla="*/ 981 w 1202"/>
              <a:gd name="T33" fmla="*/ 777 h 1163"/>
              <a:gd name="T34" fmla="*/ 946 w 1202"/>
              <a:gd name="T35" fmla="*/ 808 h 1163"/>
              <a:gd name="T36" fmla="*/ 574 w 1202"/>
              <a:gd name="T37" fmla="*/ 1161 h 1163"/>
              <a:gd name="T38" fmla="*/ 544 w 1202"/>
              <a:gd name="T39" fmla="*/ 1117 h 1163"/>
              <a:gd name="T40" fmla="*/ 558 w 1202"/>
              <a:gd name="T41" fmla="*/ 1081 h 1163"/>
              <a:gd name="T42" fmla="*/ 574 w 1202"/>
              <a:gd name="T43" fmla="*/ 1026 h 1163"/>
              <a:gd name="T44" fmla="*/ 553 w 1202"/>
              <a:gd name="T45" fmla="*/ 952 h 1163"/>
              <a:gd name="T46" fmla="*/ 472 w 1202"/>
              <a:gd name="T47" fmla="*/ 914 h 1163"/>
              <a:gd name="T48" fmla="*/ 391 w 1202"/>
              <a:gd name="T49" fmla="*/ 952 h 1163"/>
              <a:gd name="T50" fmla="*/ 369 w 1202"/>
              <a:gd name="T51" fmla="*/ 1026 h 1163"/>
              <a:gd name="T52" fmla="*/ 387 w 1202"/>
              <a:gd name="T53" fmla="*/ 1081 h 1163"/>
              <a:gd name="T54" fmla="*/ 400 w 1202"/>
              <a:gd name="T55" fmla="*/ 1117 h 1163"/>
              <a:gd name="T56" fmla="*/ 369 w 1202"/>
              <a:gd name="T57" fmla="*/ 1161 h 1163"/>
              <a:gd name="T58" fmla="*/ 1 w 1202"/>
              <a:gd name="T59" fmla="*/ 1101 h 1163"/>
              <a:gd name="T60" fmla="*/ 8 w 1202"/>
              <a:gd name="T61" fmla="*/ 795 h 1163"/>
              <a:gd name="T62" fmla="*/ 52 w 1202"/>
              <a:gd name="T63" fmla="*/ 777 h 1163"/>
              <a:gd name="T64" fmla="*/ 87 w 1202"/>
              <a:gd name="T65" fmla="*/ 789 h 1163"/>
              <a:gd name="T66" fmla="*/ 143 w 1202"/>
              <a:gd name="T67" fmla="*/ 805 h 1163"/>
              <a:gd name="T68" fmla="*/ 220 w 1202"/>
              <a:gd name="T69" fmla="*/ 785 h 1163"/>
              <a:gd name="T70" fmla="*/ 258 w 1202"/>
              <a:gd name="T71" fmla="*/ 706 h 1163"/>
              <a:gd name="T72" fmla="*/ 220 w 1202"/>
              <a:gd name="T73" fmla="*/ 628 h 1163"/>
              <a:gd name="T74" fmla="*/ 143 w 1202"/>
              <a:gd name="T75" fmla="*/ 608 h 1163"/>
              <a:gd name="T76" fmla="*/ 87 w 1202"/>
              <a:gd name="T77" fmla="*/ 624 h 1163"/>
              <a:gd name="T78" fmla="*/ 52 w 1202"/>
              <a:gd name="T79" fmla="*/ 636 h 1163"/>
              <a:gd name="T80" fmla="*/ 8 w 1202"/>
              <a:gd name="T81" fmla="*/ 618 h 1163"/>
              <a:gd name="T82" fmla="*/ 1 w 1202"/>
              <a:gd name="T83" fmla="*/ 311 h 1163"/>
              <a:gd name="T84" fmla="*/ 71 w 1202"/>
              <a:gd name="T85" fmla="*/ 249 h 1163"/>
              <a:gd name="T86" fmla="*/ 394 w 1202"/>
              <a:gd name="T87" fmla="*/ 231 h 1163"/>
              <a:gd name="T88" fmla="*/ 394 w 1202"/>
              <a:gd name="T89" fmla="*/ 185 h 1163"/>
              <a:gd name="T90" fmla="*/ 380 w 1202"/>
              <a:gd name="T91" fmla="*/ 152 h 1163"/>
              <a:gd name="T92" fmla="*/ 368 w 1202"/>
              <a:gd name="T93" fmla="*/ 100 h 1163"/>
              <a:gd name="T94" fmla="*/ 387 w 1202"/>
              <a:gd name="T95" fmla="*/ 44 h 1163"/>
              <a:gd name="T96" fmla="*/ 451 w 1202"/>
              <a:gd name="T97" fmla="*/ 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2" h="1163">
                <a:moveTo>
                  <a:pt x="472" y="0"/>
                </a:moveTo>
                <a:lnTo>
                  <a:pt x="492" y="2"/>
                </a:lnTo>
                <a:lnTo>
                  <a:pt x="512" y="8"/>
                </a:lnTo>
                <a:lnTo>
                  <a:pt x="530" y="17"/>
                </a:lnTo>
                <a:lnTo>
                  <a:pt x="545" y="30"/>
                </a:lnTo>
                <a:lnTo>
                  <a:pt x="558" y="44"/>
                </a:lnTo>
                <a:lnTo>
                  <a:pt x="561" y="48"/>
                </a:lnTo>
                <a:lnTo>
                  <a:pt x="569" y="64"/>
                </a:lnTo>
                <a:lnTo>
                  <a:pt x="574" y="81"/>
                </a:lnTo>
                <a:lnTo>
                  <a:pt x="575" y="100"/>
                </a:lnTo>
                <a:lnTo>
                  <a:pt x="574" y="111"/>
                </a:lnTo>
                <a:lnTo>
                  <a:pt x="572" y="124"/>
                </a:lnTo>
                <a:lnTo>
                  <a:pt x="568" y="138"/>
                </a:lnTo>
                <a:lnTo>
                  <a:pt x="563" y="152"/>
                </a:lnTo>
                <a:lnTo>
                  <a:pt x="559" y="164"/>
                </a:lnTo>
                <a:lnTo>
                  <a:pt x="555" y="174"/>
                </a:lnTo>
                <a:lnTo>
                  <a:pt x="552" y="181"/>
                </a:lnTo>
                <a:lnTo>
                  <a:pt x="549" y="185"/>
                </a:lnTo>
                <a:lnTo>
                  <a:pt x="549" y="186"/>
                </a:lnTo>
                <a:lnTo>
                  <a:pt x="544" y="203"/>
                </a:lnTo>
                <a:lnTo>
                  <a:pt x="544" y="218"/>
                </a:lnTo>
                <a:lnTo>
                  <a:pt x="551" y="231"/>
                </a:lnTo>
                <a:lnTo>
                  <a:pt x="560" y="240"/>
                </a:lnTo>
                <a:lnTo>
                  <a:pt x="574" y="247"/>
                </a:lnTo>
                <a:lnTo>
                  <a:pt x="592" y="249"/>
                </a:lnTo>
                <a:lnTo>
                  <a:pt x="872" y="249"/>
                </a:lnTo>
                <a:lnTo>
                  <a:pt x="873" y="249"/>
                </a:lnTo>
                <a:lnTo>
                  <a:pt x="945" y="249"/>
                </a:lnTo>
                <a:lnTo>
                  <a:pt x="945" y="590"/>
                </a:lnTo>
                <a:lnTo>
                  <a:pt x="946" y="605"/>
                </a:lnTo>
                <a:lnTo>
                  <a:pt x="951" y="618"/>
                </a:lnTo>
                <a:lnTo>
                  <a:pt x="959" y="627"/>
                </a:lnTo>
                <a:lnTo>
                  <a:pt x="969" y="633"/>
                </a:lnTo>
                <a:lnTo>
                  <a:pt x="981" y="636"/>
                </a:lnTo>
                <a:lnTo>
                  <a:pt x="994" y="636"/>
                </a:lnTo>
                <a:lnTo>
                  <a:pt x="1010" y="631"/>
                </a:lnTo>
                <a:lnTo>
                  <a:pt x="1013" y="630"/>
                </a:lnTo>
                <a:lnTo>
                  <a:pt x="1020" y="628"/>
                </a:lnTo>
                <a:lnTo>
                  <a:pt x="1030" y="624"/>
                </a:lnTo>
                <a:lnTo>
                  <a:pt x="1043" y="619"/>
                </a:lnTo>
                <a:lnTo>
                  <a:pt x="1058" y="615"/>
                </a:lnTo>
                <a:lnTo>
                  <a:pt x="1072" y="611"/>
                </a:lnTo>
                <a:lnTo>
                  <a:pt x="1086" y="608"/>
                </a:lnTo>
                <a:lnTo>
                  <a:pt x="1098" y="607"/>
                </a:lnTo>
                <a:lnTo>
                  <a:pt x="1123" y="609"/>
                </a:lnTo>
                <a:lnTo>
                  <a:pt x="1144" y="617"/>
                </a:lnTo>
                <a:lnTo>
                  <a:pt x="1163" y="628"/>
                </a:lnTo>
                <a:lnTo>
                  <a:pt x="1180" y="644"/>
                </a:lnTo>
                <a:lnTo>
                  <a:pt x="1192" y="663"/>
                </a:lnTo>
                <a:lnTo>
                  <a:pt x="1199" y="683"/>
                </a:lnTo>
                <a:lnTo>
                  <a:pt x="1202" y="706"/>
                </a:lnTo>
                <a:lnTo>
                  <a:pt x="1199" y="730"/>
                </a:lnTo>
                <a:lnTo>
                  <a:pt x="1192" y="750"/>
                </a:lnTo>
                <a:lnTo>
                  <a:pt x="1180" y="769"/>
                </a:lnTo>
                <a:lnTo>
                  <a:pt x="1163" y="785"/>
                </a:lnTo>
                <a:lnTo>
                  <a:pt x="1144" y="796"/>
                </a:lnTo>
                <a:lnTo>
                  <a:pt x="1123" y="804"/>
                </a:lnTo>
                <a:lnTo>
                  <a:pt x="1098" y="806"/>
                </a:lnTo>
                <a:lnTo>
                  <a:pt x="1086" y="805"/>
                </a:lnTo>
                <a:lnTo>
                  <a:pt x="1072" y="802"/>
                </a:lnTo>
                <a:lnTo>
                  <a:pt x="1058" y="799"/>
                </a:lnTo>
                <a:lnTo>
                  <a:pt x="1043" y="794"/>
                </a:lnTo>
                <a:lnTo>
                  <a:pt x="1030" y="789"/>
                </a:lnTo>
                <a:lnTo>
                  <a:pt x="1020" y="786"/>
                </a:lnTo>
                <a:lnTo>
                  <a:pt x="1013" y="783"/>
                </a:lnTo>
                <a:lnTo>
                  <a:pt x="1010" y="782"/>
                </a:lnTo>
                <a:lnTo>
                  <a:pt x="994" y="777"/>
                </a:lnTo>
                <a:lnTo>
                  <a:pt x="981" y="777"/>
                </a:lnTo>
                <a:lnTo>
                  <a:pt x="969" y="780"/>
                </a:lnTo>
                <a:lnTo>
                  <a:pt x="959" y="786"/>
                </a:lnTo>
                <a:lnTo>
                  <a:pt x="951" y="795"/>
                </a:lnTo>
                <a:lnTo>
                  <a:pt x="946" y="808"/>
                </a:lnTo>
                <a:lnTo>
                  <a:pt x="945" y="822"/>
                </a:lnTo>
                <a:lnTo>
                  <a:pt x="945" y="1163"/>
                </a:lnTo>
                <a:lnTo>
                  <a:pt x="592" y="1163"/>
                </a:lnTo>
                <a:lnTo>
                  <a:pt x="574" y="1161"/>
                </a:lnTo>
                <a:lnTo>
                  <a:pt x="560" y="1155"/>
                </a:lnTo>
                <a:lnTo>
                  <a:pt x="551" y="1145"/>
                </a:lnTo>
                <a:lnTo>
                  <a:pt x="544" y="1132"/>
                </a:lnTo>
                <a:lnTo>
                  <a:pt x="544" y="1117"/>
                </a:lnTo>
                <a:lnTo>
                  <a:pt x="549" y="1100"/>
                </a:lnTo>
                <a:lnTo>
                  <a:pt x="551" y="1097"/>
                </a:lnTo>
                <a:lnTo>
                  <a:pt x="554" y="1091"/>
                </a:lnTo>
                <a:lnTo>
                  <a:pt x="558" y="1081"/>
                </a:lnTo>
                <a:lnTo>
                  <a:pt x="563" y="1068"/>
                </a:lnTo>
                <a:lnTo>
                  <a:pt x="567" y="1054"/>
                </a:lnTo>
                <a:lnTo>
                  <a:pt x="571" y="1040"/>
                </a:lnTo>
                <a:lnTo>
                  <a:pt x="574" y="1026"/>
                </a:lnTo>
                <a:lnTo>
                  <a:pt x="575" y="1014"/>
                </a:lnTo>
                <a:lnTo>
                  <a:pt x="573" y="991"/>
                </a:lnTo>
                <a:lnTo>
                  <a:pt x="565" y="970"/>
                </a:lnTo>
                <a:lnTo>
                  <a:pt x="553" y="952"/>
                </a:lnTo>
                <a:lnTo>
                  <a:pt x="536" y="936"/>
                </a:lnTo>
                <a:lnTo>
                  <a:pt x="517" y="924"/>
                </a:lnTo>
                <a:lnTo>
                  <a:pt x="496" y="917"/>
                </a:lnTo>
                <a:lnTo>
                  <a:pt x="472" y="914"/>
                </a:lnTo>
                <a:lnTo>
                  <a:pt x="448" y="917"/>
                </a:lnTo>
                <a:lnTo>
                  <a:pt x="426" y="924"/>
                </a:lnTo>
                <a:lnTo>
                  <a:pt x="407" y="936"/>
                </a:lnTo>
                <a:lnTo>
                  <a:pt x="391" y="952"/>
                </a:lnTo>
                <a:lnTo>
                  <a:pt x="378" y="970"/>
                </a:lnTo>
                <a:lnTo>
                  <a:pt x="371" y="991"/>
                </a:lnTo>
                <a:lnTo>
                  <a:pt x="368" y="1014"/>
                </a:lnTo>
                <a:lnTo>
                  <a:pt x="369" y="1026"/>
                </a:lnTo>
                <a:lnTo>
                  <a:pt x="372" y="1040"/>
                </a:lnTo>
                <a:lnTo>
                  <a:pt x="376" y="1054"/>
                </a:lnTo>
                <a:lnTo>
                  <a:pt x="381" y="1068"/>
                </a:lnTo>
                <a:lnTo>
                  <a:pt x="387" y="1081"/>
                </a:lnTo>
                <a:lnTo>
                  <a:pt x="391" y="1091"/>
                </a:lnTo>
                <a:lnTo>
                  <a:pt x="394" y="1097"/>
                </a:lnTo>
                <a:lnTo>
                  <a:pt x="395" y="1100"/>
                </a:lnTo>
                <a:lnTo>
                  <a:pt x="400" y="1117"/>
                </a:lnTo>
                <a:lnTo>
                  <a:pt x="399" y="1132"/>
                </a:lnTo>
                <a:lnTo>
                  <a:pt x="394" y="1145"/>
                </a:lnTo>
                <a:lnTo>
                  <a:pt x="384" y="1155"/>
                </a:lnTo>
                <a:lnTo>
                  <a:pt x="369" y="1161"/>
                </a:lnTo>
                <a:lnTo>
                  <a:pt x="352" y="1163"/>
                </a:lnTo>
                <a:lnTo>
                  <a:pt x="0" y="1163"/>
                </a:lnTo>
                <a:lnTo>
                  <a:pt x="0" y="1108"/>
                </a:lnTo>
                <a:lnTo>
                  <a:pt x="1" y="1101"/>
                </a:lnTo>
                <a:lnTo>
                  <a:pt x="1" y="1094"/>
                </a:lnTo>
                <a:lnTo>
                  <a:pt x="1" y="822"/>
                </a:lnTo>
                <a:lnTo>
                  <a:pt x="3" y="808"/>
                </a:lnTo>
                <a:lnTo>
                  <a:pt x="8" y="795"/>
                </a:lnTo>
                <a:lnTo>
                  <a:pt x="15" y="786"/>
                </a:lnTo>
                <a:lnTo>
                  <a:pt x="25" y="780"/>
                </a:lnTo>
                <a:lnTo>
                  <a:pt x="37" y="777"/>
                </a:lnTo>
                <a:lnTo>
                  <a:pt x="52" y="777"/>
                </a:lnTo>
                <a:lnTo>
                  <a:pt x="67" y="782"/>
                </a:lnTo>
                <a:lnTo>
                  <a:pt x="69" y="783"/>
                </a:lnTo>
                <a:lnTo>
                  <a:pt x="76" y="786"/>
                </a:lnTo>
                <a:lnTo>
                  <a:pt x="87" y="789"/>
                </a:lnTo>
                <a:lnTo>
                  <a:pt x="99" y="794"/>
                </a:lnTo>
                <a:lnTo>
                  <a:pt x="114" y="799"/>
                </a:lnTo>
                <a:lnTo>
                  <a:pt x="129" y="802"/>
                </a:lnTo>
                <a:lnTo>
                  <a:pt x="143" y="805"/>
                </a:lnTo>
                <a:lnTo>
                  <a:pt x="155" y="806"/>
                </a:lnTo>
                <a:lnTo>
                  <a:pt x="179" y="804"/>
                </a:lnTo>
                <a:lnTo>
                  <a:pt x="200" y="796"/>
                </a:lnTo>
                <a:lnTo>
                  <a:pt x="220" y="785"/>
                </a:lnTo>
                <a:lnTo>
                  <a:pt x="236" y="769"/>
                </a:lnTo>
                <a:lnTo>
                  <a:pt x="248" y="750"/>
                </a:lnTo>
                <a:lnTo>
                  <a:pt x="256" y="730"/>
                </a:lnTo>
                <a:lnTo>
                  <a:pt x="258" y="706"/>
                </a:lnTo>
                <a:lnTo>
                  <a:pt x="256" y="683"/>
                </a:lnTo>
                <a:lnTo>
                  <a:pt x="248" y="663"/>
                </a:lnTo>
                <a:lnTo>
                  <a:pt x="236" y="644"/>
                </a:lnTo>
                <a:lnTo>
                  <a:pt x="220" y="628"/>
                </a:lnTo>
                <a:lnTo>
                  <a:pt x="200" y="617"/>
                </a:lnTo>
                <a:lnTo>
                  <a:pt x="179" y="609"/>
                </a:lnTo>
                <a:lnTo>
                  <a:pt x="155" y="607"/>
                </a:lnTo>
                <a:lnTo>
                  <a:pt x="143" y="608"/>
                </a:lnTo>
                <a:lnTo>
                  <a:pt x="129" y="611"/>
                </a:lnTo>
                <a:lnTo>
                  <a:pt x="114" y="615"/>
                </a:lnTo>
                <a:lnTo>
                  <a:pt x="99" y="619"/>
                </a:lnTo>
                <a:lnTo>
                  <a:pt x="87" y="624"/>
                </a:lnTo>
                <a:lnTo>
                  <a:pt x="76" y="628"/>
                </a:lnTo>
                <a:lnTo>
                  <a:pt x="69" y="630"/>
                </a:lnTo>
                <a:lnTo>
                  <a:pt x="67" y="631"/>
                </a:lnTo>
                <a:lnTo>
                  <a:pt x="52" y="636"/>
                </a:lnTo>
                <a:lnTo>
                  <a:pt x="37" y="636"/>
                </a:lnTo>
                <a:lnTo>
                  <a:pt x="25" y="633"/>
                </a:lnTo>
                <a:lnTo>
                  <a:pt x="15" y="627"/>
                </a:lnTo>
                <a:lnTo>
                  <a:pt x="8" y="618"/>
                </a:lnTo>
                <a:lnTo>
                  <a:pt x="3" y="605"/>
                </a:lnTo>
                <a:lnTo>
                  <a:pt x="1" y="590"/>
                </a:lnTo>
                <a:lnTo>
                  <a:pt x="1" y="319"/>
                </a:lnTo>
                <a:lnTo>
                  <a:pt x="1" y="311"/>
                </a:lnTo>
                <a:lnTo>
                  <a:pt x="0" y="304"/>
                </a:lnTo>
                <a:lnTo>
                  <a:pt x="0" y="249"/>
                </a:lnTo>
                <a:lnTo>
                  <a:pt x="71" y="249"/>
                </a:lnTo>
                <a:lnTo>
                  <a:pt x="71" y="249"/>
                </a:lnTo>
                <a:lnTo>
                  <a:pt x="352" y="249"/>
                </a:lnTo>
                <a:lnTo>
                  <a:pt x="369" y="247"/>
                </a:lnTo>
                <a:lnTo>
                  <a:pt x="384" y="240"/>
                </a:lnTo>
                <a:lnTo>
                  <a:pt x="394" y="231"/>
                </a:lnTo>
                <a:lnTo>
                  <a:pt x="399" y="218"/>
                </a:lnTo>
                <a:lnTo>
                  <a:pt x="400" y="203"/>
                </a:lnTo>
                <a:lnTo>
                  <a:pt x="395" y="186"/>
                </a:lnTo>
                <a:lnTo>
                  <a:pt x="394" y="185"/>
                </a:lnTo>
                <a:lnTo>
                  <a:pt x="393" y="181"/>
                </a:lnTo>
                <a:lnTo>
                  <a:pt x="390" y="174"/>
                </a:lnTo>
                <a:lnTo>
                  <a:pt x="386" y="164"/>
                </a:lnTo>
                <a:lnTo>
                  <a:pt x="380" y="152"/>
                </a:lnTo>
                <a:lnTo>
                  <a:pt x="376" y="138"/>
                </a:lnTo>
                <a:lnTo>
                  <a:pt x="372" y="124"/>
                </a:lnTo>
                <a:lnTo>
                  <a:pt x="369" y="111"/>
                </a:lnTo>
                <a:lnTo>
                  <a:pt x="368" y="100"/>
                </a:lnTo>
                <a:lnTo>
                  <a:pt x="370" y="81"/>
                </a:lnTo>
                <a:lnTo>
                  <a:pt x="375" y="64"/>
                </a:lnTo>
                <a:lnTo>
                  <a:pt x="384" y="48"/>
                </a:lnTo>
                <a:lnTo>
                  <a:pt x="387" y="44"/>
                </a:lnTo>
                <a:lnTo>
                  <a:pt x="399" y="30"/>
                </a:lnTo>
                <a:lnTo>
                  <a:pt x="414" y="17"/>
                </a:lnTo>
                <a:lnTo>
                  <a:pt x="431" y="8"/>
                </a:lnTo>
                <a:lnTo>
                  <a:pt x="451" y="2"/>
                </a:lnTo>
                <a:lnTo>
                  <a:pt x="472"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Execution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Standards</a:t>
            </a:r>
            <a:endPar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675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CE90AD-62D1-E64F-3E5E-7BE823495B3B}"/>
              </a:ext>
            </a:extLst>
          </p:cNvPr>
          <p:cNvSpPr txBox="1"/>
          <p:nvPr/>
        </p:nvSpPr>
        <p:spPr>
          <a:xfrm>
            <a:off x="244266" y="218260"/>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Top 5 sales categories in countries </a:t>
            </a:r>
          </a:p>
        </p:txBody>
      </p:sp>
      <p:pic>
        <p:nvPicPr>
          <p:cNvPr id="3" name="Picture 2" descr="Logo&#10;&#10;Description automatically generated">
            <a:extLst>
              <a:ext uri="{FF2B5EF4-FFF2-40B4-BE49-F238E27FC236}">
                <a16:creationId xmlns:a16="http://schemas.microsoft.com/office/drawing/2014/main" id="{7F87D556-53D6-725C-98AA-1DC990447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4" name="Footer Placeholder 3">
            <a:extLst>
              <a:ext uri="{FF2B5EF4-FFF2-40B4-BE49-F238E27FC236}">
                <a16:creationId xmlns:a16="http://schemas.microsoft.com/office/drawing/2014/main" id="{26987082-5B23-1D1A-C664-9751F0BA4B6D}"/>
              </a:ext>
            </a:extLst>
          </p:cNvPr>
          <p:cNvSpPr>
            <a:spLocks noGrp="1"/>
          </p:cNvSpPr>
          <p:nvPr>
            <p:ph type="ftr" sz="quarter" idx="11"/>
          </p:nvPr>
        </p:nvSpPr>
        <p:spPr>
          <a:xfrm>
            <a:off x="4381500" y="63944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5" name="TextBox 4">
            <a:extLst>
              <a:ext uri="{FF2B5EF4-FFF2-40B4-BE49-F238E27FC236}">
                <a16:creationId xmlns:a16="http://schemas.microsoft.com/office/drawing/2014/main" id="{0AD26F3A-263E-6233-B112-A1AF69BB5EEE}"/>
              </a:ext>
            </a:extLst>
          </p:cNvPr>
          <p:cNvSpPr txBox="1"/>
          <p:nvPr/>
        </p:nvSpPr>
        <p:spPr>
          <a:xfrm>
            <a:off x="133350" y="6496050"/>
            <a:ext cx="43434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Lato Light"/>
                <a:ea typeface="+mn-ea"/>
                <a:cs typeface="+mn-cs"/>
              </a:rPr>
              <a:t>Source AC Nielsen thought </a:t>
            </a:r>
            <a:r>
              <a:rPr kumimoji="0" lang="en-GB" sz="800" b="1" i="0" u="none" strike="noStrike" kern="1200" cap="none" spc="0" normalizeH="0" baseline="0" noProof="0">
                <a:ln>
                  <a:noFill/>
                </a:ln>
                <a:solidFill>
                  <a:prstClr val="black"/>
                </a:solidFill>
                <a:effectLst/>
                <a:uLnTx/>
                <a:uFillTx/>
                <a:latin typeface="Lato Light"/>
                <a:ea typeface="+mn-ea"/>
                <a:cs typeface="+mn-cs"/>
              </a:rPr>
              <a:t>leadership series 2022. </a:t>
            </a:r>
            <a:endParaRPr kumimoji="0" lang="en-GB" sz="800" b="1" i="0" u="none" strike="noStrike" kern="1200" cap="none" spc="0" normalizeH="0" baseline="0" noProof="0" dirty="0">
              <a:ln>
                <a:noFill/>
              </a:ln>
              <a:solidFill>
                <a:prstClr val="black"/>
              </a:solidFill>
              <a:effectLst/>
              <a:uLnTx/>
              <a:uFillTx/>
              <a:latin typeface="Lato Light"/>
              <a:ea typeface="+mn-ea"/>
              <a:cs typeface="+mn-cs"/>
            </a:endParaRPr>
          </a:p>
        </p:txBody>
      </p:sp>
      <p:sp>
        <p:nvSpPr>
          <p:cNvPr id="18" name="Hexagon 2">
            <a:extLst>
              <a:ext uri="{FF2B5EF4-FFF2-40B4-BE49-F238E27FC236}">
                <a16:creationId xmlns:a16="http://schemas.microsoft.com/office/drawing/2014/main" id="{B408C159-CB13-40A2-071C-791B8EC4A592}"/>
              </a:ext>
            </a:extLst>
          </p:cNvPr>
          <p:cNvSpPr/>
          <p:nvPr/>
        </p:nvSpPr>
        <p:spPr>
          <a:xfrm rot="5400000">
            <a:off x="3438443" y="1626002"/>
            <a:ext cx="1123679" cy="968689"/>
          </a:xfrm>
          <a:prstGeom prst="hexagon">
            <a:avLst/>
          </a:prstGeom>
          <a:solidFill>
            <a:srgbClr val="57687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Lato Light"/>
              <a:ea typeface="Arial Unicode MS"/>
              <a:cs typeface="+mn-cs"/>
            </a:endParaRPr>
          </a:p>
        </p:txBody>
      </p:sp>
      <p:sp>
        <p:nvSpPr>
          <p:cNvPr id="19" name="Hexagon 8">
            <a:extLst>
              <a:ext uri="{FF2B5EF4-FFF2-40B4-BE49-F238E27FC236}">
                <a16:creationId xmlns:a16="http://schemas.microsoft.com/office/drawing/2014/main" id="{2CDF18E5-270D-7B7B-DA43-B0DB97A3135B}"/>
              </a:ext>
            </a:extLst>
          </p:cNvPr>
          <p:cNvSpPr/>
          <p:nvPr/>
        </p:nvSpPr>
        <p:spPr>
          <a:xfrm rot="5400000">
            <a:off x="2836391" y="2637467"/>
            <a:ext cx="1123679" cy="968689"/>
          </a:xfrm>
          <a:prstGeom prst="hexagon">
            <a:avLst/>
          </a:prstGeom>
          <a:solidFill>
            <a:srgbClr val="E62601"/>
          </a:solidFill>
          <a:ln w="12700" cap="flat" cmpd="sng" algn="ctr">
            <a:no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000" b="0" i="0" u="none" strike="noStrike" kern="0" cap="none" spc="0" normalizeH="0" baseline="0" noProof="0" dirty="0">
                <a:ln>
                  <a:noFill/>
                </a:ln>
                <a:solidFill>
                  <a:prstClr val="white"/>
                </a:solidFill>
                <a:effectLst/>
                <a:uLnTx/>
                <a:uFillTx/>
                <a:latin typeface="Lato Light"/>
                <a:ea typeface="Arial Unicode MS"/>
                <a:cs typeface="+mn-cs"/>
              </a:rPr>
              <a:t>Cigarettes 31%</a:t>
            </a:r>
            <a:endParaRPr kumimoji="0" lang="ko-KR" altLang="en-US" sz="1000" b="0" i="0" u="none" strike="noStrike" kern="0" cap="none" spc="0" normalizeH="0" baseline="0" noProof="0" dirty="0">
              <a:ln>
                <a:noFill/>
              </a:ln>
              <a:solidFill>
                <a:prstClr val="white"/>
              </a:solidFill>
              <a:effectLst/>
              <a:uLnTx/>
              <a:uFillTx/>
              <a:latin typeface="Lato Light"/>
              <a:ea typeface="Arial Unicode MS"/>
              <a:cs typeface="+mn-cs"/>
            </a:endParaRPr>
          </a:p>
        </p:txBody>
      </p:sp>
      <p:sp>
        <p:nvSpPr>
          <p:cNvPr id="20" name="Hexagon 9">
            <a:extLst>
              <a:ext uri="{FF2B5EF4-FFF2-40B4-BE49-F238E27FC236}">
                <a16:creationId xmlns:a16="http://schemas.microsoft.com/office/drawing/2014/main" id="{5D860F21-F9DB-C9AE-4DBF-226C2FFD83CE}"/>
              </a:ext>
            </a:extLst>
          </p:cNvPr>
          <p:cNvSpPr/>
          <p:nvPr/>
        </p:nvSpPr>
        <p:spPr>
          <a:xfrm rot="5400000">
            <a:off x="4019905" y="2615019"/>
            <a:ext cx="1123679" cy="968689"/>
          </a:xfrm>
          <a:prstGeom prst="hexagon">
            <a:avLst/>
          </a:prstGeom>
          <a:solidFill>
            <a:srgbClr val="0680C3"/>
          </a:solidFill>
          <a:ln w="12700" cap="flat" cmpd="sng" algn="ctr">
            <a:no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100" b="0" i="0" u="none" strike="noStrike" kern="0" cap="none" spc="0" normalizeH="0" baseline="0" noProof="0" dirty="0">
                <a:ln>
                  <a:noFill/>
                </a:ln>
                <a:solidFill>
                  <a:prstClr val="white"/>
                </a:solidFill>
                <a:effectLst/>
                <a:uLnTx/>
                <a:uFillTx/>
                <a:latin typeface="Lato Light"/>
                <a:ea typeface="Arial Unicode MS"/>
                <a:cs typeface="+mn-cs"/>
              </a:rPr>
              <a:t>Beer 52%</a:t>
            </a:r>
            <a:endParaRPr kumimoji="0" lang="ko-KR" altLang="en-US" sz="1100" b="0" i="0" u="none" strike="noStrike" kern="0" cap="none" spc="0" normalizeH="0" baseline="0" noProof="0" dirty="0">
              <a:ln>
                <a:noFill/>
              </a:ln>
              <a:solidFill>
                <a:prstClr val="white"/>
              </a:solidFill>
              <a:effectLst/>
              <a:uLnTx/>
              <a:uFillTx/>
              <a:latin typeface="Lato Light"/>
              <a:ea typeface="Arial Unicode MS"/>
              <a:cs typeface="+mn-cs"/>
            </a:endParaRPr>
          </a:p>
        </p:txBody>
      </p:sp>
      <p:sp>
        <p:nvSpPr>
          <p:cNvPr id="21" name="Hexagon 11">
            <a:extLst>
              <a:ext uri="{FF2B5EF4-FFF2-40B4-BE49-F238E27FC236}">
                <a16:creationId xmlns:a16="http://schemas.microsoft.com/office/drawing/2014/main" id="{8CB1E9D2-5A1A-1B6B-3567-C079C94E0850}"/>
              </a:ext>
            </a:extLst>
          </p:cNvPr>
          <p:cNvSpPr/>
          <p:nvPr/>
        </p:nvSpPr>
        <p:spPr>
          <a:xfrm rot="5400000">
            <a:off x="5203420" y="2607014"/>
            <a:ext cx="1123679" cy="968689"/>
          </a:xfrm>
          <a:prstGeom prst="hexagon">
            <a:avLst/>
          </a:prstGeom>
          <a:solidFill>
            <a:srgbClr val="90C22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Lato Light"/>
              <a:ea typeface="Arial Unicode MS"/>
              <a:cs typeface="+mn-cs"/>
            </a:endParaRPr>
          </a:p>
        </p:txBody>
      </p:sp>
      <p:sp>
        <p:nvSpPr>
          <p:cNvPr id="22" name="Hexagon 14">
            <a:extLst>
              <a:ext uri="{FF2B5EF4-FFF2-40B4-BE49-F238E27FC236}">
                <a16:creationId xmlns:a16="http://schemas.microsoft.com/office/drawing/2014/main" id="{540A7D34-6782-3448-913A-185011E120A3}"/>
              </a:ext>
            </a:extLst>
          </p:cNvPr>
          <p:cNvSpPr/>
          <p:nvPr/>
        </p:nvSpPr>
        <p:spPr>
          <a:xfrm rot="5400000">
            <a:off x="3459908" y="3598262"/>
            <a:ext cx="1123679" cy="968689"/>
          </a:xfrm>
          <a:prstGeom prst="hexagon">
            <a:avLst/>
          </a:prstGeom>
          <a:solidFill>
            <a:srgbClr val="07A398"/>
          </a:solidFill>
          <a:ln w="12700" cap="flat" cmpd="sng" algn="ctr">
            <a:no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100" b="0" i="0" u="none" strike="noStrike" kern="0" cap="none" spc="0" normalizeH="0" baseline="0" noProof="0" dirty="0">
                <a:ln>
                  <a:noFill/>
                </a:ln>
                <a:solidFill>
                  <a:prstClr val="white"/>
                </a:solidFill>
                <a:effectLst/>
                <a:uLnTx/>
                <a:uFillTx/>
                <a:latin typeface="Lato Light"/>
                <a:ea typeface="Arial Unicode MS"/>
                <a:cs typeface="+mn-cs"/>
              </a:rPr>
              <a:t>Milk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100" b="0" i="0" u="none" strike="noStrike" kern="0" cap="none" spc="0" normalizeH="0" baseline="0" noProof="0" dirty="0">
                <a:ln>
                  <a:noFill/>
                </a:ln>
                <a:solidFill>
                  <a:prstClr val="white"/>
                </a:solidFill>
                <a:effectLst/>
                <a:uLnTx/>
                <a:uFillTx/>
                <a:latin typeface="Lato Light"/>
                <a:ea typeface="Arial Unicode MS"/>
                <a:cs typeface="+mn-cs"/>
              </a:rPr>
              <a:t>31.6 % </a:t>
            </a:r>
            <a:endParaRPr kumimoji="0" lang="ko-KR" altLang="en-US" sz="1100" b="0" i="0" u="none" strike="noStrike" kern="0" cap="none" spc="0" normalizeH="0" baseline="0" noProof="0" dirty="0">
              <a:ln>
                <a:noFill/>
              </a:ln>
              <a:solidFill>
                <a:prstClr val="white"/>
              </a:solidFill>
              <a:effectLst/>
              <a:uLnTx/>
              <a:uFillTx/>
              <a:latin typeface="Lato Light"/>
              <a:ea typeface="Arial Unicode MS"/>
              <a:cs typeface="+mn-cs"/>
            </a:endParaRPr>
          </a:p>
        </p:txBody>
      </p:sp>
      <p:sp>
        <p:nvSpPr>
          <p:cNvPr id="23" name="Hexagon 15">
            <a:extLst>
              <a:ext uri="{FF2B5EF4-FFF2-40B4-BE49-F238E27FC236}">
                <a16:creationId xmlns:a16="http://schemas.microsoft.com/office/drawing/2014/main" id="{8D966069-191D-08FE-3842-760D8F197D1C}"/>
              </a:ext>
            </a:extLst>
          </p:cNvPr>
          <p:cNvSpPr/>
          <p:nvPr/>
        </p:nvSpPr>
        <p:spPr>
          <a:xfrm rot="5400000">
            <a:off x="4562607" y="1642239"/>
            <a:ext cx="1123679" cy="968689"/>
          </a:xfrm>
          <a:prstGeom prst="hexagon">
            <a:avLst/>
          </a:prstGeom>
          <a:solidFill>
            <a:srgbClr val="FBA200"/>
          </a:solidFill>
          <a:ln w="12700" cap="flat" cmpd="sng" algn="ctr">
            <a:no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000" b="0" i="0" u="none" strike="noStrike" kern="0" cap="none" spc="0" normalizeH="0" baseline="0" noProof="0" dirty="0">
                <a:ln>
                  <a:noFill/>
                </a:ln>
                <a:solidFill>
                  <a:prstClr val="white"/>
                </a:solidFill>
                <a:effectLst/>
                <a:uLnTx/>
                <a:uFillTx/>
                <a:latin typeface="Lato Light"/>
                <a:ea typeface="Arial Unicode MS"/>
                <a:cs typeface="+mn-cs"/>
              </a:rPr>
              <a:t>Fruit Juices 26.3 %</a:t>
            </a:r>
            <a:endParaRPr kumimoji="0" lang="ko-KR" altLang="en-US" sz="1000" b="0" i="0" u="none" strike="noStrike" kern="0" cap="none" spc="0" normalizeH="0" baseline="0" noProof="0" dirty="0">
              <a:ln>
                <a:noFill/>
              </a:ln>
              <a:solidFill>
                <a:prstClr val="white"/>
              </a:solidFill>
              <a:effectLst/>
              <a:uLnTx/>
              <a:uFillTx/>
              <a:latin typeface="Lato Light"/>
              <a:ea typeface="Arial Unicode MS"/>
              <a:cs typeface="+mn-cs"/>
            </a:endParaRPr>
          </a:p>
        </p:txBody>
      </p:sp>
      <p:sp>
        <p:nvSpPr>
          <p:cNvPr id="28" name="Round Same Side Corner Rectangle 36">
            <a:extLst>
              <a:ext uri="{FF2B5EF4-FFF2-40B4-BE49-F238E27FC236}">
                <a16:creationId xmlns:a16="http://schemas.microsoft.com/office/drawing/2014/main" id="{A9DC9997-C940-E079-2018-C203BEFCA2E3}"/>
              </a:ext>
            </a:extLst>
          </p:cNvPr>
          <p:cNvSpPr>
            <a:spLocks noChangeAspect="1"/>
          </p:cNvSpPr>
          <p:nvPr/>
        </p:nvSpPr>
        <p:spPr>
          <a:xfrm>
            <a:off x="6183172" y="3912948"/>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Lato Light"/>
              <a:ea typeface="Arial Unicode MS"/>
              <a:cs typeface="+mn-cs"/>
            </a:endParaRPr>
          </a:p>
        </p:txBody>
      </p:sp>
      <p:sp>
        <p:nvSpPr>
          <p:cNvPr id="29" name="Oval 21">
            <a:extLst>
              <a:ext uri="{FF2B5EF4-FFF2-40B4-BE49-F238E27FC236}">
                <a16:creationId xmlns:a16="http://schemas.microsoft.com/office/drawing/2014/main" id="{7BBA6CDE-C4C8-8763-F997-AEE5590B48FD}"/>
              </a:ext>
            </a:extLst>
          </p:cNvPr>
          <p:cNvSpPr>
            <a:spLocks noChangeAspect="1"/>
          </p:cNvSpPr>
          <p:nvPr/>
        </p:nvSpPr>
        <p:spPr>
          <a:xfrm>
            <a:off x="5015189" y="3932375"/>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Lato Light"/>
              <a:ea typeface="Arial Unicode MS"/>
              <a:cs typeface="+mn-cs"/>
            </a:endParaRPr>
          </a:p>
        </p:txBody>
      </p:sp>
      <p:sp>
        <p:nvSpPr>
          <p:cNvPr id="30" name="Hexagon 11">
            <a:extLst>
              <a:ext uri="{FF2B5EF4-FFF2-40B4-BE49-F238E27FC236}">
                <a16:creationId xmlns:a16="http://schemas.microsoft.com/office/drawing/2014/main" id="{0CCA035E-A5D6-E638-B4C3-BAB90F047AA9}"/>
              </a:ext>
            </a:extLst>
          </p:cNvPr>
          <p:cNvSpPr/>
          <p:nvPr/>
        </p:nvSpPr>
        <p:spPr>
          <a:xfrm rot="5400000">
            <a:off x="1736320" y="2635589"/>
            <a:ext cx="1123679" cy="968689"/>
          </a:xfrm>
          <a:prstGeom prst="hexagon">
            <a:avLst/>
          </a:prstGeom>
          <a:solidFill>
            <a:srgbClr val="90C22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Lato Light"/>
              <a:ea typeface="Arial Unicode MS"/>
              <a:cs typeface="+mn-cs"/>
            </a:endParaRPr>
          </a:p>
        </p:txBody>
      </p:sp>
      <p:sp>
        <p:nvSpPr>
          <p:cNvPr id="31" name="Hexagon 14">
            <a:extLst>
              <a:ext uri="{FF2B5EF4-FFF2-40B4-BE49-F238E27FC236}">
                <a16:creationId xmlns:a16="http://schemas.microsoft.com/office/drawing/2014/main" id="{313611A4-C1D2-6600-FA75-C2914A1CA380}"/>
              </a:ext>
            </a:extLst>
          </p:cNvPr>
          <p:cNvSpPr/>
          <p:nvPr/>
        </p:nvSpPr>
        <p:spPr>
          <a:xfrm rot="5400000">
            <a:off x="1154858" y="3645887"/>
            <a:ext cx="1123679" cy="968689"/>
          </a:xfrm>
          <a:prstGeom prst="hexagon">
            <a:avLst/>
          </a:prstGeom>
          <a:solidFill>
            <a:srgbClr val="07A398"/>
          </a:solidFill>
          <a:ln w="12700" cap="flat" cmpd="sng" algn="ctr">
            <a:no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100" b="0" i="0" u="none" strike="noStrike" kern="0" cap="none" spc="0" normalizeH="0" baseline="0" noProof="0" dirty="0">
                <a:ln>
                  <a:noFill/>
                </a:ln>
                <a:solidFill>
                  <a:prstClr val="white"/>
                </a:solidFill>
                <a:effectLst/>
                <a:uLnTx/>
                <a:uFillTx/>
                <a:latin typeface="Lato Light"/>
                <a:ea typeface="Arial Unicode MS"/>
                <a:cs typeface="+mn-cs"/>
              </a:rPr>
              <a:t>Soft drinks 57%</a:t>
            </a:r>
            <a:endParaRPr kumimoji="0" lang="ko-KR" altLang="en-US" sz="1100" b="0" i="0" u="none" strike="noStrike" kern="0" cap="none" spc="0" normalizeH="0" baseline="0" noProof="0" dirty="0">
              <a:ln>
                <a:noFill/>
              </a:ln>
              <a:solidFill>
                <a:prstClr val="white"/>
              </a:solidFill>
              <a:effectLst/>
              <a:uLnTx/>
              <a:uFillTx/>
              <a:latin typeface="Lato Light"/>
              <a:ea typeface="Arial Unicode MS"/>
              <a:cs typeface="+mn-cs"/>
            </a:endParaRPr>
          </a:p>
        </p:txBody>
      </p:sp>
      <p:sp>
        <p:nvSpPr>
          <p:cNvPr id="32" name="Hexagon 15">
            <a:extLst>
              <a:ext uri="{FF2B5EF4-FFF2-40B4-BE49-F238E27FC236}">
                <a16:creationId xmlns:a16="http://schemas.microsoft.com/office/drawing/2014/main" id="{722393A5-FF21-5E0E-8B8E-A35F9304F481}"/>
              </a:ext>
            </a:extLst>
          </p:cNvPr>
          <p:cNvSpPr/>
          <p:nvPr/>
        </p:nvSpPr>
        <p:spPr>
          <a:xfrm rot="5400000">
            <a:off x="2352807" y="3623439"/>
            <a:ext cx="1123679" cy="968689"/>
          </a:xfrm>
          <a:prstGeom prst="hexagon">
            <a:avLst/>
          </a:prstGeom>
          <a:solidFill>
            <a:srgbClr val="FBA2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Lato Light"/>
              <a:ea typeface="Arial Unicode MS"/>
              <a:cs typeface="+mn-cs"/>
            </a:endParaRPr>
          </a:p>
        </p:txBody>
      </p:sp>
      <p:sp>
        <p:nvSpPr>
          <p:cNvPr id="36" name="Hexagon 11">
            <a:extLst>
              <a:ext uri="{FF2B5EF4-FFF2-40B4-BE49-F238E27FC236}">
                <a16:creationId xmlns:a16="http://schemas.microsoft.com/office/drawing/2014/main" id="{BA3C5408-2C76-34A2-9445-3F147FA1885A}"/>
              </a:ext>
            </a:extLst>
          </p:cNvPr>
          <p:cNvSpPr/>
          <p:nvPr/>
        </p:nvSpPr>
        <p:spPr>
          <a:xfrm rot="5400000">
            <a:off x="2888845" y="4569164"/>
            <a:ext cx="1123679" cy="968689"/>
          </a:xfrm>
          <a:prstGeom prst="hexagon">
            <a:avLst/>
          </a:prstGeom>
          <a:solidFill>
            <a:srgbClr val="90C22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Lato Light"/>
              <a:ea typeface="Arial Unicode MS"/>
              <a:cs typeface="+mn-cs"/>
            </a:endParaRPr>
          </a:p>
        </p:txBody>
      </p:sp>
      <p:sp>
        <p:nvSpPr>
          <p:cNvPr id="39" name="TextBox 38">
            <a:extLst>
              <a:ext uri="{FF2B5EF4-FFF2-40B4-BE49-F238E27FC236}">
                <a16:creationId xmlns:a16="http://schemas.microsoft.com/office/drawing/2014/main" id="{BCBA318F-2C85-4DBE-3B8B-195A09949EBE}"/>
              </a:ext>
            </a:extLst>
          </p:cNvPr>
          <p:cNvSpPr txBox="1"/>
          <p:nvPr/>
        </p:nvSpPr>
        <p:spPr>
          <a:xfrm>
            <a:off x="6610351" y="2105025"/>
            <a:ext cx="50292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The top five categories in the countries on previous slide range from produces beer milk cigarettes and soft drinks these are averages across the 45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the broad indicators are they seem to be purchases where the frequency is extremely high and does not necessarily fall into a planned purchase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One other interpretation you could take from these is that these five categories become a must have categories for retailers due to the high demand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0" name="TextBox 39">
            <a:extLst>
              <a:ext uri="{FF2B5EF4-FFF2-40B4-BE49-F238E27FC236}">
                <a16:creationId xmlns:a16="http://schemas.microsoft.com/office/drawing/2014/main" id="{572ABF2B-8754-A42C-3273-283352697242}"/>
              </a:ext>
            </a:extLst>
          </p:cNvPr>
          <p:cNvSpPr txBox="1"/>
          <p:nvPr/>
        </p:nvSpPr>
        <p:spPr>
          <a:xfrm>
            <a:off x="6619876" y="3409950"/>
            <a:ext cx="502920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Trade marketing Implications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Predictable categories driven by some seasonality the same trade marketing strategies may not work for each category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trade marketers were left to adopt differentiated strategy for each category St uniqueness and requirements are different for example cigarettes consumption may not necessarily rise due to a promotion but it may help to understand the profile of shoppers in specific key outlets to Taylor good product portfolio for cigarettes based on consumer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another example maybe let milk will need chiller units to keep it fresh thereby non outlets which do not have chillers may not have access to the category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in the case of beer companies may need to be ethical partners ensuring the local laws and regulations are met to the fullest and communicated clearly 2 bought the retailers and the consumers .</a:t>
            </a:r>
          </a:p>
        </p:txBody>
      </p:sp>
    </p:spTree>
    <p:extLst>
      <p:ext uri="{BB962C8B-B14F-4D97-AF65-F5344CB8AC3E}">
        <p14:creationId xmlns:p14="http://schemas.microsoft.com/office/powerpoint/2010/main" val="127134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CE90AD-62D1-E64F-3E5E-7BE823495B3B}"/>
              </a:ext>
            </a:extLst>
          </p:cNvPr>
          <p:cNvSpPr txBox="1"/>
          <p:nvPr/>
        </p:nvSpPr>
        <p:spPr>
          <a:xfrm>
            <a:off x="244266" y="218260"/>
            <a:ext cx="7951327" cy="74373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Trade and Distributor Loyalty plans </a:t>
            </a:r>
          </a:p>
        </p:txBody>
      </p:sp>
      <p:pic>
        <p:nvPicPr>
          <p:cNvPr id="3" name="Picture 2" descr="Logo&#10;&#10;Description automatically generated">
            <a:extLst>
              <a:ext uri="{FF2B5EF4-FFF2-40B4-BE49-F238E27FC236}">
                <a16:creationId xmlns:a16="http://schemas.microsoft.com/office/drawing/2014/main" id="{7F87D556-53D6-725C-98AA-1DC990447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4" name="Footer Placeholder 3">
            <a:extLst>
              <a:ext uri="{FF2B5EF4-FFF2-40B4-BE49-F238E27FC236}">
                <a16:creationId xmlns:a16="http://schemas.microsoft.com/office/drawing/2014/main" id="{26987082-5B23-1D1A-C664-9751F0BA4B6D}"/>
              </a:ext>
            </a:extLst>
          </p:cNvPr>
          <p:cNvSpPr>
            <a:spLocks noGrp="1"/>
          </p:cNvSpPr>
          <p:nvPr>
            <p:ph type="ftr" sz="quarter" idx="11"/>
          </p:nvPr>
        </p:nvSpPr>
        <p:spPr>
          <a:xfrm>
            <a:off x="4381500" y="63944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5" name="TextBox 4">
            <a:extLst>
              <a:ext uri="{FF2B5EF4-FFF2-40B4-BE49-F238E27FC236}">
                <a16:creationId xmlns:a16="http://schemas.microsoft.com/office/drawing/2014/main" id="{0AD26F3A-263E-6233-B112-A1AF69BB5EEE}"/>
              </a:ext>
            </a:extLst>
          </p:cNvPr>
          <p:cNvSpPr txBox="1"/>
          <p:nvPr/>
        </p:nvSpPr>
        <p:spPr>
          <a:xfrm>
            <a:off x="133350" y="6496050"/>
            <a:ext cx="43434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Lato Light"/>
                <a:ea typeface="+mn-ea"/>
                <a:cs typeface="+mn-cs"/>
              </a:rPr>
              <a:t>Source </a:t>
            </a:r>
            <a:r>
              <a:rPr lang="en-GB" sz="800" b="1" dirty="0">
                <a:solidFill>
                  <a:prstClr val="black"/>
                </a:solidFill>
                <a:latin typeface="Lato Light"/>
              </a:rPr>
              <a:t>: </a:t>
            </a:r>
            <a:r>
              <a:rPr kumimoji="0" lang="en-GB" sz="800" b="1" i="0" u="none" strike="noStrike" kern="1200" cap="none" spc="0" normalizeH="0" baseline="0" noProof="0" dirty="0">
                <a:ln>
                  <a:noFill/>
                </a:ln>
                <a:solidFill>
                  <a:prstClr val="black"/>
                </a:solidFill>
                <a:effectLst/>
                <a:uLnTx/>
                <a:uFillTx/>
                <a:latin typeface="Lato Light"/>
                <a:ea typeface="+mn-ea"/>
                <a:cs typeface="+mn-cs"/>
              </a:rPr>
              <a:t>Nielsen thought leadership series 2022. </a:t>
            </a:r>
          </a:p>
        </p:txBody>
      </p:sp>
      <p:sp>
        <p:nvSpPr>
          <p:cNvPr id="28" name="Round Same Side Corner Rectangle 36">
            <a:extLst>
              <a:ext uri="{FF2B5EF4-FFF2-40B4-BE49-F238E27FC236}">
                <a16:creationId xmlns:a16="http://schemas.microsoft.com/office/drawing/2014/main" id="{A9DC9997-C940-E079-2018-C203BEFCA2E3}"/>
              </a:ext>
            </a:extLst>
          </p:cNvPr>
          <p:cNvSpPr>
            <a:spLocks noChangeAspect="1"/>
          </p:cNvSpPr>
          <p:nvPr/>
        </p:nvSpPr>
        <p:spPr>
          <a:xfrm>
            <a:off x="6183172" y="3912948"/>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Lato Light"/>
              <a:ea typeface="Arial Unicode MS"/>
              <a:cs typeface="+mn-cs"/>
            </a:endParaRPr>
          </a:p>
        </p:txBody>
      </p:sp>
      <p:sp>
        <p:nvSpPr>
          <p:cNvPr id="39" name="TextBox 38">
            <a:extLst>
              <a:ext uri="{FF2B5EF4-FFF2-40B4-BE49-F238E27FC236}">
                <a16:creationId xmlns:a16="http://schemas.microsoft.com/office/drawing/2014/main" id="{BCBA318F-2C85-4DBE-3B8B-195A09949EBE}"/>
              </a:ext>
            </a:extLst>
          </p:cNvPr>
          <p:cNvSpPr txBox="1"/>
          <p:nvPr/>
        </p:nvSpPr>
        <p:spPr>
          <a:xfrm>
            <a:off x="6496051" y="1371600"/>
            <a:ext cx="502920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We already know that around the world shopkeepers strongly influence the purchase decisions of shoppers, 68% of Developing markets in the study declared that Traditional store owners are relevant because they decide the main product portfolio in the store and will continue selling any brand that they decide. This is why retailer’s voice needs to be heard and we should consider at the same level how can we improve our relationships with distributors in order to have stronger working partnerships – distributors are the main purchase place for shopkeepers around the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Trade marketing Implications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11" name="TextBox 10">
            <a:extLst>
              <a:ext uri="{FF2B5EF4-FFF2-40B4-BE49-F238E27FC236}">
                <a16:creationId xmlns:a16="http://schemas.microsoft.com/office/drawing/2014/main" id="{C7E1337C-6813-5558-565A-EBF2469189C2}"/>
              </a:ext>
            </a:extLst>
          </p:cNvPr>
          <p:cNvSpPr txBox="1"/>
          <p:nvPr/>
        </p:nvSpPr>
        <p:spPr>
          <a:xfrm>
            <a:off x="1304925" y="1758434"/>
            <a:ext cx="339090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Lato Light"/>
                <a:ea typeface="+mn-ea"/>
                <a:cs typeface="+mn-cs"/>
              </a:rPr>
              <a:t>Owner priorities and concerns </a:t>
            </a:r>
          </a:p>
        </p:txBody>
      </p:sp>
      <p:graphicFrame>
        <p:nvGraphicFramePr>
          <p:cNvPr id="18" name="Chart 17">
            <a:extLst>
              <a:ext uri="{FF2B5EF4-FFF2-40B4-BE49-F238E27FC236}">
                <a16:creationId xmlns:a16="http://schemas.microsoft.com/office/drawing/2014/main" id="{18A5EF13-C4FE-BAF5-BE7F-D5EF8C475277}"/>
              </a:ext>
            </a:extLst>
          </p:cNvPr>
          <p:cNvGraphicFramePr/>
          <p:nvPr/>
        </p:nvGraphicFramePr>
        <p:xfrm>
          <a:off x="608713" y="2981326"/>
          <a:ext cx="1439162" cy="17554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35345758-9B8B-AEF1-27BE-EAE6E88A0992}"/>
              </a:ext>
            </a:extLst>
          </p:cNvPr>
          <p:cNvGraphicFramePr/>
          <p:nvPr/>
        </p:nvGraphicFramePr>
        <p:xfrm>
          <a:off x="3288329" y="2275734"/>
          <a:ext cx="1439162" cy="17554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38E1AFFD-E808-E969-3B23-FDD7AEC3E85E}"/>
              </a:ext>
            </a:extLst>
          </p:cNvPr>
          <p:cNvGraphicFramePr/>
          <p:nvPr/>
        </p:nvGraphicFramePr>
        <p:xfrm>
          <a:off x="602278" y="4229101"/>
          <a:ext cx="1439162" cy="17554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030A22A1-FA30-E1C0-F08A-44D7325FBD0C}"/>
              </a:ext>
            </a:extLst>
          </p:cNvPr>
          <p:cNvGraphicFramePr/>
          <p:nvPr/>
        </p:nvGraphicFramePr>
        <p:xfrm>
          <a:off x="3304288" y="3609976"/>
          <a:ext cx="1439162" cy="1755458"/>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a:extLst>
              <a:ext uri="{FF2B5EF4-FFF2-40B4-BE49-F238E27FC236}">
                <a16:creationId xmlns:a16="http://schemas.microsoft.com/office/drawing/2014/main" id="{AB383CF4-DDE5-C7D8-76CB-6D7380482EDC}"/>
              </a:ext>
            </a:extLst>
          </p:cNvPr>
          <p:cNvSpPr txBox="1"/>
          <p:nvPr/>
        </p:nvSpPr>
        <p:spPr>
          <a:xfrm>
            <a:off x="1909763" y="2527638"/>
            <a:ext cx="149124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ato Light"/>
                <a:ea typeface="+mn-ea"/>
                <a:cs typeface="+mn-cs"/>
              </a:rPr>
              <a:t>31% of countries share credit with suppliers </a:t>
            </a:r>
          </a:p>
        </p:txBody>
      </p:sp>
      <p:sp>
        <p:nvSpPr>
          <p:cNvPr id="25" name="TextBox 24">
            <a:extLst>
              <a:ext uri="{FF2B5EF4-FFF2-40B4-BE49-F238E27FC236}">
                <a16:creationId xmlns:a16="http://schemas.microsoft.com/office/drawing/2014/main" id="{49381D2F-D860-DF4B-CB6B-FBFC298FBF9F}"/>
              </a:ext>
            </a:extLst>
          </p:cNvPr>
          <p:cNvSpPr txBox="1"/>
          <p:nvPr/>
        </p:nvSpPr>
        <p:spPr>
          <a:xfrm>
            <a:off x="1909763" y="3603963"/>
            <a:ext cx="15573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ato Light"/>
                <a:ea typeface="+mn-ea"/>
                <a:cs typeface="+mn-cs"/>
              </a:rPr>
              <a:t>44% of countries feel threatened by better prices to alternate channels </a:t>
            </a:r>
          </a:p>
        </p:txBody>
      </p:sp>
      <p:sp>
        <p:nvSpPr>
          <p:cNvPr id="26" name="TextBox 25">
            <a:extLst>
              <a:ext uri="{FF2B5EF4-FFF2-40B4-BE49-F238E27FC236}">
                <a16:creationId xmlns:a16="http://schemas.microsoft.com/office/drawing/2014/main" id="{7A47BDA4-BEC0-7676-741C-DEE512108576}"/>
              </a:ext>
            </a:extLst>
          </p:cNvPr>
          <p:cNvSpPr txBox="1"/>
          <p:nvPr/>
        </p:nvSpPr>
        <p:spPr>
          <a:xfrm>
            <a:off x="1947863" y="4823163"/>
            <a:ext cx="15573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ato Light"/>
                <a:ea typeface="+mn-ea"/>
                <a:cs typeface="+mn-cs"/>
              </a:rPr>
              <a:t>33% of countries feel threatened small formats growth. </a:t>
            </a:r>
          </a:p>
        </p:txBody>
      </p:sp>
      <p:sp>
        <p:nvSpPr>
          <p:cNvPr id="27" name="TextBox 26">
            <a:extLst>
              <a:ext uri="{FF2B5EF4-FFF2-40B4-BE49-F238E27FC236}">
                <a16:creationId xmlns:a16="http://schemas.microsoft.com/office/drawing/2014/main" id="{709F646A-B3BA-6E64-A585-DA9A94D5FB56}"/>
              </a:ext>
            </a:extLst>
          </p:cNvPr>
          <p:cNvSpPr txBox="1"/>
          <p:nvPr/>
        </p:nvSpPr>
        <p:spPr>
          <a:xfrm>
            <a:off x="4595813" y="2803863"/>
            <a:ext cx="155733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ato Light"/>
                <a:ea typeface="+mn-ea"/>
                <a:cs typeface="+mn-cs"/>
              </a:rPr>
              <a:t>50% of countries feel threatened the relation between discounts and promotions on volume of purchase.</a:t>
            </a:r>
          </a:p>
        </p:txBody>
      </p:sp>
      <p:sp>
        <p:nvSpPr>
          <p:cNvPr id="29" name="TextBox 28">
            <a:extLst>
              <a:ext uri="{FF2B5EF4-FFF2-40B4-BE49-F238E27FC236}">
                <a16:creationId xmlns:a16="http://schemas.microsoft.com/office/drawing/2014/main" id="{59D738B2-93CA-9639-B05A-8256D11AF450}"/>
              </a:ext>
            </a:extLst>
          </p:cNvPr>
          <p:cNvSpPr txBox="1"/>
          <p:nvPr/>
        </p:nvSpPr>
        <p:spPr>
          <a:xfrm>
            <a:off x="4576763" y="4308813"/>
            <a:ext cx="15573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ato Light"/>
                <a:ea typeface="+mn-ea"/>
                <a:cs typeface="+mn-cs"/>
              </a:rPr>
              <a:t>81% of countries feel threatened by dropping margins </a:t>
            </a:r>
          </a:p>
        </p:txBody>
      </p:sp>
      <p:sp>
        <p:nvSpPr>
          <p:cNvPr id="31" name="Up Arrow 2">
            <a:extLst>
              <a:ext uri="{FF2B5EF4-FFF2-40B4-BE49-F238E27FC236}">
                <a16:creationId xmlns:a16="http://schemas.microsoft.com/office/drawing/2014/main" id="{12847893-9018-7CC9-7465-71429088131E}"/>
              </a:ext>
            </a:extLst>
          </p:cNvPr>
          <p:cNvSpPr/>
          <p:nvPr/>
        </p:nvSpPr>
        <p:spPr>
          <a:xfrm rot="16200000">
            <a:off x="6567567" y="3615655"/>
            <a:ext cx="2208812" cy="1856533"/>
          </a:xfrm>
          <a:prstGeom prst="upArrow">
            <a:avLst>
              <a:gd name="adj1" fmla="val 55025"/>
              <a:gd name="adj2" fmla="val 47872"/>
            </a:avLst>
          </a:prstGeom>
          <a:solidFill>
            <a:srgbClr val="3984A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B635000-2096-3DB5-AAC0-C74010BBE6F2}"/>
              </a:ext>
            </a:extLst>
          </p:cNvPr>
          <p:cNvSpPr txBox="1"/>
          <p:nvPr/>
        </p:nvSpPr>
        <p:spPr>
          <a:xfrm>
            <a:off x="8582025" y="4295775"/>
            <a:ext cx="29908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a:ea typeface="+mn-ea"/>
                <a:cs typeface="+mn-cs"/>
              </a:rPr>
              <a:t>Engage retailers better and listen to the voice of the retailer to develop better trade marketing engagement and plans for execution. </a:t>
            </a:r>
          </a:p>
        </p:txBody>
      </p:sp>
      <p:graphicFrame>
        <p:nvGraphicFramePr>
          <p:cNvPr id="32" name="Chart 31">
            <a:extLst>
              <a:ext uri="{FF2B5EF4-FFF2-40B4-BE49-F238E27FC236}">
                <a16:creationId xmlns:a16="http://schemas.microsoft.com/office/drawing/2014/main" id="{01F42419-423E-74FF-A9C1-F1CBC24C8DA5}"/>
              </a:ext>
            </a:extLst>
          </p:cNvPr>
          <p:cNvGraphicFramePr/>
          <p:nvPr/>
        </p:nvGraphicFramePr>
        <p:xfrm>
          <a:off x="694438" y="1771651"/>
          <a:ext cx="1439162" cy="1755458"/>
        </p:xfrm>
        <a:graphic>
          <a:graphicData uri="http://schemas.openxmlformats.org/drawingml/2006/chart">
            <c:chart xmlns:c="http://schemas.openxmlformats.org/drawingml/2006/chart" xmlns:r="http://schemas.openxmlformats.org/officeDocument/2006/relationships" r:id="rId7"/>
          </a:graphicData>
        </a:graphic>
      </p:graphicFrame>
      <p:pic>
        <p:nvPicPr>
          <p:cNvPr id="33" name="Graphic 32" descr="Coins outline">
            <a:extLst>
              <a:ext uri="{FF2B5EF4-FFF2-40B4-BE49-F238E27FC236}">
                <a16:creationId xmlns:a16="http://schemas.microsoft.com/office/drawing/2014/main" id="{F53A5C41-037D-C29E-66AD-FEF0038E41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2525" y="2419349"/>
            <a:ext cx="485775" cy="485775"/>
          </a:xfrm>
          <a:prstGeom prst="rect">
            <a:avLst/>
          </a:prstGeom>
        </p:spPr>
      </p:pic>
      <p:pic>
        <p:nvPicPr>
          <p:cNvPr id="35" name="Graphic 34" descr="Dollar outline">
            <a:extLst>
              <a:ext uri="{FF2B5EF4-FFF2-40B4-BE49-F238E27FC236}">
                <a16:creationId xmlns:a16="http://schemas.microsoft.com/office/drawing/2014/main" id="{1630F1FC-0638-DC34-4C66-A44FF2F832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69500" y="4233825"/>
            <a:ext cx="535800" cy="535800"/>
          </a:xfrm>
          <a:prstGeom prst="rect">
            <a:avLst/>
          </a:prstGeom>
        </p:spPr>
      </p:pic>
      <p:pic>
        <p:nvPicPr>
          <p:cNvPr id="37" name="Graphic 36" descr="Loan outline">
            <a:extLst>
              <a:ext uri="{FF2B5EF4-FFF2-40B4-BE49-F238E27FC236}">
                <a16:creationId xmlns:a16="http://schemas.microsoft.com/office/drawing/2014/main" id="{400525AC-B7BF-3E5B-37ED-199DE458CE2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95675" y="2943150"/>
            <a:ext cx="519150" cy="519150"/>
          </a:xfrm>
          <a:prstGeom prst="rect">
            <a:avLst/>
          </a:prstGeom>
        </p:spPr>
      </p:pic>
      <p:pic>
        <p:nvPicPr>
          <p:cNvPr id="42" name="Graphic 41" descr="Globe outline">
            <a:extLst>
              <a:ext uri="{FF2B5EF4-FFF2-40B4-BE49-F238E27FC236}">
                <a16:creationId xmlns:a16="http://schemas.microsoft.com/office/drawing/2014/main" id="{7DA57B62-736E-27C8-4845-ABC609DB2FF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6250" y="3600299"/>
            <a:ext cx="533475" cy="533475"/>
          </a:xfrm>
          <a:prstGeom prst="rect">
            <a:avLst/>
          </a:prstGeom>
        </p:spPr>
      </p:pic>
      <p:pic>
        <p:nvPicPr>
          <p:cNvPr id="44" name="Graphic 43" descr="Store outline">
            <a:extLst>
              <a:ext uri="{FF2B5EF4-FFF2-40B4-BE49-F238E27FC236}">
                <a16:creationId xmlns:a16="http://schemas.microsoft.com/office/drawing/2014/main" id="{9EC518F3-FB35-1108-C4CF-8ADBED43F1D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8225" y="4800600"/>
            <a:ext cx="609600" cy="609600"/>
          </a:xfrm>
          <a:prstGeom prst="rect">
            <a:avLst/>
          </a:prstGeom>
        </p:spPr>
      </p:pic>
    </p:spTree>
    <p:extLst>
      <p:ext uri="{BB962C8B-B14F-4D97-AF65-F5344CB8AC3E}">
        <p14:creationId xmlns:p14="http://schemas.microsoft.com/office/powerpoint/2010/main" val="147563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F87D556-53D6-725C-98AA-1DC990447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4" name="Footer Placeholder 3">
            <a:extLst>
              <a:ext uri="{FF2B5EF4-FFF2-40B4-BE49-F238E27FC236}">
                <a16:creationId xmlns:a16="http://schemas.microsoft.com/office/drawing/2014/main" id="{26987082-5B23-1D1A-C664-9751F0BA4B6D}"/>
              </a:ext>
            </a:extLst>
          </p:cNvPr>
          <p:cNvSpPr>
            <a:spLocks noGrp="1"/>
          </p:cNvSpPr>
          <p:nvPr>
            <p:ph type="ftr" sz="quarter" idx="11"/>
          </p:nvPr>
        </p:nvSpPr>
        <p:spPr>
          <a:xfrm>
            <a:off x="4381500" y="63944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5" name="TextBox 4">
            <a:extLst>
              <a:ext uri="{FF2B5EF4-FFF2-40B4-BE49-F238E27FC236}">
                <a16:creationId xmlns:a16="http://schemas.microsoft.com/office/drawing/2014/main" id="{0AD26F3A-263E-6233-B112-A1AF69BB5EEE}"/>
              </a:ext>
            </a:extLst>
          </p:cNvPr>
          <p:cNvSpPr txBox="1"/>
          <p:nvPr/>
        </p:nvSpPr>
        <p:spPr>
          <a:xfrm>
            <a:off x="133350" y="6496050"/>
            <a:ext cx="43434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Lato Light"/>
                <a:ea typeface="+mn-ea"/>
                <a:cs typeface="+mn-cs"/>
              </a:rPr>
              <a:t>Source </a:t>
            </a:r>
            <a:r>
              <a:rPr lang="en-GB" sz="800" b="1" dirty="0">
                <a:solidFill>
                  <a:prstClr val="black"/>
                </a:solidFill>
                <a:latin typeface="Lato Light"/>
              </a:rPr>
              <a:t>: </a:t>
            </a:r>
            <a:r>
              <a:rPr kumimoji="0" lang="en-GB" sz="800" b="1" i="0" u="none" strike="noStrike" kern="1200" cap="none" spc="0" normalizeH="0" baseline="0" noProof="0" dirty="0">
                <a:ln>
                  <a:noFill/>
                </a:ln>
                <a:solidFill>
                  <a:prstClr val="black"/>
                </a:solidFill>
                <a:effectLst/>
                <a:uLnTx/>
                <a:uFillTx/>
                <a:latin typeface="Lato Light"/>
                <a:ea typeface="+mn-ea"/>
                <a:cs typeface="+mn-cs"/>
              </a:rPr>
              <a:t>Nielsen thought leadership series 2022. </a:t>
            </a:r>
          </a:p>
        </p:txBody>
      </p:sp>
      <p:sp>
        <p:nvSpPr>
          <p:cNvPr id="28" name="Round Same Side Corner Rectangle 36">
            <a:extLst>
              <a:ext uri="{FF2B5EF4-FFF2-40B4-BE49-F238E27FC236}">
                <a16:creationId xmlns:a16="http://schemas.microsoft.com/office/drawing/2014/main" id="{A9DC9997-C940-E079-2018-C203BEFCA2E3}"/>
              </a:ext>
            </a:extLst>
          </p:cNvPr>
          <p:cNvSpPr>
            <a:spLocks noChangeAspect="1"/>
          </p:cNvSpPr>
          <p:nvPr/>
        </p:nvSpPr>
        <p:spPr>
          <a:xfrm>
            <a:off x="6183172" y="3912948"/>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Lato Light"/>
              <a:ea typeface="Arial Unicode MS"/>
              <a:cs typeface="+mn-cs"/>
            </a:endParaRPr>
          </a:p>
        </p:txBody>
      </p:sp>
      <p:sp>
        <p:nvSpPr>
          <p:cNvPr id="39" name="TextBox 38">
            <a:extLst>
              <a:ext uri="{FF2B5EF4-FFF2-40B4-BE49-F238E27FC236}">
                <a16:creationId xmlns:a16="http://schemas.microsoft.com/office/drawing/2014/main" id="{BCBA318F-2C85-4DBE-3B8B-195A09949EBE}"/>
              </a:ext>
            </a:extLst>
          </p:cNvPr>
          <p:cNvSpPr txBox="1"/>
          <p:nvPr/>
        </p:nvSpPr>
        <p:spPr>
          <a:xfrm>
            <a:off x="6791324" y="1657350"/>
            <a:ext cx="4743451"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The same study in partnership with McKinsey, demonstrated that Latin American manufacturers who are winning in Traditional Trade, are using third party distributors, prioritizing exclusive and collaborative relationships rather than partnering with larger, lower-cost players. Consider implementing and engaging programs for shopkeepers and distributors in order to help them to take the business to the next level will be a key strategy around the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Trade marketing Implications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multiple sources are stock for retailers means at manufacturers need to be more aware off their stock to sales ratios to ensure nor were stalking or understocking happens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The ability to influence on pack promotions can be designed for execution from a wholesaler stock this allows tailoring of promotions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direct delivery of manufacturers gives retailers more control on terms and freshness and frequency of stock this gives better control two brand owners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direct delivery from wholesalers in cash and carry give manufacturers the ability to product segment based on types of retailers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30" name="TextBox 29">
            <a:extLst>
              <a:ext uri="{FF2B5EF4-FFF2-40B4-BE49-F238E27FC236}">
                <a16:creationId xmlns:a16="http://schemas.microsoft.com/office/drawing/2014/main" id="{6BA5093F-DE30-D6F9-2805-EC1FE9B6C21C}"/>
              </a:ext>
            </a:extLst>
          </p:cNvPr>
          <p:cNvSpPr txBox="1"/>
          <p:nvPr/>
        </p:nvSpPr>
        <p:spPr>
          <a:xfrm>
            <a:off x="244266" y="218260"/>
            <a:ext cx="7951327" cy="74373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Sources of stock for retailers </a:t>
            </a:r>
          </a:p>
        </p:txBody>
      </p:sp>
      <p:sp>
        <p:nvSpPr>
          <p:cNvPr id="105" name="TextBox 104">
            <a:extLst>
              <a:ext uri="{FF2B5EF4-FFF2-40B4-BE49-F238E27FC236}">
                <a16:creationId xmlns:a16="http://schemas.microsoft.com/office/drawing/2014/main" id="{3781D77D-293D-33A3-44E2-3118F671FE21}"/>
              </a:ext>
            </a:extLst>
          </p:cNvPr>
          <p:cNvSpPr txBox="1"/>
          <p:nvPr/>
        </p:nvSpPr>
        <p:spPr>
          <a:xfrm>
            <a:off x="4443413" y="1956138"/>
            <a:ext cx="1557337" cy="369332"/>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Wholesalers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Cash &amp; Carry clubs </a:t>
            </a:r>
          </a:p>
        </p:txBody>
      </p:sp>
      <p:sp>
        <p:nvSpPr>
          <p:cNvPr id="106" name="TextBox 105">
            <a:extLst>
              <a:ext uri="{FF2B5EF4-FFF2-40B4-BE49-F238E27FC236}">
                <a16:creationId xmlns:a16="http://schemas.microsoft.com/office/drawing/2014/main" id="{7203BEE0-A7C4-2825-12FE-A684CD2C119A}"/>
              </a:ext>
            </a:extLst>
          </p:cNvPr>
          <p:cNvSpPr txBox="1"/>
          <p:nvPr/>
        </p:nvSpPr>
        <p:spPr>
          <a:xfrm>
            <a:off x="5253038" y="3251538"/>
            <a:ext cx="15573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ato Light"/>
                <a:ea typeface="+mn-ea"/>
                <a:cs typeface="+mn-cs"/>
              </a:rPr>
              <a:t>DIRECT DISTRIBUTION FROM OTHER COMPANIES WITH A DELIVERY SERVICE</a:t>
            </a:r>
          </a:p>
        </p:txBody>
      </p:sp>
      <p:sp>
        <p:nvSpPr>
          <p:cNvPr id="107" name="TextBox 106">
            <a:extLst>
              <a:ext uri="{FF2B5EF4-FFF2-40B4-BE49-F238E27FC236}">
                <a16:creationId xmlns:a16="http://schemas.microsoft.com/office/drawing/2014/main" id="{F7168058-5957-048B-209A-D68A94FE811A}"/>
              </a:ext>
            </a:extLst>
          </p:cNvPr>
          <p:cNvSpPr txBox="1"/>
          <p:nvPr/>
        </p:nvSpPr>
        <p:spPr>
          <a:xfrm>
            <a:off x="538163" y="3308688"/>
            <a:ext cx="155733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ato Light"/>
                <a:ea typeface="+mn-ea"/>
                <a:cs typeface="+mn-cs"/>
              </a:rPr>
              <a:t>DIRECT DELIVERY FROM WHOLESALERS AND MANUFACTURERS, CASH &amp; CARRY, PRICE CLUBS</a:t>
            </a:r>
          </a:p>
        </p:txBody>
      </p:sp>
      <p:sp>
        <p:nvSpPr>
          <p:cNvPr id="108" name="TextBox 107">
            <a:extLst>
              <a:ext uri="{FF2B5EF4-FFF2-40B4-BE49-F238E27FC236}">
                <a16:creationId xmlns:a16="http://schemas.microsoft.com/office/drawing/2014/main" id="{9944EFAF-1B6D-0684-FA13-5E7197D21CC0}"/>
              </a:ext>
            </a:extLst>
          </p:cNvPr>
          <p:cNvSpPr txBox="1"/>
          <p:nvPr/>
        </p:nvSpPr>
        <p:spPr>
          <a:xfrm>
            <a:off x="1457059" y="4689813"/>
            <a:ext cx="162904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Lato Light"/>
                <a:ea typeface="+mn-ea"/>
                <a:cs typeface="+mn-cs"/>
              </a:rPr>
              <a:t>DIRECT DELIVERY FROM MANUFACTURERS</a:t>
            </a:r>
          </a:p>
        </p:txBody>
      </p:sp>
      <p:grpSp>
        <p:nvGrpSpPr>
          <p:cNvPr id="7" name="Group 6">
            <a:extLst>
              <a:ext uri="{FF2B5EF4-FFF2-40B4-BE49-F238E27FC236}">
                <a16:creationId xmlns:a16="http://schemas.microsoft.com/office/drawing/2014/main" id="{A872B356-FA28-5F6E-C38A-C8F1B1C55ECE}"/>
              </a:ext>
            </a:extLst>
          </p:cNvPr>
          <p:cNvGrpSpPr/>
          <p:nvPr/>
        </p:nvGrpSpPr>
        <p:grpSpPr>
          <a:xfrm>
            <a:off x="2060632" y="1268319"/>
            <a:ext cx="3106758" cy="4487783"/>
            <a:chOff x="2060632" y="1268319"/>
            <a:chExt cx="3106758" cy="4487783"/>
          </a:xfrm>
        </p:grpSpPr>
        <p:grpSp>
          <p:nvGrpSpPr>
            <p:cNvPr id="46" name="Group 45">
              <a:extLst>
                <a:ext uri="{FF2B5EF4-FFF2-40B4-BE49-F238E27FC236}">
                  <a16:creationId xmlns:a16="http://schemas.microsoft.com/office/drawing/2014/main" id="{9EB3A847-483F-A901-B3BD-0E539B2278C6}"/>
                </a:ext>
              </a:extLst>
            </p:cNvPr>
            <p:cNvGrpSpPr/>
            <p:nvPr/>
          </p:nvGrpSpPr>
          <p:grpSpPr>
            <a:xfrm>
              <a:off x="2834569" y="1268319"/>
              <a:ext cx="1553379" cy="1793707"/>
              <a:chOff x="5599446" y="1828800"/>
              <a:chExt cx="1791034" cy="2068130"/>
            </a:xfrm>
          </p:grpSpPr>
          <p:sp>
            <p:nvSpPr>
              <p:cNvPr id="47" name="Freeform 5">
                <a:extLst>
                  <a:ext uri="{FF2B5EF4-FFF2-40B4-BE49-F238E27FC236}">
                    <a16:creationId xmlns:a16="http://schemas.microsoft.com/office/drawing/2014/main" id="{976262F5-BF2A-F783-DF68-A02EDD341285}"/>
                  </a:ext>
                </a:extLst>
              </p:cNvPr>
              <p:cNvSpPr>
                <a:spLocks/>
              </p:cNvSpPr>
              <p:nvPr/>
            </p:nvSpPr>
            <p:spPr bwMode="auto">
              <a:xfrm>
                <a:off x="6494963" y="182880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rgbClr val="EF4231">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Freeform 6">
                <a:extLst>
                  <a:ext uri="{FF2B5EF4-FFF2-40B4-BE49-F238E27FC236}">
                    <a16:creationId xmlns:a16="http://schemas.microsoft.com/office/drawing/2014/main" id="{5B1F27D8-995E-4098-CB91-F955149E3A0D}"/>
                  </a:ext>
                </a:extLst>
              </p:cNvPr>
              <p:cNvSpPr>
                <a:spLocks/>
              </p:cNvSpPr>
              <p:nvPr/>
            </p:nvSpPr>
            <p:spPr bwMode="auto">
              <a:xfrm>
                <a:off x="6494963" y="234646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rgbClr val="EF4231">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Freeform 7">
                <a:extLst>
                  <a:ext uri="{FF2B5EF4-FFF2-40B4-BE49-F238E27FC236}">
                    <a16:creationId xmlns:a16="http://schemas.microsoft.com/office/drawing/2014/main" id="{3DBEBAFE-847E-E028-F686-F64BEE472A99}"/>
                  </a:ext>
                </a:extLst>
              </p:cNvPr>
              <p:cNvSpPr>
                <a:spLocks/>
              </p:cNvSpPr>
              <p:nvPr/>
            </p:nvSpPr>
            <p:spPr bwMode="auto">
              <a:xfrm>
                <a:off x="5599446" y="182880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rgbClr val="EF423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Freeform 8">
                <a:extLst>
                  <a:ext uri="{FF2B5EF4-FFF2-40B4-BE49-F238E27FC236}">
                    <a16:creationId xmlns:a16="http://schemas.microsoft.com/office/drawing/2014/main" id="{F6AC8510-AEC6-C6D1-3347-87735035E554}"/>
                  </a:ext>
                </a:extLst>
              </p:cNvPr>
              <p:cNvSpPr>
                <a:spLocks/>
              </p:cNvSpPr>
              <p:nvPr/>
            </p:nvSpPr>
            <p:spPr bwMode="auto">
              <a:xfrm>
                <a:off x="5599446" y="234646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rgbClr val="EF4231">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Freeform 9">
                <a:extLst>
                  <a:ext uri="{FF2B5EF4-FFF2-40B4-BE49-F238E27FC236}">
                    <a16:creationId xmlns:a16="http://schemas.microsoft.com/office/drawing/2014/main" id="{B992F041-81F3-BE51-9969-A5E4BE867BCB}"/>
                  </a:ext>
                </a:extLst>
              </p:cNvPr>
              <p:cNvSpPr>
                <a:spLocks/>
              </p:cNvSpPr>
              <p:nvPr/>
            </p:nvSpPr>
            <p:spPr bwMode="auto">
              <a:xfrm>
                <a:off x="6494963" y="286286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rgbClr val="EF4231">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Freeform 10">
                <a:extLst>
                  <a:ext uri="{FF2B5EF4-FFF2-40B4-BE49-F238E27FC236}">
                    <a16:creationId xmlns:a16="http://schemas.microsoft.com/office/drawing/2014/main" id="{9202E6CB-7D4E-E303-7CBF-2C473643AF80}"/>
                  </a:ext>
                </a:extLst>
              </p:cNvPr>
              <p:cNvSpPr>
                <a:spLocks/>
              </p:cNvSpPr>
              <p:nvPr/>
            </p:nvSpPr>
            <p:spPr bwMode="auto">
              <a:xfrm>
                <a:off x="5599446" y="286286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rgbClr val="EF423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3" name="Group 52">
              <a:extLst>
                <a:ext uri="{FF2B5EF4-FFF2-40B4-BE49-F238E27FC236}">
                  <a16:creationId xmlns:a16="http://schemas.microsoft.com/office/drawing/2014/main" id="{94916944-4F8B-EC2E-E599-221C5B9487D5}"/>
                </a:ext>
              </a:extLst>
            </p:cNvPr>
            <p:cNvGrpSpPr/>
            <p:nvPr/>
          </p:nvGrpSpPr>
          <p:grpSpPr>
            <a:xfrm>
              <a:off x="2060632" y="2614876"/>
              <a:ext cx="1553379" cy="1793707"/>
              <a:chOff x="4707103" y="3381370"/>
              <a:chExt cx="1791034" cy="2068130"/>
            </a:xfrm>
          </p:grpSpPr>
          <p:sp>
            <p:nvSpPr>
              <p:cNvPr id="54" name="Freeform 5">
                <a:extLst>
                  <a:ext uri="{FF2B5EF4-FFF2-40B4-BE49-F238E27FC236}">
                    <a16:creationId xmlns:a16="http://schemas.microsoft.com/office/drawing/2014/main" id="{3CF09ED8-F73B-A7F8-30BA-FE25C662099C}"/>
                  </a:ext>
                </a:extLst>
              </p:cNvPr>
              <p:cNvSpPr>
                <a:spLocks/>
              </p:cNvSpPr>
              <p:nvPr/>
            </p:nvSpPr>
            <p:spPr bwMode="auto">
              <a:xfrm>
                <a:off x="5602620" y="338137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rgbClr val="56BCD7">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Freeform 6">
                <a:extLst>
                  <a:ext uri="{FF2B5EF4-FFF2-40B4-BE49-F238E27FC236}">
                    <a16:creationId xmlns:a16="http://schemas.microsoft.com/office/drawing/2014/main" id="{ED84660F-E700-65CF-E3C2-52ECEEEE1E2A}"/>
                  </a:ext>
                </a:extLst>
              </p:cNvPr>
              <p:cNvSpPr>
                <a:spLocks/>
              </p:cNvSpPr>
              <p:nvPr/>
            </p:nvSpPr>
            <p:spPr bwMode="auto">
              <a:xfrm>
                <a:off x="5602620" y="389903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rgbClr val="56BCD7">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Freeform 7">
                <a:extLst>
                  <a:ext uri="{FF2B5EF4-FFF2-40B4-BE49-F238E27FC236}">
                    <a16:creationId xmlns:a16="http://schemas.microsoft.com/office/drawing/2014/main" id="{0215BDCE-D5C0-4E27-9F34-2A9EA4DF8857}"/>
                  </a:ext>
                </a:extLst>
              </p:cNvPr>
              <p:cNvSpPr>
                <a:spLocks/>
              </p:cNvSpPr>
              <p:nvPr/>
            </p:nvSpPr>
            <p:spPr bwMode="auto">
              <a:xfrm>
                <a:off x="4707103" y="338137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rgbClr val="56BCD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Freeform 8">
                <a:extLst>
                  <a:ext uri="{FF2B5EF4-FFF2-40B4-BE49-F238E27FC236}">
                    <a16:creationId xmlns:a16="http://schemas.microsoft.com/office/drawing/2014/main" id="{F4DFA7BF-7860-7EF6-18F1-0439D4C385A7}"/>
                  </a:ext>
                </a:extLst>
              </p:cNvPr>
              <p:cNvSpPr>
                <a:spLocks/>
              </p:cNvSpPr>
              <p:nvPr/>
            </p:nvSpPr>
            <p:spPr bwMode="auto">
              <a:xfrm>
                <a:off x="4707103" y="389903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rgbClr val="56BCD7">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Freeform 9">
                <a:extLst>
                  <a:ext uri="{FF2B5EF4-FFF2-40B4-BE49-F238E27FC236}">
                    <a16:creationId xmlns:a16="http://schemas.microsoft.com/office/drawing/2014/main" id="{C6D875A8-22BB-CE96-B969-29F832244282}"/>
                  </a:ext>
                </a:extLst>
              </p:cNvPr>
              <p:cNvSpPr>
                <a:spLocks/>
              </p:cNvSpPr>
              <p:nvPr/>
            </p:nvSpPr>
            <p:spPr bwMode="auto">
              <a:xfrm>
                <a:off x="5602620" y="441543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rgbClr val="56BCD7">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Freeform 10">
                <a:extLst>
                  <a:ext uri="{FF2B5EF4-FFF2-40B4-BE49-F238E27FC236}">
                    <a16:creationId xmlns:a16="http://schemas.microsoft.com/office/drawing/2014/main" id="{8BE89D59-3EEB-7819-4BFE-748908927AFC}"/>
                  </a:ext>
                </a:extLst>
              </p:cNvPr>
              <p:cNvSpPr>
                <a:spLocks/>
              </p:cNvSpPr>
              <p:nvPr/>
            </p:nvSpPr>
            <p:spPr bwMode="auto">
              <a:xfrm>
                <a:off x="4707103" y="441543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rgbClr val="56BCD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0" name="Group 59">
              <a:extLst>
                <a:ext uri="{FF2B5EF4-FFF2-40B4-BE49-F238E27FC236}">
                  <a16:creationId xmlns:a16="http://schemas.microsoft.com/office/drawing/2014/main" id="{9A219C36-4144-E402-A0C0-1D21EB002D7D}"/>
                </a:ext>
              </a:extLst>
            </p:cNvPr>
            <p:cNvGrpSpPr/>
            <p:nvPr/>
          </p:nvGrpSpPr>
          <p:grpSpPr>
            <a:xfrm>
              <a:off x="3614011" y="2614876"/>
              <a:ext cx="1553379" cy="1793707"/>
              <a:chOff x="6498137" y="3381370"/>
              <a:chExt cx="1791034" cy="2068130"/>
            </a:xfrm>
          </p:grpSpPr>
          <p:sp>
            <p:nvSpPr>
              <p:cNvPr id="61" name="Freeform 5">
                <a:extLst>
                  <a:ext uri="{FF2B5EF4-FFF2-40B4-BE49-F238E27FC236}">
                    <a16:creationId xmlns:a16="http://schemas.microsoft.com/office/drawing/2014/main" id="{6FB3F40D-FABF-00AD-9DFD-D869A783CB39}"/>
                  </a:ext>
                </a:extLst>
              </p:cNvPr>
              <p:cNvSpPr>
                <a:spLocks/>
              </p:cNvSpPr>
              <p:nvPr/>
            </p:nvSpPr>
            <p:spPr bwMode="auto">
              <a:xfrm>
                <a:off x="7393654" y="338137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rgbClr val="FA8D2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Freeform 6">
                <a:extLst>
                  <a:ext uri="{FF2B5EF4-FFF2-40B4-BE49-F238E27FC236}">
                    <a16:creationId xmlns:a16="http://schemas.microsoft.com/office/drawing/2014/main" id="{A8DF1D9A-6F6B-DDD5-1E12-AC6CA97DDC08}"/>
                  </a:ext>
                </a:extLst>
              </p:cNvPr>
              <p:cNvSpPr>
                <a:spLocks/>
              </p:cNvSpPr>
              <p:nvPr/>
            </p:nvSpPr>
            <p:spPr bwMode="auto">
              <a:xfrm>
                <a:off x="7393654" y="389903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rgbClr val="FA8D2C">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Freeform 7">
                <a:extLst>
                  <a:ext uri="{FF2B5EF4-FFF2-40B4-BE49-F238E27FC236}">
                    <a16:creationId xmlns:a16="http://schemas.microsoft.com/office/drawing/2014/main" id="{B4B7ED58-944F-5173-5E8E-1217C22A6CD9}"/>
                  </a:ext>
                </a:extLst>
              </p:cNvPr>
              <p:cNvSpPr>
                <a:spLocks/>
              </p:cNvSpPr>
              <p:nvPr/>
            </p:nvSpPr>
            <p:spPr bwMode="auto">
              <a:xfrm>
                <a:off x="6498137" y="338137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rgbClr val="FA8D2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Freeform 8">
                <a:extLst>
                  <a:ext uri="{FF2B5EF4-FFF2-40B4-BE49-F238E27FC236}">
                    <a16:creationId xmlns:a16="http://schemas.microsoft.com/office/drawing/2014/main" id="{976CC515-A41E-B1D8-88F3-2FA019A5A4E5}"/>
                  </a:ext>
                </a:extLst>
              </p:cNvPr>
              <p:cNvSpPr>
                <a:spLocks/>
              </p:cNvSpPr>
              <p:nvPr/>
            </p:nvSpPr>
            <p:spPr bwMode="auto">
              <a:xfrm>
                <a:off x="6498137" y="389903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rgbClr val="FA8D2C">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Freeform 9">
                <a:extLst>
                  <a:ext uri="{FF2B5EF4-FFF2-40B4-BE49-F238E27FC236}">
                    <a16:creationId xmlns:a16="http://schemas.microsoft.com/office/drawing/2014/main" id="{41B94506-6BB4-F350-1318-B861232080A1}"/>
                  </a:ext>
                </a:extLst>
              </p:cNvPr>
              <p:cNvSpPr>
                <a:spLocks/>
              </p:cNvSpPr>
              <p:nvPr/>
            </p:nvSpPr>
            <p:spPr bwMode="auto">
              <a:xfrm>
                <a:off x="7393654" y="441543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rgbClr val="FA8D2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Freeform 10">
                <a:extLst>
                  <a:ext uri="{FF2B5EF4-FFF2-40B4-BE49-F238E27FC236}">
                    <a16:creationId xmlns:a16="http://schemas.microsoft.com/office/drawing/2014/main" id="{3B70194B-0451-02F7-5A18-62C2CF722DD8}"/>
                  </a:ext>
                </a:extLst>
              </p:cNvPr>
              <p:cNvSpPr>
                <a:spLocks/>
              </p:cNvSpPr>
              <p:nvPr/>
            </p:nvSpPr>
            <p:spPr bwMode="auto">
              <a:xfrm>
                <a:off x="6498137" y="441543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rgbClr val="FA8D2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8" name="Oval 67">
              <a:extLst>
                <a:ext uri="{FF2B5EF4-FFF2-40B4-BE49-F238E27FC236}">
                  <a16:creationId xmlns:a16="http://schemas.microsoft.com/office/drawing/2014/main" id="{CFC1CB18-5625-D68C-330E-1D430CD6E6D2}"/>
                </a:ext>
              </a:extLst>
            </p:cNvPr>
            <p:cNvSpPr/>
            <p:nvPr/>
          </p:nvSpPr>
          <p:spPr>
            <a:xfrm>
              <a:off x="3163377" y="1717292"/>
              <a:ext cx="895760" cy="895760"/>
            </a:xfrm>
            <a:prstGeom prst="ellipse">
              <a:avLst/>
            </a:prstGeom>
            <a:solidFill>
              <a:srgbClr val="EF4231">
                <a:lumMod val="20000"/>
                <a:lumOff val="80000"/>
                <a:alpha val="63000"/>
              </a:srgbClr>
            </a:solidFill>
            <a:ln w="254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Oval 68">
              <a:extLst>
                <a:ext uri="{FF2B5EF4-FFF2-40B4-BE49-F238E27FC236}">
                  <a16:creationId xmlns:a16="http://schemas.microsoft.com/office/drawing/2014/main" id="{B6CA431A-32FF-CA9B-9F36-B264473CEC41}"/>
                </a:ext>
              </a:extLst>
            </p:cNvPr>
            <p:cNvSpPr/>
            <p:nvPr/>
          </p:nvSpPr>
          <p:spPr>
            <a:xfrm>
              <a:off x="3942820" y="3063849"/>
              <a:ext cx="895760" cy="895760"/>
            </a:xfrm>
            <a:prstGeom prst="ellipse">
              <a:avLst/>
            </a:prstGeom>
            <a:solidFill>
              <a:srgbClr val="FA8D2C">
                <a:lumMod val="20000"/>
                <a:lumOff val="80000"/>
                <a:alpha val="63000"/>
              </a:srgbClr>
            </a:solidFill>
            <a:ln w="254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Oval 69">
              <a:extLst>
                <a:ext uri="{FF2B5EF4-FFF2-40B4-BE49-F238E27FC236}">
                  <a16:creationId xmlns:a16="http://schemas.microsoft.com/office/drawing/2014/main" id="{D6D888B7-13F3-9E7B-DF4F-E0D00446CE95}"/>
                </a:ext>
              </a:extLst>
            </p:cNvPr>
            <p:cNvSpPr/>
            <p:nvPr/>
          </p:nvSpPr>
          <p:spPr>
            <a:xfrm>
              <a:off x="2389441" y="3063849"/>
              <a:ext cx="895760" cy="895760"/>
            </a:xfrm>
            <a:prstGeom prst="ellipse">
              <a:avLst/>
            </a:prstGeom>
            <a:solidFill>
              <a:srgbClr val="56BCD7">
                <a:lumMod val="20000"/>
                <a:lumOff val="80000"/>
                <a:alpha val="63000"/>
              </a:srgbClr>
            </a:solidFill>
            <a:ln w="254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Freeform 5">
              <a:extLst>
                <a:ext uri="{FF2B5EF4-FFF2-40B4-BE49-F238E27FC236}">
                  <a16:creationId xmlns:a16="http://schemas.microsoft.com/office/drawing/2014/main" id="{9BA1CDE1-914F-FEB1-9646-432EF34492FC}"/>
                </a:ext>
              </a:extLst>
            </p:cNvPr>
            <p:cNvSpPr>
              <a:spLocks/>
            </p:cNvSpPr>
            <p:nvPr/>
          </p:nvSpPr>
          <p:spPr bwMode="auto">
            <a:xfrm>
              <a:off x="3611257" y="3962394"/>
              <a:ext cx="776690" cy="896854"/>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rgbClr val="A54C95">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8" name="Freeform 6">
              <a:extLst>
                <a:ext uri="{FF2B5EF4-FFF2-40B4-BE49-F238E27FC236}">
                  <a16:creationId xmlns:a16="http://schemas.microsoft.com/office/drawing/2014/main" id="{1F812279-73EA-4020-D3B9-4AEB45E0A2B8}"/>
                </a:ext>
              </a:extLst>
            </p:cNvPr>
            <p:cNvSpPr>
              <a:spLocks/>
            </p:cNvSpPr>
            <p:nvPr/>
          </p:nvSpPr>
          <p:spPr bwMode="auto">
            <a:xfrm>
              <a:off x="3611257" y="4411368"/>
              <a:ext cx="776690" cy="895761"/>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rgbClr val="A54C95">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9" name="Freeform 7">
              <a:extLst>
                <a:ext uri="{FF2B5EF4-FFF2-40B4-BE49-F238E27FC236}">
                  <a16:creationId xmlns:a16="http://schemas.microsoft.com/office/drawing/2014/main" id="{210C2A39-3289-4194-1A2E-68F6CCCBEFAA}"/>
                </a:ext>
              </a:extLst>
            </p:cNvPr>
            <p:cNvSpPr>
              <a:spLocks/>
            </p:cNvSpPr>
            <p:nvPr/>
          </p:nvSpPr>
          <p:spPr bwMode="auto">
            <a:xfrm>
              <a:off x="2834567" y="3962394"/>
              <a:ext cx="776690" cy="896854"/>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rgbClr val="A54C9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 name="Freeform 8">
              <a:extLst>
                <a:ext uri="{FF2B5EF4-FFF2-40B4-BE49-F238E27FC236}">
                  <a16:creationId xmlns:a16="http://schemas.microsoft.com/office/drawing/2014/main" id="{ACA1A5B0-6785-DC96-C8BF-BEF478390C7B}"/>
                </a:ext>
              </a:extLst>
            </p:cNvPr>
            <p:cNvSpPr>
              <a:spLocks/>
            </p:cNvSpPr>
            <p:nvPr/>
          </p:nvSpPr>
          <p:spPr bwMode="auto">
            <a:xfrm>
              <a:off x="2834567" y="4411368"/>
              <a:ext cx="776690" cy="895761"/>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rgbClr val="A54C95">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1" name="Freeform 9">
              <a:extLst>
                <a:ext uri="{FF2B5EF4-FFF2-40B4-BE49-F238E27FC236}">
                  <a16:creationId xmlns:a16="http://schemas.microsoft.com/office/drawing/2014/main" id="{3F482A14-D6D9-84D0-E116-F57C04701B53}"/>
                </a:ext>
              </a:extLst>
            </p:cNvPr>
            <p:cNvSpPr>
              <a:spLocks/>
            </p:cNvSpPr>
            <p:nvPr/>
          </p:nvSpPr>
          <p:spPr bwMode="auto">
            <a:xfrm>
              <a:off x="3611257" y="4859248"/>
              <a:ext cx="776690" cy="896854"/>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rgbClr val="A54C95">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 name="Freeform 10">
              <a:extLst>
                <a:ext uri="{FF2B5EF4-FFF2-40B4-BE49-F238E27FC236}">
                  <a16:creationId xmlns:a16="http://schemas.microsoft.com/office/drawing/2014/main" id="{CB369953-55FB-6CCC-782E-122AEDEE2C57}"/>
                </a:ext>
              </a:extLst>
            </p:cNvPr>
            <p:cNvSpPr>
              <a:spLocks/>
            </p:cNvSpPr>
            <p:nvPr/>
          </p:nvSpPr>
          <p:spPr bwMode="auto">
            <a:xfrm>
              <a:off x="2834567" y="4859248"/>
              <a:ext cx="776690" cy="896854"/>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rgbClr val="A54C9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Oval 102">
              <a:extLst>
                <a:ext uri="{FF2B5EF4-FFF2-40B4-BE49-F238E27FC236}">
                  <a16:creationId xmlns:a16="http://schemas.microsoft.com/office/drawing/2014/main" id="{92E279DA-17B1-094F-B515-B46C9DF776B3}"/>
                </a:ext>
              </a:extLst>
            </p:cNvPr>
            <p:cNvSpPr/>
            <p:nvPr/>
          </p:nvSpPr>
          <p:spPr>
            <a:xfrm>
              <a:off x="3144327" y="4420893"/>
              <a:ext cx="895760" cy="895760"/>
            </a:xfrm>
            <a:prstGeom prst="ellipse">
              <a:avLst/>
            </a:prstGeom>
            <a:solidFill>
              <a:srgbClr val="A54C95">
                <a:lumMod val="20000"/>
                <a:lumOff val="80000"/>
                <a:alpha val="63000"/>
              </a:srgbClr>
            </a:solidFill>
            <a:ln w="25400" cap="flat" cmpd="sng" algn="ctr">
              <a:noFill/>
              <a:prstDash val="solid"/>
            </a:ln>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C1C08B9-BB41-E5E5-03FA-F95B9A6E205E}"/>
                </a:ext>
              </a:extLst>
            </p:cNvPr>
            <p:cNvSpPr txBox="1"/>
            <p:nvPr/>
          </p:nvSpPr>
          <p:spPr>
            <a:xfrm>
              <a:off x="3219451" y="1962151"/>
              <a:ext cx="962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52.7%</a:t>
              </a:r>
            </a:p>
          </p:txBody>
        </p:sp>
        <p:sp>
          <p:nvSpPr>
            <p:cNvPr id="110" name="TextBox 109">
              <a:extLst>
                <a:ext uri="{FF2B5EF4-FFF2-40B4-BE49-F238E27FC236}">
                  <a16:creationId xmlns:a16="http://schemas.microsoft.com/office/drawing/2014/main" id="{15162F4C-7A49-9FEE-ED04-F46C626EDCAA}"/>
                </a:ext>
              </a:extLst>
            </p:cNvPr>
            <p:cNvSpPr txBox="1"/>
            <p:nvPr/>
          </p:nvSpPr>
          <p:spPr>
            <a:xfrm>
              <a:off x="2428876" y="3333751"/>
              <a:ext cx="962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47.4%</a:t>
              </a:r>
            </a:p>
          </p:txBody>
        </p:sp>
        <p:sp>
          <p:nvSpPr>
            <p:cNvPr id="111" name="TextBox 110">
              <a:extLst>
                <a:ext uri="{FF2B5EF4-FFF2-40B4-BE49-F238E27FC236}">
                  <a16:creationId xmlns:a16="http://schemas.microsoft.com/office/drawing/2014/main" id="{25824DB0-0EE0-7C71-E3CE-E4823A9EB0A9}"/>
                </a:ext>
              </a:extLst>
            </p:cNvPr>
            <p:cNvSpPr txBox="1"/>
            <p:nvPr/>
          </p:nvSpPr>
          <p:spPr>
            <a:xfrm>
              <a:off x="3971926" y="3333751"/>
              <a:ext cx="962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36.3%</a:t>
              </a:r>
            </a:p>
          </p:txBody>
        </p:sp>
        <p:sp>
          <p:nvSpPr>
            <p:cNvPr id="112" name="TextBox 111">
              <a:extLst>
                <a:ext uri="{FF2B5EF4-FFF2-40B4-BE49-F238E27FC236}">
                  <a16:creationId xmlns:a16="http://schemas.microsoft.com/office/drawing/2014/main" id="{F4235971-E4DF-6815-6784-FE46735AA777}"/>
                </a:ext>
              </a:extLst>
            </p:cNvPr>
            <p:cNvSpPr txBox="1"/>
            <p:nvPr/>
          </p:nvSpPr>
          <p:spPr>
            <a:xfrm>
              <a:off x="3171826" y="4695826"/>
              <a:ext cx="9620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21 %</a:t>
              </a:r>
            </a:p>
          </p:txBody>
        </p:sp>
      </p:grpSp>
    </p:spTree>
    <p:extLst>
      <p:ext uri="{BB962C8B-B14F-4D97-AF65-F5344CB8AC3E}">
        <p14:creationId xmlns:p14="http://schemas.microsoft.com/office/powerpoint/2010/main" val="323563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F87D556-53D6-725C-98AA-1DC990447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4" name="Footer Placeholder 3">
            <a:extLst>
              <a:ext uri="{FF2B5EF4-FFF2-40B4-BE49-F238E27FC236}">
                <a16:creationId xmlns:a16="http://schemas.microsoft.com/office/drawing/2014/main" id="{26987082-5B23-1D1A-C664-9751F0BA4B6D}"/>
              </a:ext>
            </a:extLst>
          </p:cNvPr>
          <p:cNvSpPr>
            <a:spLocks noGrp="1"/>
          </p:cNvSpPr>
          <p:nvPr>
            <p:ph type="ftr" sz="quarter" idx="11"/>
          </p:nvPr>
        </p:nvSpPr>
        <p:spPr>
          <a:xfrm>
            <a:off x="4381500" y="63944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5" name="TextBox 4">
            <a:extLst>
              <a:ext uri="{FF2B5EF4-FFF2-40B4-BE49-F238E27FC236}">
                <a16:creationId xmlns:a16="http://schemas.microsoft.com/office/drawing/2014/main" id="{0AD26F3A-263E-6233-B112-A1AF69BB5EEE}"/>
              </a:ext>
            </a:extLst>
          </p:cNvPr>
          <p:cNvSpPr txBox="1"/>
          <p:nvPr/>
        </p:nvSpPr>
        <p:spPr>
          <a:xfrm>
            <a:off x="133350" y="6496050"/>
            <a:ext cx="43434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Lato Light"/>
                <a:ea typeface="+mn-ea"/>
                <a:cs typeface="+mn-cs"/>
              </a:rPr>
              <a:t>Source </a:t>
            </a:r>
            <a:r>
              <a:rPr lang="en-GB" sz="800" b="1" dirty="0">
                <a:solidFill>
                  <a:prstClr val="black"/>
                </a:solidFill>
                <a:latin typeface="Lato Light"/>
              </a:rPr>
              <a:t>: </a:t>
            </a:r>
            <a:r>
              <a:rPr kumimoji="0" lang="en-GB" sz="800" b="1" i="0" u="none" strike="noStrike" kern="1200" cap="none" spc="0" normalizeH="0" baseline="0" noProof="0" dirty="0">
                <a:ln>
                  <a:noFill/>
                </a:ln>
                <a:solidFill>
                  <a:prstClr val="black"/>
                </a:solidFill>
                <a:effectLst/>
                <a:uLnTx/>
                <a:uFillTx/>
                <a:latin typeface="Lato Light"/>
                <a:ea typeface="+mn-ea"/>
                <a:cs typeface="+mn-cs"/>
              </a:rPr>
              <a:t>Nielsen thought leadership series 2022. </a:t>
            </a:r>
          </a:p>
        </p:txBody>
      </p:sp>
      <p:sp>
        <p:nvSpPr>
          <p:cNvPr id="39" name="TextBox 38">
            <a:extLst>
              <a:ext uri="{FF2B5EF4-FFF2-40B4-BE49-F238E27FC236}">
                <a16:creationId xmlns:a16="http://schemas.microsoft.com/office/drawing/2014/main" id="{BCBA318F-2C85-4DBE-3B8B-195A09949EBE}"/>
              </a:ext>
            </a:extLst>
          </p:cNvPr>
          <p:cNvSpPr txBox="1"/>
          <p:nvPr/>
        </p:nvSpPr>
        <p:spPr>
          <a:xfrm>
            <a:off x="661459" y="1939925"/>
            <a:ext cx="1110615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30" name="TextBox 29">
            <a:extLst>
              <a:ext uri="{FF2B5EF4-FFF2-40B4-BE49-F238E27FC236}">
                <a16:creationId xmlns:a16="http://schemas.microsoft.com/office/drawing/2014/main" id="{6BA5093F-DE30-D6F9-2805-EC1FE9B6C21C}"/>
              </a:ext>
            </a:extLst>
          </p:cNvPr>
          <p:cNvSpPr txBox="1"/>
          <p:nvPr/>
        </p:nvSpPr>
        <p:spPr>
          <a:xfrm>
            <a:off x="244266" y="218260"/>
            <a:ext cx="7951327" cy="74373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Execution : Sources of stock for retailers </a:t>
            </a:r>
          </a:p>
        </p:txBody>
      </p:sp>
      <p:sp>
        <p:nvSpPr>
          <p:cNvPr id="67" name="TextBox 66">
            <a:extLst>
              <a:ext uri="{FF2B5EF4-FFF2-40B4-BE49-F238E27FC236}">
                <a16:creationId xmlns:a16="http://schemas.microsoft.com/office/drawing/2014/main" id="{7F1CDA67-6E1C-8594-2360-FF948BB11C42}"/>
              </a:ext>
            </a:extLst>
          </p:cNvPr>
          <p:cNvSpPr txBox="1"/>
          <p:nvPr/>
        </p:nvSpPr>
        <p:spPr>
          <a:xfrm>
            <a:off x="1803400" y="4620683"/>
            <a:ext cx="9220200" cy="553998"/>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Lato Light"/>
                <a:ea typeface="+mn-ea"/>
                <a:cs typeface="+mn-cs"/>
              </a:rPr>
              <a:t>The same study in partnership with McKinsey, demonstrated that Latin American manufacturers who are winning in Traditional Trade, are using third party distributors, prioritizing exclusive and collaborative relationships rather than partnering with larger, lower-cost players. Consider implementing and engaging programs for shopkeepers and distributors in order to help them to take the business to the next level will be a key strategy around the world.</a:t>
            </a:r>
          </a:p>
        </p:txBody>
      </p:sp>
      <p:grpSp>
        <p:nvGrpSpPr>
          <p:cNvPr id="7" name="Group 6">
            <a:extLst>
              <a:ext uri="{FF2B5EF4-FFF2-40B4-BE49-F238E27FC236}">
                <a16:creationId xmlns:a16="http://schemas.microsoft.com/office/drawing/2014/main" id="{DF6DD01A-6FFD-52D7-EB54-612E6C6E9210}"/>
              </a:ext>
            </a:extLst>
          </p:cNvPr>
          <p:cNvGrpSpPr/>
          <p:nvPr/>
        </p:nvGrpSpPr>
        <p:grpSpPr>
          <a:xfrm>
            <a:off x="2437341" y="2703902"/>
            <a:ext cx="8034866" cy="1644897"/>
            <a:chOff x="2356908" y="2517635"/>
            <a:chExt cx="8034866" cy="1644897"/>
          </a:xfrm>
        </p:grpSpPr>
        <p:sp>
          <p:nvSpPr>
            <p:cNvPr id="28" name="Round Same Side Corner Rectangle 36">
              <a:extLst>
                <a:ext uri="{FF2B5EF4-FFF2-40B4-BE49-F238E27FC236}">
                  <a16:creationId xmlns:a16="http://schemas.microsoft.com/office/drawing/2014/main" id="{A9DC9997-C940-E079-2018-C203BEFCA2E3}"/>
                </a:ext>
              </a:extLst>
            </p:cNvPr>
            <p:cNvSpPr>
              <a:spLocks noChangeAspect="1"/>
            </p:cNvSpPr>
            <p:nvPr/>
          </p:nvSpPr>
          <p:spPr>
            <a:xfrm>
              <a:off x="6602271" y="3849448"/>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Lato Light"/>
                <a:ea typeface="Arial Unicode MS"/>
                <a:cs typeface="+mn-cs"/>
              </a:endParaRPr>
            </a:p>
          </p:txBody>
        </p:sp>
        <p:sp>
          <p:nvSpPr>
            <p:cNvPr id="71" name="Oval 70">
              <a:extLst>
                <a:ext uri="{FF2B5EF4-FFF2-40B4-BE49-F238E27FC236}">
                  <a16:creationId xmlns:a16="http://schemas.microsoft.com/office/drawing/2014/main" id="{CD7F835F-A6CE-1D65-F823-8100A96C3349}"/>
                </a:ext>
              </a:extLst>
            </p:cNvPr>
            <p:cNvSpPr/>
            <p:nvPr/>
          </p:nvSpPr>
          <p:spPr>
            <a:xfrm>
              <a:off x="4270172" y="2612885"/>
              <a:ext cx="900000" cy="900000"/>
            </a:xfrm>
            <a:prstGeom prst="ellipse">
              <a:avLst/>
            </a:prstGeom>
            <a:solidFill>
              <a:sysClr val="window" lastClr="FFFFFF"/>
            </a:solidFill>
            <a:ln w="127000" cap="flat" cmpd="sng" algn="ctr">
              <a:solidFill>
                <a:srgbClr val="0680C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72" name="Oval 71">
              <a:extLst>
                <a:ext uri="{FF2B5EF4-FFF2-40B4-BE49-F238E27FC236}">
                  <a16:creationId xmlns:a16="http://schemas.microsoft.com/office/drawing/2014/main" id="{8BDA3E08-6C73-1742-2668-CB5A2CF9BA46}"/>
                </a:ext>
              </a:extLst>
            </p:cNvPr>
            <p:cNvSpPr/>
            <p:nvPr/>
          </p:nvSpPr>
          <p:spPr>
            <a:xfrm>
              <a:off x="5863820" y="2584310"/>
              <a:ext cx="900000" cy="900000"/>
            </a:xfrm>
            <a:prstGeom prst="ellipse">
              <a:avLst/>
            </a:prstGeom>
            <a:solidFill>
              <a:sysClr val="window" lastClr="FFFFFF"/>
            </a:solidFill>
            <a:ln w="127000" cap="flat" cmpd="sng" algn="ctr">
              <a:solidFill>
                <a:srgbClr val="07A39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73" name="Oval 72">
              <a:extLst>
                <a:ext uri="{FF2B5EF4-FFF2-40B4-BE49-F238E27FC236}">
                  <a16:creationId xmlns:a16="http://schemas.microsoft.com/office/drawing/2014/main" id="{A532E113-5FBD-0765-07BF-FCFE333B79D3}"/>
                </a:ext>
              </a:extLst>
            </p:cNvPr>
            <p:cNvSpPr/>
            <p:nvPr/>
          </p:nvSpPr>
          <p:spPr>
            <a:xfrm>
              <a:off x="7457468" y="2574785"/>
              <a:ext cx="900000" cy="900000"/>
            </a:xfrm>
            <a:prstGeom prst="ellipse">
              <a:avLst/>
            </a:prstGeom>
            <a:solidFill>
              <a:sysClr val="window" lastClr="FFFFFF"/>
            </a:solidFill>
            <a:ln w="127000" cap="flat" cmpd="sng" algn="ctr">
              <a:solidFill>
                <a:srgbClr val="90C22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74" name="Oval 73">
              <a:extLst>
                <a:ext uri="{FF2B5EF4-FFF2-40B4-BE49-F238E27FC236}">
                  <a16:creationId xmlns:a16="http://schemas.microsoft.com/office/drawing/2014/main" id="{9EBB2F6B-CADE-6349-2650-A1E0067B4429}"/>
                </a:ext>
              </a:extLst>
            </p:cNvPr>
            <p:cNvSpPr/>
            <p:nvPr/>
          </p:nvSpPr>
          <p:spPr>
            <a:xfrm>
              <a:off x="9051115" y="2517635"/>
              <a:ext cx="900000" cy="900000"/>
            </a:xfrm>
            <a:prstGeom prst="ellipse">
              <a:avLst/>
            </a:prstGeom>
            <a:solidFill>
              <a:sysClr val="window" lastClr="FFFFFF"/>
            </a:solidFill>
            <a:ln w="127000" cap="flat" cmpd="sng" algn="ctr">
              <a:solidFill>
                <a:srgbClr val="FBA2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75" name="Oval 2">
              <a:extLst>
                <a:ext uri="{FF2B5EF4-FFF2-40B4-BE49-F238E27FC236}">
                  <a16:creationId xmlns:a16="http://schemas.microsoft.com/office/drawing/2014/main" id="{EAAE53D3-9D2E-8AD6-7FD9-4E543C5D1462}"/>
                </a:ext>
              </a:extLst>
            </p:cNvPr>
            <p:cNvSpPr/>
            <p:nvPr/>
          </p:nvSpPr>
          <p:spPr>
            <a:xfrm>
              <a:off x="2676524" y="2622410"/>
              <a:ext cx="900000" cy="900000"/>
            </a:xfrm>
            <a:prstGeom prst="ellipse">
              <a:avLst/>
            </a:prstGeom>
            <a:solidFill>
              <a:sysClr val="window" lastClr="FFFFFF"/>
            </a:solidFill>
            <a:ln w="127000" cap="flat" cmpd="sng" algn="ctr">
              <a:solidFill>
                <a:srgbClr val="57687C"/>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76" name="TextBox 75">
              <a:extLst>
                <a:ext uri="{FF2B5EF4-FFF2-40B4-BE49-F238E27FC236}">
                  <a16:creationId xmlns:a16="http://schemas.microsoft.com/office/drawing/2014/main" id="{E45B9D32-5087-65D1-DEDE-8B67EC85AC46}"/>
                </a:ext>
              </a:extLst>
            </p:cNvPr>
            <p:cNvSpPr txBox="1"/>
            <p:nvPr/>
          </p:nvSpPr>
          <p:spPr>
            <a:xfrm>
              <a:off x="4033837" y="3616662"/>
              <a:ext cx="1500187"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Micro Financing</a:t>
              </a:r>
            </a:p>
          </p:txBody>
        </p:sp>
        <p:sp>
          <p:nvSpPr>
            <p:cNvPr id="78" name="TextBox 77">
              <a:extLst>
                <a:ext uri="{FF2B5EF4-FFF2-40B4-BE49-F238E27FC236}">
                  <a16:creationId xmlns:a16="http://schemas.microsoft.com/office/drawing/2014/main" id="{7806C73B-49A1-CB60-A368-CAAB3E5623F5}"/>
                </a:ext>
              </a:extLst>
            </p:cNvPr>
            <p:cNvSpPr txBox="1"/>
            <p:nvPr/>
          </p:nvSpPr>
          <p:spPr>
            <a:xfrm>
              <a:off x="2356908" y="3662171"/>
              <a:ext cx="1543051"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training </a:t>
              </a:r>
            </a:p>
          </p:txBody>
        </p:sp>
        <p:sp>
          <p:nvSpPr>
            <p:cNvPr id="81" name="TextBox 80">
              <a:extLst>
                <a:ext uri="{FF2B5EF4-FFF2-40B4-BE49-F238E27FC236}">
                  <a16:creationId xmlns:a16="http://schemas.microsoft.com/office/drawing/2014/main" id="{DEDAB0B8-7EC7-B604-7895-A42930B7BAB5}"/>
                </a:ext>
              </a:extLst>
            </p:cNvPr>
            <p:cNvSpPr txBox="1"/>
            <p:nvPr/>
          </p:nvSpPr>
          <p:spPr>
            <a:xfrm>
              <a:off x="5567362" y="3635712"/>
              <a:ext cx="150018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Space planning management </a:t>
              </a:r>
            </a:p>
          </p:txBody>
        </p:sp>
        <p:sp>
          <p:nvSpPr>
            <p:cNvPr id="82" name="TextBox 81">
              <a:extLst>
                <a:ext uri="{FF2B5EF4-FFF2-40B4-BE49-F238E27FC236}">
                  <a16:creationId xmlns:a16="http://schemas.microsoft.com/office/drawing/2014/main" id="{21917412-25FC-BA16-79DF-F7D28636136D}"/>
                </a:ext>
              </a:extLst>
            </p:cNvPr>
            <p:cNvSpPr txBox="1"/>
            <p:nvPr/>
          </p:nvSpPr>
          <p:spPr>
            <a:xfrm>
              <a:off x="7234237" y="3635712"/>
              <a:ext cx="171926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 &amp; Inventory management </a:t>
              </a:r>
            </a:p>
          </p:txBody>
        </p:sp>
        <p:sp>
          <p:nvSpPr>
            <p:cNvPr id="83" name="TextBox 82">
              <a:extLst>
                <a:ext uri="{FF2B5EF4-FFF2-40B4-BE49-F238E27FC236}">
                  <a16:creationId xmlns:a16="http://schemas.microsoft.com/office/drawing/2014/main" id="{25E7AEBE-C682-B96D-B21A-98B58862E381}"/>
                </a:ext>
              </a:extLst>
            </p:cNvPr>
            <p:cNvSpPr txBox="1"/>
            <p:nvPr/>
          </p:nvSpPr>
          <p:spPr>
            <a:xfrm>
              <a:off x="8891587" y="3607137"/>
              <a:ext cx="150018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Entrepreneurs community </a:t>
              </a:r>
            </a:p>
          </p:txBody>
        </p:sp>
        <p:pic>
          <p:nvPicPr>
            <p:cNvPr id="12" name="Graphic 11" descr="Group of men outline">
              <a:extLst>
                <a:ext uri="{FF2B5EF4-FFF2-40B4-BE49-F238E27FC236}">
                  <a16:creationId xmlns:a16="http://schemas.microsoft.com/office/drawing/2014/main" id="{A32309EE-E403-1FD4-1214-7A40551338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0749" y="2655850"/>
              <a:ext cx="614250" cy="614250"/>
            </a:xfrm>
            <a:prstGeom prst="rect">
              <a:avLst/>
            </a:prstGeom>
          </p:spPr>
        </p:pic>
        <p:pic>
          <p:nvPicPr>
            <p:cNvPr id="14" name="Graphic 13" descr="Inventory outline">
              <a:extLst>
                <a:ext uri="{FF2B5EF4-FFF2-40B4-BE49-F238E27FC236}">
                  <a16:creationId xmlns:a16="http://schemas.microsoft.com/office/drawing/2014/main" id="{6DE428D1-E810-1537-BDC5-06E04ED960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7699" y="2665299"/>
              <a:ext cx="421425" cy="421425"/>
            </a:xfrm>
            <a:prstGeom prst="rect">
              <a:avLst/>
            </a:prstGeom>
          </p:spPr>
        </p:pic>
        <p:pic>
          <p:nvPicPr>
            <p:cNvPr id="16" name="Graphic 15" descr="Coins outline">
              <a:extLst>
                <a:ext uri="{FF2B5EF4-FFF2-40B4-BE49-F238E27FC236}">
                  <a16:creationId xmlns:a16="http://schemas.microsoft.com/office/drawing/2014/main" id="{3EB3ACA6-4188-D9D3-F44C-D5848A0C3F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43449" y="2765350"/>
              <a:ext cx="614250" cy="614250"/>
            </a:xfrm>
            <a:prstGeom prst="rect">
              <a:avLst/>
            </a:prstGeom>
          </p:spPr>
        </p:pic>
        <p:pic>
          <p:nvPicPr>
            <p:cNvPr id="18" name="Graphic 17" descr="Books on shelf outline">
              <a:extLst>
                <a:ext uri="{FF2B5EF4-FFF2-40B4-BE49-F238E27FC236}">
                  <a16:creationId xmlns:a16="http://schemas.microsoft.com/office/drawing/2014/main" id="{6B6AF1A1-45FE-9A21-6E93-F604BCF5C2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12674" y="2762950"/>
              <a:ext cx="614250" cy="614250"/>
            </a:xfrm>
            <a:prstGeom prst="rect">
              <a:avLst/>
            </a:prstGeom>
          </p:spPr>
        </p:pic>
        <p:pic>
          <p:nvPicPr>
            <p:cNvPr id="20" name="Graphic 19" descr="Lecturer outline">
              <a:extLst>
                <a:ext uri="{FF2B5EF4-FFF2-40B4-BE49-F238E27FC236}">
                  <a16:creationId xmlns:a16="http://schemas.microsoft.com/office/drawing/2014/main" id="{04F4D84D-DFDD-71F5-16B1-BDE1F2BA3B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09874" y="2760550"/>
              <a:ext cx="614250" cy="614250"/>
            </a:xfrm>
            <a:prstGeom prst="rect">
              <a:avLst/>
            </a:prstGeom>
          </p:spPr>
        </p:pic>
        <p:pic>
          <p:nvPicPr>
            <p:cNvPr id="22" name="Graphic 21" descr="Register outline">
              <a:extLst>
                <a:ext uri="{FF2B5EF4-FFF2-40B4-BE49-F238E27FC236}">
                  <a16:creationId xmlns:a16="http://schemas.microsoft.com/office/drawing/2014/main" id="{E16B219E-4DE2-E543-2AF1-66858BCAFE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39049" y="2946399"/>
              <a:ext cx="409575" cy="409575"/>
            </a:xfrm>
            <a:prstGeom prst="rect">
              <a:avLst/>
            </a:prstGeom>
          </p:spPr>
        </p:pic>
      </p:grpSp>
      <p:sp>
        <p:nvSpPr>
          <p:cNvPr id="6" name="TextBox 5">
            <a:extLst>
              <a:ext uri="{FF2B5EF4-FFF2-40B4-BE49-F238E27FC236}">
                <a16:creationId xmlns:a16="http://schemas.microsoft.com/office/drawing/2014/main" id="{70A027B9-1E1C-B95B-FB48-53B656CBA5FA}"/>
              </a:ext>
            </a:extLst>
          </p:cNvPr>
          <p:cNvSpPr txBox="1"/>
          <p:nvPr/>
        </p:nvSpPr>
        <p:spPr>
          <a:xfrm>
            <a:off x="1159933" y="1713069"/>
            <a:ext cx="22860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Trade marketing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Implications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7077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F87D556-53D6-725C-98AA-1DC990447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4" name="Footer Placeholder 3">
            <a:extLst>
              <a:ext uri="{FF2B5EF4-FFF2-40B4-BE49-F238E27FC236}">
                <a16:creationId xmlns:a16="http://schemas.microsoft.com/office/drawing/2014/main" id="{26987082-5B23-1D1A-C664-9751F0BA4B6D}"/>
              </a:ext>
            </a:extLst>
          </p:cNvPr>
          <p:cNvSpPr>
            <a:spLocks noGrp="1"/>
          </p:cNvSpPr>
          <p:nvPr>
            <p:ph type="ftr" sz="quarter" idx="11"/>
          </p:nvPr>
        </p:nvSpPr>
        <p:spPr>
          <a:xfrm>
            <a:off x="440055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5" name="TextBox 4">
            <a:extLst>
              <a:ext uri="{FF2B5EF4-FFF2-40B4-BE49-F238E27FC236}">
                <a16:creationId xmlns:a16="http://schemas.microsoft.com/office/drawing/2014/main" id="{0AD26F3A-263E-6233-B112-A1AF69BB5EEE}"/>
              </a:ext>
            </a:extLst>
          </p:cNvPr>
          <p:cNvSpPr txBox="1"/>
          <p:nvPr/>
        </p:nvSpPr>
        <p:spPr>
          <a:xfrm>
            <a:off x="133350" y="6496050"/>
            <a:ext cx="43434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Lato Light"/>
                <a:ea typeface="+mn-ea"/>
                <a:cs typeface="+mn-cs"/>
              </a:rPr>
              <a:t>Source </a:t>
            </a:r>
            <a:r>
              <a:rPr lang="en-GB" sz="800" b="1" dirty="0">
                <a:solidFill>
                  <a:prstClr val="black"/>
                </a:solidFill>
                <a:latin typeface="Lato Light"/>
              </a:rPr>
              <a:t>: </a:t>
            </a:r>
            <a:r>
              <a:rPr kumimoji="0" lang="en-GB" sz="800" b="1" i="0" u="none" strike="noStrike" kern="1200" cap="none" spc="0" normalizeH="0" baseline="0" noProof="0" dirty="0">
                <a:ln>
                  <a:noFill/>
                </a:ln>
                <a:solidFill>
                  <a:prstClr val="black"/>
                </a:solidFill>
                <a:effectLst/>
                <a:uLnTx/>
                <a:uFillTx/>
                <a:latin typeface="Lato Light"/>
                <a:ea typeface="+mn-ea"/>
                <a:cs typeface="+mn-cs"/>
              </a:rPr>
              <a:t>Nielsen thought leadership series 2022. </a:t>
            </a:r>
          </a:p>
        </p:txBody>
      </p:sp>
      <p:sp>
        <p:nvSpPr>
          <p:cNvPr id="39" name="TextBox 38">
            <a:extLst>
              <a:ext uri="{FF2B5EF4-FFF2-40B4-BE49-F238E27FC236}">
                <a16:creationId xmlns:a16="http://schemas.microsoft.com/office/drawing/2014/main" id="{BCBA318F-2C85-4DBE-3B8B-195A09949EBE}"/>
              </a:ext>
            </a:extLst>
          </p:cNvPr>
          <p:cNvSpPr txBox="1"/>
          <p:nvPr/>
        </p:nvSpPr>
        <p:spPr>
          <a:xfrm>
            <a:off x="9039225" y="1704975"/>
            <a:ext cx="282892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In order for a brand to sell it requires visibility and visibility at the right place where it belongs in terms of category placement and shelf prominence in addition to this one of the most common executional standards is discounting to the shopkeeper in traditional trade but this is fast declining in favour of what activities the manufacturer will undertake to move the product from the shelf to the consumers hands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Trade marketing Implications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Discounts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Point of sale material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Posters and shell stockers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Tailored promotional packages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Branding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Product displays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Promoters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Predictable call cycle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30" name="TextBox 29">
            <a:extLst>
              <a:ext uri="{FF2B5EF4-FFF2-40B4-BE49-F238E27FC236}">
                <a16:creationId xmlns:a16="http://schemas.microsoft.com/office/drawing/2014/main" id="{6BA5093F-DE30-D6F9-2805-EC1FE9B6C21C}"/>
              </a:ext>
            </a:extLst>
          </p:cNvPr>
          <p:cNvSpPr txBox="1"/>
          <p:nvPr/>
        </p:nvSpPr>
        <p:spPr>
          <a:xfrm>
            <a:off x="406191" y="161110"/>
            <a:ext cx="7951327" cy="74373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Execution Standards</a:t>
            </a:r>
          </a:p>
        </p:txBody>
      </p:sp>
      <p:grpSp>
        <p:nvGrpSpPr>
          <p:cNvPr id="33" name="Group 32">
            <a:extLst>
              <a:ext uri="{FF2B5EF4-FFF2-40B4-BE49-F238E27FC236}">
                <a16:creationId xmlns:a16="http://schemas.microsoft.com/office/drawing/2014/main" id="{7BBA9D1D-4193-87CB-685E-1BC568584EAE}"/>
              </a:ext>
            </a:extLst>
          </p:cNvPr>
          <p:cNvGrpSpPr/>
          <p:nvPr/>
        </p:nvGrpSpPr>
        <p:grpSpPr>
          <a:xfrm>
            <a:off x="1477526" y="4495725"/>
            <a:ext cx="1665723" cy="1608836"/>
            <a:chOff x="1277501" y="3600375"/>
            <a:chExt cx="1665723" cy="1608836"/>
          </a:xfrm>
        </p:grpSpPr>
        <p:sp>
          <p:nvSpPr>
            <p:cNvPr id="14" name="TextBox 13">
              <a:extLst>
                <a:ext uri="{FF2B5EF4-FFF2-40B4-BE49-F238E27FC236}">
                  <a16:creationId xmlns:a16="http://schemas.microsoft.com/office/drawing/2014/main" id="{067401CA-8151-65F7-7BD5-9CB2E805446B}"/>
                </a:ext>
              </a:extLst>
            </p:cNvPr>
            <p:cNvSpPr txBox="1"/>
            <p:nvPr/>
          </p:nvSpPr>
          <p:spPr>
            <a:xfrm>
              <a:off x="1277501" y="4378214"/>
              <a:ext cx="1665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Analytics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Light"/>
                  <a:ea typeface="+mn-ea"/>
                  <a:cs typeface="+mn-cs"/>
                </a:rPr>
                <a:t>Customers are sensitive to performance metrics and respond very well to updates </a:t>
              </a:r>
              <a:endParaRPr kumimoji="0" lang="es-UY" sz="900" b="0" i="0" u="none" strike="noStrike" kern="1200" cap="none" spc="0" normalizeH="0" baseline="0" noProof="0" dirty="0">
                <a:ln>
                  <a:noFill/>
                </a:ln>
                <a:solidFill>
                  <a:prstClr val="black"/>
                </a:solidFill>
                <a:effectLst/>
                <a:uLnTx/>
                <a:uFillTx/>
                <a:latin typeface="Lato Light"/>
                <a:ea typeface="+mn-ea"/>
                <a:cs typeface="+mn-cs"/>
              </a:endParaRPr>
            </a:p>
          </p:txBody>
        </p:sp>
        <p:pic>
          <p:nvPicPr>
            <p:cNvPr id="17" name="Graphic 16" descr="Scatterplot outline">
              <a:extLst>
                <a:ext uri="{FF2B5EF4-FFF2-40B4-BE49-F238E27FC236}">
                  <a16:creationId xmlns:a16="http://schemas.microsoft.com/office/drawing/2014/main" id="{53917C3D-FB57-C0CA-9200-9127E7756E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0950" y="3605175"/>
              <a:ext cx="600300" cy="600300"/>
            </a:xfrm>
            <a:prstGeom prst="rect">
              <a:avLst/>
            </a:prstGeom>
          </p:spPr>
        </p:pic>
        <p:pic>
          <p:nvPicPr>
            <p:cNvPr id="18" name="Graphic 17" descr="Bar graph with upward trend outline">
              <a:extLst>
                <a:ext uri="{FF2B5EF4-FFF2-40B4-BE49-F238E27FC236}">
                  <a16:creationId xmlns:a16="http://schemas.microsoft.com/office/drawing/2014/main" id="{1517EECE-63F9-E94A-A966-A03CFC4A5A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5125" y="3600375"/>
              <a:ext cx="600300" cy="600300"/>
            </a:xfrm>
            <a:prstGeom prst="rect">
              <a:avLst/>
            </a:prstGeom>
          </p:spPr>
        </p:pic>
      </p:grpSp>
      <p:grpSp>
        <p:nvGrpSpPr>
          <p:cNvPr id="34" name="Group 33">
            <a:extLst>
              <a:ext uri="{FF2B5EF4-FFF2-40B4-BE49-F238E27FC236}">
                <a16:creationId xmlns:a16="http://schemas.microsoft.com/office/drawing/2014/main" id="{75116522-11CE-7994-682E-849577520423}"/>
              </a:ext>
            </a:extLst>
          </p:cNvPr>
          <p:cNvGrpSpPr/>
          <p:nvPr/>
        </p:nvGrpSpPr>
        <p:grpSpPr>
          <a:xfrm>
            <a:off x="7163951" y="1750124"/>
            <a:ext cx="1665723" cy="1816411"/>
            <a:chOff x="7135376" y="1473899"/>
            <a:chExt cx="1665723" cy="1816411"/>
          </a:xfrm>
        </p:grpSpPr>
        <p:sp>
          <p:nvSpPr>
            <p:cNvPr id="13" name="TextBox 12">
              <a:extLst>
                <a:ext uri="{FF2B5EF4-FFF2-40B4-BE49-F238E27FC236}">
                  <a16:creationId xmlns:a16="http://schemas.microsoft.com/office/drawing/2014/main" id="{D27CB54F-7F25-30E9-5D25-6E8060D653E1}"/>
                </a:ext>
              </a:extLst>
            </p:cNvPr>
            <p:cNvSpPr txBox="1"/>
            <p:nvPr/>
          </p:nvSpPr>
          <p:spPr>
            <a:xfrm>
              <a:off x="7135376" y="2320814"/>
              <a:ext cx="166572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Pricing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Light"/>
                  <a:ea typeface="+mn-ea"/>
                  <a:cs typeface="+mn-cs"/>
                </a:rPr>
                <a:t>The biggest fear of customers is uneven pricing with favoritism thrown in , this causes demotivation</a:t>
              </a:r>
              <a:endParaRPr kumimoji="0" lang="es-UY" sz="900" b="0" i="0" u="none" strike="noStrike" kern="1200" cap="none" spc="0" normalizeH="0" baseline="0" noProof="0" dirty="0">
                <a:ln>
                  <a:noFill/>
                </a:ln>
                <a:solidFill>
                  <a:prstClr val="black"/>
                </a:solidFill>
                <a:effectLst/>
                <a:uLnTx/>
                <a:uFillTx/>
                <a:latin typeface="Lato Light"/>
                <a:ea typeface="+mn-ea"/>
                <a:cs typeface="+mn-cs"/>
              </a:endParaRPr>
            </a:p>
          </p:txBody>
        </p:sp>
        <p:pic>
          <p:nvPicPr>
            <p:cNvPr id="19" name="Graphic 18" descr="Tag outline">
              <a:extLst>
                <a:ext uri="{FF2B5EF4-FFF2-40B4-BE49-F238E27FC236}">
                  <a16:creationId xmlns:a16="http://schemas.microsoft.com/office/drawing/2014/main" id="{4088D8F3-55BA-1C9B-6C8F-EC39265627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2174" y="1473899"/>
              <a:ext cx="757425" cy="757425"/>
            </a:xfrm>
            <a:prstGeom prst="rect">
              <a:avLst/>
            </a:prstGeom>
          </p:spPr>
        </p:pic>
      </p:grpSp>
      <p:grpSp>
        <p:nvGrpSpPr>
          <p:cNvPr id="36" name="Group 35">
            <a:extLst>
              <a:ext uri="{FF2B5EF4-FFF2-40B4-BE49-F238E27FC236}">
                <a16:creationId xmlns:a16="http://schemas.microsoft.com/office/drawing/2014/main" id="{4C649E12-4D90-A7C8-9DF7-E472FC530073}"/>
              </a:ext>
            </a:extLst>
          </p:cNvPr>
          <p:cNvGrpSpPr/>
          <p:nvPr/>
        </p:nvGrpSpPr>
        <p:grpSpPr>
          <a:xfrm>
            <a:off x="4076701" y="1357200"/>
            <a:ext cx="1514474" cy="1868266"/>
            <a:chOff x="4381501" y="1414350"/>
            <a:chExt cx="1514474" cy="1868266"/>
          </a:xfrm>
        </p:grpSpPr>
        <p:sp>
          <p:nvSpPr>
            <p:cNvPr id="11" name="TextBox 10">
              <a:extLst>
                <a:ext uri="{FF2B5EF4-FFF2-40B4-BE49-F238E27FC236}">
                  <a16:creationId xmlns:a16="http://schemas.microsoft.com/office/drawing/2014/main" id="{2D6E67CE-3C03-40DA-2D8F-85926A70037F}"/>
                </a:ext>
              </a:extLst>
            </p:cNvPr>
            <p:cNvSpPr txBox="1"/>
            <p:nvPr/>
          </p:nvSpPr>
          <p:spPr>
            <a:xfrm>
              <a:off x="4381501" y="2320814"/>
              <a:ext cx="1514474" cy="9618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Sales Calls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Light"/>
                  <a:ea typeface="+mn-ea"/>
                  <a:cs typeface="+mn-cs"/>
                </a:rPr>
                <a:t>Sales call planning and intervals mut be known to the customer , ad hoc calls are a nonstarter</a:t>
              </a:r>
              <a:endParaRPr kumimoji="0" lang="es-UY" sz="900" b="0" i="0" u="none" strike="noStrike" kern="1200" cap="none" spc="0" normalizeH="0" baseline="0" noProof="0" dirty="0">
                <a:ln>
                  <a:noFill/>
                </a:ln>
                <a:solidFill>
                  <a:prstClr val="black"/>
                </a:solidFill>
                <a:effectLst/>
                <a:uLnTx/>
                <a:uFillTx/>
                <a:latin typeface="Lato Light"/>
                <a:ea typeface="+mn-ea"/>
                <a:cs typeface="+mn-cs"/>
              </a:endParaRPr>
            </a:p>
          </p:txBody>
        </p:sp>
        <p:pic>
          <p:nvPicPr>
            <p:cNvPr id="20" name="Graphic 19" descr="Office worker male outline">
              <a:extLst>
                <a:ext uri="{FF2B5EF4-FFF2-40B4-BE49-F238E27FC236}">
                  <a16:creationId xmlns:a16="http://schemas.microsoft.com/office/drawing/2014/main" id="{D7C91B32-3DBA-ECFD-38CE-A8403CD842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52650" y="1414350"/>
              <a:ext cx="600300" cy="600300"/>
            </a:xfrm>
            <a:prstGeom prst="rect">
              <a:avLst/>
            </a:prstGeom>
          </p:spPr>
        </p:pic>
      </p:grpSp>
      <p:grpSp>
        <p:nvGrpSpPr>
          <p:cNvPr id="37" name="Group 36">
            <a:extLst>
              <a:ext uri="{FF2B5EF4-FFF2-40B4-BE49-F238E27FC236}">
                <a16:creationId xmlns:a16="http://schemas.microsoft.com/office/drawing/2014/main" id="{8C30B9CA-86DA-D9B1-069B-EFB40BAE8976}"/>
              </a:ext>
            </a:extLst>
          </p:cNvPr>
          <p:cNvGrpSpPr/>
          <p:nvPr/>
        </p:nvGrpSpPr>
        <p:grpSpPr>
          <a:xfrm>
            <a:off x="2804034" y="2883525"/>
            <a:ext cx="1363861" cy="1687511"/>
            <a:chOff x="3108834" y="1492875"/>
            <a:chExt cx="1363861" cy="1687511"/>
          </a:xfrm>
        </p:grpSpPr>
        <p:sp>
          <p:nvSpPr>
            <p:cNvPr id="10" name="TextBox 9">
              <a:extLst>
                <a:ext uri="{FF2B5EF4-FFF2-40B4-BE49-F238E27FC236}">
                  <a16:creationId xmlns:a16="http://schemas.microsoft.com/office/drawing/2014/main" id="{2E9323C6-D723-3D8D-2C60-116257FBA91C}"/>
                </a:ext>
              </a:extLst>
            </p:cNvPr>
            <p:cNvSpPr txBox="1"/>
            <p:nvPr/>
          </p:nvSpPr>
          <p:spPr>
            <a:xfrm>
              <a:off x="3108834" y="2349389"/>
              <a:ext cx="13638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 Product Portfolio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Light"/>
                  <a:ea typeface="+mn-ea"/>
                  <a:cs typeface="+mn-cs"/>
                </a:rPr>
                <a:t>Ensure portfolio is aligned to customer in a listing format </a:t>
              </a:r>
              <a:endParaRPr kumimoji="0" lang="en-US" sz="800" b="0" i="0" u="none" strike="noStrike" kern="1200" cap="none" spc="0" normalizeH="0" baseline="0" noProof="0" dirty="0">
                <a:ln>
                  <a:noFill/>
                </a:ln>
                <a:solidFill>
                  <a:prstClr val="black"/>
                </a:solidFill>
                <a:effectLst/>
                <a:uLnTx/>
                <a:uFillTx/>
                <a:latin typeface="Lato Light"/>
                <a:ea typeface="+mn-ea"/>
                <a:cs typeface="+mn-cs"/>
              </a:endParaRPr>
            </a:p>
          </p:txBody>
        </p:sp>
        <p:pic>
          <p:nvPicPr>
            <p:cNvPr id="21" name="Graphic 20" descr="Search Inventory with solid fill">
              <a:extLst>
                <a:ext uri="{FF2B5EF4-FFF2-40B4-BE49-F238E27FC236}">
                  <a16:creationId xmlns:a16="http://schemas.microsoft.com/office/drawing/2014/main" id="{F3A1D6CF-B7B1-A30D-84A6-5022A701B3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88125" y="1492875"/>
              <a:ext cx="600300" cy="600300"/>
            </a:xfrm>
            <a:prstGeom prst="rect">
              <a:avLst/>
            </a:prstGeom>
          </p:spPr>
        </p:pic>
      </p:grpSp>
      <p:grpSp>
        <p:nvGrpSpPr>
          <p:cNvPr id="38" name="Group 37">
            <a:extLst>
              <a:ext uri="{FF2B5EF4-FFF2-40B4-BE49-F238E27FC236}">
                <a16:creationId xmlns:a16="http://schemas.microsoft.com/office/drawing/2014/main" id="{DE2F8487-4D26-B0C7-9D48-566C4555F4C5}"/>
              </a:ext>
            </a:extLst>
          </p:cNvPr>
          <p:cNvGrpSpPr/>
          <p:nvPr/>
        </p:nvGrpSpPr>
        <p:grpSpPr>
          <a:xfrm>
            <a:off x="1742076" y="1138050"/>
            <a:ext cx="1363861" cy="1699436"/>
            <a:chOff x="1703976" y="1480950"/>
            <a:chExt cx="1363861" cy="1699436"/>
          </a:xfrm>
        </p:grpSpPr>
        <p:sp>
          <p:nvSpPr>
            <p:cNvPr id="9" name="TextBox 8">
              <a:extLst>
                <a:ext uri="{FF2B5EF4-FFF2-40B4-BE49-F238E27FC236}">
                  <a16:creationId xmlns:a16="http://schemas.microsoft.com/office/drawing/2014/main" id="{8D4B4217-EF79-9C6E-8803-A69AD63CA363}"/>
                </a:ext>
              </a:extLst>
            </p:cNvPr>
            <p:cNvSpPr txBox="1"/>
            <p:nvPr/>
          </p:nvSpPr>
          <p:spPr>
            <a:xfrm>
              <a:off x="1703976" y="2349389"/>
              <a:ext cx="13638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Credit Terms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Light"/>
                  <a:ea typeface="+mn-ea"/>
                  <a:cs typeface="+mn-cs"/>
                </a:rPr>
                <a:t>Credit terms must be accurate to ensure customer engagement</a:t>
              </a:r>
            </a:p>
          </p:txBody>
        </p:sp>
        <p:pic>
          <p:nvPicPr>
            <p:cNvPr id="22" name="Graphic 21" descr="Dollar with solid fill">
              <a:extLst>
                <a:ext uri="{FF2B5EF4-FFF2-40B4-BE49-F238E27FC236}">
                  <a16:creationId xmlns:a16="http://schemas.microsoft.com/office/drawing/2014/main" id="{019E364D-A720-7F15-DC1F-06BB6CF095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80800" y="1480950"/>
              <a:ext cx="600300" cy="600300"/>
            </a:xfrm>
            <a:prstGeom prst="rect">
              <a:avLst/>
            </a:prstGeom>
          </p:spPr>
        </p:pic>
      </p:grpSp>
      <p:grpSp>
        <p:nvGrpSpPr>
          <p:cNvPr id="40" name="Group 39">
            <a:extLst>
              <a:ext uri="{FF2B5EF4-FFF2-40B4-BE49-F238E27FC236}">
                <a16:creationId xmlns:a16="http://schemas.microsoft.com/office/drawing/2014/main" id="{A566117D-3C8F-0F49-73B0-0C3A0F136885}"/>
              </a:ext>
            </a:extLst>
          </p:cNvPr>
          <p:cNvGrpSpPr/>
          <p:nvPr/>
        </p:nvGrpSpPr>
        <p:grpSpPr>
          <a:xfrm>
            <a:off x="7423115" y="3714525"/>
            <a:ext cx="1444660" cy="1499061"/>
            <a:chOff x="7385015" y="3476400"/>
            <a:chExt cx="1444660" cy="1499061"/>
          </a:xfrm>
        </p:grpSpPr>
        <p:sp>
          <p:nvSpPr>
            <p:cNvPr id="8" name="TextBox 7">
              <a:extLst>
                <a:ext uri="{FF2B5EF4-FFF2-40B4-BE49-F238E27FC236}">
                  <a16:creationId xmlns:a16="http://schemas.microsoft.com/office/drawing/2014/main" id="{7F9FAD45-C592-1F0A-7C98-E3A23DEA28E8}"/>
                </a:ext>
              </a:extLst>
            </p:cNvPr>
            <p:cNvSpPr txBox="1"/>
            <p:nvPr/>
          </p:nvSpPr>
          <p:spPr>
            <a:xfrm>
              <a:off x="7385015" y="4282964"/>
              <a:ext cx="144466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Administration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Light"/>
                  <a:ea typeface="+mn-ea"/>
                  <a:cs typeface="+mn-cs"/>
                </a:rPr>
                <a:t>Ensure the account details are up to date </a:t>
              </a:r>
              <a:endParaRPr kumimoji="0" lang="es-UY" sz="900" b="0" i="0" u="none" strike="noStrike" kern="1200" cap="none" spc="0" normalizeH="0" baseline="0" noProof="0" dirty="0">
                <a:ln>
                  <a:noFill/>
                </a:ln>
                <a:solidFill>
                  <a:prstClr val="black"/>
                </a:solidFill>
                <a:effectLst/>
                <a:uLnTx/>
                <a:uFillTx/>
                <a:latin typeface="Lato Light"/>
                <a:ea typeface="+mn-ea"/>
                <a:cs typeface="+mn-cs"/>
              </a:endParaRPr>
            </a:p>
          </p:txBody>
        </p:sp>
        <p:pic>
          <p:nvPicPr>
            <p:cNvPr id="23" name="Graphic 22" descr="Hierarchy outline">
              <a:extLst>
                <a:ext uri="{FF2B5EF4-FFF2-40B4-BE49-F238E27FC236}">
                  <a16:creationId xmlns:a16="http://schemas.microsoft.com/office/drawing/2014/main" id="{5E081902-AAC7-13EB-3003-7BA5F77B8F2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81475" y="3476400"/>
              <a:ext cx="600300" cy="600300"/>
            </a:xfrm>
            <a:prstGeom prst="rect">
              <a:avLst/>
            </a:prstGeom>
          </p:spPr>
        </p:pic>
      </p:grpSp>
      <p:grpSp>
        <p:nvGrpSpPr>
          <p:cNvPr id="7" name="Group 6">
            <a:extLst>
              <a:ext uri="{FF2B5EF4-FFF2-40B4-BE49-F238E27FC236}">
                <a16:creationId xmlns:a16="http://schemas.microsoft.com/office/drawing/2014/main" id="{F1571FB4-3606-4DCE-BC51-448C0AB329A0}"/>
              </a:ext>
            </a:extLst>
          </p:cNvPr>
          <p:cNvGrpSpPr/>
          <p:nvPr/>
        </p:nvGrpSpPr>
        <p:grpSpPr>
          <a:xfrm>
            <a:off x="3734951" y="3724275"/>
            <a:ext cx="1780024" cy="1747260"/>
            <a:chOff x="3068201" y="3600450"/>
            <a:chExt cx="1780024" cy="1747260"/>
          </a:xfrm>
        </p:grpSpPr>
        <p:sp>
          <p:nvSpPr>
            <p:cNvPr id="15" name="TextBox 14">
              <a:extLst>
                <a:ext uri="{FF2B5EF4-FFF2-40B4-BE49-F238E27FC236}">
                  <a16:creationId xmlns:a16="http://schemas.microsoft.com/office/drawing/2014/main" id="{19FBDC26-F5E7-B150-10F6-E078921CF112}"/>
                </a:ext>
              </a:extLst>
            </p:cNvPr>
            <p:cNvSpPr txBox="1"/>
            <p:nvPr/>
          </p:nvSpPr>
          <p:spPr>
            <a:xfrm>
              <a:off x="3068201" y="4378214"/>
              <a:ext cx="1780024"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Quality &amp; Damages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Light"/>
                  <a:ea typeface="+mn-ea"/>
                  <a:cs typeface="+mn-cs"/>
                </a:rPr>
                <a:t>This area is a very sensitive one and best to have a process to automatically engage in situations</a:t>
              </a:r>
              <a:endParaRPr kumimoji="0" lang="es-UY" sz="900" b="0" i="0" u="none" strike="noStrike" kern="1200" cap="none" spc="0" normalizeH="0" baseline="0" noProof="0" dirty="0">
                <a:ln>
                  <a:noFill/>
                </a:ln>
                <a:solidFill>
                  <a:prstClr val="black"/>
                </a:solidFill>
                <a:effectLst/>
                <a:uLnTx/>
                <a:uFillTx/>
                <a:latin typeface="Lato Light"/>
                <a:ea typeface="+mn-ea"/>
                <a:cs typeface="+mn-cs"/>
              </a:endParaRPr>
            </a:p>
          </p:txBody>
        </p:sp>
        <p:pic>
          <p:nvPicPr>
            <p:cNvPr id="24" name="Graphic 23" descr="Clipboard Badge with solid fill">
              <a:extLst>
                <a:ext uri="{FF2B5EF4-FFF2-40B4-BE49-F238E27FC236}">
                  <a16:creationId xmlns:a16="http://schemas.microsoft.com/office/drawing/2014/main" id="{0DFF1C49-C05A-38F2-E06F-0341CD84597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600450" y="3600450"/>
              <a:ext cx="647700" cy="647700"/>
            </a:xfrm>
            <a:prstGeom prst="rect">
              <a:avLst/>
            </a:prstGeom>
          </p:spPr>
        </p:pic>
      </p:grpSp>
      <p:grpSp>
        <p:nvGrpSpPr>
          <p:cNvPr id="2" name="Group 1">
            <a:extLst>
              <a:ext uri="{FF2B5EF4-FFF2-40B4-BE49-F238E27FC236}">
                <a16:creationId xmlns:a16="http://schemas.microsoft.com/office/drawing/2014/main" id="{54B062FB-C993-EB2B-C3AD-8948EABB9ED1}"/>
              </a:ext>
            </a:extLst>
          </p:cNvPr>
          <p:cNvGrpSpPr/>
          <p:nvPr/>
        </p:nvGrpSpPr>
        <p:grpSpPr>
          <a:xfrm>
            <a:off x="5506601" y="4365831"/>
            <a:ext cx="1780024" cy="1815704"/>
            <a:chOff x="4935101" y="3651456"/>
            <a:chExt cx="1780024" cy="1815704"/>
          </a:xfrm>
        </p:grpSpPr>
        <p:sp>
          <p:nvSpPr>
            <p:cNvPr id="16" name="TextBox 15">
              <a:extLst>
                <a:ext uri="{FF2B5EF4-FFF2-40B4-BE49-F238E27FC236}">
                  <a16:creationId xmlns:a16="http://schemas.microsoft.com/office/drawing/2014/main" id="{536E35F6-82F0-A572-FDA6-44626112376A}"/>
                </a:ext>
              </a:extLst>
            </p:cNvPr>
            <p:cNvSpPr txBox="1"/>
            <p:nvPr/>
          </p:nvSpPr>
          <p:spPr>
            <a:xfrm>
              <a:off x="4935101" y="4359164"/>
              <a:ext cx="178002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Promotional Material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Light"/>
                  <a:ea typeface="+mn-ea"/>
                  <a:cs typeface="+mn-cs"/>
                </a:rPr>
                <a:t>A very sensitive area , always best to make customers aware you are fully engaged with best practices in POS design which fits their store and channel </a:t>
              </a:r>
              <a:endParaRPr kumimoji="0" lang="es-UY" sz="900" b="0" i="0" u="none" strike="noStrike" kern="1200" cap="none" spc="0" normalizeH="0" baseline="0" noProof="0" dirty="0">
                <a:ln>
                  <a:noFill/>
                </a:ln>
                <a:solidFill>
                  <a:prstClr val="black"/>
                </a:solidFill>
                <a:effectLst/>
                <a:uLnTx/>
                <a:uFillTx/>
                <a:latin typeface="Lato Light"/>
                <a:ea typeface="+mn-ea"/>
                <a:cs typeface="+mn-cs"/>
              </a:endParaRPr>
            </a:p>
          </p:txBody>
        </p:sp>
        <p:pic>
          <p:nvPicPr>
            <p:cNvPr id="25" name="Picture 32" descr="red vector banner special promotion">
              <a:extLst>
                <a:ext uri="{FF2B5EF4-FFF2-40B4-BE49-F238E27FC236}">
                  <a16:creationId xmlns:a16="http://schemas.microsoft.com/office/drawing/2014/main" id="{9000E7E4-C035-8C7E-4AFF-26DE2058203C}"/>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981574" y="3651456"/>
              <a:ext cx="1685925" cy="658993"/>
            </a:xfrm>
            <a:prstGeom prst="rect">
              <a:avLst/>
            </a:prstGeom>
            <a:solidFill>
              <a:schemeClr val="bg1">
                <a:lumMod val="65000"/>
              </a:schemeClr>
            </a:solidFill>
          </p:spPr>
        </p:pic>
      </p:grpSp>
      <p:grpSp>
        <p:nvGrpSpPr>
          <p:cNvPr id="35" name="Group 34">
            <a:extLst>
              <a:ext uri="{FF2B5EF4-FFF2-40B4-BE49-F238E27FC236}">
                <a16:creationId xmlns:a16="http://schemas.microsoft.com/office/drawing/2014/main" id="{3EA8D96E-8D76-3135-E3F8-5F96A1590635}"/>
              </a:ext>
            </a:extLst>
          </p:cNvPr>
          <p:cNvGrpSpPr/>
          <p:nvPr/>
        </p:nvGrpSpPr>
        <p:grpSpPr>
          <a:xfrm>
            <a:off x="5701945" y="2247899"/>
            <a:ext cx="1363861" cy="1709876"/>
            <a:chOff x="5863870" y="1457324"/>
            <a:chExt cx="1363861" cy="1709876"/>
          </a:xfrm>
        </p:grpSpPr>
        <p:sp>
          <p:nvSpPr>
            <p:cNvPr id="12" name="TextBox 11">
              <a:extLst>
                <a:ext uri="{FF2B5EF4-FFF2-40B4-BE49-F238E27FC236}">
                  <a16:creationId xmlns:a16="http://schemas.microsoft.com/office/drawing/2014/main" id="{5BEF72FB-9818-DB22-2021-20F1FF06AB8C}"/>
                </a:ext>
              </a:extLst>
            </p:cNvPr>
            <p:cNvSpPr txBox="1"/>
            <p:nvPr/>
          </p:nvSpPr>
          <p:spPr>
            <a:xfrm>
              <a:off x="5863870" y="2320814"/>
              <a:ext cx="1363861" cy="8463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Promotions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Light"/>
                  <a:ea typeface="+mn-ea"/>
                  <a:cs typeface="+mn-cs"/>
                </a:rPr>
                <a:t>Customers expect all promotions to be evenly spread out </a:t>
              </a:r>
            </a:p>
          </p:txBody>
        </p:sp>
        <p:pic>
          <p:nvPicPr>
            <p:cNvPr id="26" name="Picture 22" descr="Red clearance sign for 30% off on cloth rack with variety of women apparel in retail store in America.">
              <a:extLst>
                <a:ext uri="{FF2B5EF4-FFF2-40B4-BE49-F238E27FC236}">
                  <a16:creationId xmlns:a16="http://schemas.microsoft.com/office/drawing/2014/main" id="{4BF3B22A-DC17-CD0A-C527-EDF5BE7C2829}"/>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76950" y="1457324"/>
              <a:ext cx="1057274" cy="7048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D7E5EBF7-61B4-92AC-2F2E-B8B3EA9AB87B}"/>
              </a:ext>
            </a:extLst>
          </p:cNvPr>
          <p:cNvGrpSpPr/>
          <p:nvPr/>
        </p:nvGrpSpPr>
        <p:grpSpPr>
          <a:xfrm>
            <a:off x="134977" y="2622169"/>
            <a:ext cx="1998624" cy="1949832"/>
            <a:chOff x="-21063" y="1522107"/>
            <a:chExt cx="3284038" cy="3288913"/>
          </a:xfrm>
          <a:solidFill>
            <a:srgbClr val="3984A3"/>
          </a:solidFill>
        </p:grpSpPr>
        <p:grpSp>
          <p:nvGrpSpPr>
            <p:cNvPr id="28" name="Group 29">
              <a:extLst>
                <a:ext uri="{FF2B5EF4-FFF2-40B4-BE49-F238E27FC236}">
                  <a16:creationId xmlns:a16="http://schemas.microsoft.com/office/drawing/2014/main" id="{1E8073FD-C35A-57D4-EE76-1A6B3C756F88}"/>
                </a:ext>
              </a:extLst>
            </p:cNvPr>
            <p:cNvGrpSpPr/>
            <p:nvPr/>
          </p:nvGrpSpPr>
          <p:grpSpPr>
            <a:xfrm>
              <a:off x="-21063" y="1522107"/>
              <a:ext cx="3284038" cy="3288913"/>
              <a:chOff x="2028825" y="1498600"/>
              <a:chExt cx="3208338" cy="3213100"/>
            </a:xfrm>
            <a:grpFill/>
          </p:grpSpPr>
          <p:sp>
            <p:nvSpPr>
              <p:cNvPr id="31" name="Freeform 15">
                <a:extLst>
                  <a:ext uri="{FF2B5EF4-FFF2-40B4-BE49-F238E27FC236}">
                    <a16:creationId xmlns:a16="http://schemas.microsoft.com/office/drawing/2014/main" id="{0097E44F-9100-6016-8657-1598E735F252}"/>
                  </a:ext>
                </a:extLst>
              </p:cNvPr>
              <p:cNvSpPr>
                <a:spLocks/>
              </p:cNvSpPr>
              <p:nvPr/>
            </p:nvSpPr>
            <p:spPr bwMode="auto">
              <a:xfrm>
                <a:off x="2028825" y="1498600"/>
                <a:ext cx="3208338" cy="3213100"/>
              </a:xfrm>
              <a:custGeom>
                <a:avLst/>
                <a:gdLst/>
                <a:ahLst/>
                <a:cxnLst>
                  <a:cxn ang="0">
                    <a:pos x="593" y="0"/>
                  </a:cxn>
                  <a:cxn ang="0">
                    <a:pos x="1431" y="0"/>
                  </a:cxn>
                  <a:cxn ang="0">
                    <a:pos x="2021" y="593"/>
                  </a:cxn>
                  <a:cxn ang="0">
                    <a:pos x="2021" y="1431"/>
                  </a:cxn>
                  <a:cxn ang="0">
                    <a:pos x="1431" y="2024"/>
                  </a:cxn>
                  <a:cxn ang="0">
                    <a:pos x="593" y="2024"/>
                  </a:cxn>
                  <a:cxn ang="0">
                    <a:pos x="0" y="1431"/>
                  </a:cxn>
                  <a:cxn ang="0">
                    <a:pos x="0" y="593"/>
                  </a:cxn>
                  <a:cxn ang="0">
                    <a:pos x="593" y="0"/>
                  </a:cxn>
                </a:cxnLst>
                <a:rect l="0" t="0" r="r" b="b"/>
                <a:pathLst>
                  <a:path w="2021" h="2024">
                    <a:moveTo>
                      <a:pt x="593" y="0"/>
                    </a:moveTo>
                    <a:lnTo>
                      <a:pt x="1431" y="0"/>
                    </a:lnTo>
                    <a:lnTo>
                      <a:pt x="2021" y="593"/>
                    </a:lnTo>
                    <a:lnTo>
                      <a:pt x="2021" y="1431"/>
                    </a:lnTo>
                    <a:lnTo>
                      <a:pt x="1431" y="2024"/>
                    </a:lnTo>
                    <a:lnTo>
                      <a:pt x="593" y="2024"/>
                    </a:lnTo>
                    <a:lnTo>
                      <a:pt x="0" y="1431"/>
                    </a:lnTo>
                    <a:lnTo>
                      <a:pt x="0" y="593"/>
                    </a:lnTo>
                    <a:lnTo>
                      <a:pt x="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a:ea typeface="+mn-ea"/>
                  <a:cs typeface="+mn-cs"/>
                </a:endParaRPr>
              </a:p>
            </p:txBody>
          </p:sp>
          <p:sp>
            <p:nvSpPr>
              <p:cNvPr id="32" name="Freeform 16">
                <a:extLst>
                  <a:ext uri="{FF2B5EF4-FFF2-40B4-BE49-F238E27FC236}">
                    <a16:creationId xmlns:a16="http://schemas.microsoft.com/office/drawing/2014/main" id="{14081ABF-DF83-2069-9FCF-62AE385DFCBC}"/>
                  </a:ext>
                </a:extLst>
              </p:cNvPr>
              <p:cNvSpPr>
                <a:spLocks/>
              </p:cNvSpPr>
              <p:nvPr/>
            </p:nvSpPr>
            <p:spPr bwMode="auto">
              <a:xfrm>
                <a:off x="2208212" y="1764359"/>
                <a:ext cx="2851150" cy="2857500"/>
              </a:xfrm>
              <a:custGeom>
                <a:avLst/>
                <a:gdLst/>
                <a:ahLst/>
                <a:cxnLst>
                  <a:cxn ang="0">
                    <a:pos x="526" y="0"/>
                  </a:cxn>
                  <a:cxn ang="0">
                    <a:pos x="1270" y="0"/>
                  </a:cxn>
                  <a:cxn ang="0">
                    <a:pos x="1796" y="527"/>
                  </a:cxn>
                  <a:cxn ang="0">
                    <a:pos x="1796" y="1273"/>
                  </a:cxn>
                  <a:cxn ang="0">
                    <a:pos x="1270" y="1800"/>
                  </a:cxn>
                  <a:cxn ang="0">
                    <a:pos x="526" y="1800"/>
                  </a:cxn>
                  <a:cxn ang="0">
                    <a:pos x="0" y="1273"/>
                  </a:cxn>
                  <a:cxn ang="0">
                    <a:pos x="0" y="527"/>
                  </a:cxn>
                  <a:cxn ang="0">
                    <a:pos x="526" y="0"/>
                  </a:cxn>
                </a:cxnLst>
                <a:rect l="0" t="0" r="r" b="b"/>
                <a:pathLst>
                  <a:path w="1796" h="1800">
                    <a:moveTo>
                      <a:pt x="526" y="0"/>
                    </a:moveTo>
                    <a:lnTo>
                      <a:pt x="1270" y="0"/>
                    </a:lnTo>
                    <a:lnTo>
                      <a:pt x="1796" y="527"/>
                    </a:lnTo>
                    <a:lnTo>
                      <a:pt x="1796" y="1273"/>
                    </a:lnTo>
                    <a:lnTo>
                      <a:pt x="1270" y="1800"/>
                    </a:lnTo>
                    <a:lnTo>
                      <a:pt x="526" y="1800"/>
                    </a:lnTo>
                    <a:lnTo>
                      <a:pt x="0" y="1273"/>
                    </a:lnTo>
                    <a:lnTo>
                      <a:pt x="0" y="527"/>
                    </a:lnTo>
                    <a:lnTo>
                      <a:pt x="5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p:txBody>
          </p:sp>
        </p:grpSp>
        <p:sp>
          <p:nvSpPr>
            <p:cNvPr id="29" name="TextBox 28">
              <a:extLst>
                <a:ext uri="{FF2B5EF4-FFF2-40B4-BE49-F238E27FC236}">
                  <a16:creationId xmlns:a16="http://schemas.microsoft.com/office/drawing/2014/main" id="{78157CFB-D5B4-D691-D695-C795C8446361}"/>
                </a:ext>
              </a:extLst>
            </p:cNvPr>
            <p:cNvSpPr txBox="1"/>
            <p:nvPr/>
          </p:nvSpPr>
          <p:spPr>
            <a:xfrm>
              <a:off x="220237" y="2393213"/>
              <a:ext cx="2820041" cy="158340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a:ea typeface="Open Sans" panose="020B0606030504020204" pitchFamily="34" charset="0"/>
                  <a:cs typeface="Open Sans" panose="020B0606030504020204" pitchFamily="34" charset="0"/>
                </a:rPr>
                <a:t>Execution standards should be based on a process and KPI’s to deliver measurable standards</a:t>
              </a:r>
              <a:endParaRPr kumimoji="0" lang="es-UY" sz="1100" b="0" i="0" u="none" strike="noStrike" kern="1200" cap="none" spc="0" normalizeH="0" baseline="0" noProof="0" dirty="0">
                <a:ln>
                  <a:noFill/>
                </a:ln>
                <a:solidFill>
                  <a:prstClr val="white"/>
                </a:solidFill>
                <a:effectLst/>
                <a:uLnTx/>
                <a:uFillTx/>
                <a:latin typeface="Lato Light"/>
                <a:ea typeface="Open Sans" panose="020B0606030504020204" pitchFamily="34" charset="0"/>
                <a:cs typeface="Open Sans" panose="020B0606030504020204" pitchFamily="34" charset="0"/>
              </a:endParaRPr>
            </a:p>
          </p:txBody>
        </p:sp>
      </p:grpSp>
      <p:pic>
        <p:nvPicPr>
          <p:cNvPr id="41" name="Graphic 40" descr="Clipboard Badge with solid fill">
            <a:extLst>
              <a:ext uri="{FF2B5EF4-FFF2-40B4-BE49-F238E27FC236}">
                <a16:creationId xmlns:a16="http://schemas.microsoft.com/office/drawing/2014/main" id="{5B30B06E-1ADF-9A96-E0B3-FD8B2A2C426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85600" y="2609850"/>
            <a:ext cx="600300" cy="600300"/>
          </a:xfrm>
          <a:prstGeom prst="rect">
            <a:avLst/>
          </a:prstGeom>
        </p:spPr>
      </p:pic>
    </p:spTree>
    <p:extLst>
      <p:ext uri="{BB962C8B-B14F-4D97-AF65-F5344CB8AC3E}">
        <p14:creationId xmlns:p14="http://schemas.microsoft.com/office/powerpoint/2010/main" val="147881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F87D556-53D6-725C-98AA-1DC990447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4" name="Footer Placeholder 3">
            <a:extLst>
              <a:ext uri="{FF2B5EF4-FFF2-40B4-BE49-F238E27FC236}">
                <a16:creationId xmlns:a16="http://schemas.microsoft.com/office/drawing/2014/main" id="{26987082-5B23-1D1A-C664-9751F0BA4B6D}"/>
              </a:ext>
            </a:extLst>
          </p:cNvPr>
          <p:cNvSpPr>
            <a:spLocks noGrp="1"/>
          </p:cNvSpPr>
          <p:nvPr>
            <p:ph type="ftr" sz="quarter" idx="11"/>
          </p:nvPr>
        </p:nvSpPr>
        <p:spPr>
          <a:xfrm>
            <a:off x="440055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5" name="TextBox 4">
            <a:extLst>
              <a:ext uri="{FF2B5EF4-FFF2-40B4-BE49-F238E27FC236}">
                <a16:creationId xmlns:a16="http://schemas.microsoft.com/office/drawing/2014/main" id="{0AD26F3A-263E-6233-B112-A1AF69BB5EEE}"/>
              </a:ext>
            </a:extLst>
          </p:cNvPr>
          <p:cNvSpPr txBox="1"/>
          <p:nvPr/>
        </p:nvSpPr>
        <p:spPr>
          <a:xfrm>
            <a:off x="133350" y="6496050"/>
            <a:ext cx="43434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Lato Light"/>
                <a:ea typeface="+mn-ea"/>
                <a:cs typeface="+mn-cs"/>
              </a:rPr>
              <a:t>Source </a:t>
            </a:r>
            <a:r>
              <a:rPr lang="en-GB" sz="800" b="1">
                <a:solidFill>
                  <a:prstClr val="black"/>
                </a:solidFill>
                <a:latin typeface="Lato Light"/>
              </a:rPr>
              <a:t>: </a:t>
            </a:r>
            <a:r>
              <a:rPr kumimoji="0" lang="en-GB" sz="800" b="1" i="0" u="none" strike="noStrike" kern="1200" cap="none" spc="0" normalizeH="0" baseline="0" noProof="0">
                <a:ln>
                  <a:noFill/>
                </a:ln>
                <a:solidFill>
                  <a:prstClr val="black"/>
                </a:solidFill>
                <a:effectLst/>
                <a:uLnTx/>
                <a:uFillTx/>
                <a:latin typeface="Lato Light"/>
                <a:ea typeface="+mn-ea"/>
                <a:cs typeface="+mn-cs"/>
              </a:rPr>
              <a:t>Nielsen </a:t>
            </a:r>
            <a:r>
              <a:rPr kumimoji="0" lang="en-GB" sz="800" b="1" i="0" u="none" strike="noStrike" kern="1200" cap="none" spc="0" normalizeH="0" baseline="0" noProof="0" dirty="0">
                <a:ln>
                  <a:noFill/>
                </a:ln>
                <a:solidFill>
                  <a:prstClr val="black"/>
                </a:solidFill>
                <a:effectLst/>
                <a:uLnTx/>
                <a:uFillTx/>
                <a:latin typeface="Lato Light"/>
                <a:ea typeface="+mn-ea"/>
                <a:cs typeface="+mn-cs"/>
              </a:rPr>
              <a:t>thought leadership series 2022. </a:t>
            </a:r>
          </a:p>
        </p:txBody>
      </p:sp>
      <p:sp>
        <p:nvSpPr>
          <p:cNvPr id="39" name="TextBox 38">
            <a:extLst>
              <a:ext uri="{FF2B5EF4-FFF2-40B4-BE49-F238E27FC236}">
                <a16:creationId xmlns:a16="http://schemas.microsoft.com/office/drawing/2014/main" id="{BCBA318F-2C85-4DBE-3B8B-195A09949EBE}"/>
              </a:ext>
            </a:extLst>
          </p:cNvPr>
          <p:cNvSpPr txBox="1"/>
          <p:nvPr/>
        </p:nvSpPr>
        <p:spPr>
          <a:xfrm>
            <a:off x="9201150" y="1838325"/>
            <a:ext cx="2695575"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Within the traditional channel a shopper typically visits for between five and seven minutes and almost 70% of purchases are planned in this channel accordingly there are opportunities to promote and drive purchase and build brand equity here are some of the ways You can capture the shoppers attention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Trade marketing Implications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Gaining shoppers attention requires different metal methodologies used at different locations in different ways , Key aspect off trade marketing execution in these examples is specific needs based communication focused on the targeted product category being marketed. </a:t>
            </a:r>
          </a:p>
        </p:txBody>
      </p:sp>
      <p:sp>
        <p:nvSpPr>
          <p:cNvPr id="30" name="TextBox 29">
            <a:extLst>
              <a:ext uri="{FF2B5EF4-FFF2-40B4-BE49-F238E27FC236}">
                <a16:creationId xmlns:a16="http://schemas.microsoft.com/office/drawing/2014/main" id="{6BA5093F-DE30-D6F9-2805-EC1FE9B6C21C}"/>
              </a:ext>
            </a:extLst>
          </p:cNvPr>
          <p:cNvSpPr txBox="1"/>
          <p:nvPr/>
        </p:nvSpPr>
        <p:spPr>
          <a:xfrm>
            <a:off x="406191" y="161110"/>
            <a:ext cx="7951327" cy="74373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5 Minutes to capture a shoppers attention.</a:t>
            </a:r>
          </a:p>
        </p:txBody>
      </p:sp>
      <p:grpSp>
        <p:nvGrpSpPr>
          <p:cNvPr id="62" name="Group 61">
            <a:extLst>
              <a:ext uri="{FF2B5EF4-FFF2-40B4-BE49-F238E27FC236}">
                <a16:creationId xmlns:a16="http://schemas.microsoft.com/office/drawing/2014/main" id="{744BB1C8-47ED-343E-8AD3-5BF0FAFFD5EE}"/>
              </a:ext>
            </a:extLst>
          </p:cNvPr>
          <p:cNvGrpSpPr/>
          <p:nvPr/>
        </p:nvGrpSpPr>
        <p:grpSpPr>
          <a:xfrm>
            <a:off x="763627" y="1441069"/>
            <a:ext cx="1998624" cy="1949832"/>
            <a:chOff x="858877" y="1593469"/>
            <a:chExt cx="1998624" cy="1949832"/>
          </a:xfrm>
        </p:grpSpPr>
        <p:grpSp>
          <p:nvGrpSpPr>
            <p:cNvPr id="27" name="Group 26">
              <a:extLst>
                <a:ext uri="{FF2B5EF4-FFF2-40B4-BE49-F238E27FC236}">
                  <a16:creationId xmlns:a16="http://schemas.microsoft.com/office/drawing/2014/main" id="{D7E5EBF7-61B4-92AC-2F2E-B8B3EA9AB87B}"/>
                </a:ext>
              </a:extLst>
            </p:cNvPr>
            <p:cNvGrpSpPr/>
            <p:nvPr/>
          </p:nvGrpSpPr>
          <p:grpSpPr>
            <a:xfrm>
              <a:off x="858877" y="1593469"/>
              <a:ext cx="1998624" cy="1949832"/>
              <a:chOff x="-21063" y="1522107"/>
              <a:chExt cx="3284038" cy="3288913"/>
            </a:xfrm>
            <a:solidFill>
              <a:srgbClr val="3984A3"/>
            </a:solidFill>
          </p:grpSpPr>
          <p:grpSp>
            <p:nvGrpSpPr>
              <p:cNvPr id="28" name="Group 29">
                <a:extLst>
                  <a:ext uri="{FF2B5EF4-FFF2-40B4-BE49-F238E27FC236}">
                    <a16:creationId xmlns:a16="http://schemas.microsoft.com/office/drawing/2014/main" id="{1E8073FD-C35A-57D4-EE76-1A6B3C756F88}"/>
                  </a:ext>
                </a:extLst>
              </p:cNvPr>
              <p:cNvGrpSpPr/>
              <p:nvPr/>
            </p:nvGrpSpPr>
            <p:grpSpPr>
              <a:xfrm>
                <a:off x="-21063" y="1522107"/>
                <a:ext cx="3284038" cy="3288913"/>
                <a:chOff x="2028825" y="1498600"/>
                <a:chExt cx="3208338" cy="3213100"/>
              </a:xfrm>
              <a:grpFill/>
            </p:grpSpPr>
            <p:sp>
              <p:nvSpPr>
                <p:cNvPr id="31" name="Freeform 15">
                  <a:extLst>
                    <a:ext uri="{FF2B5EF4-FFF2-40B4-BE49-F238E27FC236}">
                      <a16:creationId xmlns:a16="http://schemas.microsoft.com/office/drawing/2014/main" id="{0097E44F-9100-6016-8657-1598E735F252}"/>
                    </a:ext>
                  </a:extLst>
                </p:cNvPr>
                <p:cNvSpPr>
                  <a:spLocks/>
                </p:cNvSpPr>
                <p:nvPr/>
              </p:nvSpPr>
              <p:spPr bwMode="auto">
                <a:xfrm>
                  <a:off x="2028825" y="1498600"/>
                  <a:ext cx="3208338" cy="3213100"/>
                </a:xfrm>
                <a:custGeom>
                  <a:avLst/>
                  <a:gdLst/>
                  <a:ahLst/>
                  <a:cxnLst>
                    <a:cxn ang="0">
                      <a:pos x="593" y="0"/>
                    </a:cxn>
                    <a:cxn ang="0">
                      <a:pos x="1431" y="0"/>
                    </a:cxn>
                    <a:cxn ang="0">
                      <a:pos x="2021" y="593"/>
                    </a:cxn>
                    <a:cxn ang="0">
                      <a:pos x="2021" y="1431"/>
                    </a:cxn>
                    <a:cxn ang="0">
                      <a:pos x="1431" y="2024"/>
                    </a:cxn>
                    <a:cxn ang="0">
                      <a:pos x="593" y="2024"/>
                    </a:cxn>
                    <a:cxn ang="0">
                      <a:pos x="0" y="1431"/>
                    </a:cxn>
                    <a:cxn ang="0">
                      <a:pos x="0" y="593"/>
                    </a:cxn>
                    <a:cxn ang="0">
                      <a:pos x="593" y="0"/>
                    </a:cxn>
                  </a:cxnLst>
                  <a:rect l="0" t="0" r="r" b="b"/>
                  <a:pathLst>
                    <a:path w="2021" h="2024">
                      <a:moveTo>
                        <a:pt x="593" y="0"/>
                      </a:moveTo>
                      <a:lnTo>
                        <a:pt x="1431" y="0"/>
                      </a:lnTo>
                      <a:lnTo>
                        <a:pt x="2021" y="593"/>
                      </a:lnTo>
                      <a:lnTo>
                        <a:pt x="2021" y="1431"/>
                      </a:lnTo>
                      <a:lnTo>
                        <a:pt x="1431" y="2024"/>
                      </a:lnTo>
                      <a:lnTo>
                        <a:pt x="593" y="2024"/>
                      </a:lnTo>
                      <a:lnTo>
                        <a:pt x="0" y="1431"/>
                      </a:lnTo>
                      <a:lnTo>
                        <a:pt x="0" y="593"/>
                      </a:lnTo>
                      <a:lnTo>
                        <a:pt x="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a:ea typeface="+mn-ea"/>
                    <a:cs typeface="+mn-cs"/>
                  </a:endParaRPr>
                </a:p>
              </p:txBody>
            </p:sp>
            <p:sp>
              <p:nvSpPr>
                <p:cNvPr id="32" name="Freeform 16">
                  <a:extLst>
                    <a:ext uri="{FF2B5EF4-FFF2-40B4-BE49-F238E27FC236}">
                      <a16:creationId xmlns:a16="http://schemas.microsoft.com/office/drawing/2014/main" id="{14081ABF-DF83-2069-9FCF-62AE385DFCBC}"/>
                    </a:ext>
                  </a:extLst>
                </p:cNvPr>
                <p:cNvSpPr>
                  <a:spLocks/>
                </p:cNvSpPr>
                <p:nvPr/>
              </p:nvSpPr>
              <p:spPr bwMode="auto">
                <a:xfrm>
                  <a:off x="2208212" y="1764359"/>
                  <a:ext cx="2851150" cy="2857500"/>
                </a:xfrm>
                <a:custGeom>
                  <a:avLst/>
                  <a:gdLst/>
                  <a:ahLst/>
                  <a:cxnLst>
                    <a:cxn ang="0">
                      <a:pos x="526" y="0"/>
                    </a:cxn>
                    <a:cxn ang="0">
                      <a:pos x="1270" y="0"/>
                    </a:cxn>
                    <a:cxn ang="0">
                      <a:pos x="1796" y="527"/>
                    </a:cxn>
                    <a:cxn ang="0">
                      <a:pos x="1796" y="1273"/>
                    </a:cxn>
                    <a:cxn ang="0">
                      <a:pos x="1270" y="1800"/>
                    </a:cxn>
                    <a:cxn ang="0">
                      <a:pos x="526" y="1800"/>
                    </a:cxn>
                    <a:cxn ang="0">
                      <a:pos x="0" y="1273"/>
                    </a:cxn>
                    <a:cxn ang="0">
                      <a:pos x="0" y="527"/>
                    </a:cxn>
                    <a:cxn ang="0">
                      <a:pos x="526" y="0"/>
                    </a:cxn>
                  </a:cxnLst>
                  <a:rect l="0" t="0" r="r" b="b"/>
                  <a:pathLst>
                    <a:path w="1796" h="1800">
                      <a:moveTo>
                        <a:pt x="526" y="0"/>
                      </a:moveTo>
                      <a:lnTo>
                        <a:pt x="1270" y="0"/>
                      </a:lnTo>
                      <a:lnTo>
                        <a:pt x="1796" y="527"/>
                      </a:lnTo>
                      <a:lnTo>
                        <a:pt x="1796" y="1273"/>
                      </a:lnTo>
                      <a:lnTo>
                        <a:pt x="1270" y="1800"/>
                      </a:lnTo>
                      <a:lnTo>
                        <a:pt x="526" y="1800"/>
                      </a:lnTo>
                      <a:lnTo>
                        <a:pt x="0" y="1273"/>
                      </a:lnTo>
                      <a:lnTo>
                        <a:pt x="0" y="527"/>
                      </a:lnTo>
                      <a:lnTo>
                        <a:pt x="5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p:txBody>
            </p:sp>
          </p:grpSp>
          <p:sp>
            <p:nvSpPr>
              <p:cNvPr id="29" name="TextBox 28">
                <a:extLst>
                  <a:ext uri="{FF2B5EF4-FFF2-40B4-BE49-F238E27FC236}">
                    <a16:creationId xmlns:a16="http://schemas.microsoft.com/office/drawing/2014/main" id="{78157CFB-D5B4-D691-D695-C795C8446361}"/>
                  </a:ext>
                </a:extLst>
              </p:cNvPr>
              <p:cNvSpPr txBox="1"/>
              <p:nvPr/>
            </p:nvSpPr>
            <p:spPr>
              <a:xfrm>
                <a:off x="220237" y="2393213"/>
                <a:ext cx="2820041" cy="140169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ato Light"/>
                    <a:ea typeface="Open Sans" panose="020B0606030504020204" pitchFamily="34" charset="0"/>
                    <a:cs typeface="Open Sans" panose="020B0606030504020204" pitchFamily="34" charset="0"/>
                  </a:rPr>
                  <a:t>In 5 minutes , trade marketers can …</a:t>
                </a:r>
                <a:endParaRPr kumimoji="0" lang="es-UY" sz="1600" b="1" i="0" u="none" strike="noStrike" kern="1200" cap="none" spc="0" normalizeH="0" baseline="0" noProof="0" dirty="0">
                  <a:ln>
                    <a:noFill/>
                  </a:ln>
                  <a:solidFill>
                    <a:prstClr val="white"/>
                  </a:solidFill>
                  <a:effectLst/>
                  <a:uLnTx/>
                  <a:uFillTx/>
                  <a:latin typeface="Lato Light"/>
                  <a:ea typeface="Open Sans" panose="020B0606030504020204" pitchFamily="34" charset="0"/>
                  <a:cs typeface="Open Sans" panose="020B0606030504020204" pitchFamily="34" charset="0"/>
                </a:endParaRPr>
              </a:p>
            </p:txBody>
          </p:sp>
        </p:grpSp>
        <p:pic>
          <p:nvPicPr>
            <p:cNvPr id="41" name="Graphic 40" descr="Clipboard Badge with solid fill">
              <a:extLst>
                <a:ext uri="{FF2B5EF4-FFF2-40B4-BE49-F238E27FC236}">
                  <a16:creationId xmlns:a16="http://schemas.microsoft.com/office/drawing/2014/main" id="{5B30B06E-1ADF-9A96-E0B3-FD8B2A2C42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3775" y="2886075"/>
              <a:ext cx="600300" cy="600300"/>
            </a:xfrm>
            <a:prstGeom prst="rect">
              <a:avLst/>
            </a:prstGeom>
          </p:spPr>
        </p:pic>
      </p:grpSp>
      <p:grpSp>
        <p:nvGrpSpPr>
          <p:cNvPr id="64" name="Group 63">
            <a:extLst>
              <a:ext uri="{FF2B5EF4-FFF2-40B4-BE49-F238E27FC236}">
                <a16:creationId xmlns:a16="http://schemas.microsoft.com/office/drawing/2014/main" id="{8D6C7FCF-5393-FA7E-4C58-C2676EF93D48}"/>
              </a:ext>
            </a:extLst>
          </p:cNvPr>
          <p:cNvGrpSpPr/>
          <p:nvPr/>
        </p:nvGrpSpPr>
        <p:grpSpPr>
          <a:xfrm>
            <a:off x="5943600" y="2805792"/>
            <a:ext cx="3297010" cy="1496958"/>
            <a:chOff x="5957208" y="3848099"/>
            <a:chExt cx="3297010" cy="1496958"/>
          </a:xfrm>
        </p:grpSpPr>
        <p:sp>
          <p:nvSpPr>
            <p:cNvPr id="13" name="TextBox 12">
              <a:extLst>
                <a:ext uri="{FF2B5EF4-FFF2-40B4-BE49-F238E27FC236}">
                  <a16:creationId xmlns:a16="http://schemas.microsoft.com/office/drawing/2014/main" id="{D27CB54F-7F25-30E9-5D25-6E8060D653E1}"/>
                </a:ext>
              </a:extLst>
            </p:cNvPr>
            <p:cNvSpPr txBox="1"/>
            <p:nvPr/>
          </p:nvSpPr>
          <p:spPr>
            <a:xfrm>
              <a:off x="5957208" y="4621782"/>
              <a:ext cx="329701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Instore communications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Use a broad screen TV to gain attention using a  television commercial clip of 15 seconds to get eyeball attention . </a:t>
              </a: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p:txBody>
        </p:sp>
        <p:pic>
          <p:nvPicPr>
            <p:cNvPr id="52" name="Graphic 51" descr="Television outline">
              <a:extLst>
                <a:ext uri="{FF2B5EF4-FFF2-40B4-BE49-F238E27FC236}">
                  <a16:creationId xmlns:a16="http://schemas.microsoft.com/office/drawing/2014/main" id="{A426EDD2-7349-8DAC-BB10-F4DB76E8EF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5999" y="3848099"/>
              <a:ext cx="581025" cy="581025"/>
            </a:xfrm>
            <a:prstGeom prst="rect">
              <a:avLst/>
            </a:prstGeom>
          </p:spPr>
        </p:pic>
      </p:grpSp>
      <p:grpSp>
        <p:nvGrpSpPr>
          <p:cNvPr id="60" name="Group 59">
            <a:extLst>
              <a:ext uri="{FF2B5EF4-FFF2-40B4-BE49-F238E27FC236}">
                <a16:creationId xmlns:a16="http://schemas.microsoft.com/office/drawing/2014/main" id="{BCF71F78-76A4-729A-FEAF-034CE63E520F}"/>
              </a:ext>
            </a:extLst>
          </p:cNvPr>
          <p:cNvGrpSpPr/>
          <p:nvPr/>
        </p:nvGrpSpPr>
        <p:grpSpPr>
          <a:xfrm>
            <a:off x="1112025" y="3952874"/>
            <a:ext cx="2812275" cy="1853465"/>
            <a:chOff x="521475" y="3829049"/>
            <a:chExt cx="2812275" cy="1853465"/>
          </a:xfrm>
        </p:grpSpPr>
        <p:sp>
          <p:nvSpPr>
            <p:cNvPr id="9" name="TextBox 8">
              <a:extLst>
                <a:ext uri="{FF2B5EF4-FFF2-40B4-BE49-F238E27FC236}">
                  <a16:creationId xmlns:a16="http://schemas.microsoft.com/office/drawing/2014/main" id="{8D4B4217-EF79-9C6E-8803-A69AD63CA363}"/>
                </a:ext>
              </a:extLst>
            </p:cNvPr>
            <p:cNvSpPr txBox="1"/>
            <p:nvPr/>
          </p:nvSpPr>
          <p:spPr>
            <a:xfrm>
              <a:off x="1000125" y="4959239"/>
              <a:ext cx="2333625"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Shoppers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Digitally engage through SMS and social media messaging systems conducive to traditional trade </a:t>
              </a: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p:txBody>
        </p:sp>
        <p:grpSp>
          <p:nvGrpSpPr>
            <p:cNvPr id="48" name="Group 47">
              <a:extLst>
                <a:ext uri="{FF2B5EF4-FFF2-40B4-BE49-F238E27FC236}">
                  <a16:creationId xmlns:a16="http://schemas.microsoft.com/office/drawing/2014/main" id="{37945458-DEFC-1DA3-0672-647D8CDB1C6A}"/>
                </a:ext>
              </a:extLst>
            </p:cNvPr>
            <p:cNvGrpSpPr/>
            <p:nvPr/>
          </p:nvGrpSpPr>
          <p:grpSpPr>
            <a:xfrm>
              <a:off x="1362075" y="3829049"/>
              <a:ext cx="1295400" cy="1040567"/>
              <a:chOff x="2381250" y="1600199"/>
              <a:chExt cx="1295400" cy="1040567"/>
            </a:xfrm>
          </p:grpSpPr>
          <p:pic>
            <p:nvPicPr>
              <p:cNvPr id="43" name="Picture 28" descr="Supermarket Market Shoppers Crazy Rushing Shopping Promotion">
                <a:extLst>
                  <a:ext uri="{FF2B5EF4-FFF2-40B4-BE49-F238E27FC236}">
                    <a16:creationId xmlns:a16="http://schemas.microsoft.com/office/drawing/2014/main" id="{B2A0A8ED-8BA3-15D4-8C67-F275279BA8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9167" b="59167"/>
              <a:stretch/>
            </p:blipFill>
            <p:spPr bwMode="auto">
              <a:xfrm>
                <a:off x="2381250" y="1600199"/>
                <a:ext cx="1295400" cy="104056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8C4D00B9-A42B-6FE9-AE9D-1DA67AA4705D}"/>
                  </a:ext>
                </a:extLst>
              </p:cNvPr>
              <p:cNvSpPr txBox="1"/>
              <p:nvPr/>
            </p:nvSpPr>
            <p:spPr>
              <a:xfrm rot="20797496">
                <a:off x="2725320" y="1688449"/>
                <a:ext cx="413437" cy="20005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Lato Light"/>
                    <a:ea typeface="+mn-ea"/>
                    <a:cs typeface="+mn-cs"/>
                  </a:rPr>
                  <a:t>Offer</a:t>
                </a:r>
              </a:p>
            </p:txBody>
          </p:sp>
        </p:grpSp>
        <p:pic>
          <p:nvPicPr>
            <p:cNvPr id="54" name="Graphic 53" descr="Present with solid fill">
              <a:extLst>
                <a:ext uri="{FF2B5EF4-FFF2-40B4-BE49-F238E27FC236}">
                  <a16:creationId xmlns:a16="http://schemas.microsoft.com/office/drawing/2014/main" id="{60D39184-6E22-69D4-6A99-9842763613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475" y="4119524"/>
              <a:ext cx="659625" cy="659625"/>
            </a:xfrm>
            <a:prstGeom prst="rect">
              <a:avLst/>
            </a:prstGeom>
          </p:spPr>
        </p:pic>
      </p:grpSp>
      <p:grpSp>
        <p:nvGrpSpPr>
          <p:cNvPr id="59" name="Group 58">
            <a:extLst>
              <a:ext uri="{FF2B5EF4-FFF2-40B4-BE49-F238E27FC236}">
                <a16:creationId xmlns:a16="http://schemas.microsoft.com/office/drawing/2014/main" id="{6968A061-47E1-7FF1-6F42-92144F374BA8}"/>
              </a:ext>
            </a:extLst>
          </p:cNvPr>
          <p:cNvGrpSpPr/>
          <p:nvPr/>
        </p:nvGrpSpPr>
        <p:grpSpPr>
          <a:xfrm>
            <a:off x="3738525" y="3751728"/>
            <a:ext cx="2147926" cy="1845061"/>
            <a:chOff x="3738525" y="3751728"/>
            <a:chExt cx="2147926" cy="1845061"/>
          </a:xfrm>
        </p:grpSpPr>
        <p:sp>
          <p:nvSpPr>
            <p:cNvPr id="12" name="TextBox 11">
              <a:extLst>
                <a:ext uri="{FF2B5EF4-FFF2-40B4-BE49-F238E27FC236}">
                  <a16:creationId xmlns:a16="http://schemas.microsoft.com/office/drawing/2014/main" id="{5BEF72FB-9818-DB22-2021-20F1FF06AB8C}"/>
                </a:ext>
              </a:extLst>
            </p:cNvPr>
            <p:cNvSpPr txBox="1"/>
            <p:nvPr/>
          </p:nvSpPr>
          <p:spPr>
            <a:xfrm>
              <a:off x="3781425" y="4873514"/>
              <a:ext cx="2105026"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Sampling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Engage a shopper and  communicate new product  uniqueness </a:t>
              </a: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p:txBody>
        </p:sp>
        <p:pic>
          <p:nvPicPr>
            <p:cNvPr id="50" name="Picture 4" descr="Advertisement Marketing Strategy">
              <a:extLst>
                <a:ext uri="{FF2B5EF4-FFF2-40B4-BE49-F238E27FC236}">
                  <a16:creationId xmlns:a16="http://schemas.microsoft.com/office/drawing/2014/main" id="{AB594746-9B97-0962-431B-8980D7E9D08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8256" t="31104" r="3410" b="37229"/>
            <a:stretch/>
          </p:blipFill>
          <p:spPr bwMode="auto">
            <a:xfrm>
              <a:off x="4581524" y="3751728"/>
              <a:ext cx="942976" cy="1053913"/>
            </a:xfrm>
            <a:prstGeom prst="rect">
              <a:avLst/>
            </a:prstGeom>
            <a:noFill/>
            <a:extLst>
              <a:ext uri="{909E8E84-426E-40DD-AFC4-6F175D3DCCD1}">
                <a14:hiddenFill xmlns:a14="http://schemas.microsoft.com/office/drawing/2010/main">
                  <a:solidFill>
                    <a:srgbClr val="FFFFFF"/>
                  </a:solidFill>
                </a14:hiddenFill>
              </a:ext>
            </a:extLst>
          </p:spPr>
        </p:pic>
        <p:pic>
          <p:nvPicPr>
            <p:cNvPr id="56" name="Graphic 55" descr="Continuous Improvement with solid fill">
              <a:extLst>
                <a:ext uri="{FF2B5EF4-FFF2-40B4-BE49-F238E27FC236}">
                  <a16:creationId xmlns:a16="http://schemas.microsoft.com/office/drawing/2014/main" id="{610FC4AF-9314-33A1-5E28-2CB0231F141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38525" y="4005225"/>
              <a:ext cx="914400" cy="914400"/>
            </a:xfrm>
            <a:prstGeom prst="rect">
              <a:avLst/>
            </a:prstGeom>
          </p:spPr>
        </p:pic>
      </p:grpSp>
      <p:grpSp>
        <p:nvGrpSpPr>
          <p:cNvPr id="61" name="Group 60">
            <a:extLst>
              <a:ext uri="{FF2B5EF4-FFF2-40B4-BE49-F238E27FC236}">
                <a16:creationId xmlns:a16="http://schemas.microsoft.com/office/drawing/2014/main" id="{93C8AEDC-10B3-25F4-13F6-29005B4AC17E}"/>
              </a:ext>
            </a:extLst>
          </p:cNvPr>
          <p:cNvGrpSpPr/>
          <p:nvPr/>
        </p:nvGrpSpPr>
        <p:grpSpPr>
          <a:xfrm>
            <a:off x="3650400" y="1523999"/>
            <a:ext cx="2274572" cy="2102603"/>
            <a:chOff x="3374175" y="1038224"/>
            <a:chExt cx="2274572" cy="2102603"/>
          </a:xfrm>
        </p:grpSpPr>
        <p:sp>
          <p:nvSpPr>
            <p:cNvPr id="11" name="TextBox 10">
              <a:extLst>
                <a:ext uri="{FF2B5EF4-FFF2-40B4-BE49-F238E27FC236}">
                  <a16:creationId xmlns:a16="http://schemas.microsoft.com/office/drawing/2014/main" id="{2D6E67CE-3C03-40DA-2D8F-85926A70037F}"/>
                </a:ext>
              </a:extLst>
            </p:cNvPr>
            <p:cNvSpPr txBox="1"/>
            <p:nvPr/>
          </p:nvSpPr>
          <p:spPr>
            <a:xfrm>
              <a:off x="4076701" y="2263664"/>
              <a:ext cx="1514474" cy="877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Light"/>
                  <a:ea typeface="+mn-ea"/>
                  <a:cs typeface="+mn-cs"/>
                </a:rPr>
                <a:t>Shop keepers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Communicate a new product arrivals or new promotions with the limited time frame.</a:t>
              </a:r>
              <a:endParaRPr kumimoji="0" lang="en-US" sz="1000" b="0" i="0" u="none" strike="noStrike" kern="1200" cap="none" spc="0" normalizeH="0" baseline="0" noProof="0" dirty="0">
                <a:ln>
                  <a:noFill/>
                </a:ln>
                <a:solidFill>
                  <a:prstClr val="black"/>
                </a:solidFill>
                <a:effectLst/>
                <a:uLnTx/>
                <a:uFillTx/>
                <a:latin typeface="Lato Light"/>
                <a:ea typeface="+mn-ea"/>
                <a:cs typeface="+mn-cs"/>
              </a:endParaRPr>
            </a:p>
          </p:txBody>
        </p:sp>
        <p:grpSp>
          <p:nvGrpSpPr>
            <p:cNvPr id="46" name="Group 45">
              <a:extLst>
                <a:ext uri="{FF2B5EF4-FFF2-40B4-BE49-F238E27FC236}">
                  <a16:creationId xmlns:a16="http://schemas.microsoft.com/office/drawing/2014/main" id="{0C9FA2F6-BFCA-A732-38D2-95483B49FD53}"/>
                </a:ext>
              </a:extLst>
            </p:cNvPr>
            <p:cNvGrpSpPr/>
            <p:nvPr/>
          </p:nvGrpSpPr>
          <p:grpSpPr>
            <a:xfrm>
              <a:off x="4143374" y="1038224"/>
              <a:ext cx="1505373" cy="1209675"/>
              <a:chOff x="6267449" y="1343024"/>
              <a:chExt cx="1505373" cy="1209675"/>
            </a:xfrm>
          </p:grpSpPr>
          <p:pic>
            <p:nvPicPr>
              <p:cNvPr id="44" name="Picture 28" descr="Supermarket Market Shoppers Crazy Rushing Shopping Promotion">
                <a:extLst>
                  <a:ext uri="{FF2B5EF4-FFF2-40B4-BE49-F238E27FC236}">
                    <a16:creationId xmlns:a16="http://schemas.microsoft.com/office/drawing/2014/main" id="{476E6953-5818-3181-25D7-F3DF53A3907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333" b="62500"/>
              <a:stretch/>
            </p:blipFill>
            <p:spPr bwMode="auto">
              <a:xfrm>
                <a:off x="6267449" y="1343024"/>
                <a:ext cx="1505373" cy="120967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AB46722A-E736-8FCA-46D1-D74F25B0F965}"/>
                  </a:ext>
                </a:extLst>
              </p:cNvPr>
              <p:cNvSpPr txBox="1"/>
              <p:nvPr/>
            </p:nvSpPr>
            <p:spPr>
              <a:xfrm>
                <a:off x="6753225" y="2143125"/>
                <a:ext cx="762000" cy="20005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Lato Light"/>
                    <a:ea typeface="+mn-ea"/>
                    <a:cs typeface="+mn-cs"/>
                  </a:rPr>
                  <a:t>Cash Counter </a:t>
                </a:r>
              </a:p>
            </p:txBody>
          </p:sp>
        </p:grpSp>
        <p:pic>
          <p:nvPicPr>
            <p:cNvPr id="58" name="Graphic 57" descr="Smart Phone outline">
              <a:extLst>
                <a:ext uri="{FF2B5EF4-FFF2-40B4-BE49-F238E27FC236}">
                  <a16:creationId xmlns:a16="http://schemas.microsoft.com/office/drawing/2014/main" id="{D71AE9E1-EDF0-04D2-001D-5B7D863CF82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74175" y="1412025"/>
              <a:ext cx="914400" cy="914400"/>
            </a:xfrm>
            <a:prstGeom prst="rect">
              <a:avLst/>
            </a:prstGeom>
          </p:spPr>
        </p:pic>
      </p:grpSp>
      <p:cxnSp>
        <p:nvCxnSpPr>
          <p:cNvPr id="66" name="Straight Connector 65">
            <a:extLst>
              <a:ext uri="{FF2B5EF4-FFF2-40B4-BE49-F238E27FC236}">
                <a16:creationId xmlns:a16="http://schemas.microsoft.com/office/drawing/2014/main" id="{1A0AC195-3652-7F6D-E6A9-33CD1D298EAB}"/>
              </a:ext>
            </a:extLst>
          </p:cNvPr>
          <p:cNvCxnSpPr>
            <a:cxnSpLocks/>
          </p:cNvCxnSpPr>
          <p:nvPr/>
        </p:nvCxnSpPr>
        <p:spPr>
          <a:xfrm>
            <a:off x="9086850" y="1114425"/>
            <a:ext cx="0" cy="466725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0D995520-46CA-00CA-E2DE-DEF5BAD32EE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1406"/>
          <a:stretch/>
        </p:blipFill>
        <p:spPr bwMode="auto">
          <a:xfrm>
            <a:off x="6817179" y="2521721"/>
            <a:ext cx="2207182" cy="184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29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Traditional Trade Engagement</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6" name="Picture 5">
            <a:extLst>
              <a:ext uri="{FF2B5EF4-FFF2-40B4-BE49-F238E27FC236}">
                <a16:creationId xmlns:a16="http://schemas.microsoft.com/office/drawing/2014/main" id="{D4FC27D7-558B-666D-E9CD-0516846052D3}"/>
              </a:ext>
            </a:extLst>
          </p:cNvPr>
          <p:cNvPicPr>
            <a:picLocks noChangeAspect="1"/>
          </p:cNvPicPr>
          <p:nvPr/>
        </p:nvPicPr>
        <p:blipFill>
          <a:blip r:embed="rId3"/>
          <a:stretch>
            <a:fillRect/>
          </a:stretch>
        </p:blipFill>
        <p:spPr>
          <a:xfrm>
            <a:off x="6153685" y="1148907"/>
            <a:ext cx="5224725" cy="4359018"/>
          </a:xfrm>
          <a:prstGeom prst="rect">
            <a:avLst/>
          </a:prstGeom>
        </p:spPr>
      </p:pic>
      <p:grpSp>
        <p:nvGrpSpPr>
          <p:cNvPr id="2" name="Group 1">
            <a:extLst>
              <a:ext uri="{FF2B5EF4-FFF2-40B4-BE49-F238E27FC236}">
                <a16:creationId xmlns:a16="http://schemas.microsoft.com/office/drawing/2014/main" id="{570C4DC8-DA7B-9167-3B8E-14E3119FFFED}"/>
              </a:ext>
            </a:extLst>
          </p:cNvPr>
          <p:cNvGrpSpPr/>
          <p:nvPr/>
        </p:nvGrpSpPr>
        <p:grpSpPr>
          <a:xfrm>
            <a:off x="5254413" y="4145497"/>
            <a:ext cx="1055370" cy="1055370"/>
            <a:chOff x="7108613" y="4124330"/>
            <a:chExt cx="1055370" cy="1055370"/>
          </a:xfrm>
        </p:grpSpPr>
        <p:sp>
          <p:nvSpPr>
            <p:cNvPr id="3" name="Oval 2">
              <a:extLst>
                <a:ext uri="{FF2B5EF4-FFF2-40B4-BE49-F238E27FC236}">
                  <a16:creationId xmlns:a16="http://schemas.microsoft.com/office/drawing/2014/main" id="{736E97A0-0E48-E15E-B409-19C7F7E587B3}"/>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1C55420B-AAAF-EE87-C15A-A9A68F5A7043}"/>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79790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
        <p:nvSpPr>
          <p:cNvPr id="8" name="TextBox 7">
            <a:extLst>
              <a:ext uri="{FF2B5EF4-FFF2-40B4-BE49-F238E27FC236}">
                <a16:creationId xmlns:a16="http://schemas.microsoft.com/office/drawing/2014/main" id="{A615D863-513E-3739-66FF-0805F9C60EC0}"/>
              </a:ext>
            </a:extLst>
          </p:cNvPr>
          <p:cNvSpPr txBox="1"/>
          <p:nvPr/>
        </p:nvSpPr>
        <p:spPr>
          <a:xfrm>
            <a:off x="143391" y="5697413"/>
            <a:ext cx="5468645" cy="276999"/>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Tree>
    <p:extLst>
      <p:ext uri="{BB962C8B-B14F-4D97-AF65-F5344CB8AC3E}">
        <p14:creationId xmlns:p14="http://schemas.microsoft.com/office/powerpoint/2010/main" val="306504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1" y="2178157"/>
            <a:ext cx="7341577" cy="2772000"/>
          </a:xfrm>
          <a:prstGeom prst="rect">
            <a:avLst/>
          </a:prstGeom>
          <a:solidFill>
            <a:schemeClr val="accent2"/>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Poppins" panose="00000500000000000000" pitchFamily="2" charset="0"/>
                <a:cs typeface="Poppins" panose="00000500000000000000" pitchFamily="2" charset="0"/>
              </a:rPr>
              <a:t>Brands that pay attention to the challenging and changing dynamics in traditional trade stand poised to drive not only visibility and share but enduring </a:t>
            </a:r>
            <a:r>
              <a:rPr lang="en-GB" sz="2000" b="1">
                <a:solidFill>
                  <a:prstClr val="white"/>
                </a:solidFill>
                <a:latin typeface="Poppins" panose="00000500000000000000" pitchFamily="2" charset="0"/>
                <a:cs typeface="Poppins" panose="00000500000000000000" pitchFamily="2" charset="0"/>
              </a:rPr>
              <a:t>customer engagement. </a:t>
            </a: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1026" name="Picture 2" descr="Five steps to success in Asia's traditional trade">
            <a:extLst>
              <a:ext uri="{FF2B5EF4-FFF2-40B4-BE49-F238E27FC236}">
                <a16:creationId xmlns:a16="http://schemas.microsoft.com/office/drawing/2014/main" id="{F1C0539A-909D-DD84-0122-A55BA2F56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844" y="2171701"/>
            <a:ext cx="4851156" cy="278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192">
            <a:extLst>
              <a:ext uri="{FF2B5EF4-FFF2-40B4-BE49-F238E27FC236}">
                <a16:creationId xmlns:a16="http://schemas.microsoft.com/office/drawing/2014/main" id="{A3FB01A0-051C-F96B-569C-C9FE87EB45DA}"/>
              </a:ext>
            </a:extLst>
          </p:cNvPr>
          <p:cNvPicPr>
            <a:picLocks noChangeAspect="1"/>
          </p:cNvPicPr>
          <p:nvPr/>
        </p:nvPicPr>
        <p:blipFill>
          <a:blip r:embed="rId2"/>
          <a:stretch>
            <a:fillRect/>
          </a:stretch>
        </p:blipFill>
        <p:spPr>
          <a:xfrm>
            <a:off x="233199" y="1685925"/>
            <a:ext cx="7728165" cy="4438650"/>
          </a:xfrm>
          <a:prstGeom prst="rect">
            <a:avLst/>
          </a:prstGeom>
        </p:spPr>
      </p:pic>
      <p:graphicFrame>
        <p:nvGraphicFramePr>
          <p:cNvPr id="7" name="Chart 6">
            <a:extLst>
              <a:ext uri="{FF2B5EF4-FFF2-40B4-BE49-F238E27FC236}">
                <a16:creationId xmlns:a16="http://schemas.microsoft.com/office/drawing/2014/main" id="{1E5FE398-227A-6261-1AE5-8A0D74BED0DD}"/>
              </a:ext>
            </a:extLst>
          </p:cNvPr>
          <p:cNvGraphicFramePr/>
          <p:nvPr/>
        </p:nvGraphicFramePr>
        <p:xfrm>
          <a:off x="1860550" y="1748366"/>
          <a:ext cx="4825385" cy="411165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6CE66F2-A389-BDA8-64C7-C22B5924339A}"/>
              </a:ext>
            </a:extLst>
          </p:cNvPr>
          <p:cNvSpPr txBox="1"/>
          <p:nvPr/>
        </p:nvSpPr>
        <p:spPr>
          <a:xfrm>
            <a:off x="244266" y="218260"/>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Channel dynamics across regions </a:t>
            </a:r>
          </a:p>
        </p:txBody>
      </p:sp>
      <p:pic>
        <p:nvPicPr>
          <p:cNvPr id="13" name="Picture 12" descr="Logo&#10;&#10;Description automatically generated">
            <a:extLst>
              <a:ext uri="{FF2B5EF4-FFF2-40B4-BE49-F238E27FC236}">
                <a16:creationId xmlns:a16="http://schemas.microsoft.com/office/drawing/2014/main" id="{F2C1B367-61AA-418A-5688-6B57315AC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14" name="Footer Placeholder 3">
            <a:extLst>
              <a:ext uri="{FF2B5EF4-FFF2-40B4-BE49-F238E27FC236}">
                <a16:creationId xmlns:a16="http://schemas.microsoft.com/office/drawing/2014/main" id="{7D71FCA7-A709-B439-2CBC-954BFCD51E0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15" name="TextBox 14">
            <a:extLst>
              <a:ext uri="{FF2B5EF4-FFF2-40B4-BE49-F238E27FC236}">
                <a16:creationId xmlns:a16="http://schemas.microsoft.com/office/drawing/2014/main" id="{A4966196-863F-DCA4-8AF9-14F064292879}"/>
              </a:ext>
            </a:extLst>
          </p:cNvPr>
          <p:cNvSpPr txBox="1"/>
          <p:nvPr/>
        </p:nvSpPr>
        <p:spPr>
          <a:xfrm>
            <a:off x="8026399" y="2252133"/>
            <a:ext cx="3852334"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To develop strategic plans it's essential to know channel dynamics across regions or across countries or states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GDP growth and markets or shifting towards developing markets which will be driven by a new middle class for the first time driving discretionary income to purchase services and products in addition to the gradual urbanisation and increasing labour forces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emerging opportunities will drive a higher level of convenience for busier people with a short list to purchase whilst the plan purchases will generally be in favour of their larger store formats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channel specific data along with shopper specific data with a love trade marketing to focus on the right channels outlets and customers to drive customer and consumer engagement </a:t>
            </a:r>
          </a:p>
        </p:txBody>
      </p:sp>
      <p:sp>
        <p:nvSpPr>
          <p:cNvPr id="16" name="TextBox 15">
            <a:extLst>
              <a:ext uri="{FF2B5EF4-FFF2-40B4-BE49-F238E27FC236}">
                <a16:creationId xmlns:a16="http://schemas.microsoft.com/office/drawing/2014/main" id="{FE328585-27CA-FE4D-478B-34ABB499AC05}"/>
              </a:ext>
            </a:extLst>
          </p:cNvPr>
          <p:cNvSpPr txBox="1"/>
          <p:nvPr/>
        </p:nvSpPr>
        <p:spPr>
          <a:xfrm>
            <a:off x="133350" y="6496050"/>
            <a:ext cx="43434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Lato Light"/>
                <a:ea typeface="+mn-ea"/>
                <a:cs typeface="+mn-cs"/>
              </a:rPr>
              <a:t>Source AC Nielsen thought </a:t>
            </a:r>
            <a:r>
              <a:rPr kumimoji="0" lang="en-GB" sz="800" b="1" i="0" u="none" strike="noStrike" kern="1200" cap="none" spc="0" normalizeH="0" baseline="0" noProof="0">
                <a:ln>
                  <a:noFill/>
                </a:ln>
                <a:solidFill>
                  <a:prstClr val="black"/>
                </a:solidFill>
                <a:effectLst/>
                <a:uLnTx/>
                <a:uFillTx/>
                <a:latin typeface="Lato Light"/>
                <a:ea typeface="+mn-ea"/>
                <a:cs typeface="+mn-cs"/>
              </a:rPr>
              <a:t>leadership series 2022. </a:t>
            </a:r>
            <a:endParaRPr kumimoji="0" lang="en-GB" sz="800" b="1" i="0" u="none" strike="noStrike" kern="1200" cap="none" spc="0" normalizeH="0" baseline="0" noProof="0" dirty="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71443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A412256-2D0C-B8B9-0CEF-1710DC524064}"/>
              </a:ext>
            </a:extLst>
          </p:cNvPr>
          <p:cNvGraphicFramePr/>
          <p:nvPr/>
        </p:nvGraphicFramePr>
        <p:xfrm>
          <a:off x="1670050" y="895350"/>
          <a:ext cx="5159375" cy="5467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7">
            <a:extLst>
              <a:ext uri="{FF2B5EF4-FFF2-40B4-BE49-F238E27FC236}">
                <a16:creationId xmlns:a16="http://schemas.microsoft.com/office/drawing/2014/main" id="{D4A6E874-5936-90B0-9320-8E5986F5539F}"/>
              </a:ext>
            </a:extLst>
          </p:cNvPr>
          <p:cNvGraphicFramePr>
            <a:graphicFrameLocks noGrp="1"/>
          </p:cNvGraphicFramePr>
          <p:nvPr/>
        </p:nvGraphicFramePr>
        <p:xfrm>
          <a:off x="4210050" y="1081616"/>
          <a:ext cx="1872000" cy="79248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941718812"/>
                    </a:ext>
                  </a:extLst>
                </a:gridCol>
                <a:gridCol w="936000">
                  <a:extLst>
                    <a:ext uri="{9D8B030D-6E8A-4147-A177-3AD203B41FA5}">
                      <a16:colId xmlns:a16="http://schemas.microsoft.com/office/drawing/2014/main" val="1718628747"/>
                    </a:ext>
                  </a:extLst>
                </a:gridCol>
              </a:tblGrid>
              <a:tr h="180000">
                <a:tc>
                  <a:txBody>
                    <a:bodyPr/>
                    <a:lstStyle/>
                    <a:p>
                      <a:r>
                        <a:rPr lang="en-GB" sz="700" b="0" dirty="0">
                          <a:solidFill>
                            <a:schemeClr val="tx1">
                              <a:lumMod val="65000"/>
                              <a:lumOff val="35000"/>
                            </a:schemeClr>
                          </a:solidFill>
                        </a:rPr>
                        <a:t>Greater China</a:t>
                      </a:r>
                    </a:p>
                  </a:txBody>
                  <a:tcPr>
                    <a:solidFill>
                      <a:schemeClr val="bg1"/>
                    </a:solidFill>
                  </a:tcPr>
                </a:tc>
                <a:tc>
                  <a:txBody>
                    <a:bodyPr/>
                    <a:lstStyle/>
                    <a:p>
                      <a:endParaRPr lang="en-GB" sz="600" dirty="0"/>
                    </a:p>
                  </a:txBody>
                  <a:tcPr>
                    <a:solidFill>
                      <a:srgbClr val="FF0000"/>
                    </a:solidFill>
                  </a:tcPr>
                </a:tc>
                <a:extLst>
                  <a:ext uri="{0D108BD9-81ED-4DB2-BD59-A6C34878D82A}">
                    <a16:rowId xmlns:a16="http://schemas.microsoft.com/office/drawing/2014/main" val="1643618318"/>
                  </a:ext>
                </a:extLst>
              </a:tr>
              <a:tr h="180000">
                <a:tc>
                  <a:txBody>
                    <a:bodyPr/>
                    <a:lstStyle/>
                    <a:p>
                      <a:r>
                        <a:rPr lang="en-GB" sz="700" b="0" dirty="0">
                          <a:solidFill>
                            <a:schemeClr val="tx1">
                              <a:lumMod val="65000"/>
                              <a:lumOff val="35000"/>
                            </a:schemeClr>
                          </a:solidFill>
                        </a:rPr>
                        <a:t>Average of markets</a:t>
                      </a:r>
                    </a:p>
                  </a:txBody>
                  <a:tcPr>
                    <a:solidFill>
                      <a:schemeClr val="bg1"/>
                    </a:solidFill>
                  </a:tcPr>
                </a:tc>
                <a:tc>
                  <a:txBody>
                    <a:bodyPr/>
                    <a:lstStyle/>
                    <a:p>
                      <a:endParaRPr lang="en-GB" sz="600" dirty="0"/>
                    </a:p>
                  </a:txBody>
                  <a:tcPr>
                    <a:solidFill>
                      <a:schemeClr val="tx1">
                        <a:lumMod val="50000"/>
                        <a:lumOff val="50000"/>
                      </a:schemeClr>
                    </a:solidFill>
                  </a:tcPr>
                </a:tc>
                <a:extLst>
                  <a:ext uri="{0D108BD9-81ED-4DB2-BD59-A6C34878D82A}">
                    <a16:rowId xmlns:a16="http://schemas.microsoft.com/office/drawing/2014/main" val="784960191"/>
                  </a:ext>
                </a:extLst>
              </a:tr>
              <a:tr h="180000">
                <a:tc>
                  <a:txBody>
                    <a:bodyPr/>
                    <a:lstStyle/>
                    <a:p>
                      <a:r>
                        <a:rPr lang="en-GB" sz="700" b="0" dirty="0">
                          <a:solidFill>
                            <a:schemeClr val="tx1">
                              <a:lumMod val="65000"/>
                              <a:lumOff val="35000"/>
                            </a:schemeClr>
                          </a:solidFill>
                        </a:rPr>
                        <a:t>Emerging Markets</a:t>
                      </a:r>
                    </a:p>
                  </a:txBody>
                  <a:tcPr>
                    <a:solidFill>
                      <a:schemeClr val="bg1"/>
                    </a:solidFill>
                  </a:tcPr>
                </a:tc>
                <a:tc>
                  <a:txBody>
                    <a:bodyPr/>
                    <a:lstStyle/>
                    <a:p>
                      <a:endParaRPr lang="en-GB" sz="600" dirty="0"/>
                    </a:p>
                  </a:txBody>
                  <a:tcPr>
                    <a:solidFill>
                      <a:srgbClr val="FFC000"/>
                    </a:solidFill>
                  </a:tcPr>
                </a:tc>
                <a:extLst>
                  <a:ext uri="{0D108BD9-81ED-4DB2-BD59-A6C34878D82A}">
                    <a16:rowId xmlns:a16="http://schemas.microsoft.com/office/drawing/2014/main" val="2415616892"/>
                  </a:ext>
                </a:extLst>
              </a:tr>
              <a:tr h="180000">
                <a:tc>
                  <a:txBody>
                    <a:bodyPr/>
                    <a:lstStyle/>
                    <a:p>
                      <a:r>
                        <a:rPr lang="en-GB" sz="700" b="0" dirty="0">
                          <a:solidFill>
                            <a:schemeClr val="tx1">
                              <a:lumMod val="65000"/>
                              <a:lumOff val="35000"/>
                            </a:schemeClr>
                          </a:solidFill>
                        </a:rPr>
                        <a:t>Growth markets </a:t>
                      </a:r>
                    </a:p>
                  </a:txBody>
                  <a:tcPr>
                    <a:solidFill>
                      <a:schemeClr val="bg1"/>
                    </a:solidFill>
                  </a:tcPr>
                </a:tc>
                <a:tc>
                  <a:txBody>
                    <a:bodyPr/>
                    <a:lstStyle/>
                    <a:p>
                      <a:endParaRPr lang="en-GB" sz="600" dirty="0"/>
                    </a:p>
                  </a:txBody>
                  <a:tcPr>
                    <a:solidFill>
                      <a:srgbClr val="00B050"/>
                    </a:solidFill>
                  </a:tcPr>
                </a:tc>
                <a:extLst>
                  <a:ext uri="{0D108BD9-81ED-4DB2-BD59-A6C34878D82A}">
                    <a16:rowId xmlns:a16="http://schemas.microsoft.com/office/drawing/2014/main" val="521319478"/>
                  </a:ext>
                </a:extLst>
              </a:tr>
            </a:tbl>
          </a:graphicData>
        </a:graphic>
      </p:graphicFrame>
      <p:sp>
        <p:nvSpPr>
          <p:cNvPr id="8" name="TextBox 7">
            <a:extLst>
              <a:ext uri="{FF2B5EF4-FFF2-40B4-BE49-F238E27FC236}">
                <a16:creationId xmlns:a16="http://schemas.microsoft.com/office/drawing/2014/main" id="{1A069174-1FC4-A784-7EE6-BDB672EB171A}"/>
              </a:ext>
            </a:extLst>
          </p:cNvPr>
          <p:cNvSpPr txBox="1"/>
          <p:nvPr/>
        </p:nvSpPr>
        <p:spPr>
          <a:xfrm>
            <a:off x="244266" y="218260"/>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Traditional market share across countries </a:t>
            </a:r>
          </a:p>
        </p:txBody>
      </p:sp>
      <p:pic>
        <p:nvPicPr>
          <p:cNvPr id="9" name="Picture 8" descr="Logo&#10;&#10;Description automatically generated">
            <a:extLst>
              <a:ext uri="{FF2B5EF4-FFF2-40B4-BE49-F238E27FC236}">
                <a16:creationId xmlns:a16="http://schemas.microsoft.com/office/drawing/2014/main" id="{6F9F9A88-B37C-674E-3184-A503576FB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10" name="Footer Placeholder 3">
            <a:extLst>
              <a:ext uri="{FF2B5EF4-FFF2-40B4-BE49-F238E27FC236}">
                <a16:creationId xmlns:a16="http://schemas.microsoft.com/office/drawing/2014/main" id="{C252EEF0-6EF1-0E0E-899D-C146CA1737A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11" name="TextBox 10">
            <a:extLst>
              <a:ext uri="{FF2B5EF4-FFF2-40B4-BE49-F238E27FC236}">
                <a16:creationId xmlns:a16="http://schemas.microsoft.com/office/drawing/2014/main" id="{8EB00EE3-5EA7-0596-64F8-92BA0F1FA745}"/>
              </a:ext>
            </a:extLst>
          </p:cNvPr>
          <p:cNvSpPr txBox="1"/>
          <p:nvPr/>
        </p:nvSpPr>
        <p:spPr>
          <a:xfrm>
            <a:off x="133350" y="6496050"/>
            <a:ext cx="43434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Lato Light"/>
                <a:ea typeface="+mn-ea"/>
                <a:cs typeface="+mn-cs"/>
              </a:rPr>
              <a:t>Source AC Nielsen thought </a:t>
            </a:r>
            <a:r>
              <a:rPr kumimoji="0" lang="en-GB" sz="800" b="1" i="0" u="none" strike="noStrike" kern="1200" cap="none" spc="0" normalizeH="0" baseline="0" noProof="0">
                <a:ln>
                  <a:noFill/>
                </a:ln>
                <a:solidFill>
                  <a:prstClr val="black"/>
                </a:solidFill>
                <a:effectLst/>
                <a:uLnTx/>
                <a:uFillTx/>
                <a:latin typeface="Lato Light"/>
                <a:ea typeface="+mn-ea"/>
                <a:cs typeface="+mn-cs"/>
              </a:rPr>
              <a:t>leadership series 2022. </a:t>
            </a:r>
            <a:endParaRPr kumimoji="0" lang="en-GB" sz="800" b="1" i="0" u="none" strike="noStrike" kern="1200" cap="none" spc="0" normalizeH="0" baseline="0" noProof="0" dirty="0">
              <a:ln>
                <a:noFill/>
              </a:ln>
              <a:solidFill>
                <a:prstClr val="black"/>
              </a:solidFill>
              <a:effectLst/>
              <a:uLnTx/>
              <a:uFillTx/>
              <a:latin typeface="Lato Light"/>
              <a:ea typeface="+mn-ea"/>
              <a:cs typeface="+mn-cs"/>
            </a:endParaRPr>
          </a:p>
        </p:txBody>
      </p:sp>
      <p:sp>
        <p:nvSpPr>
          <p:cNvPr id="12" name="TextBox 11">
            <a:extLst>
              <a:ext uri="{FF2B5EF4-FFF2-40B4-BE49-F238E27FC236}">
                <a16:creationId xmlns:a16="http://schemas.microsoft.com/office/drawing/2014/main" id="{AF0FF050-D9BD-6857-783A-2AE2CE547C06}"/>
              </a:ext>
            </a:extLst>
          </p:cNvPr>
          <p:cNvSpPr txBox="1"/>
          <p:nvPr/>
        </p:nvSpPr>
        <p:spPr>
          <a:xfrm>
            <a:off x="6324601" y="1371600"/>
            <a:ext cx="5029200"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Too broadly break up retail markets in two broad segments one would be modern trade which is your typical supermarket or hypermarket and traditional trade which is your neighbourhood convenience store or small grocery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the chart had left indicates out of 100% what percentage is traditional trade my country Korea indicates on 96 penetration 96% penetration of modern trade which is the highest in the world and the bottom Nigeria which shows that approximately 2% of total trade is modern trade the balance is traditional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In terms of who buys from these outlets it's mainly families with children followed by male shoppers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In developing markets the most important mission for a visit is stocking 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Shoppers visit daily with an average of 28 visits per month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On average shoppers buy two items per visit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13" name="TextBox 12">
            <a:extLst>
              <a:ext uri="{FF2B5EF4-FFF2-40B4-BE49-F238E27FC236}">
                <a16:creationId xmlns:a16="http://schemas.microsoft.com/office/drawing/2014/main" id="{B4DED836-DB68-C8A9-9622-C6C89050B258}"/>
              </a:ext>
            </a:extLst>
          </p:cNvPr>
          <p:cNvSpPr txBox="1"/>
          <p:nvPr/>
        </p:nvSpPr>
        <p:spPr>
          <a:xfrm>
            <a:off x="6324601" y="3810000"/>
            <a:ext cx="50292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a:ea typeface="+mn-ea"/>
                <a:cs typeface="+mn-cs"/>
              </a:rPr>
              <a:t>Trade marketing Implications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From a channel perspective trade marketing has 2 broad segmentations A) modern trade and B) traditional trade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The trade marketing promotional mix will be differentiated utilising a communication strategy , product portfolio and pricing in order to be relevant for both segments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Modern trade marketing and communication strategies may be far more complex as opposed to traditional trade where communication strategies are a mix of digital and a major portion of traditional 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in sheer outlet terms modern trade will always be a fraction off the entire universe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Modern trade route or Journey planning will be more predictable as opposed to traditional trade which is diverse and across geography‘s.</a:t>
            </a:r>
          </a:p>
        </p:txBody>
      </p:sp>
    </p:spTree>
    <p:extLst>
      <p:ext uri="{BB962C8B-B14F-4D97-AF65-F5344CB8AC3E}">
        <p14:creationId xmlns:p14="http://schemas.microsoft.com/office/powerpoint/2010/main" val="328625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CE90AD-62D1-E64F-3E5E-7BE823495B3B}"/>
              </a:ext>
            </a:extLst>
          </p:cNvPr>
          <p:cNvSpPr txBox="1"/>
          <p:nvPr/>
        </p:nvSpPr>
        <p:spPr>
          <a:xfrm>
            <a:off x="244266" y="218260"/>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Segmentation Strategies </a:t>
            </a:r>
          </a:p>
        </p:txBody>
      </p:sp>
      <p:pic>
        <p:nvPicPr>
          <p:cNvPr id="3" name="Picture 2" descr="Logo&#10;&#10;Description automatically generated">
            <a:extLst>
              <a:ext uri="{FF2B5EF4-FFF2-40B4-BE49-F238E27FC236}">
                <a16:creationId xmlns:a16="http://schemas.microsoft.com/office/drawing/2014/main" id="{7F87D556-53D6-725C-98AA-1DC990447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329" y="290723"/>
            <a:ext cx="1570594" cy="365556"/>
          </a:xfrm>
          <a:prstGeom prst="rect">
            <a:avLst/>
          </a:prstGeom>
        </p:spPr>
      </p:pic>
      <p:sp>
        <p:nvSpPr>
          <p:cNvPr id="4" name="Footer Placeholder 3">
            <a:extLst>
              <a:ext uri="{FF2B5EF4-FFF2-40B4-BE49-F238E27FC236}">
                <a16:creationId xmlns:a16="http://schemas.microsoft.com/office/drawing/2014/main" id="{26987082-5B23-1D1A-C664-9751F0BA4B6D}"/>
              </a:ext>
            </a:extLst>
          </p:cNvPr>
          <p:cNvSpPr>
            <a:spLocks noGrp="1"/>
          </p:cNvSpPr>
          <p:nvPr>
            <p:ph type="ftr" sz="quarter" idx="11"/>
          </p:nvPr>
        </p:nvSpPr>
        <p:spPr>
          <a:xfrm>
            <a:off x="4381500" y="63944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5" name="TextBox 4">
            <a:extLst>
              <a:ext uri="{FF2B5EF4-FFF2-40B4-BE49-F238E27FC236}">
                <a16:creationId xmlns:a16="http://schemas.microsoft.com/office/drawing/2014/main" id="{0AD26F3A-263E-6233-B112-A1AF69BB5EEE}"/>
              </a:ext>
            </a:extLst>
          </p:cNvPr>
          <p:cNvSpPr txBox="1"/>
          <p:nvPr/>
        </p:nvSpPr>
        <p:spPr>
          <a:xfrm>
            <a:off x="133350" y="6496050"/>
            <a:ext cx="43434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Lato Light"/>
                <a:ea typeface="+mn-ea"/>
                <a:cs typeface="+mn-cs"/>
              </a:rPr>
              <a:t>Source </a:t>
            </a:r>
            <a:r>
              <a:rPr lang="en-GB" sz="800" b="1" dirty="0">
                <a:solidFill>
                  <a:prstClr val="black"/>
                </a:solidFill>
                <a:latin typeface="Lato Light"/>
              </a:rPr>
              <a:t>: </a:t>
            </a:r>
            <a:r>
              <a:rPr kumimoji="0" lang="en-GB" sz="800" b="1" i="0" u="none" strike="noStrike" kern="1200" cap="none" spc="0" normalizeH="0" baseline="0" noProof="0" dirty="0">
                <a:ln>
                  <a:noFill/>
                </a:ln>
                <a:solidFill>
                  <a:prstClr val="black"/>
                </a:solidFill>
                <a:effectLst/>
                <a:uLnTx/>
                <a:uFillTx/>
                <a:latin typeface="Lato Light"/>
                <a:ea typeface="+mn-ea"/>
                <a:cs typeface="+mn-cs"/>
              </a:rPr>
              <a:t>Nielsen thought leadership series 2022. </a:t>
            </a:r>
          </a:p>
        </p:txBody>
      </p:sp>
      <p:sp>
        <p:nvSpPr>
          <p:cNvPr id="28" name="Round Same Side Corner Rectangle 36">
            <a:extLst>
              <a:ext uri="{FF2B5EF4-FFF2-40B4-BE49-F238E27FC236}">
                <a16:creationId xmlns:a16="http://schemas.microsoft.com/office/drawing/2014/main" id="{A9DC9997-C940-E079-2018-C203BEFCA2E3}"/>
              </a:ext>
            </a:extLst>
          </p:cNvPr>
          <p:cNvSpPr>
            <a:spLocks noChangeAspect="1"/>
          </p:cNvSpPr>
          <p:nvPr/>
        </p:nvSpPr>
        <p:spPr>
          <a:xfrm>
            <a:off x="6183172" y="3912948"/>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Lato Light"/>
              <a:ea typeface="Arial Unicode MS"/>
              <a:cs typeface="+mn-cs"/>
            </a:endParaRPr>
          </a:p>
        </p:txBody>
      </p:sp>
      <p:sp>
        <p:nvSpPr>
          <p:cNvPr id="39" name="TextBox 38">
            <a:extLst>
              <a:ext uri="{FF2B5EF4-FFF2-40B4-BE49-F238E27FC236}">
                <a16:creationId xmlns:a16="http://schemas.microsoft.com/office/drawing/2014/main" id="{BCBA318F-2C85-4DBE-3B8B-195A09949EBE}"/>
              </a:ext>
            </a:extLst>
          </p:cNvPr>
          <p:cNvSpPr txBox="1"/>
          <p:nvPr/>
        </p:nvSpPr>
        <p:spPr>
          <a:xfrm>
            <a:off x="6075893" y="2853267"/>
            <a:ext cx="5029200" cy="24083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Trade marketing Implications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Location attributes Dividing stores into regions or areas by store density, GDP, population density, economic class or income level enables efficient planning of sales force, numbers per region and provides guidance on brands/SKUs to be pushed in each region. Modelling across multiple data sources will help identifying high potential provinces/districts that will help realize potential with lower reach costs.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Performance attributes Whether at total store level or individual category level, performance attributes provide a clear focus for store visits to the highest potential stores. Sales territories can be allocated based on a store e performance profile. It is complex and cost intensive for manufacturers to reach all the category stores. Understanding how your distribution is built can help to identify and quantify distribution opportunities</a:t>
            </a:r>
          </a:p>
        </p:txBody>
      </p:sp>
      <p:sp>
        <p:nvSpPr>
          <p:cNvPr id="6" name="TextBox 5">
            <a:extLst>
              <a:ext uri="{FF2B5EF4-FFF2-40B4-BE49-F238E27FC236}">
                <a16:creationId xmlns:a16="http://schemas.microsoft.com/office/drawing/2014/main" id="{14FA2306-232B-3F24-24D3-83D17F149B54}"/>
              </a:ext>
            </a:extLst>
          </p:cNvPr>
          <p:cNvSpPr txBox="1"/>
          <p:nvPr/>
        </p:nvSpPr>
        <p:spPr>
          <a:xfrm>
            <a:off x="860426" y="1388533"/>
            <a:ext cx="5029200" cy="33316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Through proven practices around the world, we have acquired the experience and knowledge to state that if we focus our efforts on the right place, results will be much better and manufacturers will have more opportunities in the market place. In this fragmented world, a simple segmentation is not enough, channel and micro-understanding is crucial,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An analysis done in partnership with McKinsey has demonstrated that successful companies in Latin Americas’ Traditional Trade, segmented their stores using criteria focused on growth potential and portfolio needs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Winners considerations for store segmentation include: </a:t>
            </a:r>
          </a:p>
          <a:p>
            <a:pPr marL="628650" lvl="1" indent="-171450">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100% channel, </a:t>
            </a:r>
          </a:p>
          <a:p>
            <a:pPr marL="628650" lvl="1" indent="-171450">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67% own sales at the store, </a:t>
            </a:r>
          </a:p>
          <a:p>
            <a:pPr marL="628650" lvl="1" indent="-171450">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67% store SOM, </a:t>
            </a:r>
          </a:p>
          <a:p>
            <a:pPr marL="628650" lvl="1" indent="-171450">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67% Socioeconomic level of the area, </a:t>
            </a:r>
          </a:p>
          <a:p>
            <a:pPr marL="628650" lvl="1" indent="-171450">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50% quality of relationship, </a:t>
            </a:r>
          </a:p>
          <a:p>
            <a:pPr marL="628650" lvl="1" indent="-171450">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50% potential share, </a:t>
            </a:r>
          </a:p>
          <a:p>
            <a:pPr marL="628650" lvl="1" indent="-171450">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50% physical store characteristics, </a:t>
            </a:r>
          </a:p>
          <a:p>
            <a:pPr marL="628650" lvl="1" indent="-171450">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50% consumption occasions, </a:t>
            </a:r>
          </a:p>
          <a:p>
            <a:pPr marL="628650" lvl="1" indent="-171450">
              <a:buFont typeface="Arial" panose="020B0604020202020204" pitchFamily="34" charset="0"/>
              <a:buChar char="•"/>
              <a:defRPr/>
            </a:pPr>
            <a:r>
              <a:rPr kumimoji="0" lang="en-GB" sz="1000" b="0" i="0" u="none" strike="noStrike" kern="1200" cap="none" spc="0" normalizeH="0" baseline="0" noProof="0" dirty="0">
                <a:ln>
                  <a:noFill/>
                </a:ln>
                <a:solidFill>
                  <a:prstClr val="black"/>
                </a:solidFill>
                <a:effectLst/>
                <a:uLnTx/>
                <a:uFillTx/>
                <a:latin typeface="Lato Light"/>
                <a:ea typeface="+mn-ea"/>
                <a:cs typeface="+mn-cs"/>
              </a:rPr>
              <a:t>33% profitability potential.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3935971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SINESS">
    <a:dk1>
      <a:sysClr val="windowText" lastClr="000000"/>
    </a:dk1>
    <a:lt1>
      <a:sysClr val="window" lastClr="FFFFFF"/>
    </a:lt1>
    <a:dk2>
      <a:srgbClr val="44546A"/>
    </a:dk2>
    <a:lt2>
      <a:srgbClr val="E7E6E6"/>
    </a:lt2>
    <a:accent1>
      <a:srgbClr val="16A1CA"/>
    </a:accent1>
    <a:accent2>
      <a:srgbClr val="099481"/>
    </a:accent2>
    <a:accent3>
      <a:srgbClr val="7DBC2D"/>
    </a:accent3>
    <a:accent4>
      <a:srgbClr val="EEA720"/>
    </a:accent4>
    <a:accent5>
      <a:srgbClr val="E13A62"/>
    </a:accent5>
    <a:accent6>
      <a:srgbClr val="9132A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USINESS">
    <a:dk1>
      <a:sysClr val="windowText" lastClr="000000"/>
    </a:dk1>
    <a:lt1>
      <a:sysClr val="window" lastClr="FFFFFF"/>
    </a:lt1>
    <a:dk2>
      <a:srgbClr val="44546A"/>
    </a:dk2>
    <a:lt2>
      <a:srgbClr val="E7E6E6"/>
    </a:lt2>
    <a:accent1>
      <a:srgbClr val="16A1CA"/>
    </a:accent1>
    <a:accent2>
      <a:srgbClr val="099481"/>
    </a:accent2>
    <a:accent3>
      <a:srgbClr val="7DBC2D"/>
    </a:accent3>
    <a:accent4>
      <a:srgbClr val="EEA720"/>
    </a:accent4>
    <a:accent5>
      <a:srgbClr val="E13A62"/>
    </a:accent5>
    <a:accent6>
      <a:srgbClr val="9132A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USINESS">
    <a:dk1>
      <a:sysClr val="windowText" lastClr="000000"/>
    </a:dk1>
    <a:lt1>
      <a:sysClr val="window" lastClr="FFFFFF"/>
    </a:lt1>
    <a:dk2>
      <a:srgbClr val="44546A"/>
    </a:dk2>
    <a:lt2>
      <a:srgbClr val="E7E6E6"/>
    </a:lt2>
    <a:accent1>
      <a:srgbClr val="16A1CA"/>
    </a:accent1>
    <a:accent2>
      <a:srgbClr val="099481"/>
    </a:accent2>
    <a:accent3>
      <a:srgbClr val="7DBC2D"/>
    </a:accent3>
    <a:accent4>
      <a:srgbClr val="EEA720"/>
    </a:accent4>
    <a:accent5>
      <a:srgbClr val="E13A62"/>
    </a:accent5>
    <a:accent6>
      <a:srgbClr val="9132A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USINESS">
    <a:dk1>
      <a:sysClr val="windowText" lastClr="000000"/>
    </a:dk1>
    <a:lt1>
      <a:sysClr val="window" lastClr="FFFFFF"/>
    </a:lt1>
    <a:dk2>
      <a:srgbClr val="44546A"/>
    </a:dk2>
    <a:lt2>
      <a:srgbClr val="E7E6E6"/>
    </a:lt2>
    <a:accent1>
      <a:srgbClr val="16A1CA"/>
    </a:accent1>
    <a:accent2>
      <a:srgbClr val="099481"/>
    </a:accent2>
    <a:accent3>
      <a:srgbClr val="7DBC2D"/>
    </a:accent3>
    <a:accent4>
      <a:srgbClr val="EEA720"/>
    </a:accent4>
    <a:accent5>
      <a:srgbClr val="E13A62"/>
    </a:accent5>
    <a:accent6>
      <a:srgbClr val="9132A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USINESS">
    <a:dk1>
      <a:sysClr val="windowText" lastClr="000000"/>
    </a:dk1>
    <a:lt1>
      <a:sysClr val="window" lastClr="FFFFFF"/>
    </a:lt1>
    <a:dk2>
      <a:srgbClr val="44546A"/>
    </a:dk2>
    <a:lt2>
      <a:srgbClr val="E7E6E6"/>
    </a:lt2>
    <a:accent1>
      <a:srgbClr val="16A1CA"/>
    </a:accent1>
    <a:accent2>
      <a:srgbClr val="099481"/>
    </a:accent2>
    <a:accent3>
      <a:srgbClr val="7DBC2D"/>
    </a:accent3>
    <a:accent4>
      <a:srgbClr val="EEA720"/>
    </a:accent4>
    <a:accent5>
      <a:srgbClr val="E13A62"/>
    </a:accent5>
    <a:accent6>
      <a:srgbClr val="9132A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TotalTime>
  <Words>3171</Words>
  <Application>Microsoft Office PowerPoint</Application>
  <PresentationFormat>Widescreen</PresentationFormat>
  <Paragraphs>470</Paragraphs>
  <Slides>19</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19</vt:i4>
      </vt:variant>
    </vt:vector>
  </HeadingPairs>
  <TitlesOfParts>
    <vt:vector size="33" baseType="lpstr">
      <vt:lpstr>-apple-system</vt:lpstr>
      <vt:lpstr>Arial</vt:lpstr>
      <vt:lpstr>Calibri</vt:lpstr>
      <vt:lpstr>Calibri Light</vt:lpstr>
      <vt:lpstr>Inter</vt:lpstr>
      <vt:lpstr>Lato Light</vt:lpstr>
      <vt:lpstr>Lato Light</vt:lpstr>
      <vt:lpstr>Plato</vt:lpstr>
      <vt:lpstr>Poppins</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1</cp:revision>
  <dcterms:created xsi:type="dcterms:W3CDTF">2022-07-22T07:34:52Z</dcterms:created>
  <dcterms:modified xsi:type="dcterms:W3CDTF">2023-05-29T11:13:27Z</dcterms:modified>
</cp:coreProperties>
</file>