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213" r:id="rId3"/>
    <p:sldId id="403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ED8F7-0CBC-4378-8497-9FD4B5724199}" v="5" dt="2023-07-13T11:56:37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D2FED8F7-0CBC-4378-8497-9FD4B5724199}"/>
    <pc:docChg chg="custSel addSld delSld modSld sldOrd">
      <pc:chgData name="Sudarshan Chakravarthi" userId="9632d19e-631d-46a5-9e9a-d9cc496f17d0" providerId="ADAL" clId="{D2FED8F7-0CBC-4378-8497-9FD4B5724199}" dt="2023-07-13T11:56:37.300" v="45" actId="1076"/>
      <pc:docMkLst>
        <pc:docMk/>
      </pc:docMkLst>
      <pc:sldChg chg="addSp delSp modSp add del mod ord">
        <pc:chgData name="Sudarshan Chakravarthi" userId="9632d19e-631d-46a5-9e9a-d9cc496f17d0" providerId="ADAL" clId="{D2FED8F7-0CBC-4378-8497-9FD4B5724199}" dt="2023-07-13T11:56:37.300" v="45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D2FED8F7-0CBC-4378-8497-9FD4B5724199}" dt="2023-07-13T11:55:47.919" v="39" actId="14100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D2FED8F7-0CBC-4378-8497-9FD4B5724199}" dt="2023-07-13T11:55:34.760" v="36" actId="1076"/>
          <ac:spMkLst>
            <pc:docMk/>
            <pc:sldMk cId="1805402828" sldId="4213"/>
            <ac:spMk id="16" creationId="{F97AD807-AF0B-D4AD-6577-0506C852F90E}"/>
          </ac:spMkLst>
        </pc:spChg>
        <pc:grpChg chg="mod">
          <ac:chgData name="Sudarshan Chakravarthi" userId="9632d19e-631d-46a5-9e9a-d9cc496f17d0" providerId="ADAL" clId="{D2FED8F7-0CBC-4378-8497-9FD4B5724199}" dt="2023-07-13T11:55:31.568" v="35" actId="1076"/>
          <ac:grpSpMkLst>
            <pc:docMk/>
            <pc:sldMk cId="1805402828" sldId="4213"/>
            <ac:grpSpMk id="8" creationId="{22B94FB5-ED9A-85E0-9D20-809B8547B1E6}"/>
          </ac:grpSpMkLst>
        </pc:grpChg>
        <pc:picChg chg="add mod">
          <ac:chgData name="Sudarshan Chakravarthi" userId="9632d19e-631d-46a5-9e9a-d9cc496f17d0" providerId="ADAL" clId="{D2FED8F7-0CBC-4378-8497-9FD4B5724199}" dt="2023-07-13T11:56:31.770" v="44" actId="1076"/>
          <ac:picMkLst>
            <pc:docMk/>
            <pc:sldMk cId="1805402828" sldId="4213"/>
            <ac:picMk id="2" creationId="{16F3FB79-DF96-6377-A7E0-7A0945C94DAF}"/>
          </ac:picMkLst>
        </pc:picChg>
        <pc:picChg chg="mod">
          <ac:chgData name="Sudarshan Chakravarthi" userId="9632d19e-631d-46a5-9e9a-d9cc496f17d0" providerId="ADAL" clId="{D2FED8F7-0CBC-4378-8497-9FD4B5724199}" dt="2023-07-13T11:56:37.300" v="45" actId="1076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D2FED8F7-0CBC-4378-8497-9FD4B5724199}" dt="2023-07-13T11:56:00.821" v="42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D2FED8F7-0CBC-4378-8497-9FD4B5724199}" dt="2023-07-13T11:55:28.474" v="34" actId="1076"/>
          <ac:picMkLst>
            <pc:docMk/>
            <pc:sldMk cId="1805402828" sldId="4213"/>
            <ac:picMk id="20" creationId="{BE5B4F09-6882-84C7-38DD-9A6BE3FA33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1DF0A-A1CC-456C-B7D1-FA2767DDE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08A31-02C8-4836-8EC6-0457CF02F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73351-DF03-4F62-9690-1C8ED9E2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90B8-8D42-42C3-8EBD-C7A323CC2000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F375F-E68A-4E2D-939A-80FE6E17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E8CE3-A6FB-4D2C-A0FA-C1EC5D36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89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6951-EFA8-4AF4-9FBA-DB5531DD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48199-3397-4C3F-BEC4-FA4C47D39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38381-0699-468A-861F-F7E8020F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BA16-EEA6-40EE-8B21-92B01B4680E7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4B9AC-ED1F-49DD-AA80-59298EFE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475B-2924-4B00-A711-16D599769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57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A45D8-B9EE-43F0-9D05-E7C80E274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C62C4-4026-439A-8793-7EDAB89CA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09A0E-A9B3-4596-BC24-0DB189AA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4CB5-C029-4052-BF33-FF1DB8AEEC1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E26A3-5DBB-4163-AAD5-4A8D4AF5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1781-025D-4A8D-9459-5AE245E7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25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CC4-E297-40E3-9363-8C1211D6283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894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F0E1-09B2-4347-B90A-16DF82B5B159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42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9D70-71BE-413B-9A94-1D62B209CBF2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4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EF1E-AB06-4AB1-A7BB-E01EFF7DE3F7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95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25D8-9963-41BD-A50A-5D3F3296CDB4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85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24DF-5432-4AA0-B4F0-4E2FB2732819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43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ADE-EAD0-4277-84DB-90E9D597ECDC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71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93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46D34-4C13-4663-8A58-3B9D21AF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5905A-71E1-496C-AF0F-5ADCC73A9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1CA2A-A74F-4488-BA53-D5D0F3BA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79C0-383F-447E-95BB-A173FA9E7525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FB380-9B71-447B-9B90-3FEB1E0B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6BB4E-4FE5-4879-9929-96EFE2AA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72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878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4C8D-1576-458B-AEA2-8A140093FF95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448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C4C7-3056-4FAE-8518-56A1CBF4F790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6687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A45-B200-4E4A-9C83-560BF7B06F06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43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71B1-7DE3-4DFC-AC20-FBDB2625C8A8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526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16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8AE9-68F1-42F2-8A99-B6D8FDDA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CA9B3-F6D6-408E-98FD-70FCBE54A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6739C-E444-4A25-B8E5-157763D5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7B9D-C801-44B8-A88B-CDA6CCA6F3D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B2688-A321-4DE4-A1E4-92678D4A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8107B-1B58-4091-B072-E2B24EB5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5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E319-8D09-4B02-9D65-D158A75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2D1EA-B0EC-4477-A591-D35056996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080EF-4246-4103-A86B-4D44BF800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30F82-60BC-45CF-9AFC-581E525B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111E-9FEA-466D-8F0D-C1C9355C8224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58933-8C97-4CF3-8656-8C783158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D2162-0EF9-4B85-8BD1-FDBAF876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1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B56D-1356-4847-93E6-2CD203D80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D8DF2-345C-441D-9F23-69830AEBF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602390-9AA7-4386-AA4B-EC112EDF6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053E4-20C7-40DA-9553-93FFA0230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0F24B-1BBC-49F5-B8DB-E9EA3DC5F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20E3B-8CF1-4C53-86C6-4DE481A0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A655-047F-4473-8A3D-CBEB93D45FA8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E0D08-08C8-4B09-A20D-3923D1C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A2692D-95AE-4D1F-88B0-B31EEFAD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7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FA885-C4F3-4DCC-8391-14AC7A49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D86A1-A981-4C33-9DBE-C2A7D330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AAD-6E8D-4361-89F6-76F53F53F820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80AB8-9C4F-42C3-9964-97687F7A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07FF5-6F78-41FF-8AFD-1FACFCD2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07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0FCF5F-8ADA-4AAF-A562-299CA02B7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F449-F6EB-4F44-8B5F-C449536103EC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AFE9BB-9676-4CDA-A940-9F3E9719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FF15F-BA84-48B6-9F1A-A3A6BA0E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7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1E55-12FA-42DC-A401-9857AD4A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B46BD-0A50-423B-AFB3-EEB32410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3DBC7-8FC1-4C5B-821A-2B3812AB3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0ECCB-80A9-4FDE-AB77-68165CB61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0765-2A3C-41F9-A1A0-828F55B7D881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1AE57-D8C5-4ED0-A122-14F4F73F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0AE27-0377-4F43-ABA2-AB96D2ED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3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6B98-57E8-4A69-8AE3-0761944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56C95-30AC-4B99-B8CE-0A0C70C00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3571A-E264-4BF1-8170-DC051E721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5B880-32FA-415B-B2C9-92A8958B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C01A-D9AA-4D18-A108-3263952C6AB2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80884-99A5-4BB9-A330-10A65DA8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13D9C-FE4A-42B2-8FA1-0C536468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98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9B946-DC3E-43D9-A0D7-0EF312C3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BDCAA-BBF3-44B7-B823-F78D3D393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DBF3E-6F34-4867-B893-A701C8044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6F5C-A4C1-4784-9FBA-CA3D9735166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4A914-35A7-4FF6-9C16-EB94650778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89266-78E8-4C5E-98DF-238FB833D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045CA-A52D-4376-919E-96C6727A0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91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06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109254"/>
            <a:ext cx="5750095" cy="1145944"/>
            <a:chOff x="33044" y="-412902"/>
            <a:chExt cx="5750095" cy="114594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412902"/>
              <a:ext cx="57417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Scorecard-Channel Competitive</a:t>
              </a:r>
              <a:r>
                <a:rPr lang="en-US" sz="2400" b="1" dirty="0">
                  <a:solidFill>
                    <a:prstClr val="black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Analysis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86821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17" name="Picture 2" descr="Growth chart / chart graph flat icon for apps and websites ">
            <a:extLst>
              <a:ext uri="{FF2B5EF4-FFF2-40B4-BE49-F238E27FC236}">
                <a16:creationId xmlns:a16="http://schemas.microsoft.com/office/drawing/2014/main" id="{5D662467-5687-4C5F-7521-F90764168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671" y="3139387"/>
            <a:ext cx="1134836" cy="113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19237" y="4278346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6F3FB79-DF96-6377-A7E0-7A0945C94DA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5195" t="27444" r="5311" b="12609"/>
          <a:stretch/>
        </p:blipFill>
        <p:spPr>
          <a:xfrm>
            <a:off x="6901527" y="2284770"/>
            <a:ext cx="4735286" cy="22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ounded Rectangle 3">
            <a:extLst>
              <a:ext uri="{FF2B5EF4-FFF2-40B4-BE49-F238E27FC236}">
                <a16:creationId xmlns:a16="http://schemas.microsoft.com/office/drawing/2014/main" id="{9C238617-8CF5-4F5F-A080-66F667C5FA0A}"/>
              </a:ext>
            </a:extLst>
          </p:cNvPr>
          <p:cNvSpPr/>
          <p:nvPr/>
        </p:nvSpPr>
        <p:spPr>
          <a:xfrm>
            <a:off x="996833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Rounded Rectangle 4">
            <a:extLst>
              <a:ext uri="{FF2B5EF4-FFF2-40B4-BE49-F238E27FC236}">
                <a16:creationId xmlns:a16="http://schemas.microsoft.com/office/drawing/2014/main" id="{5CDC3ACF-F84C-4028-976F-B1CEBA38BD9A}"/>
              </a:ext>
            </a:extLst>
          </p:cNvPr>
          <p:cNvSpPr/>
          <p:nvPr/>
        </p:nvSpPr>
        <p:spPr>
          <a:xfrm>
            <a:off x="3844472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5AA6451C-1479-4B68-B40A-7CA4C57FD877}"/>
              </a:ext>
            </a:extLst>
          </p:cNvPr>
          <p:cNvSpPr/>
          <p:nvPr/>
        </p:nvSpPr>
        <p:spPr>
          <a:xfrm>
            <a:off x="996833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Have we identified our competitors </a:t>
            </a:r>
          </a:p>
        </p:txBody>
      </p:sp>
      <p:sp>
        <p:nvSpPr>
          <p:cNvPr id="101" name="Rounded Rectangle 6">
            <a:extLst>
              <a:ext uri="{FF2B5EF4-FFF2-40B4-BE49-F238E27FC236}">
                <a16:creationId xmlns:a16="http://schemas.microsoft.com/office/drawing/2014/main" id="{AADB7EB3-FBE0-467B-AC9F-5F2F5D006CFC}"/>
              </a:ext>
            </a:extLst>
          </p:cNvPr>
          <p:cNvSpPr/>
          <p:nvPr/>
        </p:nvSpPr>
        <p:spPr>
          <a:xfrm>
            <a:off x="996833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Do we understand their Sales &amp; Marketing Strategy </a:t>
            </a:r>
          </a:p>
        </p:txBody>
      </p:sp>
      <p:sp>
        <p:nvSpPr>
          <p:cNvPr id="102" name="Rounded Rectangle 7">
            <a:extLst>
              <a:ext uri="{FF2B5EF4-FFF2-40B4-BE49-F238E27FC236}">
                <a16:creationId xmlns:a16="http://schemas.microsoft.com/office/drawing/2014/main" id="{E5D532B1-FFFA-403B-B3BF-1AF9A4125CD4}"/>
              </a:ext>
            </a:extLst>
          </p:cNvPr>
          <p:cNvSpPr/>
          <p:nvPr/>
        </p:nvSpPr>
        <p:spPr>
          <a:xfrm>
            <a:off x="996833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Competitive leadership organization </a:t>
            </a:r>
          </a:p>
        </p:txBody>
      </p:sp>
      <p:sp>
        <p:nvSpPr>
          <p:cNvPr id="103" name="Rounded Rectangle 8">
            <a:extLst>
              <a:ext uri="{FF2B5EF4-FFF2-40B4-BE49-F238E27FC236}">
                <a16:creationId xmlns:a16="http://schemas.microsoft.com/office/drawing/2014/main" id="{D78E8D62-9B19-4B86-B3EB-BF3C06E89652}"/>
              </a:ext>
            </a:extLst>
          </p:cNvPr>
          <p:cNvSpPr/>
          <p:nvPr/>
        </p:nvSpPr>
        <p:spPr>
          <a:xfrm>
            <a:off x="996833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Market Positioning</a:t>
            </a:r>
          </a:p>
        </p:txBody>
      </p:sp>
      <p:sp>
        <p:nvSpPr>
          <p:cNvPr id="104" name="Rounded Rectangle 11">
            <a:extLst>
              <a:ext uri="{FF2B5EF4-FFF2-40B4-BE49-F238E27FC236}">
                <a16:creationId xmlns:a16="http://schemas.microsoft.com/office/drawing/2014/main" id="{8D67BD1E-9154-4D4D-97C2-BBD18CD0BD4E}"/>
              </a:ext>
            </a:extLst>
          </p:cNvPr>
          <p:cNvSpPr/>
          <p:nvPr/>
        </p:nvSpPr>
        <p:spPr>
          <a:xfrm>
            <a:off x="3844472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Rounded Rectangle 12">
            <a:extLst>
              <a:ext uri="{FF2B5EF4-FFF2-40B4-BE49-F238E27FC236}">
                <a16:creationId xmlns:a16="http://schemas.microsoft.com/office/drawing/2014/main" id="{D1C51B84-E287-4F73-948C-AAA423EF6C66}"/>
              </a:ext>
            </a:extLst>
          </p:cNvPr>
          <p:cNvSpPr/>
          <p:nvPr/>
        </p:nvSpPr>
        <p:spPr>
          <a:xfrm>
            <a:off x="3844472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6" name="Rounded Rectangle 13">
            <a:extLst>
              <a:ext uri="{FF2B5EF4-FFF2-40B4-BE49-F238E27FC236}">
                <a16:creationId xmlns:a16="http://schemas.microsoft.com/office/drawing/2014/main" id="{873ECA6F-86A7-456F-8075-2370E294273C}"/>
              </a:ext>
            </a:extLst>
          </p:cNvPr>
          <p:cNvSpPr/>
          <p:nvPr/>
        </p:nvSpPr>
        <p:spPr>
          <a:xfrm>
            <a:off x="3844472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7" name="Rounded Rectangle 14">
            <a:extLst>
              <a:ext uri="{FF2B5EF4-FFF2-40B4-BE49-F238E27FC236}">
                <a16:creationId xmlns:a16="http://schemas.microsoft.com/office/drawing/2014/main" id="{C60FDCBE-33F9-44B2-8E99-5C208E7B9985}"/>
              </a:ext>
            </a:extLst>
          </p:cNvPr>
          <p:cNvSpPr/>
          <p:nvPr/>
        </p:nvSpPr>
        <p:spPr>
          <a:xfrm>
            <a:off x="3844472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58D12C1-B9D2-490E-9234-ADF03D94547D}"/>
              </a:ext>
            </a:extLst>
          </p:cNvPr>
          <p:cNvSpPr txBox="1"/>
          <p:nvPr/>
        </p:nvSpPr>
        <p:spPr>
          <a:xfrm>
            <a:off x="1358608" y="1071491"/>
            <a:ext cx="201965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Macro level features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D0A3C33-6B67-4D8F-A270-3731ADBAEC24}"/>
              </a:ext>
            </a:extLst>
          </p:cNvPr>
          <p:cNvSpPr txBox="1"/>
          <p:nvPr/>
        </p:nvSpPr>
        <p:spPr>
          <a:xfrm>
            <a:off x="4521212" y="1071491"/>
            <a:ext cx="6671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 </a:t>
            </a:r>
          </a:p>
        </p:txBody>
      </p:sp>
      <p:sp>
        <p:nvSpPr>
          <p:cNvPr id="114" name="Freeform 1">
            <a:extLst>
              <a:ext uri="{FF2B5EF4-FFF2-40B4-BE49-F238E27FC236}">
                <a16:creationId xmlns:a16="http://schemas.microsoft.com/office/drawing/2014/main" id="{D4570D29-B085-402F-86A9-F3C802894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6" name="Freeform 1">
            <a:extLst>
              <a:ext uri="{FF2B5EF4-FFF2-40B4-BE49-F238E27FC236}">
                <a16:creationId xmlns:a16="http://schemas.microsoft.com/office/drawing/2014/main" id="{08452AC4-8E54-457B-A2F5-31701EBFC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1287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Freeform 1">
            <a:extLst>
              <a:ext uri="{FF2B5EF4-FFF2-40B4-BE49-F238E27FC236}">
                <a16:creationId xmlns:a16="http://schemas.microsoft.com/office/drawing/2014/main" id="{49611DC4-FA33-409F-BABD-3478B63F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199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8" name="Rounded Rectangle 31">
            <a:extLst>
              <a:ext uri="{FF2B5EF4-FFF2-40B4-BE49-F238E27FC236}">
                <a16:creationId xmlns:a16="http://schemas.microsoft.com/office/drawing/2014/main" id="{1888FE35-85BB-4D0E-9379-55DA836D0E96}"/>
              </a:ext>
            </a:extLst>
          </p:cNvPr>
          <p:cNvSpPr/>
          <p:nvPr/>
        </p:nvSpPr>
        <p:spPr>
          <a:xfrm>
            <a:off x="6326885" y="931617"/>
            <a:ext cx="2743200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19" name="Rounded Rectangle 32">
            <a:extLst>
              <a:ext uri="{FF2B5EF4-FFF2-40B4-BE49-F238E27FC236}">
                <a16:creationId xmlns:a16="http://schemas.microsoft.com/office/drawing/2014/main" id="{2E8195B3-49E7-4D11-BCAA-8A9619C53E53}"/>
              </a:ext>
            </a:extLst>
          </p:cNvPr>
          <p:cNvSpPr/>
          <p:nvPr/>
        </p:nvSpPr>
        <p:spPr>
          <a:xfrm>
            <a:off x="9174524" y="931617"/>
            <a:ext cx="2020645" cy="618302"/>
          </a:xfrm>
          <a:prstGeom prst="roundRect">
            <a:avLst>
              <a:gd name="adj" fmla="val 9314"/>
            </a:avLst>
          </a:prstGeom>
          <a:solidFill>
            <a:srgbClr val="0091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0" name="Rounded Rectangle 33">
            <a:extLst>
              <a:ext uri="{FF2B5EF4-FFF2-40B4-BE49-F238E27FC236}">
                <a16:creationId xmlns:a16="http://schemas.microsoft.com/office/drawing/2014/main" id="{D8984EFA-CA31-4526-A433-FF902382A56D}"/>
              </a:ext>
            </a:extLst>
          </p:cNvPr>
          <p:cNvSpPr/>
          <p:nvPr/>
        </p:nvSpPr>
        <p:spPr>
          <a:xfrm>
            <a:off x="6326885" y="1603996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Profitable Business Segments </a:t>
            </a:r>
          </a:p>
        </p:txBody>
      </p:sp>
      <p:sp>
        <p:nvSpPr>
          <p:cNvPr id="121" name="Rounded Rectangle 34">
            <a:extLst>
              <a:ext uri="{FF2B5EF4-FFF2-40B4-BE49-F238E27FC236}">
                <a16:creationId xmlns:a16="http://schemas.microsoft.com/office/drawing/2014/main" id="{C26A137D-92E7-48DA-978D-EF7CAC419F23}"/>
              </a:ext>
            </a:extLst>
          </p:cNvPr>
          <p:cNvSpPr/>
          <p:nvPr/>
        </p:nvSpPr>
        <p:spPr>
          <a:xfrm>
            <a:off x="6326885" y="205341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Source of Manufacturing and Supply</a:t>
            </a:r>
          </a:p>
        </p:txBody>
      </p:sp>
      <p:sp>
        <p:nvSpPr>
          <p:cNvPr id="122" name="Rounded Rectangle 35">
            <a:extLst>
              <a:ext uri="{FF2B5EF4-FFF2-40B4-BE49-F238E27FC236}">
                <a16:creationId xmlns:a16="http://schemas.microsoft.com/office/drawing/2014/main" id="{106F426D-D8FE-48E6-8A3E-26A1CA6FA470}"/>
              </a:ext>
            </a:extLst>
          </p:cNvPr>
          <p:cNvSpPr/>
          <p:nvPr/>
        </p:nvSpPr>
        <p:spPr>
          <a:xfrm>
            <a:off x="6326885" y="252229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Distributor or Market Analysis </a:t>
            </a:r>
          </a:p>
        </p:txBody>
      </p:sp>
      <p:sp>
        <p:nvSpPr>
          <p:cNvPr id="123" name="Rounded Rectangle 36">
            <a:extLst>
              <a:ext uri="{FF2B5EF4-FFF2-40B4-BE49-F238E27FC236}">
                <a16:creationId xmlns:a16="http://schemas.microsoft.com/office/drawing/2014/main" id="{BA0D2F23-66C5-435F-9950-37D2285F521A}"/>
              </a:ext>
            </a:extLst>
          </p:cNvPr>
          <p:cNvSpPr/>
          <p:nvPr/>
        </p:nvSpPr>
        <p:spPr>
          <a:xfrm>
            <a:off x="6326885" y="2981437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Credit reports </a:t>
            </a:r>
          </a:p>
        </p:txBody>
      </p:sp>
      <p:sp>
        <p:nvSpPr>
          <p:cNvPr id="124" name="Rounded Rectangle 37">
            <a:extLst>
              <a:ext uri="{FF2B5EF4-FFF2-40B4-BE49-F238E27FC236}">
                <a16:creationId xmlns:a16="http://schemas.microsoft.com/office/drawing/2014/main" id="{006F1182-194F-4351-B9C4-1B2F54E05EE9}"/>
              </a:ext>
            </a:extLst>
          </p:cNvPr>
          <p:cNvSpPr/>
          <p:nvPr/>
        </p:nvSpPr>
        <p:spPr>
          <a:xfrm>
            <a:off x="9174524" y="1603996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5" name="Rounded Rectangle 38">
            <a:extLst>
              <a:ext uri="{FF2B5EF4-FFF2-40B4-BE49-F238E27FC236}">
                <a16:creationId xmlns:a16="http://schemas.microsoft.com/office/drawing/2014/main" id="{475F03EA-CD36-45A3-945D-3968963E2277}"/>
              </a:ext>
            </a:extLst>
          </p:cNvPr>
          <p:cNvSpPr/>
          <p:nvPr/>
        </p:nvSpPr>
        <p:spPr>
          <a:xfrm>
            <a:off x="9174524" y="205341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6" name="Rounded Rectangle 39">
            <a:extLst>
              <a:ext uri="{FF2B5EF4-FFF2-40B4-BE49-F238E27FC236}">
                <a16:creationId xmlns:a16="http://schemas.microsoft.com/office/drawing/2014/main" id="{C8B0E1A4-0224-4756-8B29-4595E0801781}"/>
              </a:ext>
            </a:extLst>
          </p:cNvPr>
          <p:cNvSpPr/>
          <p:nvPr/>
        </p:nvSpPr>
        <p:spPr>
          <a:xfrm>
            <a:off x="9174524" y="252229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7" name="Rounded Rectangle 40">
            <a:extLst>
              <a:ext uri="{FF2B5EF4-FFF2-40B4-BE49-F238E27FC236}">
                <a16:creationId xmlns:a16="http://schemas.microsoft.com/office/drawing/2014/main" id="{BE4C384A-29F2-4687-9B2B-BB1DC143CE31}"/>
              </a:ext>
            </a:extLst>
          </p:cNvPr>
          <p:cNvSpPr/>
          <p:nvPr/>
        </p:nvSpPr>
        <p:spPr>
          <a:xfrm>
            <a:off x="9174524" y="2981437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45B0967-7B41-4D04-841A-BF99B63A17B1}"/>
              </a:ext>
            </a:extLst>
          </p:cNvPr>
          <p:cNvSpPr txBox="1"/>
          <p:nvPr/>
        </p:nvSpPr>
        <p:spPr>
          <a:xfrm>
            <a:off x="6737554" y="1071491"/>
            <a:ext cx="19218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Micro level features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135AB72-FB1B-47B1-8A37-641B97151CE0}"/>
              </a:ext>
            </a:extLst>
          </p:cNvPr>
          <p:cNvSpPr txBox="1"/>
          <p:nvPr/>
        </p:nvSpPr>
        <p:spPr>
          <a:xfrm>
            <a:off x="9874507" y="1071491"/>
            <a:ext cx="62068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State</a:t>
            </a:r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879346A6-E4FD-4E66-9428-DAFC776C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1685759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6" name="Freeform 1">
            <a:extLst>
              <a:ext uri="{FF2B5EF4-FFF2-40B4-BE49-F238E27FC236}">
                <a16:creationId xmlns:a16="http://schemas.microsoft.com/office/drawing/2014/main" id="{4F2DB891-DB3F-467F-8189-4068277D1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261159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7" name="Freeform 1">
            <a:extLst>
              <a:ext uri="{FF2B5EF4-FFF2-40B4-BE49-F238E27FC236}">
                <a16:creationId xmlns:a16="http://schemas.microsoft.com/office/drawing/2014/main" id="{ECB9253C-0BB9-443A-A5B2-33F0D720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38" name="Rounded Rectangle 52">
            <a:extLst>
              <a:ext uri="{FF2B5EF4-FFF2-40B4-BE49-F238E27FC236}">
                <a16:creationId xmlns:a16="http://schemas.microsoft.com/office/drawing/2014/main" id="{856D018E-75C9-4E0C-B4CB-7AE9A53ADD6B}"/>
              </a:ext>
            </a:extLst>
          </p:cNvPr>
          <p:cNvSpPr/>
          <p:nvPr/>
        </p:nvSpPr>
        <p:spPr>
          <a:xfrm>
            <a:off x="996833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Core competencies </a:t>
            </a:r>
          </a:p>
        </p:txBody>
      </p:sp>
      <p:sp>
        <p:nvSpPr>
          <p:cNvPr id="139" name="Rounded Rectangle 53">
            <a:extLst>
              <a:ext uri="{FF2B5EF4-FFF2-40B4-BE49-F238E27FC236}">
                <a16:creationId xmlns:a16="http://schemas.microsoft.com/office/drawing/2014/main" id="{25138F64-6E22-4031-90CE-E7A4FB802F62}"/>
              </a:ext>
            </a:extLst>
          </p:cNvPr>
          <p:cNvSpPr/>
          <p:nvPr/>
        </p:nvSpPr>
        <p:spPr>
          <a:xfrm>
            <a:off x="3844472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2" name="Rounded Rectangle 56">
            <a:extLst>
              <a:ext uri="{FF2B5EF4-FFF2-40B4-BE49-F238E27FC236}">
                <a16:creationId xmlns:a16="http://schemas.microsoft.com/office/drawing/2014/main" id="{6691790B-01A6-4E79-95DA-16C20DE990D8}"/>
              </a:ext>
            </a:extLst>
          </p:cNvPr>
          <p:cNvSpPr/>
          <p:nvPr/>
        </p:nvSpPr>
        <p:spPr>
          <a:xfrm>
            <a:off x="6326885" y="3430995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Staff Turnover </a:t>
            </a:r>
          </a:p>
        </p:txBody>
      </p:sp>
      <p:sp>
        <p:nvSpPr>
          <p:cNvPr id="143" name="Rounded Rectangle 57">
            <a:extLst>
              <a:ext uri="{FF2B5EF4-FFF2-40B4-BE49-F238E27FC236}">
                <a16:creationId xmlns:a16="http://schemas.microsoft.com/office/drawing/2014/main" id="{EF50AC7B-54CC-4FA7-ACB4-0126EA88C5EE}"/>
              </a:ext>
            </a:extLst>
          </p:cNvPr>
          <p:cNvSpPr/>
          <p:nvPr/>
        </p:nvSpPr>
        <p:spPr>
          <a:xfrm>
            <a:off x="9174524" y="3430995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5" name="Freeform 1">
            <a:extLst>
              <a:ext uri="{FF2B5EF4-FFF2-40B4-BE49-F238E27FC236}">
                <a16:creationId xmlns:a16="http://schemas.microsoft.com/office/drawing/2014/main" id="{CC5ADA1D-E6EF-4A8B-88A8-8CC4B009C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C8F548A3-D77D-4823-9ECB-E85866AC78C0}"/>
              </a:ext>
            </a:extLst>
          </p:cNvPr>
          <p:cNvSpPr/>
          <p:nvPr/>
        </p:nvSpPr>
        <p:spPr>
          <a:xfrm>
            <a:off x="996833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Financial Model </a:t>
            </a:r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1730CA7F-8618-4A9B-B7F4-A7698B915943}"/>
              </a:ext>
            </a:extLst>
          </p:cNvPr>
          <p:cNvSpPr/>
          <p:nvPr/>
        </p:nvSpPr>
        <p:spPr>
          <a:xfrm>
            <a:off x="3844472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Rounded Rectangle 36">
            <a:extLst>
              <a:ext uri="{FF2B5EF4-FFF2-40B4-BE49-F238E27FC236}">
                <a16:creationId xmlns:a16="http://schemas.microsoft.com/office/drawing/2014/main" id="{62D7F0C3-6A32-4F76-A376-C9B390E20E26}"/>
              </a:ext>
            </a:extLst>
          </p:cNvPr>
          <p:cNvSpPr/>
          <p:nvPr/>
        </p:nvSpPr>
        <p:spPr>
          <a:xfrm>
            <a:off x="6326885" y="3880553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Brand Share </a:t>
            </a:r>
          </a:p>
        </p:txBody>
      </p:sp>
      <p:sp>
        <p:nvSpPr>
          <p:cNvPr id="7" name="Rounded Rectangle 40">
            <a:extLst>
              <a:ext uri="{FF2B5EF4-FFF2-40B4-BE49-F238E27FC236}">
                <a16:creationId xmlns:a16="http://schemas.microsoft.com/office/drawing/2014/main" id="{F59A99F7-8848-489F-937D-D47EC0A8CE6D}"/>
              </a:ext>
            </a:extLst>
          </p:cNvPr>
          <p:cNvSpPr/>
          <p:nvPr/>
        </p:nvSpPr>
        <p:spPr>
          <a:xfrm>
            <a:off x="9174524" y="3880553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28449198-D543-4CC0-B73B-A2F86DF7C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" name="Rounded Rectangle 52">
            <a:extLst>
              <a:ext uri="{FF2B5EF4-FFF2-40B4-BE49-F238E27FC236}">
                <a16:creationId xmlns:a16="http://schemas.microsoft.com/office/drawing/2014/main" id="{3A67B0DB-FAED-45CB-9863-F07B2ADAFDC1}"/>
              </a:ext>
            </a:extLst>
          </p:cNvPr>
          <p:cNvSpPr/>
          <p:nvPr/>
        </p:nvSpPr>
        <p:spPr>
          <a:xfrm>
            <a:off x="996833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Digital Footprint &amp; Analysis </a:t>
            </a:r>
          </a:p>
        </p:txBody>
      </p:sp>
      <p:sp>
        <p:nvSpPr>
          <p:cNvPr id="10" name="Rounded Rectangle 53">
            <a:extLst>
              <a:ext uri="{FF2B5EF4-FFF2-40B4-BE49-F238E27FC236}">
                <a16:creationId xmlns:a16="http://schemas.microsoft.com/office/drawing/2014/main" id="{EF6C71D5-1084-43CB-ADFE-7A6F00814FFD}"/>
              </a:ext>
            </a:extLst>
          </p:cNvPr>
          <p:cNvSpPr/>
          <p:nvPr/>
        </p:nvSpPr>
        <p:spPr>
          <a:xfrm>
            <a:off x="3844472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BE1CF6CB-1109-4606-906A-7FB7BA41ABB0}"/>
              </a:ext>
            </a:extLst>
          </p:cNvPr>
          <p:cNvSpPr/>
          <p:nvPr/>
        </p:nvSpPr>
        <p:spPr>
          <a:xfrm>
            <a:off x="6326885" y="4330111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Pricing &amp; profitability </a:t>
            </a:r>
          </a:p>
        </p:txBody>
      </p:sp>
      <p:sp>
        <p:nvSpPr>
          <p:cNvPr id="13" name="Rounded Rectangle 57">
            <a:extLst>
              <a:ext uri="{FF2B5EF4-FFF2-40B4-BE49-F238E27FC236}">
                <a16:creationId xmlns:a16="http://schemas.microsoft.com/office/drawing/2014/main" id="{8611534F-109B-452F-8701-C09EF6D53F2D}"/>
              </a:ext>
            </a:extLst>
          </p:cNvPr>
          <p:cNvSpPr/>
          <p:nvPr/>
        </p:nvSpPr>
        <p:spPr>
          <a:xfrm>
            <a:off x="9174524" y="4330111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7E8D422B-1A59-4484-93CB-49BE6DA1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5" name="Rounded Rectangle 8">
            <a:extLst>
              <a:ext uri="{FF2B5EF4-FFF2-40B4-BE49-F238E27FC236}">
                <a16:creationId xmlns:a16="http://schemas.microsoft.com/office/drawing/2014/main" id="{B7E88008-46F8-4270-B807-0C9D41E2C6EA}"/>
              </a:ext>
            </a:extLst>
          </p:cNvPr>
          <p:cNvSpPr/>
          <p:nvPr/>
        </p:nvSpPr>
        <p:spPr>
          <a:xfrm>
            <a:off x="996833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Annual Reports &amp; Analyst Reports </a:t>
            </a:r>
          </a:p>
        </p:txBody>
      </p:sp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A101DC72-FF20-4AA8-903F-C7AB67F99D1B}"/>
              </a:ext>
            </a:extLst>
          </p:cNvPr>
          <p:cNvSpPr/>
          <p:nvPr/>
        </p:nvSpPr>
        <p:spPr>
          <a:xfrm>
            <a:off x="3844472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8" name="Rounded Rectangle 36">
            <a:extLst>
              <a:ext uri="{FF2B5EF4-FFF2-40B4-BE49-F238E27FC236}">
                <a16:creationId xmlns:a16="http://schemas.microsoft.com/office/drawing/2014/main" id="{5E74EDC5-02BC-4129-9BB3-A9A6F2D0A73C}"/>
              </a:ext>
            </a:extLst>
          </p:cNvPr>
          <p:cNvSpPr/>
          <p:nvPr/>
        </p:nvSpPr>
        <p:spPr>
          <a:xfrm>
            <a:off x="6326885" y="4794634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STEEPLE Analysis</a:t>
            </a:r>
          </a:p>
        </p:txBody>
      </p:sp>
      <p:sp>
        <p:nvSpPr>
          <p:cNvPr id="19" name="Rounded Rectangle 40">
            <a:extLst>
              <a:ext uri="{FF2B5EF4-FFF2-40B4-BE49-F238E27FC236}">
                <a16:creationId xmlns:a16="http://schemas.microsoft.com/office/drawing/2014/main" id="{D507C6DC-8158-4499-B6C0-3127E7EFD868}"/>
              </a:ext>
            </a:extLst>
          </p:cNvPr>
          <p:cNvSpPr/>
          <p:nvPr/>
        </p:nvSpPr>
        <p:spPr>
          <a:xfrm>
            <a:off x="9174524" y="4794634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4E288543-B24C-4A27-A2DB-EBFD97961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ounded Rectangle 52">
            <a:extLst>
              <a:ext uri="{FF2B5EF4-FFF2-40B4-BE49-F238E27FC236}">
                <a16:creationId xmlns:a16="http://schemas.microsoft.com/office/drawing/2014/main" id="{A1CF1A62-AA4B-48E0-9D0B-7751EC18E0B5}"/>
              </a:ext>
            </a:extLst>
          </p:cNvPr>
          <p:cNvSpPr/>
          <p:nvPr/>
        </p:nvSpPr>
        <p:spPr>
          <a:xfrm>
            <a:off x="996833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Portfolio Design 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1179859B-1472-4B83-965B-683823CE0913}"/>
              </a:ext>
            </a:extLst>
          </p:cNvPr>
          <p:cNvSpPr/>
          <p:nvPr/>
        </p:nvSpPr>
        <p:spPr>
          <a:xfrm>
            <a:off x="3844472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CAF45DA5-DB26-49A2-B647-EEDE63383D18}"/>
              </a:ext>
            </a:extLst>
          </p:cNvPr>
          <p:cNvSpPr/>
          <p:nvPr/>
        </p:nvSpPr>
        <p:spPr>
          <a:xfrm>
            <a:off x="6326885" y="5244192"/>
            <a:ext cx="2743200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SWOT Analysis  </a:t>
            </a:r>
          </a:p>
        </p:txBody>
      </p:sp>
      <p:sp>
        <p:nvSpPr>
          <p:cNvPr id="25" name="Rounded Rectangle 57">
            <a:extLst>
              <a:ext uri="{FF2B5EF4-FFF2-40B4-BE49-F238E27FC236}">
                <a16:creationId xmlns:a16="http://schemas.microsoft.com/office/drawing/2014/main" id="{0FF20C21-4BBE-4D09-9AB5-ACD1CB5F080A}"/>
              </a:ext>
            </a:extLst>
          </p:cNvPr>
          <p:cNvSpPr/>
          <p:nvPr/>
        </p:nvSpPr>
        <p:spPr>
          <a:xfrm>
            <a:off x="9174524" y="5244192"/>
            <a:ext cx="2020645" cy="391582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6" name="Freeform 1">
            <a:extLst>
              <a:ext uri="{FF2B5EF4-FFF2-40B4-BE49-F238E27FC236}">
                <a16:creationId xmlns:a16="http://schemas.microsoft.com/office/drawing/2014/main" id="{039A5EC3-5624-4A7A-BDA9-FDA51CAA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50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Freeform 1">
            <a:extLst>
              <a:ext uri="{FF2B5EF4-FFF2-40B4-BE49-F238E27FC236}">
                <a16:creationId xmlns:a16="http://schemas.microsoft.com/office/drawing/2014/main" id="{D9909D18-350F-4794-B7F5-CDDCE59B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870" y="37496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Freeform 48">
            <a:extLst>
              <a:ext uri="{FF2B5EF4-FFF2-40B4-BE49-F238E27FC236}">
                <a16:creationId xmlns:a16="http://schemas.microsoft.com/office/drawing/2014/main" id="{523CC215-48A8-4914-83E4-0F9E40329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5959" y="382093"/>
            <a:ext cx="336263" cy="208556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3E535C01-F0F3-4E59-8320-7DD977E2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064576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B5E3FAD-35F7-45F9-8B01-7060B601D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51413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D05D5FD8-C487-4C90-8BFA-F3CBC83CE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3963692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2" name="Freeform 1">
            <a:extLst>
              <a:ext uri="{FF2B5EF4-FFF2-40B4-BE49-F238E27FC236}">
                <a16:creationId xmlns:a16="http://schemas.microsoft.com/office/drawing/2014/main" id="{F0BEC884-592E-419E-B78F-44007CF2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413250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58C5BD0F-9A60-49F6-B3FC-9F512AF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4877773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1">
            <a:extLst>
              <a:ext uri="{FF2B5EF4-FFF2-40B4-BE49-F238E27FC236}">
                <a16:creationId xmlns:a16="http://schemas.microsoft.com/office/drawing/2014/main" id="{19D1DA1F-1EC0-4A6A-BE54-2D3C33F5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002" y="5327331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4972F768-3E4F-4759-B0BE-2A7BC5DD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44" y="2128624"/>
            <a:ext cx="463191" cy="22530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039BAB-B45B-45A2-9656-648557F667CB}"/>
              </a:ext>
            </a:extLst>
          </p:cNvPr>
          <p:cNvSpPr txBox="1"/>
          <p:nvPr/>
        </p:nvSpPr>
        <p:spPr>
          <a:xfrm>
            <a:off x="5200233" y="356808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progress / completed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DF0AAC-356D-4FEB-8B3A-1AE05C000726}"/>
              </a:ext>
            </a:extLst>
          </p:cNvPr>
          <p:cNvSpPr txBox="1"/>
          <p:nvPr/>
        </p:nvSpPr>
        <p:spPr>
          <a:xfrm>
            <a:off x="7550723" y="358110"/>
            <a:ext cx="2020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yet completed </a:t>
            </a:r>
          </a:p>
        </p:txBody>
      </p:sp>
      <p:sp>
        <p:nvSpPr>
          <p:cNvPr id="5" name="Rounded Rectangle 52">
            <a:extLst>
              <a:ext uri="{FF2B5EF4-FFF2-40B4-BE49-F238E27FC236}">
                <a16:creationId xmlns:a16="http://schemas.microsoft.com/office/drawing/2014/main" id="{8D499FD2-24D4-4ED2-A215-888BDD9CB391}"/>
              </a:ext>
            </a:extLst>
          </p:cNvPr>
          <p:cNvSpPr/>
          <p:nvPr/>
        </p:nvSpPr>
        <p:spPr>
          <a:xfrm>
            <a:off x="996833" y="5699547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1" name="Rounded Rectangle 53">
            <a:extLst>
              <a:ext uri="{FF2B5EF4-FFF2-40B4-BE49-F238E27FC236}">
                <a16:creationId xmlns:a16="http://schemas.microsoft.com/office/drawing/2014/main" id="{D3745FFA-653D-4993-8504-FFA0DA35F4E2}"/>
              </a:ext>
            </a:extLst>
          </p:cNvPr>
          <p:cNvSpPr/>
          <p:nvPr/>
        </p:nvSpPr>
        <p:spPr>
          <a:xfrm>
            <a:off x="3844472" y="5699545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69AB4D0-3D30-49F7-B075-3B32F27BDBD2}"/>
              </a:ext>
            </a:extLst>
          </p:cNvPr>
          <p:cNvSpPr txBox="1">
            <a:spLocks/>
          </p:cNvSpPr>
          <p:nvPr/>
        </p:nvSpPr>
        <p:spPr>
          <a:xfrm>
            <a:off x="1058664" y="5775509"/>
            <a:ext cx="2619539" cy="353943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algn="r" defTabSz="914217">
              <a:defRPr sz="2000" b="1">
                <a:solidFill>
                  <a:schemeClr val="bg1">
                    <a:lumMod val="65000"/>
                  </a:schemeClr>
                </a:solidFill>
                <a:latin typeface="Lato Light" panose="020F0502020204030203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7089EDA5-C0D6-4918-A8F1-4CD5EF6CD44C}"/>
              </a:ext>
            </a:extLst>
          </p:cNvPr>
          <p:cNvSpPr/>
          <p:nvPr/>
        </p:nvSpPr>
        <p:spPr>
          <a:xfrm>
            <a:off x="6313695" y="5678129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 Total </a:t>
            </a:r>
          </a:p>
        </p:txBody>
      </p:sp>
      <p:sp>
        <p:nvSpPr>
          <p:cNvPr id="38" name="Rounded Rectangle 57">
            <a:extLst>
              <a:ext uri="{FF2B5EF4-FFF2-40B4-BE49-F238E27FC236}">
                <a16:creationId xmlns:a16="http://schemas.microsoft.com/office/drawing/2014/main" id="{2C2C7F85-B379-4367-8BB0-DFBFCB84051C}"/>
              </a:ext>
            </a:extLst>
          </p:cNvPr>
          <p:cNvSpPr/>
          <p:nvPr/>
        </p:nvSpPr>
        <p:spPr>
          <a:xfrm>
            <a:off x="9161334" y="5678129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37572">
                  <a:lumMod val="50000"/>
                </a:srgbClr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9/9</a:t>
            </a:r>
          </a:p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614086C6-566F-4002-B79C-A26E9009BCA2}"/>
              </a:ext>
            </a:extLst>
          </p:cNvPr>
          <p:cNvSpPr/>
          <p:nvPr/>
        </p:nvSpPr>
        <p:spPr>
          <a:xfrm>
            <a:off x="6326885" y="6239506"/>
            <a:ext cx="2743200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Total </a:t>
            </a:r>
          </a:p>
        </p:txBody>
      </p:sp>
      <p:sp>
        <p:nvSpPr>
          <p:cNvPr id="41" name="Rounded Rectangle 53">
            <a:extLst>
              <a:ext uri="{FF2B5EF4-FFF2-40B4-BE49-F238E27FC236}">
                <a16:creationId xmlns:a16="http://schemas.microsoft.com/office/drawing/2014/main" id="{7A586A4A-6CFE-4215-8115-E5E48E367FE4}"/>
              </a:ext>
            </a:extLst>
          </p:cNvPr>
          <p:cNvSpPr/>
          <p:nvPr/>
        </p:nvSpPr>
        <p:spPr>
          <a:xfrm>
            <a:off x="9156016" y="6248471"/>
            <a:ext cx="2020645" cy="521195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37572">
                    <a:lumMod val="50000"/>
                  </a:srgb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18/18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67DBED6-208B-4343-A5E5-A100DD0FDF64}"/>
              </a:ext>
            </a:extLst>
          </p:cNvPr>
          <p:cNvSpPr txBox="1"/>
          <p:nvPr/>
        </p:nvSpPr>
        <p:spPr>
          <a:xfrm>
            <a:off x="169809" y="36354"/>
            <a:ext cx="560622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Analysis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</a:t>
            </a:r>
          </a:p>
        </p:txBody>
      </p:sp>
      <p:pic>
        <p:nvPicPr>
          <p:cNvPr id="77" name="Picture 76" descr="Logo&#10;&#10;Description automatically generated">
            <a:extLst>
              <a:ext uri="{FF2B5EF4-FFF2-40B4-BE49-F238E27FC236}">
                <a16:creationId xmlns:a16="http://schemas.microsoft.com/office/drawing/2014/main" id="{002D6863-AE01-48D8-B857-FCA7417FE6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251" y="123574"/>
            <a:ext cx="1644316" cy="38271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1DB0CE-0BEC-3925-0BC6-80118A64BBDC}"/>
              </a:ext>
            </a:extLst>
          </p:cNvPr>
          <p:cNvSpPr/>
          <p:nvPr/>
        </p:nvSpPr>
        <p:spPr>
          <a:xfrm>
            <a:off x="9639300" y="635000"/>
            <a:ext cx="1392767" cy="2582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2004</a:t>
            </a:r>
          </a:p>
        </p:txBody>
      </p:sp>
    </p:spTree>
    <p:extLst>
      <p:ext uri="{BB962C8B-B14F-4D97-AF65-F5344CB8AC3E}">
        <p14:creationId xmlns:p14="http://schemas.microsoft.com/office/powerpoint/2010/main" val="33637995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2023-01-23T16:41:15Z</dcterms:created>
  <dcterms:modified xsi:type="dcterms:W3CDTF">2023-07-13T11:56:38Z</dcterms:modified>
</cp:coreProperties>
</file>