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13" r:id="rId2"/>
    <p:sldId id="4122" r:id="rId3"/>
    <p:sldId id="421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1DB68C-C70E-49D8-80A9-7B35B3A619A7}" v="4" dt="2023-07-12T14:18:27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3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darshan Chakravarthi" userId="9632d19e-631d-46a5-9e9a-d9cc496f17d0" providerId="ADAL" clId="{A51DB68C-C70E-49D8-80A9-7B35B3A619A7}"/>
    <pc:docChg chg="custSel addSld delSld modSld sldOrd">
      <pc:chgData name="Sudarshan Chakravarthi" userId="9632d19e-631d-46a5-9e9a-d9cc496f17d0" providerId="ADAL" clId="{A51DB68C-C70E-49D8-80A9-7B35B3A619A7}" dt="2023-07-12T14:18:29.067" v="183" actId="47"/>
      <pc:docMkLst>
        <pc:docMk/>
      </pc:docMkLst>
      <pc:sldChg chg="addSp modSp mod">
        <pc:chgData name="Sudarshan Chakravarthi" userId="9632d19e-631d-46a5-9e9a-d9cc496f17d0" providerId="ADAL" clId="{A51DB68C-C70E-49D8-80A9-7B35B3A619A7}" dt="2023-07-12T14:13:02.481" v="139" actId="5793"/>
        <pc:sldMkLst>
          <pc:docMk/>
          <pc:sldMk cId="3502701439" sldId="4122"/>
        </pc:sldMkLst>
        <pc:spChg chg="add mod">
          <ac:chgData name="Sudarshan Chakravarthi" userId="9632d19e-631d-46a5-9e9a-d9cc496f17d0" providerId="ADAL" clId="{A51DB68C-C70E-49D8-80A9-7B35B3A619A7}" dt="2023-07-12T13:45:45.793" v="10" actId="404"/>
          <ac:spMkLst>
            <pc:docMk/>
            <pc:sldMk cId="3502701439" sldId="4122"/>
            <ac:spMk id="4" creationId="{5C8D5E9E-1B36-427F-F42F-9AF374EDD3FE}"/>
          </ac:spMkLst>
        </pc:spChg>
        <pc:spChg chg="mod">
          <ac:chgData name="Sudarshan Chakravarthi" userId="9632d19e-631d-46a5-9e9a-d9cc496f17d0" providerId="ADAL" clId="{A51DB68C-C70E-49D8-80A9-7B35B3A619A7}" dt="2023-07-12T14:13:02.481" v="139" actId="5793"/>
          <ac:spMkLst>
            <pc:docMk/>
            <pc:sldMk cId="3502701439" sldId="4122"/>
            <ac:spMk id="21" creationId="{939AF779-A084-4581-AC53-E961B2190BFB}"/>
          </ac:spMkLst>
        </pc:spChg>
      </pc:sldChg>
      <pc:sldChg chg="delSp modSp add mod ord">
        <pc:chgData name="Sudarshan Chakravarthi" userId="9632d19e-631d-46a5-9e9a-d9cc496f17d0" providerId="ADAL" clId="{A51DB68C-C70E-49D8-80A9-7B35B3A619A7}" dt="2023-07-12T14:18:20.940" v="181" actId="113"/>
        <pc:sldMkLst>
          <pc:docMk/>
          <pc:sldMk cId="1805402828" sldId="4213"/>
        </pc:sldMkLst>
        <pc:spChg chg="mod">
          <ac:chgData name="Sudarshan Chakravarthi" userId="9632d19e-631d-46a5-9e9a-d9cc496f17d0" providerId="ADAL" clId="{A51DB68C-C70E-49D8-80A9-7B35B3A619A7}" dt="2023-07-12T14:18:14.300" v="179" actId="20577"/>
          <ac:spMkLst>
            <pc:docMk/>
            <pc:sldMk cId="1805402828" sldId="4213"/>
            <ac:spMk id="15" creationId="{DFDAF7A2-E5F4-949B-7EB5-E7621AC1BEFA}"/>
          </ac:spMkLst>
        </pc:spChg>
        <pc:spChg chg="mod">
          <ac:chgData name="Sudarshan Chakravarthi" userId="9632d19e-631d-46a5-9e9a-d9cc496f17d0" providerId="ADAL" clId="{A51DB68C-C70E-49D8-80A9-7B35B3A619A7}" dt="2023-07-12T14:18:20.940" v="181" actId="113"/>
          <ac:spMkLst>
            <pc:docMk/>
            <pc:sldMk cId="1805402828" sldId="4213"/>
            <ac:spMk id="16" creationId="{F97AD807-AF0B-D4AD-6577-0506C852F90E}"/>
          </ac:spMkLst>
        </pc:spChg>
        <pc:picChg chg="del">
          <ac:chgData name="Sudarshan Chakravarthi" userId="9632d19e-631d-46a5-9e9a-d9cc496f17d0" providerId="ADAL" clId="{A51DB68C-C70E-49D8-80A9-7B35B3A619A7}" dt="2023-07-12T14:13:23.282" v="170" actId="478"/>
          <ac:picMkLst>
            <pc:docMk/>
            <pc:sldMk cId="1805402828" sldId="4213"/>
            <ac:picMk id="2" creationId="{2C7A7609-526A-9E3E-7845-9E26000F6B03}"/>
          </ac:picMkLst>
        </pc:picChg>
      </pc:sldChg>
      <pc:sldChg chg="add del">
        <pc:chgData name="Sudarshan Chakravarthi" userId="9632d19e-631d-46a5-9e9a-d9cc496f17d0" providerId="ADAL" clId="{A51DB68C-C70E-49D8-80A9-7B35B3A619A7}" dt="2023-07-12T14:18:29.067" v="183" actId="47"/>
        <pc:sldMkLst>
          <pc:docMk/>
          <pc:sldMk cId="3092781849" sldId="4214"/>
        </pc:sldMkLst>
      </pc:sldChg>
      <pc:sldChg chg="add">
        <pc:chgData name="Sudarshan Chakravarthi" userId="9632d19e-631d-46a5-9e9a-d9cc496f17d0" providerId="ADAL" clId="{A51DB68C-C70E-49D8-80A9-7B35B3A619A7}" dt="2023-07-12T14:18:27.099" v="182"/>
        <pc:sldMkLst>
          <pc:docMk/>
          <pc:sldMk cId="4221500431" sldId="4215"/>
        </pc:sldMkLst>
      </pc:sldChg>
      <pc:sldChg chg="del">
        <pc:chgData name="Sudarshan Chakravarthi" userId="9632d19e-631d-46a5-9e9a-d9cc496f17d0" providerId="ADAL" clId="{A51DB68C-C70E-49D8-80A9-7B35B3A619A7}" dt="2023-07-12T13:22:41.837" v="0" actId="47"/>
        <pc:sldMkLst>
          <pc:docMk/>
          <pc:sldMk cId="3492172806" sldId="421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B1826-D498-48E5-AA9B-B4EBC0C52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5FE3DD-E93F-4D2E-987A-64593EA33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0842C-D550-4498-A4CC-71EF6789E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3FAE-29F2-4B7C-BD2E-44618AAB42AE}" type="datetime1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D9E25-94C3-4FF2-9C18-98F28514F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05330-FCDA-4116-9D35-1E83D378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19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A3A99-E009-4945-B351-031994219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CF56F-F8FE-4BF0-8C96-808155C41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BD1B4-1FC3-409B-8927-C7664621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DD4C-5CF2-4E00-ADE3-BD76004A7614}" type="datetime1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E86E2-8AE0-4558-9C7F-92601EED3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00FFB-AB6C-4009-88C7-BCAD59099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34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7CE00F-1BB6-45A0-8A80-54011B3726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078400-5A9C-472E-98B6-503B5FE09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2B60D-D55D-4CF6-BA9F-9594896EF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1A64-7BAE-4108-879C-CB86D1A26F41}" type="datetime1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63FE3-3E09-47C9-927C-9AE17CFB0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C06D9-2621-4CBF-A1C2-609D0CB3B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2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C3093-5215-4745-8918-148085D92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35212-F30A-4AC4-8EE2-9D9378840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60807-1962-4A71-AD85-E38BA0814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BD90E-8816-4E4C-8337-84EB2D1C84AA}" type="datetime1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C719D-F69A-4C6A-AE96-7CA916F99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D54BB-19C3-4DF3-BBF8-F0AD57865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96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52231-71DD-482F-A320-560670B58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FBA56-15E6-4E8D-A1AD-22B4528E4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3087-8483-4C13-87E6-A22D46E97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81BE-00E8-446E-B488-C1202A93A603}" type="datetime1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50501-E5E9-41E8-A44E-7E76705EB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42938-D099-4B7B-B184-CC6DD9665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40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1B620-8115-40FF-BEFE-CBFF235F7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B127A-4964-4E3D-A3E9-7863DFBC3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A25D7-E04A-48E6-AC95-814B99984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D35AB-A2F4-44D2-869E-8A4C4F4F7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70A4-0B9B-4652-9887-5F7CA26DF82F}" type="datetime1">
              <a:rPr lang="en-GB" smtClean="0"/>
              <a:t>12/07/2023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6E1DB-EC16-48CE-BC6B-CDF282322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69554-9227-4544-A2FC-8B74672B2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8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A34E9-8C56-46D3-BA0D-FFC5CF535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B4F21-8383-4855-9E71-4EC3A65FC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3466C-D993-4582-868A-5A2449F15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A067E-66AC-4937-BDA8-6B4EB26437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E6EBB8-B3BB-4749-8D17-B0A46531C4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C02AAE-BE61-4FFF-940A-DAA134E08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6B06-2F26-480C-A255-D4EDF6290C52}" type="datetime1">
              <a:rPr lang="en-GB" smtClean="0"/>
              <a:t>12/07/2023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5C93EC-3631-4CD8-A4BB-C7316EDD1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E5701B-90F8-4200-A927-0E52DA36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76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218AA-1011-4C4A-B976-121AE10A5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7BD369-124A-47C0-ACE5-3B2F71508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99-DDAB-4E8A-99D8-C93516B60AAE}" type="datetime1">
              <a:rPr lang="en-GB" smtClean="0"/>
              <a:t>12/07/2023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85D96-C2B7-4445-8E29-E6C7EE9BC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20F9AC-532B-418F-B395-D5A92E16C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44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A6517D-15F4-4E0C-9D1B-4E4B1229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E2B4-BC45-4F02-9973-B580E88C5FC2}" type="datetime1">
              <a:rPr lang="en-GB" smtClean="0"/>
              <a:t>12/07/2023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9DAA54-968A-41A4-B72D-6231ECF2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F91E5-785B-45FA-BC79-63C744F78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88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A62F8-0E68-4FC0-AF6E-B817529A4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F18E6-56BB-41E2-BC59-697EDC95E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37A0B-A5C9-4710-874D-8F8EC6419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114A4-9BE5-4E60-9581-BA7DD6C72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FAEC-E894-445A-B669-460D286ED73D}" type="datetime1">
              <a:rPr lang="en-GB" smtClean="0"/>
              <a:t>12/07/2023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F50D87-6BD4-4F07-B2BB-E19858CAD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422D3-6E7F-45E6-8BE7-A5C9BE45B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43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5CA26-D884-4BAD-A070-BFF3C4A3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F09122-6F40-4D2A-B8E1-2578895EA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0E97E1-A822-4FAC-BA57-B41BF1799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5EAAC-05AF-479D-95A8-000889B54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92D3-D794-4B34-B6D2-95E2579A96AE}" type="datetime1">
              <a:rPr lang="en-GB" smtClean="0"/>
              <a:t>12/07/2023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81FF2-4C56-4084-A35C-D6C43DEC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D1756-EFC5-44B1-A5E8-C8046244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08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A3B58B-866D-4682-8065-86792E4E2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C0794-91F5-4083-B136-8DC543D3D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44BE9-9587-4F0B-961C-B719CC625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60594-6232-4BD2-A19C-52D7565771AB}" type="datetime1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C730C-230B-4DB9-AF47-7E637BC58C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73D1D-4DBA-431C-B9B9-062DA8176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30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6242F6-CA1E-42FB-BB1A-B13E71A7D987}"/>
              </a:ext>
            </a:extLst>
          </p:cNvPr>
          <p:cNvSpPr/>
          <p:nvPr/>
        </p:nvSpPr>
        <p:spPr>
          <a:xfrm>
            <a:off x="0" y="-12699"/>
            <a:ext cx="5760000" cy="68712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00304" y="6291348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Hand built using experience &amp; insight 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4A6D227-4561-4949-BB83-BE740B69E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24" y="199287"/>
            <a:ext cx="1601128" cy="37266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240D2B3-1915-AB14-5BF4-B21F4016EAA3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8DCCA2-B19F-114A-9405-5577D8629993}"/>
              </a:ext>
            </a:extLst>
          </p:cNvPr>
          <p:cNvSpPr txBox="1"/>
          <p:nvPr/>
        </p:nvSpPr>
        <p:spPr>
          <a:xfrm>
            <a:off x="-4572" y="6136221"/>
            <a:ext cx="2534711" cy="523220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e Institute for Sales &amp; Marketing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2B94FB5-ED9A-85E0-9D20-809B8547B1E6}"/>
              </a:ext>
            </a:extLst>
          </p:cNvPr>
          <p:cNvGrpSpPr/>
          <p:nvPr/>
        </p:nvGrpSpPr>
        <p:grpSpPr>
          <a:xfrm>
            <a:off x="0" y="2818309"/>
            <a:ext cx="5803534" cy="1145943"/>
            <a:chOff x="33044" y="-638532"/>
            <a:chExt cx="5803534" cy="114594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DAF7A2-E5F4-949B-7EB5-E7621AC1BEFA}"/>
                </a:ext>
              </a:extLst>
            </p:cNvPr>
            <p:cNvSpPr txBox="1"/>
            <p:nvPr/>
          </p:nvSpPr>
          <p:spPr>
            <a:xfrm>
              <a:off x="33044" y="-638532"/>
              <a:ext cx="568923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35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</a:rPr>
                <a:t>Scorecard – Channel Distribution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7AD807-AF0B-D4AD-6577-0506C852F90E}"/>
                </a:ext>
              </a:extLst>
            </p:cNvPr>
            <p:cNvSpPr txBox="1"/>
            <p:nvPr/>
          </p:nvSpPr>
          <p:spPr>
            <a:xfrm>
              <a:off x="86483" y="261190"/>
              <a:ext cx="5750095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b="0" i="0">
                  <a:solidFill>
                    <a:srgbClr val="909399"/>
                  </a:solidFill>
                  <a:effectLst/>
                  <a:latin typeface="Helvetica Neue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Establish new channel baseline areas to ascertain alignment with objectives </a:t>
              </a:r>
            </a:p>
          </p:txBody>
        </p:sp>
      </p:grpSp>
      <p:pic>
        <p:nvPicPr>
          <p:cNvPr id="17" name="Picture 2" descr="Growth chart / chart graph flat icon for apps and websites ">
            <a:extLst>
              <a:ext uri="{FF2B5EF4-FFF2-40B4-BE49-F238E27FC236}">
                <a16:creationId xmlns:a16="http://schemas.microsoft.com/office/drawing/2014/main" id="{5D662467-5687-4C5F-7521-F90764168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4" y="2955319"/>
            <a:ext cx="1134836" cy="113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3E9FCF-4837-3669-AB30-510B353DBD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1965" t="29225" r="8995" b="10179"/>
          <a:stretch/>
        </p:blipFill>
        <p:spPr>
          <a:xfrm>
            <a:off x="7663844" y="2446539"/>
            <a:ext cx="4024993" cy="1987121"/>
          </a:xfrm>
          <a:prstGeom prst="rect">
            <a:avLst/>
          </a:prstGeom>
        </p:spPr>
      </p:pic>
      <p:pic>
        <p:nvPicPr>
          <p:cNvPr id="20" name="Graphic 19" descr="Target Audience outline">
            <a:extLst>
              <a:ext uri="{FF2B5EF4-FFF2-40B4-BE49-F238E27FC236}">
                <a16:creationId xmlns:a16="http://schemas.microsoft.com/office/drawing/2014/main" id="{BE5B4F09-6882-84C7-38DD-9A6BE3FA33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53922" y="3833021"/>
            <a:ext cx="914400" cy="9144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B777F8D-8994-FBF1-33F5-6A9FCC617C89}"/>
              </a:ext>
            </a:extLst>
          </p:cNvPr>
          <p:cNvGrpSpPr/>
          <p:nvPr/>
        </p:nvGrpSpPr>
        <p:grpSpPr>
          <a:xfrm>
            <a:off x="5198734" y="4462162"/>
            <a:ext cx="1055370" cy="1055370"/>
            <a:chOff x="7108613" y="4124330"/>
            <a:chExt cx="1055370" cy="105537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12E3945-786A-333F-69BD-99378B25A668}"/>
                </a:ext>
              </a:extLst>
            </p:cNvPr>
            <p:cNvSpPr/>
            <p:nvPr/>
          </p:nvSpPr>
          <p:spPr>
            <a:xfrm>
              <a:off x="7108613" y="4124330"/>
              <a:ext cx="1055370" cy="10553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" name="Google Shape;104;p13">
              <a:extLst>
                <a:ext uri="{FF2B5EF4-FFF2-40B4-BE49-F238E27FC236}">
                  <a16:creationId xmlns:a16="http://schemas.microsoft.com/office/drawing/2014/main" id="{E68279EA-0CCA-DECA-67F2-AAE369573CB4}"/>
                </a:ext>
              </a:extLst>
            </p:cNvPr>
            <p:cNvSpPr/>
            <p:nvPr/>
          </p:nvSpPr>
          <p:spPr>
            <a:xfrm>
              <a:off x="7322078" y="4349750"/>
              <a:ext cx="631825" cy="550862"/>
            </a:xfrm>
            <a:custGeom>
              <a:avLst/>
              <a:gdLst/>
              <a:ahLst/>
              <a:cxnLst/>
              <a:rect l="l" t="t" r="r" b="b"/>
              <a:pathLst>
                <a:path w="145" h="126" extrusionOk="0">
                  <a:moveTo>
                    <a:pt x="129" y="126"/>
                  </a:moveTo>
                  <a:cubicBezTo>
                    <a:pt x="17" y="126"/>
                    <a:pt x="17" y="126"/>
                    <a:pt x="17" y="126"/>
                  </a:cubicBezTo>
                  <a:cubicBezTo>
                    <a:pt x="8" y="126"/>
                    <a:pt x="0" y="118"/>
                    <a:pt x="0" y="10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78"/>
                    <a:pt x="3" y="78"/>
                  </a:cubicBezTo>
                  <a:cubicBezTo>
                    <a:pt x="5" y="78"/>
                    <a:pt x="6" y="80"/>
                    <a:pt x="6" y="81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5"/>
                    <a:pt x="11" y="120"/>
                    <a:pt x="17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4" y="120"/>
                    <a:pt x="139" y="115"/>
                    <a:pt x="139" y="109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0"/>
                    <a:pt x="141" y="79"/>
                    <a:pt x="142" y="79"/>
                  </a:cubicBezTo>
                  <a:cubicBezTo>
                    <a:pt x="144" y="79"/>
                    <a:pt x="145" y="80"/>
                    <a:pt x="145" y="82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8"/>
                    <a:pt x="138" y="126"/>
                    <a:pt x="129" y="126"/>
                  </a:cubicBezTo>
                  <a:close/>
                  <a:moveTo>
                    <a:pt x="79" y="90"/>
                  </a:moveTo>
                  <a:cubicBezTo>
                    <a:pt x="67" y="90"/>
                    <a:pt x="67" y="90"/>
                    <a:pt x="67" y="90"/>
                  </a:cubicBezTo>
                  <a:cubicBezTo>
                    <a:pt x="62" y="90"/>
                    <a:pt x="59" y="86"/>
                    <a:pt x="59" y="81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2"/>
                    <a:pt x="62" y="58"/>
                    <a:pt x="67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3" y="58"/>
                    <a:pt x="87" y="62"/>
                    <a:pt x="87" y="67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86"/>
                    <a:pt x="83" y="90"/>
                    <a:pt x="79" y="90"/>
                  </a:cubicBezTo>
                  <a:close/>
                  <a:moveTo>
                    <a:pt x="67" y="64"/>
                  </a:moveTo>
                  <a:cubicBezTo>
                    <a:pt x="66" y="64"/>
                    <a:pt x="65" y="65"/>
                    <a:pt x="65" y="67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5" y="83"/>
                    <a:pt x="66" y="84"/>
                    <a:pt x="67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0" y="84"/>
                    <a:pt x="81" y="83"/>
                    <a:pt x="81" y="8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5"/>
                    <a:pt x="80" y="64"/>
                    <a:pt x="79" y="64"/>
                  </a:cubicBezTo>
                  <a:lnTo>
                    <a:pt x="67" y="64"/>
                  </a:lnTo>
                  <a:close/>
                  <a:moveTo>
                    <a:pt x="129" y="77"/>
                  </a:moveTo>
                  <a:cubicBezTo>
                    <a:pt x="96" y="77"/>
                    <a:pt x="96" y="77"/>
                    <a:pt x="96" y="77"/>
                  </a:cubicBezTo>
                  <a:cubicBezTo>
                    <a:pt x="94" y="77"/>
                    <a:pt x="93" y="76"/>
                    <a:pt x="93" y="74"/>
                  </a:cubicBezTo>
                  <a:cubicBezTo>
                    <a:pt x="93" y="72"/>
                    <a:pt x="94" y="71"/>
                    <a:pt x="96" y="71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34" y="71"/>
                    <a:pt x="139" y="66"/>
                    <a:pt x="139" y="60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9" y="33"/>
                    <a:pt x="134" y="28"/>
                    <a:pt x="12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1" y="28"/>
                    <a:pt x="6" y="33"/>
                    <a:pt x="6" y="3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6"/>
                    <a:pt x="11" y="71"/>
                    <a:pt x="17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2" y="71"/>
                    <a:pt x="53" y="72"/>
                    <a:pt x="53" y="74"/>
                  </a:cubicBezTo>
                  <a:cubicBezTo>
                    <a:pt x="53" y="76"/>
                    <a:pt x="52" y="77"/>
                    <a:pt x="50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8" y="77"/>
                    <a:pt x="0" y="70"/>
                    <a:pt x="0" y="6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2"/>
                    <a:pt x="17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38" y="22"/>
                    <a:pt x="145" y="30"/>
                    <a:pt x="145" y="39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145" y="63"/>
                    <a:pt x="145" y="64"/>
                    <a:pt x="145" y="64"/>
                  </a:cubicBezTo>
                  <a:cubicBezTo>
                    <a:pt x="143" y="72"/>
                    <a:pt x="137" y="77"/>
                    <a:pt x="129" y="77"/>
                  </a:cubicBezTo>
                  <a:close/>
                  <a:moveTo>
                    <a:pt x="97" y="17"/>
                  </a:moveTo>
                  <a:cubicBezTo>
                    <a:pt x="95" y="17"/>
                    <a:pt x="94" y="15"/>
                    <a:pt x="94" y="13"/>
                  </a:cubicBezTo>
                  <a:cubicBezTo>
                    <a:pt x="94" y="9"/>
                    <a:pt x="90" y="6"/>
                    <a:pt x="85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6" y="6"/>
                    <a:pt x="52" y="9"/>
                    <a:pt x="52" y="13"/>
                  </a:cubicBezTo>
                  <a:cubicBezTo>
                    <a:pt x="52" y="15"/>
                    <a:pt x="50" y="17"/>
                    <a:pt x="49" y="17"/>
                  </a:cubicBezTo>
                  <a:cubicBezTo>
                    <a:pt x="47" y="17"/>
                    <a:pt x="45" y="15"/>
                    <a:pt x="45" y="13"/>
                  </a:cubicBezTo>
                  <a:cubicBezTo>
                    <a:pt x="45" y="6"/>
                    <a:pt x="52" y="0"/>
                    <a:pt x="6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3" y="0"/>
                    <a:pt x="100" y="6"/>
                    <a:pt x="100" y="13"/>
                  </a:cubicBezTo>
                  <a:cubicBezTo>
                    <a:pt x="100" y="15"/>
                    <a:pt x="99" y="17"/>
                    <a:pt x="97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540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C693D1-FB87-4C2A-8E0D-EFC4E9E66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83774F7-2AC7-4568-9CC0-300334475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9AF779-A084-4581-AC53-E961B2190BFB}"/>
              </a:ext>
            </a:extLst>
          </p:cNvPr>
          <p:cNvSpPr txBox="1"/>
          <p:nvPr/>
        </p:nvSpPr>
        <p:spPr>
          <a:xfrm>
            <a:off x="-1" y="19076"/>
            <a:ext cx="526958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Channels of distribution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 – New Channel Baseline Management Areas. 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4ACD01D-EB25-4056-A495-EA626332D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5BD7A57-A0CF-89B5-E819-08231EDB9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7C6DA2-13A2-7EE5-DCF3-9C6AB4D6F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19" y="892834"/>
            <a:ext cx="10906689" cy="53100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8D5E9E-1B36-427F-F42F-9AF374EDD3FE}"/>
              </a:ext>
            </a:extLst>
          </p:cNvPr>
          <p:cNvSpPr/>
          <p:nvPr/>
        </p:nvSpPr>
        <p:spPr>
          <a:xfrm>
            <a:off x="11382499" y="896587"/>
            <a:ext cx="712519" cy="225632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3006</a:t>
            </a:r>
          </a:p>
        </p:txBody>
      </p:sp>
    </p:spTree>
    <p:extLst>
      <p:ext uri="{BB962C8B-B14F-4D97-AF65-F5344CB8AC3E}">
        <p14:creationId xmlns:p14="http://schemas.microsoft.com/office/powerpoint/2010/main" val="3502701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6242F6-CA1E-42FB-BB1A-B13E71A7D987}"/>
              </a:ext>
            </a:extLst>
          </p:cNvPr>
          <p:cNvSpPr/>
          <p:nvPr/>
        </p:nvSpPr>
        <p:spPr>
          <a:xfrm>
            <a:off x="0" y="-12699"/>
            <a:ext cx="5760000" cy="68712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00304" y="6291348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Hand built using experience &amp; insight 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4A6D227-4561-4949-BB83-BE740B69E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24" y="199287"/>
            <a:ext cx="1601128" cy="37266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240D2B3-1915-AB14-5BF4-B21F4016EAA3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8DCCA2-B19F-114A-9405-5577D8629993}"/>
              </a:ext>
            </a:extLst>
          </p:cNvPr>
          <p:cNvSpPr txBox="1"/>
          <p:nvPr/>
        </p:nvSpPr>
        <p:spPr>
          <a:xfrm>
            <a:off x="-4572" y="6136221"/>
            <a:ext cx="2534711" cy="523220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e Institute for Sales &amp; Marketing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2B94FB5-ED9A-85E0-9D20-809B8547B1E6}"/>
              </a:ext>
            </a:extLst>
          </p:cNvPr>
          <p:cNvGrpSpPr/>
          <p:nvPr/>
        </p:nvGrpSpPr>
        <p:grpSpPr>
          <a:xfrm>
            <a:off x="0" y="2818309"/>
            <a:ext cx="5803534" cy="1145943"/>
            <a:chOff x="33044" y="-638532"/>
            <a:chExt cx="5803534" cy="114594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DAF7A2-E5F4-949B-7EB5-E7621AC1BEFA}"/>
                </a:ext>
              </a:extLst>
            </p:cNvPr>
            <p:cNvSpPr txBox="1"/>
            <p:nvPr/>
          </p:nvSpPr>
          <p:spPr>
            <a:xfrm>
              <a:off x="33044" y="-638532"/>
              <a:ext cx="568923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35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</a:rPr>
                <a:t>Scorecard – Channel Distribution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7AD807-AF0B-D4AD-6577-0506C852F90E}"/>
                </a:ext>
              </a:extLst>
            </p:cNvPr>
            <p:cNvSpPr txBox="1"/>
            <p:nvPr/>
          </p:nvSpPr>
          <p:spPr>
            <a:xfrm>
              <a:off x="86483" y="261190"/>
              <a:ext cx="5750095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b="0" i="0">
                  <a:solidFill>
                    <a:srgbClr val="909399"/>
                  </a:solidFill>
                  <a:effectLst/>
                  <a:latin typeface="Helvetica Neue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Establish new channel baseline areas to ascertain alignment with objectives </a:t>
              </a:r>
            </a:p>
          </p:txBody>
        </p:sp>
      </p:grpSp>
      <p:pic>
        <p:nvPicPr>
          <p:cNvPr id="17" name="Picture 2" descr="Growth chart / chart graph flat icon for apps and websites ">
            <a:extLst>
              <a:ext uri="{FF2B5EF4-FFF2-40B4-BE49-F238E27FC236}">
                <a16:creationId xmlns:a16="http://schemas.microsoft.com/office/drawing/2014/main" id="{5D662467-5687-4C5F-7521-F90764168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4" y="2955319"/>
            <a:ext cx="1134836" cy="113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3E9FCF-4837-3669-AB30-510B353DBD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1965" t="29225" r="8995" b="10179"/>
          <a:stretch/>
        </p:blipFill>
        <p:spPr>
          <a:xfrm>
            <a:off x="7663844" y="2446539"/>
            <a:ext cx="4024993" cy="1987121"/>
          </a:xfrm>
          <a:prstGeom prst="rect">
            <a:avLst/>
          </a:prstGeom>
        </p:spPr>
      </p:pic>
      <p:pic>
        <p:nvPicPr>
          <p:cNvPr id="20" name="Graphic 19" descr="Target Audience outline">
            <a:extLst>
              <a:ext uri="{FF2B5EF4-FFF2-40B4-BE49-F238E27FC236}">
                <a16:creationId xmlns:a16="http://schemas.microsoft.com/office/drawing/2014/main" id="{BE5B4F09-6882-84C7-38DD-9A6BE3FA33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53922" y="3833021"/>
            <a:ext cx="914400" cy="9144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B777F8D-8994-FBF1-33F5-6A9FCC617C89}"/>
              </a:ext>
            </a:extLst>
          </p:cNvPr>
          <p:cNvGrpSpPr/>
          <p:nvPr/>
        </p:nvGrpSpPr>
        <p:grpSpPr>
          <a:xfrm>
            <a:off x="5198734" y="4462162"/>
            <a:ext cx="1055370" cy="1055370"/>
            <a:chOff x="7108613" y="4124330"/>
            <a:chExt cx="1055370" cy="105537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12E3945-786A-333F-69BD-99378B25A668}"/>
                </a:ext>
              </a:extLst>
            </p:cNvPr>
            <p:cNvSpPr/>
            <p:nvPr/>
          </p:nvSpPr>
          <p:spPr>
            <a:xfrm>
              <a:off x="7108613" y="4124330"/>
              <a:ext cx="1055370" cy="10553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" name="Google Shape;104;p13">
              <a:extLst>
                <a:ext uri="{FF2B5EF4-FFF2-40B4-BE49-F238E27FC236}">
                  <a16:creationId xmlns:a16="http://schemas.microsoft.com/office/drawing/2014/main" id="{E68279EA-0CCA-DECA-67F2-AAE369573CB4}"/>
                </a:ext>
              </a:extLst>
            </p:cNvPr>
            <p:cNvSpPr/>
            <p:nvPr/>
          </p:nvSpPr>
          <p:spPr>
            <a:xfrm>
              <a:off x="7322078" y="4349750"/>
              <a:ext cx="631825" cy="550862"/>
            </a:xfrm>
            <a:custGeom>
              <a:avLst/>
              <a:gdLst/>
              <a:ahLst/>
              <a:cxnLst/>
              <a:rect l="l" t="t" r="r" b="b"/>
              <a:pathLst>
                <a:path w="145" h="126" extrusionOk="0">
                  <a:moveTo>
                    <a:pt x="129" y="126"/>
                  </a:moveTo>
                  <a:cubicBezTo>
                    <a:pt x="17" y="126"/>
                    <a:pt x="17" y="126"/>
                    <a:pt x="17" y="126"/>
                  </a:cubicBezTo>
                  <a:cubicBezTo>
                    <a:pt x="8" y="126"/>
                    <a:pt x="0" y="118"/>
                    <a:pt x="0" y="10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78"/>
                    <a:pt x="3" y="78"/>
                  </a:cubicBezTo>
                  <a:cubicBezTo>
                    <a:pt x="5" y="78"/>
                    <a:pt x="6" y="80"/>
                    <a:pt x="6" y="81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5"/>
                    <a:pt x="11" y="120"/>
                    <a:pt x="17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4" y="120"/>
                    <a:pt x="139" y="115"/>
                    <a:pt x="139" y="109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0"/>
                    <a:pt x="141" y="79"/>
                    <a:pt x="142" y="79"/>
                  </a:cubicBezTo>
                  <a:cubicBezTo>
                    <a:pt x="144" y="79"/>
                    <a:pt x="145" y="80"/>
                    <a:pt x="145" y="82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8"/>
                    <a:pt x="138" y="126"/>
                    <a:pt x="129" y="126"/>
                  </a:cubicBezTo>
                  <a:close/>
                  <a:moveTo>
                    <a:pt x="79" y="90"/>
                  </a:moveTo>
                  <a:cubicBezTo>
                    <a:pt x="67" y="90"/>
                    <a:pt x="67" y="90"/>
                    <a:pt x="67" y="90"/>
                  </a:cubicBezTo>
                  <a:cubicBezTo>
                    <a:pt x="62" y="90"/>
                    <a:pt x="59" y="86"/>
                    <a:pt x="59" y="81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2"/>
                    <a:pt x="62" y="58"/>
                    <a:pt x="67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3" y="58"/>
                    <a:pt x="87" y="62"/>
                    <a:pt x="87" y="67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86"/>
                    <a:pt x="83" y="90"/>
                    <a:pt x="79" y="90"/>
                  </a:cubicBezTo>
                  <a:close/>
                  <a:moveTo>
                    <a:pt x="67" y="64"/>
                  </a:moveTo>
                  <a:cubicBezTo>
                    <a:pt x="66" y="64"/>
                    <a:pt x="65" y="65"/>
                    <a:pt x="65" y="67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5" y="83"/>
                    <a:pt x="66" y="84"/>
                    <a:pt x="67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0" y="84"/>
                    <a:pt x="81" y="83"/>
                    <a:pt x="81" y="8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5"/>
                    <a:pt x="80" y="64"/>
                    <a:pt x="79" y="64"/>
                  </a:cubicBezTo>
                  <a:lnTo>
                    <a:pt x="67" y="64"/>
                  </a:lnTo>
                  <a:close/>
                  <a:moveTo>
                    <a:pt x="129" y="77"/>
                  </a:moveTo>
                  <a:cubicBezTo>
                    <a:pt x="96" y="77"/>
                    <a:pt x="96" y="77"/>
                    <a:pt x="96" y="77"/>
                  </a:cubicBezTo>
                  <a:cubicBezTo>
                    <a:pt x="94" y="77"/>
                    <a:pt x="93" y="76"/>
                    <a:pt x="93" y="74"/>
                  </a:cubicBezTo>
                  <a:cubicBezTo>
                    <a:pt x="93" y="72"/>
                    <a:pt x="94" y="71"/>
                    <a:pt x="96" y="71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34" y="71"/>
                    <a:pt x="139" y="66"/>
                    <a:pt x="139" y="60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9" y="33"/>
                    <a:pt x="134" y="28"/>
                    <a:pt x="12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1" y="28"/>
                    <a:pt x="6" y="33"/>
                    <a:pt x="6" y="3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6"/>
                    <a:pt x="11" y="71"/>
                    <a:pt x="17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2" y="71"/>
                    <a:pt x="53" y="72"/>
                    <a:pt x="53" y="74"/>
                  </a:cubicBezTo>
                  <a:cubicBezTo>
                    <a:pt x="53" y="76"/>
                    <a:pt x="52" y="77"/>
                    <a:pt x="50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8" y="77"/>
                    <a:pt x="0" y="70"/>
                    <a:pt x="0" y="6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2"/>
                    <a:pt x="17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38" y="22"/>
                    <a:pt x="145" y="30"/>
                    <a:pt x="145" y="39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145" y="63"/>
                    <a:pt x="145" y="64"/>
                    <a:pt x="145" y="64"/>
                  </a:cubicBezTo>
                  <a:cubicBezTo>
                    <a:pt x="143" y="72"/>
                    <a:pt x="137" y="77"/>
                    <a:pt x="129" y="77"/>
                  </a:cubicBezTo>
                  <a:close/>
                  <a:moveTo>
                    <a:pt x="97" y="17"/>
                  </a:moveTo>
                  <a:cubicBezTo>
                    <a:pt x="95" y="17"/>
                    <a:pt x="94" y="15"/>
                    <a:pt x="94" y="13"/>
                  </a:cubicBezTo>
                  <a:cubicBezTo>
                    <a:pt x="94" y="9"/>
                    <a:pt x="90" y="6"/>
                    <a:pt x="85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6" y="6"/>
                    <a:pt x="52" y="9"/>
                    <a:pt x="52" y="13"/>
                  </a:cubicBezTo>
                  <a:cubicBezTo>
                    <a:pt x="52" y="15"/>
                    <a:pt x="50" y="17"/>
                    <a:pt x="49" y="17"/>
                  </a:cubicBezTo>
                  <a:cubicBezTo>
                    <a:pt x="47" y="17"/>
                    <a:pt x="45" y="15"/>
                    <a:pt x="45" y="13"/>
                  </a:cubicBezTo>
                  <a:cubicBezTo>
                    <a:pt x="45" y="6"/>
                    <a:pt x="52" y="0"/>
                    <a:pt x="6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3" y="0"/>
                    <a:pt x="100" y="6"/>
                    <a:pt x="100" y="13"/>
                  </a:cubicBezTo>
                  <a:cubicBezTo>
                    <a:pt x="100" y="15"/>
                    <a:pt x="99" y="17"/>
                    <a:pt x="97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15004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82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Lato Light</vt:lpstr>
      <vt:lpstr>Poppins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Sudarshan Raman</dc:creator>
  <cp:lastModifiedBy>Sudarshan Raman</cp:lastModifiedBy>
  <cp:revision>2</cp:revision>
  <dcterms:created xsi:type="dcterms:W3CDTF">2023-07-07T09:45:17Z</dcterms:created>
  <dcterms:modified xsi:type="dcterms:W3CDTF">2023-07-12T14:18:33Z</dcterms:modified>
</cp:coreProperties>
</file>