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sldIdLst>
    <p:sldId id="4217" r:id="rId5"/>
    <p:sldId id="4417" r:id="rId6"/>
    <p:sldId id="4411" r:id="rId7"/>
    <p:sldId id="4412" r:id="rId8"/>
    <p:sldId id="3965" r:id="rId9"/>
    <p:sldId id="3968" r:id="rId10"/>
    <p:sldId id="4115" r:id="rId11"/>
    <p:sldId id="4172" r:id="rId12"/>
    <p:sldId id="4158" r:id="rId13"/>
    <p:sldId id="4173" r:id="rId14"/>
    <p:sldId id="4164" r:id="rId15"/>
    <p:sldId id="4196" r:id="rId16"/>
    <p:sldId id="4415" r:id="rId17"/>
    <p:sldId id="4165" r:id="rId18"/>
    <p:sldId id="4174" r:id="rId19"/>
    <p:sldId id="4190" r:id="rId20"/>
    <p:sldId id="4180" r:id="rId21"/>
    <p:sldId id="4212" r:id="rId22"/>
    <p:sldId id="4213" r:id="rId23"/>
    <p:sldId id="4211" r:id="rId24"/>
    <p:sldId id="4121" r:id="rId25"/>
    <p:sldId id="4177" r:id="rId26"/>
    <p:sldId id="4214" r:id="rId27"/>
    <p:sldId id="4125" r:id="rId28"/>
    <p:sldId id="4141" r:id="rId29"/>
    <p:sldId id="4416" r:id="rId30"/>
    <p:sldId id="4185" r:id="rId31"/>
    <p:sldId id="4134" r:id="rId32"/>
    <p:sldId id="4140" r:id="rId33"/>
    <p:sldId id="4166" r:id="rId34"/>
    <p:sldId id="4153" r:id="rId35"/>
    <p:sldId id="4123" r:id="rId36"/>
    <p:sldId id="4188" r:id="rId37"/>
    <p:sldId id="4181" r:id="rId38"/>
    <p:sldId id="4189" r:id="rId39"/>
    <p:sldId id="4124" r:id="rId40"/>
    <p:sldId id="4155" r:id="rId41"/>
    <p:sldId id="4147" r:id="rId42"/>
    <p:sldId id="4156" r:id="rId43"/>
    <p:sldId id="4179" r:id="rId44"/>
    <p:sldId id="4201" r:id="rId45"/>
    <p:sldId id="4182" r:id="rId46"/>
    <p:sldId id="4146" r:id="rId47"/>
    <p:sldId id="4167" r:id="rId48"/>
    <p:sldId id="3874" r:id="rId49"/>
    <p:sldId id="4122" r:id="rId50"/>
    <p:sldId id="4187" r:id="rId51"/>
    <p:sldId id="4175" r:id="rId52"/>
    <p:sldId id="4202" r:id="rId53"/>
    <p:sldId id="4199" r:id="rId54"/>
    <p:sldId id="4178" r:id="rId55"/>
    <p:sldId id="4203" r:id="rId56"/>
    <p:sldId id="4176" r:id="rId57"/>
    <p:sldId id="4204" r:id="rId58"/>
    <p:sldId id="4205" r:id="rId59"/>
    <p:sldId id="4067" r:id="rId60"/>
    <p:sldId id="4413" r:id="rId61"/>
    <p:sldId id="4414" r:id="rId62"/>
    <p:sldId id="421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E60B52-3ADA-40F6-8E23-747B61BAB9C0}" v="30" dt="2023-02-20T12:15:35.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50" d="100"/>
          <a:sy n="150" d="100"/>
        </p:scale>
        <p:origin x="56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986139068419491E-2"/>
          <c:y val="1.98165924953108E-2"/>
          <c:w val="0.97701386093158049"/>
          <c:h val="0.88637804311149104"/>
        </c:manualLayout>
      </c:layout>
      <c:barChart>
        <c:barDir val="col"/>
        <c:grouping val="percentStacked"/>
        <c:varyColors val="0"/>
        <c:ser>
          <c:idx val="0"/>
          <c:order val="0"/>
          <c:spPr>
            <a:solidFill>
              <a:srgbClr val="348E98"/>
            </a:solidFill>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1238801590720383"/>
                      <c:h val="0.13511697606637185"/>
                    </c:manualLayout>
                  </c15:layout>
                </c:ext>
                <c:ext xmlns:c16="http://schemas.microsoft.com/office/drawing/2014/chart" uri="{C3380CC4-5D6E-409C-BE32-E72D297353CC}">
                  <c16:uniqueId val="{00000008-9A0E-48F5-B331-C82BFBED36C1}"/>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Channel A </c:v>
                </c:pt>
              </c:strCache>
            </c:strRef>
          </c:cat>
          <c:val>
            <c:numRef>
              <c:f>Sheet1!$A$2</c:f>
              <c:numCache>
                <c:formatCode>0%</c:formatCode>
                <c:ptCount val="1"/>
                <c:pt idx="0">
                  <c:v>0.2</c:v>
                </c:pt>
              </c:numCache>
            </c:numRef>
          </c:val>
          <c:extLst>
            <c:ext xmlns:c16="http://schemas.microsoft.com/office/drawing/2014/chart" uri="{C3380CC4-5D6E-409C-BE32-E72D297353CC}">
              <c16:uniqueId val="{00000000-9A0E-48F5-B331-C82BFBED36C1}"/>
            </c:ext>
          </c:extLst>
        </c:ser>
        <c:ser>
          <c:idx val="1"/>
          <c:order val="1"/>
          <c:spPr>
            <a:solidFill>
              <a:srgbClr val="ED7D31"/>
            </a:solidFill>
          </c:spPr>
          <c:invertIfNegative val="0"/>
          <c:dLbls>
            <c:dLbl>
              <c:idx val="0"/>
              <c:spPr>
                <a:noFill/>
                <a:ln>
                  <a:noFill/>
                </a:ln>
                <a:effectLst/>
              </c:spPr>
              <c:txPr>
                <a:bodyPr wrap="square" lIns="38100" tIns="19050" rIns="38100" bIns="19050" anchor="ctr">
                  <a:spAutoFit/>
                </a:bodyPr>
                <a:lstStyle/>
                <a:p>
                  <a:pPr>
                    <a:defRPr sz="120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1238801590720383"/>
                      <c:h val="0.13511697606637185"/>
                    </c:manualLayout>
                  </c15:layout>
                </c:ext>
                <c:ext xmlns:c16="http://schemas.microsoft.com/office/drawing/2014/chart" uri="{C3380CC4-5D6E-409C-BE32-E72D297353CC}">
                  <c16:uniqueId val="{00000007-9A0E-48F5-B331-C82BFBED36C1}"/>
                </c:ext>
              </c:extLst>
            </c:dLbl>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Channel A </c:v>
                </c:pt>
              </c:strCache>
            </c:strRef>
          </c:cat>
          <c:val>
            <c:numRef>
              <c:f>Sheet1!$A$3</c:f>
              <c:numCache>
                <c:formatCode>0%</c:formatCode>
                <c:ptCount val="1"/>
                <c:pt idx="0">
                  <c:v>0.25</c:v>
                </c:pt>
              </c:numCache>
            </c:numRef>
          </c:val>
          <c:extLst>
            <c:ext xmlns:c16="http://schemas.microsoft.com/office/drawing/2014/chart" uri="{C3380CC4-5D6E-409C-BE32-E72D297353CC}">
              <c16:uniqueId val="{00000001-9A0E-48F5-B331-C82BFBED36C1}"/>
            </c:ext>
          </c:extLst>
        </c:ser>
        <c:ser>
          <c:idx val="2"/>
          <c:order val="2"/>
          <c:spPr>
            <a:solidFill>
              <a:srgbClr val="23CBB7"/>
            </a:solidFill>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5769447216640665"/>
                      <c:h val="0.13511697606637185"/>
                    </c:manualLayout>
                  </c15:layout>
                </c:ext>
                <c:ext xmlns:c16="http://schemas.microsoft.com/office/drawing/2014/chart" uri="{C3380CC4-5D6E-409C-BE32-E72D297353CC}">
                  <c16:uniqueId val="{00000006-9A0E-48F5-B331-C82BFBED36C1}"/>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Channel A </c:v>
                </c:pt>
              </c:strCache>
            </c:strRef>
          </c:cat>
          <c:val>
            <c:numRef>
              <c:f>Sheet1!$A$4</c:f>
              <c:numCache>
                <c:formatCode>0%</c:formatCode>
                <c:ptCount val="1"/>
                <c:pt idx="0">
                  <c:v>0.35</c:v>
                </c:pt>
              </c:numCache>
            </c:numRef>
          </c:val>
          <c:extLst>
            <c:ext xmlns:c16="http://schemas.microsoft.com/office/drawing/2014/chart" uri="{C3380CC4-5D6E-409C-BE32-E72D297353CC}">
              <c16:uniqueId val="{00000002-9A0E-48F5-B331-C82BFBED36C1}"/>
            </c:ext>
          </c:extLst>
        </c:ser>
        <c:ser>
          <c:idx val="3"/>
          <c:order val="3"/>
          <c:spPr>
            <a:solidFill>
              <a:srgbClr val="00B0F0"/>
            </a:solidFill>
          </c:spPr>
          <c:invertIfNegative val="0"/>
          <c:dLbls>
            <c:dLbl>
              <c:idx val="0"/>
              <c:spPr>
                <a:noFill/>
                <a:ln>
                  <a:noFill/>
                </a:ln>
                <a:effectLst/>
              </c:spPr>
              <c:txPr>
                <a:bodyPr wrap="square" lIns="38100" tIns="19050" rIns="38100" bIns="19050" anchor="ctr">
                  <a:spAutoFit/>
                </a:bodyPr>
                <a:lstStyle/>
                <a:p>
                  <a:pPr>
                    <a:defRPr sz="1100">
                      <a:latin typeface="Lato" panose="020F0502020204030203"/>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6041285954195884"/>
                      <c:h val="0.14642708716202341"/>
                    </c:manualLayout>
                  </c15:layout>
                </c:ext>
                <c:ext xmlns:c16="http://schemas.microsoft.com/office/drawing/2014/chart" uri="{C3380CC4-5D6E-409C-BE32-E72D297353CC}">
                  <c16:uniqueId val="{00000009-9A0E-48F5-B331-C82BFBED36C1}"/>
                </c:ext>
              </c:extLst>
            </c:dLbl>
            <c:spPr>
              <a:noFill/>
              <a:ln>
                <a:noFill/>
              </a:ln>
              <a:effectLst/>
            </c:spPr>
            <c:txPr>
              <a:bodyPr wrap="square" lIns="38100" tIns="19050" rIns="38100" bIns="19050" anchor="ctr">
                <a:spAutoFit/>
              </a:bodyPr>
              <a:lstStyle/>
              <a:p>
                <a:pPr>
                  <a:defRPr sz="1200">
                    <a:latin typeface="Lato" panose="020F050202020403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Channel A </c:v>
                </c:pt>
              </c:strCache>
            </c:strRef>
          </c:cat>
          <c:val>
            <c:numRef>
              <c:f>Sheet1!$A$5</c:f>
              <c:numCache>
                <c:formatCode>0%</c:formatCode>
                <c:ptCount val="1"/>
                <c:pt idx="0">
                  <c:v>0.15</c:v>
                </c:pt>
              </c:numCache>
            </c:numRef>
          </c:val>
          <c:extLst>
            <c:ext xmlns:c16="http://schemas.microsoft.com/office/drawing/2014/chart" uri="{C3380CC4-5D6E-409C-BE32-E72D297353CC}">
              <c16:uniqueId val="{00000004-9A0E-48F5-B331-C82BFBED36C1}"/>
            </c:ext>
          </c:extLst>
        </c:ser>
        <c:ser>
          <c:idx val="4"/>
          <c:order val="4"/>
          <c:spPr>
            <a:solidFill>
              <a:srgbClr val="ED7D31"/>
            </a:solidFill>
          </c:spPr>
          <c:invertIfNegative val="0"/>
          <c:dLbls>
            <c:dLbl>
              <c:idx val="0"/>
              <c:layout>
                <c:manualLayout>
                  <c:x val="1.1326614064800667E-2"/>
                  <c:y val="0"/>
                </c:manualLayout>
              </c:layout>
              <c:showLegendKey val="0"/>
              <c:showVal val="1"/>
              <c:showCatName val="0"/>
              <c:showSerName val="0"/>
              <c:showPercent val="0"/>
              <c:showBubbleSize val="0"/>
              <c:extLst>
                <c:ext xmlns:c15="http://schemas.microsoft.com/office/drawing/2012/chart" uri="{CE6537A1-D6FC-4f65-9D91-7224C49458BB}">
                  <c15:layout>
                    <c:manualLayout>
                      <c:w val="0.31510640328275596"/>
                      <c:h val="0.10049594897204912"/>
                    </c:manualLayout>
                  </c15:layout>
                </c:ext>
                <c:ext xmlns:c16="http://schemas.microsoft.com/office/drawing/2014/chart" uri="{C3380CC4-5D6E-409C-BE32-E72D297353CC}">
                  <c16:uniqueId val="{0000000A-9A0E-48F5-B331-C82BFBED36C1}"/>
                </c:ext>
              </c:extLst>
            </c:dLbl>
            <c:spPr>
              <a:noFill/>
              <a:ln>
                <a:noFill/>
              </a:ln>
              <a:effectLst/>
            </c:spPr>
            <c:txPr>
              <a:bodyPr wrap="square" lIns="38100" tIns="19050" rIns="38100" bIns="19050" anchor="ctr">
                <a:spAutoFit/>
              </a:bodyPr>
              <a:lstStyle/>
              <a:p>
                <a:pPr>
                  <a:defRPr sz="1200">
                    <a:latin typeface="Lato" panose="020F050202020403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Channel A </c:v>
                </c:pt>
              </c:strCache>
            </c:strRef>
          </c:cat>
          <c:val>
            <c:numRef>
              <c:f>Sheet1!$A$6</c:f>
              <c:numCache>
                <c:formatCode>0%</c:formatCode>
                <c:ptCount val="1"/>
                <c:pt idx="0">
                  <c:v>0.05</c:v>
                </c:pt>
              </c:numCache>
            </c:numRef>
          </c:val>
          <c:extLst>
            <c:ext xmlns:c16="http://schemas.microsoft.com/office/drawing/2014/chart" uri="{C3380CC4-5D6E-409C-BE32-E72D297353CC}">
              <c16:uniqueId val="{00000005-9A0E-48F5-B331-C82BFBED36C1}"/>
            </c:ext>
          </c:extLst>
        </c:ser>
        <c:dLbls>
          <c:showLegendKey val="0"/>
          <c:showVal val="0"/>
          <c:showCatName val="0"/>
          <c:showSerName val="0"/>
          <c:showPercent val="0"/>
          <c:showBubbleSize val="0"/>
        </c:dLbls>
        <c:gapWidth val="38"/>
        <c:overlap val="100"/>
        <c:axId val="-2070897520"/>
        <c:axId val="-2086543264"/>
      </c:barChart>
      <c:catAx>
        <c:axId val="-2070897520"/>
        <c:scaling>
          <c:orientation val="minMax"/>
        </c:scaling>
        <c:delete val="1"/>
        <c:axPos val="b"/>
        <c:numFmt formatCode="General" sourceLinked="0"/>
        <c:majorTickMark val="out"/>
        <c:minorTickMark val="none"/>
        <c:tickLblPos val="nextTo"/>
        <c:crossAx val="-2086543264"/>
        <c:crosses val="autoZero"/>
        <c:auto val="1"/>
        <c:lblAlgn val="ctr"/>
        <c:lblOffset val="100"/>
        <c:noMultiLvlLbl val="0"/>
      </c:catAx>
      <c:valAx>
        <c:axId val="-2086543264"/>
        <c:scaling>
          <c:orientation val="minMax"/>
        </c:scaling>
        <c:delete val="1"/>
        <c:axPos val="l"/>
        <c:numFmt formatCode="0%" sourceLinked="1"/>
        <c:majorTickMark val="none"/>
        <c:minorTickMark val="none"/>
        <c:tickLblPos val="nextTo"/>
        <c:crossAx val="-2070897520"/>
        <c:crosses val="autoZero"/>
        <c:crossBetween val="between"/>
      </c:valAx>
    </c:plotArea>
    <c:plotVisOnly val="1"/>
    <c:dispBlanksAs val="gap"/>
    <c:showDLblsOverMax val="0"/>
  </c:chart>
  <c:txPr>
    <a:bodyPr/>
    <a:lstStyle/>
    <a:p>
      <a:pPr>
        <a:defRPr sz="1800">
          <a:solidFill>
            <a:schemeClr val="tx1">
              <a:lumMod val="50000"/>
              <a:lumOff val="50000"/>
            </a:schemeClr>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98589167654401E-2"/>
          <c:y val="0"/>
          <c:w val="0.97701386093158049"/>
          <c:h val="0.88637804311149104"/>
        </c:manualLayout>
      </c:layout>
      <c:barChart>
        <c:barDir val="col"/>
        <c:grouping val="percentStacked"/>
        <c:varyColors val="0"/>
        <c:ser>
          <c:idx val="0"/>
          <c:order val="0"/>
          <c:spPr>
            <a:solidFill>
              <a:srgbClr val="348E98"/>
            </a:solidFill>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1238801590720383"/>
                      <c:h val="0.13511697606637185"/>
                    </c:manualLayout>
                  </c15:layout>
                </c:ext>
                <c:ext xmlns:c16="http://schemas.microsoft.com/office/drawing/2014/chart" uri="{C3380CC4-5D6E-409C-BE32-E72D297353CC}">
                  <c16:uniqueId val="{00000000-A9AD-4D23-A500-B2AD7192DA8F}"/>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Channel A </c:v>
                </c:pt>
              </c:strCache>
            </c:strRef>
          </c:cat>
          <c:val>
            <c:numRef>
              <c:f>Sheet1!$A$2</c:f>
              <c:numCache>
                <c:formatCode>0%</c:formatCode>
                <c:ptCount val="1"/>
                <c:pt idx="0">
                  <c:v>0.1</c:v>
                </c:pt>
              </c:numCache>
            </c:numRef>
          </c:val>
          <c:extLst>
            <c:ext xmlns:c16="http://schemas.microsoft.com/office/drawing/2014/chart" uri="{C3380CC4-5D6E-409C-BE32-E72D297353CC}">
              <c16:uniqueId val="{00000001-A9AD-4D23-A500-B2AD7192DA8F}"/>
            </c:ext>
          </c:extLst>
        </c:ser>
        <c:ser>
          <c:idx val="1"/>
          <c:order val="1"/>
          <c:spPr>
            <a:solidFill>
              <a:srgbClr val="ED7D31"/>
            </a:solidFill>
          </c:spPr>
          <c:invertIfNegative val="0"/>
          <c:dLbls>
            <c:dLbl>
              <c:idx val="0"/>
              <c:spPr>
                <a:noFill/>
                <a:ln>
                  <a:noFill/>
                </a:ln>
                <a:effectLst/>
              </c:spPr>
              <c:txPr>
                <a:bodyPr wrap="square" lIns="38100" tIns="19050" rIns="38100" bIns="19050" anchor="ctr">
                  <a:spAutoFit/>
                </a:bodyPr>
                <a:lstStyle/>
                <a:p>
                  <a:pPr>
                    <a:defRPr sz="120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1238801590720383"/>
                      <c:h val="0.13511697606637185"/>
                    </c:manualLayout>
                  </c15:layout>
                </c:ext>
                <c:ext xmlns:c16="http://schemas.microsoft.com/office/drawing/2014/chart" uri="{C3380CC4-5D6E-409C-BE32-E72D297353CC}">
                  <c16:uniqueId val="{00000002-A9AD-4D23-A500-B2AD7192DA8F}"/>
                </c:ext>
              </c:extLst>
            </c:dLbl>
            <c:spPr>
              <a:noFill/>
              <a:ln>
                <a:noFill/>
              </a:ln>
              <a:effectLst/>
            </c:spPr>
            <c:txPr>
              <a:bodyPr wrap="square" lIns="38100" tIns="19050" rIns="38100" bIns="19050" anchor="ctr">
                <a:spAutoFit/>
              </a:bodyPr>
              <a:lstStyle/>
              <a:p>
                <a:pPr>
                  <a:defRPr sz="12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Channel A </c:v>
                </c:pt>
              </c:strCache>
            </c:strRef>
          </c:cat>
          <c:val>
            <c:numRef>
              <c:f>Sheet1!$A$3</c:f>
              <c:numCache>
                <c:formatCode>0%</c:formatCode>
                <c:ptCount val="1"/>
                <c:pt idx="0">
                  <c:v>0.3</c:v>
                </c:pt>
              </c:numCache>
            </c:numRef>
          </c:val>
          <c:extLst>
            <c:ext xmlns:c16="http://schemas.microsoft.com/office/drawing/2014/chart" uri="{C3380CC4-5D6E-409C-BE32-E72D297353CC}">
              <c16:uniqueId val="{00000003-A9AD-4D23-A500-B2AD7192DA8F}"/>
            </c:ext>
          </c:extLst>
        </c:ser>
        <c:ser>
          <c:idx val="2"/>
          <c:order val="2"/>
          <c:spPr>
            <a:solidFill>
              <a:srgbClr val="23CBB7"/>
            </a:solidFill>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5769447216640665"/>
                      <c:h val="0.13511697606637185"/>
                    </c:manualLayout>
                  </c15:layout>
                </c:ext>
                <c:ext xmlns:c16="http://schemas.microsoft.com/office/drawing/2014/chart" uri="{C3380CC4-5D6E-409C-BE32-E72D297353CC}">
                  <c16:uniqueId val="{00000004-A9AD-4D23-A500-B2AD7192DA8F}"/>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Channel A </c:v>
                </c:pt>
              </c:strCache>
            </c:strRef>
          </c:cat>
          <c:val>
            <c:numRef>
              <c:f>Sheet1!$A$4</c:f>
              <c:numCache>
                <c:formatCode>0%</c:formatCode>
                <c:ptCount val="1"/>
                <c:pt idx="0">
                  <c:v>0.25</c:v>
                </c:pt>
              </c:numCache>
            </c:numRef>
          </c:val>
          <c:extLst>
            <c:ext xmlns:c16="http://schemas.microsoft.com/office/drawing/2014/chart" uri="{C3380CC4-5D6E-409C-BE32-E72D297353CC}">
              <c16:uniqueId val="{00000005-A9AD-4D23-A500-B2AD7192DA8F}"/>
            </c:ext>
          </c:extLst>
        </c:ser>
        <c:ser>
          <c:idx val="3"/>
          <c:order val="3"/>
          <c:spPr>
            <a:solidFill>
              <a:srgbClr val="00B0F0"/>
            </a:solidFill>
          </c:spPr>
          <c:invertIfNegative val="0"/>
          <c:dLbls>
            <c:dLbl>
              <c:idx val="0"/>
              <c:spPr>
                <a:noFill/>
                <a:ln>
                  <a:noFill/>
                </a:ln>
                <a:effectLst/>
              </c:spPr>
              <c:txPr>
                <a:bodyPr wrap="square" lIns="38100" tIns="19050" rIns="38100" bIns="19050" anchor="ctr">
                  <a:spAutoFit/>
                </a:bodyPr>
                <a:lstStyle/>
                <a:p>
                  <a:pPr>
                    <a:defRPr sz="1100">
                      <a:latin typeface="Lato" panose="020F0502020204030203"/>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6041285954195884"/>
                      <c:h val="0.14642708716202341"/>
                    </c:manualLayout>
                  </c15:layout>
                </c:ext>
                <c:ext xmlns:c16="http://schemas.microsoft.com/office/drawing/2014/chart" uri="{C3380CC4-5D6E-409C-BE32-E72D297353CC}">
                  <c16:uniqueId val="{00000006-A9AD-4D23-A500-B2AD7192DA8F}"/>
                </c:ext>
              </c:extLst>
            </c:dLbl>
            <c:spPr>
              <a:noFill/>
              <a:ln>
                <a:noFill/>
              </a:ln>
              <a:effectLst/>
            </c:spPr>
            <c:txPr>
              <a:bodyPr wrap="square" lIns="38100" tIns="19050" rIns="38100" bIns="19050" anchor="ctr">
                <a:spAutoFit/>
              </a:bodyPr>
              <a:lstStyle/>
              <a:p>
                <a:pPr>
                  <a:defRPr sz="1200">
                    <a:latin typeface="Lato" panose="020F050202020403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Channel A </c:v>
                </c:pt>
              </c:strCache>
            </c:strRef>
          </c:cat>
          <c:val>
            <c:numRef>
              <c:f>Sheet1!$A$5</c:f>
              <c:numCache>
                <c:formatCode>0%</c:formatCode>
                <c:ptCount val="1"/>
                <c:pt idx="0">
                  <c:v>0.2</c:v>
                </c:pt>
              </c:numCache>
            </c:numRef>
          </c:val>
          <c:extLst>
            <c:ext xmlns:c16="http://schemas.microsoft.com/office/drawing/2014/chart" uri="{C3380CC4-5D6E-409C-BE32-E72D297353CC}">
              <c16:uniqueId val="{00000007-A9AD-4D23-A500-B2AD7192DA8F}"/>
            </c:ext>
          </c:extLst>
        </c:ser>
        <c:ser>
          <c:idx val="4"/>
          <c:order val="4"/>
          <c:invertIfNegative val="0"/>
          <c:dPt>
            <c:idx val="0"/>
            <c:invertIfNegative val="0"/>
            <c:bubble3D val="0"/>
            <c:spPr>
              <a:solidFill>
                <a:srgbClr val="ED7D31"/>
              </a:solidFill>
            </c:spPr>
            <c:extLst>
              <c:ext xmlns:c16="http://schemas.microsoft.com/office/drawing/2014/chart" uri="{C3380CC4-5D6E-409C-BE32-E72D297353CC}">
                <c16:uniqueId val="{00000008-A9AD-4D23-A500-B2AD7192DA8F}"/>
              </c:ext>
            </c:extLst>
          </c:dPt>
          <c:dLbls>
            <c:dLbl>
              <c:idx val="0"/>
              <c:layout>
                <c:manualLayout>
                  <c:x val="-1.1326614064800719E-2"/>
                  <c:y val="1.4262918067522935E-7"/>
                </c:manualLayout>
              </c:layout>
              <c:spPr>
                <a:noFill/>
                <a:ln>
                  <a:noFill/>
                </a:ln>
                <a:effectLst/>
              </c:spPr>
              <c:txPr>
                <a:bodyPr wrap="square" lIns="38100" tIns="19050" rIns="38100" bIns="19050" anchor="ctr">
                  <a:spAutoFit/>
                </a:bodyPr>
                <a:lstStyle/>
                <a:p>
                  <a:pPr>
                    <a:defRPr sz="1100">
                      <a:latin typeface="Lato" panose="020F0502020204030203"/>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1510640328275596"/>
                      <c:h val="0.10049594897204912"/>
                    </c:manualLayout>
                  </c15:layout>
                </c:ext>
                <c:ext xmlns:c16="http://schemas.microsoft.com/office/drawing/2014/chart" uri="{C3380CC4-5D6E-409C-BE32-E72D297353CC}">
                  <c16:uniqueId val="{00000008-A9AD-4D23-A500-B2AD7192DA8F}"/>
                </c:ext>
              </c:extLst>
            </c:dLbl>
            <c:spPr>
              <a:noFill/>
              <a:ln>
                <a:noFill/>
              </a:ln>
              <a:effectLst/>
            </c:spPr>
            <c:txPr>
              <a:bodyPr wrap="square" lIns="38100" tIns="19050" rIns="38100" bIns="19050" anchor="ctr">
                <a:spAutoFit/>
              </a:bodyPr>
              <a:lstStyle/>
              <a:p>
                <a:pPr>
                  <a:defRPr sz="1200">
                    <a:latin typeface="Lato" panose="020F0502020204030203"/>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Channel A </c:v>
                </c:pt>
              </c:strCache>
            </c:strRef>
          </c:cat>
          <c:val>
            <c:numRef>
              <c:f>Sheet1!$A$6</c:f>
              <c:numCache>
                <c:formatCode>0%</c:formatCode>
                <c:ptCount val="1"/>
                <c:pt idx="0">
                  <c:v>0.15</c:v>
                </c:pt>
              </c:numCache>
            </c:numRef>
          </c:val>
          <c:extLst>
            <c:ext xmlns:c16="http://schemas.microsoft.com/office/drawing/2014/chart" uri="{C3380CC4-5D6E-409C-BE32-E72D297353CC}">
              <c16:uniqueId val="{00000009-A9AD-4D23-A500-B2AD7192DA8F}"/>
            </c:ext>
          </c:extLst>
        </c:ser>
        <c:dLbls>
          <c:showLegendKey val="0"/>
          <c:showVal val="0"/>
          <c:showCatName val="0"/>
          <c:showSerName val="0"/>
          <c:showPercent val="0"/>
          <c:showBubbleSize val="0"/>
        </c:dLbls>
        <c:gapWidth val="38"/>
        <c:overlap val="100"/>
        <c:axId val="-2070897520"/>
        <c:axId val="-2086543264"/>
      </c:barChart>
      <c:catAx>
        <c:axId val="-2070897520"/>
        <c:scaling>
          <c:orientation val="minMax"/>
        </c:scaling>
        <c:delete val="1"/>
        <c:axPos val="b"/>
        <c:numFmt formatCode="General" sourceLinked="0"/>
        <c:majorTickMark val="out"/>
        <c:minorTickMark val="none"/>
        <c:tickLblPos val="nextTo"/>
        <c:crossAx val="-2086543264"/>
        <c:crosses val="autoZero"/>
        <c:auto val="1"/>
        <c:lblAlgn val="ctr"/>
        <c:lblOffset val="100"/>
        <c:noMultiLvlLbl val="0"/>
      </c:catAx>
      <c:valAx>
        <c:axId val="-2086543264"/>
        <c:scaling>
          <c:orientation val="minMax"/>
        </c:scaling>
        <c:delete val="1"/>
        <c:axPos val="l"/>
        <c:numFmt formatCode="0%" sourceLinked="1"/>
        <c:majorTickMark val="none"/>
        <c:minorTickMark val="none"/>
        <c:tickLblPos val="nextTo"/>
        <c:crossAx val="-2070897520"/>
        <c:crosses val="autoZero"/>
        <c:crossBetween val="between"/>
      </c:valAx>
    </c:plotArea>
    <c:plotVisOnly val="1"/>
    <c:dispBlanksAs val="gap"/>
    <c:showDLblsOverMax val="0"/>
  </c:chart>
  <c:txPr>
    <a:bodyPr/>
    <a:lstStyle/>
    <a:p>
      <a:pPr>
        <a:defRPr sz="1800">
          <a:solidFill>
            <a:schemeClr val="tx1">
              <a:lumMod val="50000"/>
              <a:lumOff val="50000"/>
            </a:schemeClr>
          </a:solidFil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A20EF-AA45-4333-A669-B0E8D2F56772}" type="doc">
      <dgm:prSet loTypeId="urn:microsoft.com/office/officeart/2005/8/layout/pyramid1" loCatId="pyramid" qsTypeId="urn:microsoft.com/office/officeart/2005/8/quickstyle/simple1" qsCatId="simple" csTypeId="urn:microsoft.com/office/officeart/2005/8/colors/accent1_2" csCatId="accent1" phldr="1"/>
      <dgm:spPr/>
    </dgm:pt>
    <dgm:pt modelId="{119B55A2-0EC5-4521-A1B3-32ED3EBD61DC}">
      <dgm:prSet phldrT="[Text]" custT="1"/>
      <dgm:spPr>
        <a:solidFill>
          <a:schemeClr val="accent5">
            <a:lumMod val="75000"/>
          </a:schemeClr>
        </a:solidFill>
        <a:ln>
          <a:solidFill>
            <a:schemeClr val="tx1"/>
          </a:solidFill>
        </a:ln>
      </dgm:spPr>
      <dgm:t>
        <a:bodyPr/>
        <a:lstStyle/>
        <a:p>
          <a:r>
            <a:rPr lang="en-US" sz="800" b="1" dirty="0">
              <a:latin typeface="Calibri" pitchFamily="34" charset="0"/>
              <a:cs typeface="Calibri" pitchFamily="34" charset="0"/>
            </a:rPr>
            <a:t>-</a:t>
          </a:r>
        </a:p>
      </dgm:t>
    </dgm:pt>
    <dgm:pt modelId="{04DAEF53-EB6E-48E7-9347-4A8D122D5BC7}" type="parTrans" cxnId="{598AA2BB-2F91-47D9-B809-9B4FDB15588E}">
      <dgm:prSet/>
      <dgm:spPr/>
      <dgm:t>
        <a:bodyPr/>
        <a:lstStyle/>
        <a:p>
          <a:endParaRPr lang="en-US" sz="800" b="1">
            <a:latin typeface="Calibri" pitchFamily="34" charset="0"/>
            <a:cs typeface="Calibri" pitchFamily="34" charset="0"/>
          </a:endParaRPr>
        </a:p>
      </dgm:t>
    </dgm:pt>
    <dgm:pt modelId="{E7D9BC32-7095-4435-8698-DE0848D58B8D}" type="sibTrans" cxnId="{598AA2BB-2F91-47D9-B809-9B4FDB15588E}">
      <dgm:prSet/>
      <dgm:spPr/>
      <dgm:t>
        <a:bodyPr/>
        <a:lstStyle/>
        <a:p>
          <a:endParaRPr lang="en-US" sz="800" b="1">
            <a:latin typeface="Calibri" pitchFamily="34" charset="0"/>
            <a:cs typeface="Calibri" pitchFamily="34" charset="0"/>
          </a:endParaRPr>
        </a:p>
      </dgm:t>
    </dgm:pt>
    <dgm:pt modelId="{01D2A54F-33A8-4A02-AD1D-1553F8AC1063}">
      <dgm:prSet phldrT="[Text]" custT="1"/>
      <dgm:spPr>
        <a:solidFill>
          <a:schemeClr val="bg1"/>
        </a:solidFill>
        <a:ln>
          <a:solidFill>
            <a:schemeClr val="tx1"/>
          </a:solidFill>
        </a:ln>
      </dgm:spPr>
      <dgm:t>
        <a:bodyPr/>
        <a:lstStyle/>
        <a:p>
          <a:r>
            <a:rPr lang="en-US" sz="800" b="1" dirty="0">
              <a:latin typeface="Calibri" pitchFamily="34" charset="0"/>
              <a:cs typeface="Calibri" pitchFamily="34" charset="0"/>
            </a:rPr>
            <a:t>-</a:t>
          </a:r>
        </a:p>
      </dgm:t>
    </dgm:pt>
    <dgm:pt modelId="{8995C0E7-3D4E-4A27-BDFD-FD056338D789}" type="parTrans" cxnId="{A61AA3FC-88F4-4BB0-89D8-558BD5A4877F}">
      <dgm:prSet/>
      <dgm:spPr/>
      <dgm:t>
        <a:bodyPr/>
        <a:lstStyle/>
        <a:p>
          <a:endParaRPr lang="en-US" sz="800" b="1">
            <a:latin typeface="Calibri" pitchFamily="34" charset="0"/>
            <a:cs typeface="Calibri" pitchFamily="34" charset="0"/>
          </a:endParaRPr>
        </a:p>
      </dgm:t>
    </dgm:pt>
    <dgm:pt modelId="{F6F2B98A-D189-44CB-AD87-5A6B5D8FB047}" type="sibTrans" cxnId="{A61AA3FC-88F4-4BB0-89D8-558BD5A4877F}">
      <dgm:prSet/>
      <dgm:spPr/>
      <dgm:t>
        <a:bodyPr/>
        <a:lstStyle/>
        <a:p>
          <a:endParaRPr lang="en-US" sz="800" b="1">
            <a:latin typeface="Calibri" pitchFamily="34" charset="0"/>
            <a:cs typeface="Calibri" pitchFamily="34" charset="0"/>
          </a:endParaRPr>
        </a:p>
      </dgm:t>
    </dgm:pt>
    <dgm:pt modelId="{DA13AB80-2BB4-48B4-8079-AD06BAC88F74}">
      <dgm:prSet phldrT="[Text]" custT="1"/>
      <dgm:spPr>
        <a:solidFill>
          <a:schemeClr val="bg1"/>
        </a:solidFill>
        <a:ln>
          <a:solidFill>
            <a:schemeClr val="tx1"/>
          </a:solidFill>
        </a:ln>
      </dgm:spPr>
      <dgm:t>
        <a:bodyPr/>
        <a:lstStyle/>
        <a:p>
          <a:r>
            <a:rPr lang="en-US" sz="800" b="1" dirty="0">
              <a:latin typeface="Calibri" pitchFamily="34" charset="0"/>
              <a:cs typeface="Calibri" pitchFamily="34" charset="0"/>
            </a:rPr>
            <a:t>-</a:t>
          </a:r>
        </a:p>
      </dgm:t>
    </dgm:pt>
    <dgm:pt modelId="{3FCCB308-9D14-437D-89D7-94934A9A49D7}" type="parTrans" cxnId="{EA1961D9-5D5B-435D-A414-A78562663072}">
      <dgm:prSet/>
      <dgm:spPr/>
      <dgm:t>
        <a:bodyPr/>
        <a:lstStyle/>
        <a:p>
          <a:endParaRPr lang="en-US" sz="800" b="1">
            <a:latin typeface="Calibri" pitchFamily="34" charset="0"/>
            <a:cs typeface="Calibri" pitchFamily="34" charset="0"/>
          </a:endParaRPr>
        </a:p>
      </dgm:t>
    </dgm:pt>
    <dgm:pt modelId="{A85BC32B-BA54-4914-A50B-BBE388AD358A}" type="sibTrans" cxnId="{EA1961D9-5D5B-435D-A414-A78562663072}">
      <dgm:prSet/>
      <dgm:spPr/>
      <dgm:t>
        <a:bodyPr/>
        <a:lstStyle/>
        <a:p>
          <a:endParaRPr lang="en-US" sz="800" b="1">
            <a:latin typeface="Calibri" pitchFamily="34" charset="0"/>
            <a:cs typeface="Calibri" pitchFamily="34" charset="0"/>
          </a:endParaRPr>
        </a:p>
      </dgm:t>
    </dgm:pt>
    <dgm:pt modelId="{AAC0D9AE-F9EC-49DC-B138-6D6A9E4EF769}" type="pres">
      <dgm:prSet presAssocID="{A07A20EF-AA45-4333-A669-B0E8D2F56772}" presName="Name0" presStyleCnt="0">
        <dgm:presLayoutVars>
          <dgm:dir/>
          <dgm:animLvl val="lvl"/>
          <dgm:resizeHandles val="exact"/>
        </dgm:presLayoutVars>
      </dgm:prSet>
      <dgm:spPr/>
    </dgm:pt>
    <dgm:pt modelId="{21945518-E8E7-46C2-AF1D-54F05CBDF258}" type="pres">
      <dgm:prSet presAssocID="{119B55A2-0EC5-4521-A1B3-32ED3EBD61DC}" presName="Name8" presStyleCnt="0"/>
      <dgm:spPr/>
    </dgm:pt>
    <dgm:pt modelId="{5D59FF34-9F6B-4E47-BC81-ED7280DAF031}" type="pres">
      <dgm:prSet presAssocID="{119B55A2-0EC5-4521-A1B3-32ED3EBD61DC}" presName="level" presStyleLbl="node1" presStyleIdx="0" presStyleCnt="3">
        <dgm:presLayoutVars>
          <dgm:chMax val="1"/>
          <dgm:bulletEnabled val="1"/>
        </dgm:presLayoutVars>
      </dgm:prSet>
      <dgm:spPr/>
    </dgm:pt>
    <dgm:pt modelId="{6A3453D0-F490-4A90-AF28-DA247A1F60D2}" type="pres">
      <dgm:prSet presAssocID="{119B55A2-0EC5-4521-A1B3-32ED3EBD61DC}" presName="levelTx" presStyleLbl="revTx" presStyleIdx="0" presStyleCnt="0">
        <dgm:presLayoutVars>
          <dgm:chMax val="1"/>
          <dgm:bulletEnabled val="1"/>
        </dgm:presLayoutVars>
      </dgm:prSet>
      <dgm:spPr/>
    </dgm:pt>
    <dgm:pt modelId="{AF90D4EC-2558-411D-8C2E-38929BE87C40}" type="pres">
      <dgm:prSet presAssocID="{01D2A54F-33A8-4A02-AD1D-1553F8AC1063}" presName="Name8" presStyleCnt="0"/>
      <dgm:spPr/>
    </dgm:pt>
    <dgm:pt modelId="{230BBEA4-2BE2-4BA5-9365-A99A540F3750}" type="pres">
      <dgm:prSet presAssocID="{01D2A54F-33A8-4A02-AD1D-1553F8AC1063}" presName="level" presStyleLbl="node1" presStyleIdx="1" presStyleCnt="3">
        <dgm:presLayoutVars>
          <dgm:chMax val="1"/>
          <dgm:bulletEnabled val="1"/>
        </dgm:presLayoutVars>
      </dgm:prSet>
      <dgm:spPr/>
    </dgm:pt>
    <dgm:pt modelId="{961BDEA7-C30B-4288-B445-67183EB41BBA}" type="pres">
      <dgm:prSet presAssocID="{01D2A54F-33A8-4A02-AD1D-1553F8AC1063}" presName="levelTx" presStyleLbl="revTx" presStyleIdx="0" presStyleCnt="0">
        <dgm:presLayoutVars>
          <dgm:chMax val="1"/>
          <dgm:bulletEnabled val="1"/>
        </dgm:presLayoutVars>
      </dgm:prSet>
      <dgm:spPr/>
    </dgm:pt>
    <dgm:pt modelId="{636809AD-4A70-45DA-B114-4FFF8F64090A}" type="pres">
      <dgm:prSet presAssocID="{DA13AB80-2BB4-48B4-8079-AD06BAC88F74}" presName="Name8" presStyleCnt="0"/>
      <dgm:spPr/>
    </dgm:pt>
    <dgm:pt modelId="{88E92CEF-410A-4229-9DF3-34E4FB8F0E9F}" type="pres">
      <dgm:prSet presAssocID="{DA13AB80-2BB4-48B4-8079-AD06BAC88F74}" presName="level" presStyleLbl="node1" presStyleIdx="2" presStyleCnt="3">
        <dgm:presLayoutVars>
          <dgm:chMax val="1"/>
          <dgm:bulletEnabled val="1"/>
        </dgm:presLayoutVars>
      </dgm:prSet>
      <dgm:spPr/>
    </dgm:pt>
    <dgm:pt modelId="{D369A8B3-F081-411B-8DE3-1BC1B3C09BBC}" type="pres">
      <dgm:prSet presAssocID="{DA13AB80-2BB4-48B4-8079-AD06BAC88F74}" presName="levelTx" presStyleLbl="revTx" presStyleIdx="0" presStyleCnt="0">
        <dgm:presLayoutVars>
          <dgm:chMax val="1"/>
          <dgm:bulletEnabled val="1"/>
        </dgm:presLayoutVars>
      </dgm:prSet>
      <dgm:spPr/>
    </dgm:pt>
  </dgm:ptLst>
  <dgm:cxnLst>
    <dgm:cxn modelId="{2CFE9030-821F-4AAC-8D36-B883282AEBFD}" type="presOf" srcId="{01D2A54F-33A8-4A02-AD1D-1553F8AC1063}" destId="{230BBEA4-2BE2-4BA5-9365-A99A540F3750}" srcOrd="0" destOrd="0" presId="urn:microsoft.com/office/officeart/2005/8/layout/pyramid1"/>
    <dgm:cxn modelId="{521D533C-8025-4364-9DD2-5C04E0AA109A}" type="presOf" srcId="{A07A20EF-AA45-4333-A669-B0E8D2F56772}" destId="{AAC0D9AE-F9EC-49DC-B138-6D6A9E4EF769}" srcOrd="0" destOrd="0" presId="urn:microsoft.com/office/officeart/2005/8/layout/pyramid1"/>
    <dgm:cxn modelId="{E506D467-4C77-45DB-8326-714A4BFF5488}" type="presOf" srcId="{DA13AB80-2BB4-48B4-8079-AD06BAC88F74}" destId="{D369A8B3-F081-411B-8DE3-1BC1B3C09BBC}" srcOrd="1" destOrd="0" presId="urn:microsoft.com/office/officeart/2005/8/layout/pyramid1"/>
    <dgm:cxn modelId="{81B254A2-0AFD-46F8-999D-AD6E51EF3E1A}" type="presOf" srcId="{119B55A2-0EC5-4521-A1B3-32ED3EBD61DC}" destId="{6A3453D0-F490-4A90-AF28-DA247A1F60D2}" srcOrd="1" destOrd="0" presId="urn:microsoft.com/office/officeart/2005/8/layout/pyramid1"/>
    <dgm:cxn modelId="{598AA2BB-2F91-47D9-B809-9B4FDB15588E}" srcId="{A07A20EF-AA45-4333-A669-B0E8D2F56772}" destId="{119B55A2-0EC5-4521-A1B3-32ED3EBD61DC}" srcOrd="0" destOrd="0" parTransId="{04DAEF53-EB6E-48E7-9347-4A8D122D5BC7}" sibTransId="{E7D9BC32-7095-4435-8698-DE0848D58B8D}"/>
    <dgm:cxn modelId="{476337C3-274B-40FE-994D-1032F0E03932}" type="presOf" srcId="{119B55A2-0EC5-4521-A1B3-32ED3EBD61DC}" destId="{5D59FF34-9F6B-4E47-BC81-ED7280DAF031}" srcOrd="0" destOrd="0" presId="urn:microsoft.com/office/officeart/2005/8/layout/pyramid1"/>
    <dgm:cxn modelId="{07A194CB-F24F-4843-8784-AD2887629C57}" type="presOf" srcId="{01D2A54F-33A8-4A02-AD1D-1553F8AC1063}" destId="{961BDEA7-C30B-4288-B445-67183EB41BBA}" srcOrd="1" destOrd="0" presId="urn:microsoft.com/office/officeart/2005/8/layout/pyramid1"/>
    <dgm:cxn modelId="{EA1961D9-5D5B-435D-A414-A78562663072}" srcId="{A07A20EF-AA45-4333-A669-B0E8D2F56772}" destId="{DA13AB80-2BB4-48B4-8079-AD06BAC88F74}" srcOrd="2" destOrd="0" parTransId="{3FCCB308-9D14-437D-89D7-94934A9A49D7}" sibTransId="{A85BC32B-BA54-4914-A50B-BBE388AD358A}"/>
    <dgm:cxn modelId="{A61AA3FC-88F4-4BB0-89D8-558BD5A4877F}" srcId="{A07A20EF-AA45-4333-A669-B0E8D2F56772}" destId="{01D2A54F-33A8-4A02-AD1D-1553F8AC1063}" srcOrd="1" destOrd="0" parTransId="{8995C0E7-3D4E-4A27-BDFD-FD056338D789}" sibTransId="{F6F2B98A-D189-44CB-AD87-5A6B5D8FB047}"/>
    <dgm:cxn modelId="{69831BFD-2FD0-456C-B962-389C8234C401}" type="presOf" srcId="{DA13AB80-2BB4-48B4-8079-AD06BAC88F74}" destId="{88E92CEF-410A-4229-9DF3-34E4FB8F0E9F}" srcOrd="0" destOrd="0" presId="urn:microsoft.com/office/officeart/2005/8/layout/pyramid1"/>
    <dgm:cxn modelId="{140C1342-F680-4017-99FF-9B4EA54A1064}" type="presParOf" srcId="{AAC0D9AE-F9EC-49DC-B138-6D6A9E4EF769}" destId="{21945518-E8E7-46C2-AF1D-54F05CBDF258}" srcOrd="0" destOrd="0" presId="urn:microsoft.com/office/officeart/2005/8/layout/pyramid1"/>
    <dgm:cxn modelId="{99F281ED-C47F-40B3-8B40-D46C2AE7FF55}" type="presParOf" srcId="{21945518-E8E7-46C2-AF1D-54F05CBDF258}" destId="{5D59FF34-9F6B-4E47-BC81-ED7280DAF031}" srcOrd="0" destOrd="0" presId="urn:microsoft.com/office/officeart/2005/8/layout/pyramid1"/>
    <dgm:cxn modelId="{4924F13A-A65C-449A-B8C8-C6C759474C33}" type="presParOf" srcId="{21945518-E8E7-46C2-AF1D-54F05CBDF258}" destId="{6A3453D0-F490-4A90-AF28-DA247A1F60D2}" srcOrd="1" destOrd="0" presId="urn:microsoft.com/office/officeart/2005/8/layout/pyramid1"/>
    <dgm:cxn modelId="{B16A0C36-20FA-4954-A0AE-4ED6B00D4D03}" type="presParOf" srcId="{AAC0D9AE-F9EC-49DC-B138-6D6A9E4EF769}" destId="{AF90D4EC-2558-411D-8C2E-38929BE87C40}" srcOrd="1" destOrd="0" presId="urn:microsoft.com/office/officeart/2005/8/layout/pyramid1"/>
    <dgm:cxn modelId="{E2391D69-3EA1-4C75-8BA9-4C19975082C8}" type="presParOf" srcId="{AF90D4EC-2558-411D-8C2E-38929BE87C40}" destId="{230BBEA4-2BE2-4BA5-9365-A99A540F3750}" srcOrd="0" destOrd="0" presId="urn:microsoft.com/office/officeart/2005/8/layout/pyramid1"/>
    <dgm:cxn modelId="{48609494-A8B8-4341-90B1-22FE0525EDB8}" type="presParOf" srcId="{AF90D4EC-2558-411D-8C2E-38929BE87C40}" destId="{961BDEA7-C30B-4288-B445-67183EB41BBA}" srcOrd="1" destOrd="0" presId="urn:microsoft.com/office/officeart/2005/8/layout/pyramid1"/>
    <dgm:cxn modelId="{89A179DF-1A63-49CE-8653-6063E14FC83F}" type="presParOf" srcId="{AAC0D9AE-F9EC-49DC-B138-6D6A9E4EF769}" destId="{636809AD-4A70-45DA-B114-4FFF8F64090A}" srcOrd="2" destOrd="0" presId="urn:microsoft.com/office/officeart/2005/8/layout/pyramid1"/>
    <dgm:cxn modelId="{58C2E1C7-68A0-4078-A650-9C5667A89752}" type="presParOf" srcId="{636809AD-4A70-45DA-B114-4FFF8F64090A}" destId="{88E92CEF-410A-4229-9DF3-34E4FB8F0E9F}" srcOrd="0" destOrd="0" presId="urn:microsoft.com/office/officeart/2005/8/layout/pyramid1"/>
    <dgm:cxn modelId="{D7055543-73D2-4DD4-9D5E-BB8A2DB6AD02}" type="presParOf" srcId="{636809AD-4A70-45DA-B114-4FFF8F64090A}" destId="{D369A8B3-F081-411B-8DE3-1BC1B3C09BBC}"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9FF34-9F6B-4E47-BC81-ED7280DAF031}">
      <dsp:nvSpPr>
        <dsp:cNvPr id="0" name=""/>
        <dsp:cNvSpPr/>
      </dsp:nvSpPr>
      <dsp:spPr>
        <a:xfrm>
          <a:off x="81775" y="0"/>
          <a:ext cx="81775" cy="66907"/>
        </a:xfrm>
        <a:prstGeom prst="trapezoid">
          <a:avLst>
            <a:gd name="adj" fmla="val 61111"/>
          </a:avLst>
        </a:prstGeom>
        <a:solidFill>
          <a:schemeClr val="accent5">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itchFamily="34" charset="0"/>
              <a:cs typeface="Calibri" pitchFamily="34" charset="0"/>
            </a:rPr>
            <a:t>-</a:t>
          </a:r>
        </a:p>
      </dsp:txBody>
      <dsp:txXfrm>
        <a:off x="81775" y="0"/>
        <a:ext cx="81775" cy="66907"/>
      </dsp:txXfrm>
    </dsp:sp>
    <dsp:sp modelId="{230BBEA4-2BE2-4BA5-9365-A99A540F3750}">
      <dsp:nvSpPr>
        <dsp:cNvPr id="0" name=""/>
        <dsp:cNvSpPr/>
      </dsp:nvSpPr>
      <dsp:spPr>
        <a:xfrm>
          <a:off x="40887" y="66907"/>
          <a:ext cx="163550" cy="66907"/>
        </a:xfrm>
        <a:prstGeom prst="trapezoid">
          <a:avLst>
            <a:gd name="adj" fmla="val 61111"/>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itchFamily="34" charset="0"/>
              <a:cs typeface="Calibri" pitchFamily="34" charset="0"/>
            </a:rPr>
            <a:t>-</a:t>
          </a:r>
        </a:p>
      </dsp:txBody>
      <dsp:txXfrm>
        <a:off x="69509" y="66907"/>
        <a:ext cx="106307" cy="66907"/>
      </dsp:txXfrm>
    </dsp:sp>
    <dsp:sp modelId="{88E92CEF-410A-4229-9DF3-34E4FB8F0E9F}">
      <dsp:nvSpPr>
        <dsp:cNvPr id="0" name=""/>
        <dsp:cNvSpPr/>
      </dsp:nvSpPr>
      <dsp:spPr>
        <a:xfrm>
          <a:off x="0" y="133814"/>
          <a:ext cx="245326" cy="66907"/>
        </a:xfrm>
        <a:prstGeom prst="trapezoid">
          <a:avLst>
            <a:gd name="adj" fmla="val 61111"/>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itchFamily="34" charset="0"/>
              <a:cs typeface="Calibri" pitchFamily="34" charset="0"/>
            </a:rPr>
            <a:t>-</a:t>
          </a:r>
        </a:p>
      </dsp:txBody>
      <dsp:txXfrm>
        <a:off x="42932" y="133814"/>
        <a:ext cx="159461" cy="669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F50E-B0A8-5E34-1636-54A1A73668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5488D5-CFAE-F3A6-0C44-A2BC6DBE6B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3B30AD-AABC-F0D4-C756-80F2A682F61D}"/>
              </a:ext>
            </a:extLst>
          </p:cNvPr>
          <p:cNvSpPr>
            <a:spLocks noGrp="1"/>
          </p:cNvSpPr>
          <p:nvPr>
            <p:ph type="dt" sz="half" idx="10"/>
          </p:nvPr>
        </p:nvSpPr>
        <p:spPr/>
        <p:txBody>
          <a:bodyPr/>
          <a:lstStyle/>
          <a:p>
            <a:fld id="{70CB00AC-4D9E-4F81-9253-A320D84205AB}" type="datetimeFigureOut">
              <a:rPr lang="en-GB" smtClean="0"/>
              <a:t>20/02/2023</a:t>
            </a:fld>
            <a:endParaRPr lang="en-GB"/>
          </a:p>
        </p:txBody>
      </p:sp>
      <p:sp>
        <p:nvSpPr>
          <p:cNvPr id="5" name="Footer Placeholder 4">
            <a:extLst>
              <a:ext uri="{FF2B5EF4-FFF2-40B4-BE49-F238E27FC236}">
                <a16:creationId xmlns:a16="http://schemas.microsoft.com/office/drawing/2014/main" id="{E3063721-E493-86B2-4553-C7722B4480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229306-7FAC-9AD0-2AF5-862959FA6CD4}"/>
              </a:ext>
            </a:extLst>
          </p:cNvPr>
          <p:cNvSpPr>
            <a:spLocks noGrp="1"/>
          </p:cNvSpPr>
          <p:nvPr>
            <p:ph type="sldNum" sz="quarter" idx="12"/>
          </p:nvPr>
        </p:nvSpPr>
        <p:spPr/>
        <p:txBody>
          <a:bodyPr/>
          <a:lstStyle/>
          <a:p>
            <a:fld id="{B7EC2213-8628-4B2A-86BC-A12047F1E268}" type="slidenum">
              <a:rPr lang="en-GB" smtClean="0"/>
              <a:t>‹#›</a:t>
            </a:fld>
            <a:endParaRPr lang="en-GB"/>
          </a:p>
        </p:txBody>
      </p:sp>
    </p:spTree>
    <p:extLst>
      <p:ext uri="{BB962C8B-B14F-4D97-AF65-F5344CB8AC3E}">
        <p14:creationId xmlns:p14="http://schemas.microsoft.com/office/powerpoint/2010/main" val="53345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2A48-D6E1-632B-5701-9920C64E8E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AFA0DF-3CD3-E811-7DEA-88131AE5FD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9270DE-3EAA-8C81-890E-BC64CDF33951}"/>
              </a:ext>
            </a:extLst>
          </p:cNvPr>
          <p:cNvSpPr>
            <a:spLocks noGrp="1"/>
          </p:cNvSpPr>
          <p:nvPr>
            <p:ph type="dt" sz="half" idx="10"/>
          </p:nvPr>
        </p:nvSpPr>
        <p:spPr/>
        <p:txBody>
          <a:bodyPr/>
          <a:lstStyle/>
          <a:p>
            <a:fld id="{70CB00AC-4D9E-4F81-9253-A320D84205AB}" type="datetimeFigureOut">
              <a:rPr lang="en-GB" smtClean="0"/>
              <a:t>20/02/2023</a:t>
            </a:fld>
            <a:endParaRPr lang="en-GB"/>
          </a:p>
        </p:txBody>
      </p:sp>
      <p:sp>
        <p:nvSpPr>
          <p:cNvPr id="5" name="Footer Placeholder 4">
            <a:extLst>
              <a:ext uri="{FF2B5EF4-FFF2-40B4-BE49-F238E27FC236}">
                <a16:creationId xmlns:a16="http://schemas.microsoft.com/office/drawing/2014/main" id="{DB2407C9-A57A-0930-5173-49A83FA398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79466-9322-AA41-E8F9-F2B36E4A0D26}"/>
              </a:ext>
            </a:extLst>
          </p:cNvPr>
          <p:cNvSpPr>
            <a:spLocks noGrp="1"/>
          </p:cNvSpPr>
          <p:nvPr>
            <p:ph type="sldNum" sz="quarter" idx="12"/>
          </p:nvPr>
        </p:nvSpPr>
        <p:spPr/>
        <p:txBody>
          <a:bodyPr/>
          <a:lstStyle/>
          <a:p>
            <a:fld id="{B7EC2213-8628-4B2A-86BC-A12047F1E268}" type="slidenum">
              <a:rPr lang="en-GB" smtClean="0"/>
              <a:t>‹#›</a:t>
            </a:fld>
            <a:endParaRPr lang="en-GB"/>
          </a:p>
        </p:txBody>
      </p:sp>
    </p:spTree>
    <p:extLst>
      <p:ext uri="{BB962C8B-B14F-4D97-AF65-F5344CB8AC3E}">
        <p14:creationId xmlns:p14="http://schemas.microsoft.com/office/powerpoint/2010/main" val="137096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553151-1FA6-529C-8D75-D926D116E1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6F21AF-CBA4-D4DB-63E0-065DDFC50E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05C809-C4AB-9BA1-F593-77B20EE39302}"/>
              </a:ext>
            </a:extLst>
          </p:cNvPr>
          <p:cNvSpPr>
            <a:spLocks noGrp="1"/>
          </p:cNvSpPr>
          <p:nvPr>
            <p:ph type="dt" sz="half" idx="10"/>
          </p:nvPr>
        </p:nvSpPr>
        <p:spPr/>
        <p:txBody>
          <a:bodyPr/>
          <a:lstStyle/>
          <a:p>
            <a:fld id="{70CB00AC-4D9E-4F81-9253-A320D84205AB}" type="datetimeFigureOut">
              <a:rPr lang="en-GB" smtClean="0"/>
              <a:t>20/02/2023</a:t>
            </a:fld>
            <a:endParaRPr lang="en-GB"/>
          </a:p>
        </p:txBody>
      </p:sp>
      <p:sp>
        <p:nvSpPr>
          <p:cNvPr id="5" name="Footer Placeholder 4">
            <a:extLst>
              <a:ext uri="{FF2B5EF4-FFF2-40B4-BE49-F238E27FC236}">
                <a16:creationId xmlns:a16="http://schemas.microsoft.com/office/drawing/2014/main" id="{95043F07-76ED-C552-A64E-3970247012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B623A7-A705-A9C2-3232-876B1E113232}"/>
              </a:ext>
            </a:extLst>
          </p:cNvPr>
          <p:cNvSpPr>
            <a:spLocks noGrp="1"/>
          </p:cNvSpPr>
          <p:nvPr>
            <p:ph type="sldNum" sz="quarter" idx="12"/>
          </p:nvPr>
        </p:nvSpPr>
        <p:spPr/>
        <p:txBody>
          <a:bodyPr/>
          <a:lstStyle/>
          <a:p>
            <a:fld id="{B7EC2213-8628-4B2A-86BC-A12047F1E268}" type="slidenum">
              <a:rPr lang="en-GB" smtClean="0"/>
              <a:t>‹#›</a:t>
            </a:fld>
            <a:endParaRPr lang="en-GB"/>
          </a:p>
        </p:txBody>
      </p:sp>
    </p:spTree>
    <p:extLst>
      <p:ext uri="{BB962C8B-B14F-4D97-AF65-F5344CB8AC3E}">
        <p14:creationId xmlns:p14="http://schemas.microsoft.com/office/powerpoint/2010/main" val="1164257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25785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6508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361520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514405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320704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72868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22261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32276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60E5-F6EE-9E04-ADC2-CD9B99A1DD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70154C-C105-E8DE-8AB6-F4A84D57D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90D9EC-3EED-5E19-BCD7-202206E360A0}"/>
              </a:ext>
            </a:extLst>
          </p:cNvPr>
          <p:cNvSpPr>
            <a:spLocks noGrp="1"/>
          </p:cNvSpPr>
          <p:nvPr>
            <p:ph type="dt" sz="half" idx="10"/>
          </p:nvPr>
        </p:nvSpPr>
        <p:spPr/>
        <p:txBody>
          <a:bodyPr/>
          <a:lstStyle/>
          <a:p>
            <a:fld id="{70CB00AC-4D9E-4F81-9253-A320D84205AB}" type="datetimeFigureOut">
              <a:rPr lang="en-GB" smtClean="0"/>
              <a:t>20/02/2023</a:t>
            </a:fld>
            <a:endParaRPr lang="en-GB"/>
          </a:p>
        </p:txBody>
      </p:sp>
      <p:sp>
        <p:nvSpPr>
          <p:cNvPr id="5" name="Footer Placeholder 4">
            <a:extLst>
              <a:ext uri="{FF2B5EF4-FFF2-40B4-BE49-F238E27FC236}">
                <a16:creationId xmlns:a16="http://schemas.microsoft.com/office/drawing/2014/main" id="{E8C4F542-D698-2684-3333-A7C72DC9C0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EB0D74-0AA9-FF2E-26C2-7693A162D639}"/>
              </a:ext>
            </a:extLst>
          </p:cNvPr>
          <p:cNvSpPr>
            <a:spLocks noGrp="1"/>
          </p:cNvSpPr>
          <p:nvPr>
            <p:ph type="sldNum" sz="quarter" idx="12"/>
          </p:nvPr>
        </p:nvSpPr>
        <p:spPr/>
        <p:txBody>
          <a:bodyPr/>
          <a:lstStyle/>
          <a:p>
            <a:fld id="{B7EC2213-8628-4B2A-86BC-A12047F1E268}" type="slidenum">
              <a:rPr lang="en-GB" smtClean="0"/>
              <a:t>‹#›</a:t>
            </a:fld>
            <a:endParaRPr lang="en-GB"/>
          </a:p>
        </p:txBody>
      </p:sp>
    </p:spTree>
    <p:extLst>
      <p:ext uri="{BB962C8B-B14F-4D97-AF65-F5344CB8AC3E}">
        <p14:creationId xmlns:p14="http://schemas.microsoft.com/office/powerpoint/2010/main" val="1109156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280348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01203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649720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20/02/2023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27919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80325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97877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11461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027691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704177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79866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2525-D905-57AE-673E-ED655F32F1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3C073D-25BC-E334-5E8F-A4150F2ADA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AD7EC5-60FD-8C00-D9E3-26B4A9FF836C}"/>
              </a:ext>
            </a:extLst>
          </p:cNvPr>
          <p:cNvSpPr>
            <a:spLocks noGrp="1"/>
          </p:cNvSpPr>
          <p:nvPr>
            <p:ph type="dt" sz="half" idx="10"/>
          </p:nvPr>
        </p:nvSpPr>
        <p:spPr/>
        <p:txBody>
          <a:bodyPr/>
          <a:lstStyle/>
          <a:p>
            <a:fld id="{70CB00AC-4D9E-4F81-9253-A320D84205AB}" type="datetimeFigureOut">
              <a:rPr lang="en-GB" smtClean="0"/>
              <a:t>20/02/2023</a:t>
            </a:fld>
            <a:endParaRPr lang="en-GB"/>
          </a:p>
        </p:txBody>
      </p:sp>
      <p:sp>
        <p:nvSpPr>
          <p:cNvPr id="5" name="Footer Placeholder 4">
            <a:extLst>
              <a:ext uri="{FF2B5EF4-FFF2-40B4-BE49-F238E27FC236}">
                <a16:creationId xmlns:a16="http://schemas.microsoft.com/office/drawing/2014/main" id="{6C52A030-0542-11A6-8E7B-878F2A53DD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960822-480D-9E62-D9F8-2E85873A45D0}"/>
              </a:ext>
            </a:extLst>
          </p:cNvPr>
          <p:cNvSpPr>
            <a:spLocks noGrp="1"/>
          </p:cNvSpPr>
          <p:nvPr>
            <p:ph type="sldNum" sz="quarter" idx="12"/>
          </p:nvPr>
        </p:nvSpPr>
        <p:spPr/>
        <p:txBody>
          <a:bodyPr/>
          <a:lstStyle/>
          <a:p>
            <a:fld id="{B7EC2213-8628-4B2A-86BC-A12047F1E268}" type="slidenum">
              <a:rPr lang="en-GB" smtClean="0"/>
              <a:t>‹#›</a:t>
            </a:fld>
            <a:endParaRPr lang="en-GB"/>
          </a:p>
        </p:txBody>
      </p:sp>
    </p:spTree>
    <p:extLst>
      <p:ext uri="{BB962C8B-B14F-4D97-AF65-F5344CB8AC3E}">
        <p14:creationId xmlns:p14="http://schemas.microsoft.com/office/powerpoint/2010/main" val="2859112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79419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10804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86920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717701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34161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20/02/2023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68633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20/02/2023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83260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20/02/2023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19364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20/02/2023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74066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20/02/2023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4790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11FF-1EFE-0134-3AA9-EFABAC6307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026980-217B-9C56-6B3B-545DA1E3FC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29843F-0C80-D42F-68B4-BE29700BE9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BEA9A6-E566-0499-86DB-191989FCE46A}"/>
              </a:ext>
            </a:extLst>
          </p:cNvPr>
          <p:cNvSpPr>
            <a:spLocks noGrp="1"/>
          </p:cNvSpPr>
          <p:nvPr>
            <p:ph type="dt" sz="half" idx="10"/>
          </p:nvPr>
        </p:nvSpPr>
        <p:spPr/>
        <p:txBody>
          <a:bodyPr/>
          <a:lstStyle/>
          <a:p>
            <a:fld id="{70CB00AC-4D9E-4F81-9253-A320D84205AB}" type="datetimeFigureOut">
              <a:rPr lang="en-GB" smtClean="0"/>
              <a:t>20/02/2023</a:t>
            </a:fld>
            <a:endParaRPr lang="en-GB"/>
          </a:p>
        </p:txBody>
      </p:sp>
      <p:sp>
        <p:nvSpPr>
          <p:cNvPr id="6" name="Footer Placeholder 5">
            <a:extLst>
              <a:ext uri="{FF2B5EF4-FFF2-40B4-BE49-F238E27FC236}">
                <a16:creationId xmlns:a16="http://schemas.microsoft.com/office/drawing/2014/main" id="{278BC311-A0AD-F12D-B29C-6D15E3EE6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B96653-8A18-F536-0485-B04C414057B0}"/>
              </a:ext>
            </a:extLst>
          </p:cNvPr>
          <p:cNvSpPr>
            <a:spLocks noGrp="1"/>
          </p:cNvSpPr>
          <p:nvPr>
            <p:ph type="sldNum" sz="quarter" idx="12"/>
          </p:nvPr>
        </p:nvSpPr>
        <p:spPr/>
        <p:txBody>
          <a:bodyPr/>
          <a:lstStyle/>
          <a:p>
            <a:fld id="{B7EC2213-8628-4B2A-86BC-A12047F1E268}" type="slidenum">
              <a:rPr lang="en-GB" smtClean="0"/>
              <a:t>‹#›</a:t>
            </a:fld>
            <a:endParaRPr lang="en-GB"/>
          </a:p>
        </p:txBody>
      </p:sp>
    </p:spTree>
    <p:extLst>
      <p:ext uri="{BB962C8B-B14F-4D97-AF65-F5344CB8AC3E}">
        <p14:creationId xmlns:p14="http://schemas.microsoft.com/office/powerpoint/2010/main" val="34136907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20/02/2023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2428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20/02/2023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760354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20/02/2023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58681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20/02/2023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12190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20/02/2023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72530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20/02/2023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71913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20/02/2023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30681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20/02/2023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317260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20/02/2023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127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D330-7F1F-D2FC-5E5C-19FED92442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17D368-585C-9793-713C-DE9EF3C703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FE1A6E-CC4F-0BBE-B679-6F3C5C5D0F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64FA1E-2F0D-743B-BE0B-589ADEC60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21F4A0-122F-B758-7A10-70FFB41184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44536F-ABC6-14FA-16CB-AAC88D0384D6}"/>
              </a:ext>
            </a:extLst>
          </p:cNvPr>
          <p:cNvSpPr>
            <a:spLocks noGrp="1"/>
          </p:cNvSpPr>
          <p:nvPr>
            <p:ph type="dt" sz="half" idx="10"/>
          </p:nvPr>
        </p:nvSpPr>
        <p:spPr/>
        <p:txBody>
          <a:bodyPr/>
          <a:lstStyle/>
          <a:p>
            <a:fld id="{70CB00AC-4D9E-4F81-9253-A320D84205AB}" type="datetimeFigureOut">
              <a:rPr lang="en-GB" smtClean="0"/>
              <a:t>20/02/2023</a:t>
            </a:fld>
            <a:endParaRPr lang="en-GB"/>
          </a:p>
        </p:txBody>
      </p:sp>
      <p:sp>
        <p:nvSpPr>
          <p:cNvPr id="8" name="Footer Placeholder 7">
            <a:extLst>
              <a:ext uri="{FF2B5EF4-FFF2-40B4-BE49-F238E27FC236}">
                <a16:creationId xmlns:a16="http://schemas.microsoft.com/office/drawing/2014/main" id="{C14E1A3B-0D11-DA82-E43B-2ECDDEEBE6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F353C0-6EBB-4CFC-139F-E1B9C050F3E4}"/>
              </a:ext>
            </a:extLst>
          </p:cNvPr>
          <p:cNvSpPr>
            <a:spLocks noGrp="1"/>
          </p:cNvSpPr>
          <p:nvPr>
            <p:ph type="sldNum" sz="quarter" idx="12"/>
          </p:nvPr>
        </p:nvSpPr>
        <p:spPr/>
        <p:txBody>
          <a:bodyPr/>
          <a:lstStyle/>
          <a:p>
            <a:fld id="{B7EC2213-8628-4B2A-86BC-A12047F1E268}" type="slidenum">
              <a:rPr lang="en-GB" smtClean="0"/>
              <a:t>‹#›</a:t>
            </a:fld>
            <a:endParaRPr lang="en-GB"/>
          </a:p>
        </p:txBody>
      </p:sp>
    </p:spTree>
    <p:extLst>
      <p:ext uri="{BB962C8B-B14F-4D97-AF65-F5344CB8AC3E}">
        <p14:creationId xmlns:p14="http://schemas.microsoft.com/office/powerpoint/2010/main" val="1674598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BC0C-5BFF-9432-9067-62201FED87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8D985D-EC86-0224-E013-F56507F27C6F}"/>
              </a:ext>
            </a:extLst>
          </p:cNvPr>
          <p:cNvSpPr>
            <a:spLocks noGrp="1"/>
          </p:cNvSpPr>
          <p:nvPr>
            <p:ph type="dt" sz="half" idx="10"/>
          </p:nvPr>
        </p:nvSpPr>
        <p:spPr/>
        <p:txBody>
          <a:bodyPr/>
          <a:lstStyle/>
          <a:p>
            <a:fld id="{70CB00AC-4D9E-4F81-9253-A320D84205AB}" type="datetimeFigureOut">
              <a:rPr lang="en-GB" smtClean="0"/>
              <a:t>20/02/2023</a:t>
            </a:fld>
            <a:endParaRPr lang="en-GB"/>
          </a:p>
        </p:txBody>
      </p:sp>
      <p:sp>
        <p:nvSpPr>
          <p:cNvPr id="4" name="Footer Placeholder 3">
            <a:extLst>
              <a:ext uri="{FF2B5EF4-FFF2-40B4-BE49-F238E27FC236}">
                <a16:creationId xmlns:a16="http://schemas.microsoft.com/office/drawing/2014/main" id="{4CB16556-A73A-8DCB-ECB3-2FD36E04DD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C8D2E9-B117-E878-BAE2-7CEDBA0535F0}"/>
              </a:ext>
            </a:extLst>
          </p:cNvPr>
          <p:cNvSpPr>
            <a:spLocks noGrp="1"/>
          </p:cNvSpPr>
          <p:nvPr>
            <p:ph type="sldNum" sz="quarter" idx="12"/>
          </p:nvPr>
        </p:nvSpPr>
        <p:spPr/>
        <p:txBody>
          <a:bodyPr/>
          <a:lstStyle/>
          <a:p>
            <a:fld id="{B7EC2213-8628-4B2A-86BC-A12047F1E268}" type="slidenum">
              <a:rPr lang="en-GB" smtClean="0"/>
              <a:t>‹#›</a:t>
            </a:fld>
            <a:endParaRPr lang="en-GB"/>
          </a:p>
        </p:txBody>
      </p:sp>
    </p:spTree>
    <p:extLst>
      <p:ext uri="{BB962C8B-B14F-4D97-AF65-F5344CB8AC3E}">
        <p14:creationId xmlns:p14="http://schemas.microsoft.com/office/powerpoint/2010/main" val="207885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3DD79B-362E-0D64-7C25-A7DB4A801458}"/>
              </a:ext>
            </a:extLst>
          </p:cNvPr>
          <p:cNvSpPr>
            <a:spLocks noGrp="1"/>
          </p:cNvSpPr>
          <p:nvPr>
            <p:ph type="dt" sz="half" idx="10"/>
          </p:nvPr>
        </p:nvSpPr>
        <p:spPr/>
        <p:txBody>
          <a:bodyPr/>
          <a:lstStyle/>
          <a:p>
            <a:fld id="{70CB00AC-4D9E-4F81-9253-A320D84205AB}" type="datetimeFigureOut">
              <a:rPr lang="en-GB" smtClean="0"/>
              <a:t>20/02/2023</a:t>
            </a:fld>
            <a:endParaRPr lang="en-GB"/>
          </a:p>
        </p:txBody>
      </p:sp>
      <p:sp>
        <p:nvSpPr>
          <p:cNvPr id="3" name="Footer Placeholder 2">
            <a:extLst>
              <a:ext uri="{FF2B5EF4-FFF2-40B4-BE49-F238E27FC236}">
                <a16:creationId xmlns:a16="http://schemas.microsoft.com/office/drawing/2014/main" id="{A0E84F36-9759-F406-C87A-EF7947156B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390E34-D3BE-E4D7-0B0B-8DE0F6FDD4DE}"/>
              </a:ext>
            </a:extLst>
          </p:cNvPr>
          <p:cNvSpPr>
            <a:spLocks noGrp="1"/>
          </p:cNvSpPr>
          <p:nvPr>
            <p:ph type="sldNum" sz="quarter" idx="12"/>
          </p:nvPr>
        </p:nvSpPr>
        <p:spPr/>
        <p:txBody>
          <a:bodyPr/>
          <a:lstStyle/>
          <a:p>
            <a:fld id="{B7EC2213-8628-4B2A-86BC-A12047F1E268}" type="slidenum">
              <a:rPr lang="en-GB" smtClean="0"/>
              <a:t>‹#›</a:t>
            </a:fld>
            <a:endParaRPr lang="en-GB"/>
          </a:p>
        </p:txBody>
      </p:sp>
    </p:spTree>
    <p:extLst>
      <p:ext uri="{BB962C8B-B14F-4D97-AF65-F5344CB8AC3E}">
        <p14:creationId xmlns:p14="http://schemas.microsoft.com/office/powerpoint/2010/main" val="140585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0C0D-7B80-9FA6-0927-C8D17FAB9F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6DEC25-383C-FB53-1AE0-6A05A44A28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FACA36-765E-FE4F-4A1E-F9DC6AF30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0216F-28B8-B86B-F83F-14B213199930}"/>
              </a:ext>
            </a:extLst>
          </p:cNvPr>
          <p:cNvSpPr>
            <a:spLocks noGrp="1"/>
          </p:cNvSpPr>
          <p:nvPr>
            <p:ph type="dt" sz="half" idx="10"/>
          </p:nvPr>
        </p:nvSpPr>
        <p:spPr/>
        <p:txBody>
          <a:bodyPr/>
          <a:lstStyle/>
          <a:p>
            <a:fld id="{70CB00AC-4D9E-4F81-9253-A320D84205AB}" type="datetimeFigureOut">
              <a:rPr lang="en-GB" smtClean="0"/>
              <a:t>20/02/2023</a:t>
            </a:fld>
            <a:endParaRPr lang="en-GB"/>
          </a:p>
        </p:txBody>
      </p:sp>
      <p:sp>
        <p:nvSpPr>
          <p:cNvPr id="6" name="Footer Placeholder 5">
            <a:extLst>
              <a:ext uri="{FF2B5EF4-FFF2-40B4-BE49-F238E27FC236}">
                <a16:creationId xmlns:a16="http://schemas.microsoft.com/office/drawing/2014/main" id="{12CA0CBF-297D-821E-EA8B-3880DD1B30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035B2C-A525-60CD-FBDC-E70FF3C590A0}"/>
              </a:ext>
            </a:extLst>
          </p:cNvPr>
          <p:cNvSpPr>
            <a:spLocks noGrp="1"/>
          </p:cNvSpPr>
          <p:nvPr>
            <p:ph type="sldNum" sz="quarter" idx="12"/>
          </p:nvPr>
        </p:nvSpPr>
        <p:spPr/>
        <p:txBody>
          <a:bodyPr/>
          <a:lstStyle/>
          <a:p>
            <a:fld id="{B7EC2213-8628-4B2A-86BC-A12047F1E268}" type="slidenum">
              <a:rPr lang="en-GB" smtClean="0"/>
              <a:t>‹#›</a:t>
            </a:fld>
            <a:endParaRPr lang="en-GB"/>
          </a:p>
        </p:txBody>
      </p:sp>
    </p:spTree>
    <p:extLst>
      <p:ext uri="{BB962C8B-B14F-4D97-AF65-F5344CB8AC3E}">
        <p14:creationId xmlns:p14="http://schemas.microsoft.com/office/powerpoint/2010/main" val="378839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33AF-9C4F-BB1F-6125-5A19D8442E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1800DF-420C-63F9-4205-CD89E2697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FF313D-C889-2505-B9ED-6EF86F301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3194F-91FE-D203-18F0-AF5DFCCB9EC5}"/>
              </a:ext>
            </a:extLst>
          </p:cNvPr>
          <p:cNvSpPr>
            <a:spLocks noGrp="1"/>
          </p:cNvSpPr>
          <p:nvPr>
            <p:ph type="dt" sz="half" idx="10"/>
          </p:nvPr>
        </p:nvSpPr>
        <p:spPr/>
        <p:txBody>
          <a:bodyPr/>
          <a:lstStyle/>
          <a:p>
            <a:fld id="{70CB00AC-4D9E-4F81-9253-A320D84205AB}" type="datetimeFigureOut">
              <a:rPr lang="en-GB" smtClean="0"/>
              <a:t>20/02/2023</a:t>
            </a:fld>
            <a:endParaRPr lang="en-GB"/>
          </a:p>
        </p:txBody>
      </p:sp>
      <p:sp>
        <p:nvSpPr>
          <p:cNvPr id="6" name="Footer Placeholder 5">
            <a:extLst>
              <a:ext uri="{FF2B5EF4-FFF2-40B4-BE49-F238E27FC236}">
                <a16:creationId xmlns:a16="http://schemas.microsoft.com/office/drawing/2014/main" id="{841D6135-A410-C32A-8D97-1FB12B3161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B4B15F-D3D3-39C0-14A6-E0F9A4FD25A5}"/>
              </a:ext>
            </a:extLst>
          </p:cNvPr>
          <p:cNvSpPr>
            <a:spLocks noGrp="1"/>
          </p:cNvSpPr>
          <p:nvPr>
            <p:ph type="sldNum" sz="quarter" idx="12"/>
          </p:nvPr>
        </p:nvSpPr>
        <p:spPr/>
        <p:txBody>
          <a:bodyPr/>
          <a:lstStyle/>
          <a:p>
            <a:fld id="{B7EC2213-8628-4B2A-86BC-A12047F1E268}" type="slidenum">
              <a:rPr lang="en-GB" smtClean="0"/>
              <a:t>‹#›</a:t>
            </a:fld>
            <a:endParaRPr lang="en-GB"/>
          </a:p>
        </p:txBody>
      </p:sp>
    </p:spTree>
    <p:extLst>
      <p:ext uri="{BB962C8B-B14F-4D97-AF65-F5344CB8AC3E}">
        <p14:creationId xmlns:p14="http://schemas.microsoft.com/office/powerpoint/2010/main" val="22292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B009D9-C11F-AFA5-E193-A61B474589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AEFC3E-D02E-92C7-220A-653061A5AE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93CF28-404C-53A6-6458-FF640D98D1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B00AC-4D9E-4F81-9253-A320D84205AB}" type="datetimeFigureOut">
              <a:rPr lang="en-GB" smtClean="0"/>
              <a:t>20/02/2023</a:t>
            </a:fld>
            <a:endParaRPr lang="en-GB"/>
          </a:p>
        </p:txBody>
      </p:sp>
      <p:sp>
        <p:nvSpPr>
          <p:cNvPr id="5" name="Footer Placeholder 4">
            <a:extLst>
              <a:ext uri="{FF2B5EF4-FFF2-40B4-BE49-F238E27FC236}">
                <a16:creationId xmlns:a16="http://schemas.microsoft.com/office/drawing/2014/main" id="{74E7059F-4326-EE1F-1C94-95FEE961B3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FDDA28-5CBA-E007-CB8D-A9CCE329D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C2213-8628-4B2A-86BC-A12047F1E268}" type="slidenum">
              <a:rPr lang="en-GB" smtClean="0"/>
              <a:t>‹#›</a:t>
            </a:fld>
            <a:endParaRPr lang="en-GB"/>
          </a:p>
        </p:txBody>
      </p:sp>
    </p:spTree>
    <p:extLst>
      <p:ext uri="{BB962C8B-B14F-4D97-AF65-F5344CB8AC3E}">
        <p14:creationId xmlns:p14="http://schemas.microsoft.com/office/powerpoint/2010/main" val="3839039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20/02/2023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750951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20/02/2023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3490738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20/02/2023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40708923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8.xml"/><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hyperlink" Target="http://www.upskilpro.co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png"/><Relationship Id="rId5" Type="http://schemas.openxmlformats.org/officeDocument/2006/relationships/diagramData" Target="../diagrams/data1.xml"/><Relationship Id="rId10" Type="http://schemas.openxmlformats.org/officeDocument/2006/relationships/image" Target="../media/image44.emf"/><Relationship Id="rId4" Type="http://schemas.openxmlformats.org/officeDocument/2006/relationships/slideLayout" Target="../slideLayouts/slideLayout7.xml"/><Relationship Id="rId9" Type="http://schemas.microsoft.com/office/2007/relationships/diagramDrawing" Target="../diagrams/drawing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brand24.com/blog/how-to-monitor-your-brand-mentions-why-you-should-do-i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7.png"/></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microsoft.com/office/2007/relationships/hdphoto" Target="../media/hdphoto2.wdp"/><Relationship Id="rId7" Type="http://schemas.openxmlformats.org/officeDocument/2006/relationships/image" Target="../media/image22.png"/><Relationship Id="rId12"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jpeg"/><Relationship Id="rId10" Type="http://schemas.microsoft.com/office/2007/relationships/hdphoto" Target="../media/hdphoto3.wdp"/><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74FEC0-E1D1-42BF-874C-275D53E88663}"/>
              </a:ext>
            </a:extLst>
          </p:cNvPr>
          <p:cNvSpPr/>
          <p:nvPr/>
        </p:nvSpPr>
        <p:spPr>
          <a:xfrm>
            <a:off x="-2286" y="-13209"/>
            <a:ext cx="5897059" cy="6871209"/>
          </a:xfrm>
          <a:prstGeom prst="rect">
            <a:avLst/>
          </a:prstGeom>
          <a:solidFill>
            <a:srgbClr val="0091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sz="1100"/>
          </a:p>
        </p:txBody>
      </p:sp>
      <p:grpSp>
        <p:nvGrpSpPr>
          <p:cNvPr id="4" name="Group 3">
            <a:extLst>
              <a:ext uri="{FF2B5EF4-FFF2-40B4-BE49-F238E27FC236}">
                <a16:creationId xmlns:a16="http://schemas.microsoft.com/office/drawing/2014/main" id="{5C25178F-D00B-4E37-842B-4A7E916FF42E}"/>
              </a:ext>
            </a:extLst>
          </p:cNvPr>
          <p:cNvGrpSpPr/>
          <p:nvPr/>
        </p:nvGrpSpPr>
        <p:grpSpPr>
          <a:xfrm>
            <a:off x="109789" y="2901668"/>
            <a:ext cx="5689234" cy="953903"/>
            <a:chOff x="83869" y="-738416"/>
            <a:chExt cx="5689234" cy="953903"/>
          </a:xfrm>
        </p:grpSpPr>
        <p:sp>
          <p:nvSpPr>
            <p:cNvPr id="6" name="TextBox 5">
              <a:extLst>
                <a:ext uri="{FF2B5EF4-FFF2-40B4-BE49-F238E27FC236}">
                  <a16:creationId xmlns:a16="http://schemas.microsoft.com/office/drawing/2014/main" id="{E4DD236B-D201-4FA6-A67E-CA8974765D65}"/>
                </a:ext>
              </a:extLst>
            </p:cNvPr>
            <p:cNvSpPr txBox="1"/>
            <p:nvPr/>
          </p:nvSpPr>
          <p:spPr>
            <a:xfrm>
              <a:off x="83869" y="-738416"/>
              <a:ext cx="5689234" cy="738664"/>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Distribution Partner Search</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Engaging Markets  </a:t>
              </a:r>
              <a:endParaRPr kumimoji="0" lang="en-US" sz="1600"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7" name="TextBox 6">
              <a:extLst>
                <a:ext uri="{FF2B5EF4-FFF2-40B4-BE49-F238E27FC236}">
                  <a16:creationId xmlns:a16="http://schemas.microsoft.com/office/drawing/2014/main" id="{24CF7FFD-8925-44BB-AB0D-A5E47EFD8A2F}"/>
                </a:ext>
              </a:extLst>
            </p:cNvPr>
            <p:cNvSpPr txBox="1"/>
            <p:nvPr/>
          </p:nvSpPr>
          <p:spPr>
            <a:xfrm>
              <a:off x="292134" y="-30734"/>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dirty="0">
                  <a:solidFill>
                    <a:schemeClr val="bg1"/>
                  </a:solidFill>
                  <a:latin typeface="Lato Light" panose="020F0502020204030203"/>
                </a:rPr>
                <a:t>Covers all aspects of interviewing the potential channel / distribution partner from all angles,</a:t>
              </a:r>
            </a:p>
          </p:txBody>
        </p:sp>
      </p:grpSp>
      <p:pic>
        <p:nvPicPr>
          <p:cNvPr id="8" name="Picture 7" descr="Logo&#10;&#10;Description automatically generated">
            <a:extLst>
              <a:ext uri="{FF2B5EF4-FFF2-40B4-BE49-F238E27FC236}">
                <a16:creationId xmlns:a16="http://schemas.microsoft.com/office/drawing/2014/main" id="{1B64A705-8DB6-40E7-B2F9-C8819394B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467236DB-A302-4FF3-83CE-09E760675CCE}"/>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13" name="Slide Number Placeholder 12">
            <a:extLst>
              <a:ext uri="{FF2B5EF4-FFF2-40B4-BE49-F238E27FC236}">
                <a16:creationId xmlns:a16="http://schemas.microsoft.com/office/drawing/2014/main" id="{0596007A-1BC7-4A9E-A580-0CD6A68B85B2}"/>
              </a:ext>
            </a:extLst>
          </p:cNvPr>
          <p:cNvSpPr>
            <a:spLocks noGrp="1"/>
          </p:cNvSpPr>
          <p:nvPr>
            <p:ph type="sldNum" sz="quarter" idx="12"/>
          </p:nvPr>
        </p:nvSpPr>
        <p:spPr/>
        <p:txBody>
          <a:bodyPr/>
          <a:lstStyle/>
          <a:p>
            <a:fld id="{C78A94D8-6129-47FC-8647-F2BFC87A2450}" type="slidenum">
              <a:rPr lang="en-GB" smtClean="0"/>
              <a:t>1</a:t>
            </a:fld>
            <a:endParaRPr lang="en-GB"/>
          </a:p>
        </p:txBody>
      </p:sp>
      <p:pic>
        <p:nvPicPr>
          <p:cNvPr id="18" name="Picture 4" descr="4,731 Supplier Vector Images - Free &amp;amp; Royalty-free Supplier Vectors |  Depositphotos®">
            <a:extLst>
              <a:ext uri="{FF2B5EF4-FFF2-40B4-BE49-F238E27FC236}">
                <a16:creationId xmlns:a16="http://schemas.microsoft.com/office/drawing/2014/main" id="{05FF319D-7478-18FF-BB6F-2E18C0A74245}"/>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90770" y="2864056"/>
            <a:ext cx="950196" cy="95019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45AD93C6-65EE-27D0-3D13-E42F8961BBAF}"/>
              </a:ext>
            </a:extLst>
          </p:cNvPr>
          <p:cNvGrpSpPr/>
          <p:nvPr/>
        </p:nvGrpSpPr>
        <p:grpSpPr>
          <a:xfrm>
            <a:off x="9258441" y="1675701"/>
            <a:ext cx="1093016" cy="871296"/>
            <a:chOff x="7694026" y="2423391"/>
            <a:chExt cx="1093016" cy="871296"/>
          </a:xfrm>
        </p:grpSpPr>
        <p:pic>
          <p:nvPicPr>
            <p:cNvPr id="20" name="Picture 2">
              <a:extLst>
                <a:ext uri="{FF2B5EF4-FFF2-40B4-BE49-F238E27FC236}">
                  <a16:creationId xmlns:a16="http://schemas.microsoft.com/office/drawing/2014/main" id="{A74B139F-8F15-72FC-CE3F-96C21C83101D}"/>
                </a:ext>
              </a:extLst>
            </p:cNvPr>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t="9906" b="10380"/>
            <a:stretch/>
          </p:blipFill>
          <p:spPr bwMode="auto">
            <a:xfrm>
              <a:off x="7694026" y="2423391"/>
              <a:ext cx="1093016" cy="87129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3CBC1D73-889B-EDCE-AC3C-778AC8D19254}"/>
                </a:ext>
              </a:extLst>
            </p:cNvPr>
            <p:cNvSpPr/>
            <p:nvPr/>
          </p:nvSpPr>
          <p:spPr>
            <a:xfrm>
              <a:off x="7694026" y="2442847"/>
              <a:ext cx="1093016" cy="212807"/>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dirty="0">
                  <a:solidFill>
                    <a:schemeClr val="bg1"/>
                  </a:solidFill>
                </a:rPr>
                <a:t>RETAILER</a:t>
              </a:r>
            </a:p>
          </p:txBody>
        </p:sp>
      </p:grpSp>
      <p:pic>
        <p:nvPicPr>
          <p:cNvPr id="22" name="Picture 6">
            <a:extLst>
              <a:ext uri="{FF2B5EF4-FFF2-40B4-BE49-F238E27FC236}">
                <a16:creationId xmlns:a16="http://schemas.microsoft.com/office/drawing/2014/main" id="{0FAA8097-7106-2885-E80A-C8FA4349774E}"/>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2069" t="30545" r="70557" b="40286"/>
          <a:stretch/>
        </p:blipFill>
        <p:spPr bwMode="auto">
          <a:xfrm>
            <a:off x="7395554" y="3422243"/>
            <a:ext cx="1147090" cy="10750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Truck icons - 10 Free Truck icons | Download PNG &amp;amp; SVG">
            <a:extLst>
              <a:ext uri="{FF2B5EF4-FFF2-40B4-BE49-F238E27FC236}">
                <a16:creationId xmlns:a16="http://schemas.microsoft.com/office/drawing/2014/main" id="{5286538C-1B14-883E-1B02-AC1D2BF257BB}"/>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1432" t="21532" r="50000" b="58042"/>
          <a:stretch/>
        </p:blipFill>
        <p:spPr bwMode="auto">
          <a:xfrm>
            <a:off x="9149598" y="4340118"/>
            <a:ext cx="1704805" cy="6275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ree Customer Doing Shopping Glyph Icon - Available in SVG, PNG, EPS, AI &amp;  Icon fonts">
            <a:extLst>
              <a:ext uri="{FF2B5EF4-FFF2-40B4-BE49-F238E27FC236}">
                <a16:creationId xmlns:a16="http://schemas.microsoft.com/office/drawing/2014/main" id="{36DCF088-3B2D-33B2-867B-65EEBA1F1D3B}"/>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16361" y="2081666"/>
            <a:ext cx="1011009" cy="10110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picture containing chain&#10;&#10;Description automatically generated">
            <a:extLst>
              <a:ext uri="{FF2B5EF4-FFF2-40B4-BE49-F238E27FC236}">
                <a16:creationId xmlns:a16="http://schemas.microsoft.com/office/drawing/2014/main" id="{F5164094-A0C4-F50F-1B85-08BBC3FB27BE}"/>
              </a:ext>
            </a:extLst>
          </p:cNvPr>
          <p:cNvPicPr>
            <a:picLocks noChangeAspect="1"/>
          </p:cNvPicPr>
          <p:nvPr/>
        </p:nvPicPr>
        <p:blipFill rotWithShape="1">
          <a:blip r:embed="rId8">
            <a:extLst>
              <a:ext uri="{28A0092B-C50C-407E-A947-70E740481C1C}">
                <a14:useLocalDpi xmlns:a14="http://schemas.microsoft.com/office/drawing/2010/main" val="0"/>
              </a:ext>
            </a:extLst>
          </a:blip>
          <a:srcRect l="32452" r="49166"/>
          <a:stretch/>
        </p:blipFill>
        <p:spPr>
          <a:xfrm>
            <a:off x="8480178" y="2455680"/>
            <a:ext cx="2220060" cy="2173472"/>
          </a:xfrm>
          <a:prstGeom prst="rect">
            <a:avLst/>
          </a:prstGeom>
        </p:spPr>
      </p:pic>
      <p:sp>
        <p:nvSpPr>
          <p:cNvPr id="5" name="TextBox 4">
            <a:extLst>
              <a:ext uri="{FF2B5EF4-FFF2-40B4-BE49-F238E27FC236}">
                <a16:creationId xmlns:a16="http://schemas.microsoft.com/office/drawing/2014/main" id="{82E48D84-85F6-36CE-9BFA-53E7D64AD0E6}"/>
              </a:ext>
            </a:extLst>
          </p:cNvPr>
          <p:cNvSpPr txBox="1"/>
          <p:nvPr/>
        </p:nvSpPr>
        <p:spPr>
          <a:xfrm>
            <a:off x="1547132" y="4024993"/>
            <a:ext cx="2571750" cy="523220"/>
          </a:xfrm>
          <a:prstGeom prst="rect">
            <a:avLst/>
          </a:prstGeom>
          <a:noFill/>
        </p:spPr>
        <p:txBody>
          <a:bodyPr wrap="square" rtlCol="0">
            <a:spAutoFit/>
          </a:bodyPr>
          <a:lstStyle/>
          <a:p>
            <a:pPr algn="ctr"/>
            <a:r>
              <a:rPr lang="en-GB" sz="2800" b="1" dirty="0">
                <a:solidFill>
                  <a:schemeClr val="bg1"/>
                </a:solidFill>
                <a:latin typeface="Poppins" panose="00000500000000000000" pitchFamily="2" charset="0"/>
                <a:cs typeface="Poppins" panose="00000500000000000000" pitchFamily="2" charset="0"/>
              </a:rPr>
              <a:t>Guide # 2</a:t>
            </a:r>
          </a:p>
        </p:txBody>
      </p:sp>
      <p:sp>
        <p:nvSpPr>
          <p:cNvPr id="10" name="Rectangle 9">
            <a:extLst>
              <a:ext uri="{FF2B5EF4-FFF2-40B4-BE49-F238E27FC236}">
                <a16:creationId xmlns:a16="http://schemas.microsoft.com/office/drawing/2014/main" id="{4D519FC4-A20F-6D2E-0624-1F811AA4893A}"/>
              </a:ext>
            </a:extLst>
          </p:cNvPr>
          <p:cNvSpPr/>
          <p:nvPr/>
        </p:nvSpPr>
        <p:spPr>
          <a:xfrm>
            <a:off x="0" y="5937662"/>
            <a:ext cx="58928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4540158-F25E-41F6-DFE6-9B70F6C03B54}"/>
              </a:ext>
            </a:extLst>
          </p:cNvPr>
          <p:cNvSpPr txBox="1"/>
          <p:nvPr/>
        </p:nvSpPr>
        <p:spPr>
          <a:xfrm>
            <a:off x="0" y="6132606"/>
            <a:ext cx="2544866"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sp>
        <p:nvSpPr>
          <p:cNvPr id="2" name="Footer Placeholder 1">
            <a:extLst>
              <a:ext uri="{FF2B5EF4-FFF2-40B4-BE49-F238E27FC236}">
                <a16:creationId xmlns:a16="http://schemas.microsoft.com/office/drawing/2014/main" id="{9FED5B9F-1AD1-4E13-AEA1-7D65207C2574}"/>
              </a:ext>
            </a:extLst>
          </p:cNvPr>
          <p:cNvSpPr>
            <a:spLocks noGrp="1"/>
          </p:cNvSpPr>
          <p:nvPr>
            <p:ph type="ftr" sz="quarter" idx="11"/>
          </p:nvPr>
        </p:nvSpPr>
        <p:spPr/>
        <p:txBody>
          <a:bodyPr/>
          <a:lstStyle/>
          <a:p>
            <a:r>
              <a:rPr lang="en-GB" dirty="0"/>
              <a:t>www.upskilpro.com</a:t>
            </a:r>
          </a:p>
        </p:txBody>
      </p:sp>
      <p:grpSp>
        <p:nvGrpSpPr>
          <p:cNvPr id="12" name="Group 11">
            <a:extLst>
              <a:ext uri="{FF2B5EF4-FFF2-40B4-BE49-F238E27FC236}">
                <a16:creationId xmlns:a16="http://schemas.microsoft.com/office/drawing/2014/main" id="{9DBF7A1A-4EDD-7176-447F-A3D266FE5CC6}"/>
              </a:ext>
            </a:extLst>
          </p:cNvPr>
          <p:cNvGrpSpPr/>
          <p:nvPr/>
        </p:nvGrpSpPr>
        <p:grpSpPr>
          <a:xfrm>
            <a:off x="5406813" y="4081996"/>
            <a:ext cx="1055370" cy="1055370"/>
            <a:chOff x="7108613" y="4124330"/>
            <a:chExt cx="1055370" cy="1055370"/>
          </a:xfrm>
        </p:grpSpPr>
        <p:sp>
          <p:nvSpPr>
            <p:cNvPr id="14" name="Oval 13">
              <a:extLst>
                <a:ext uri="{FF2B5EF4-FFF2-40B4-BE49-F238E27FC236}">
                  <a16:creationId xmlns:a16="http://schemas.microsoft.com/office/drawing/2014/main" id="{411CA6CD-0B51-66FA-902D-33351588939C}"/>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5" name="Google Shape;104;p13">
              <a:extLst>
                <a:ext uri="{FF2B5EF4-FFF2-40B4-BE49-F238E27FC236}">
                  <a16:creationId xmlns:a16="http://schemas.microsoft.com/office/drawing/2014/main" id="{3F16ED42-5296-EFF1-9F48-9DB5791FDC5E}"/>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567361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DEF4A-284F-45D1-B0B7-F083034BF34C}"/>
              </a:ext>
            </a:extLst>
          </p:cNvPr>
          <p:cNvSpPr txBox="1"/>
          <p:nvPr/>
        </p:nvSpPr>
        <p:spPr>
          <a:xfrm>
            <a:off x="1322773" y="2455415"/>
            <a:ext cx="8868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Distribution Partner Types</a:t>
            </a:r>
          </a:p>
        </p:txBody>
      </p:sp>
      <p:sp>
        <p:nvSpPr>
          <p:cNvPr id="4" name="Footer Placeholder 3">
            <a:extLst>
              <a:ext uri="{FF2B5EF4-FFF2-40B4-BE49-F238E27FC236}">
                <a16:creationId xmlns:a16="http://schemas.microsoft.com/office/drawing/2014/main" id="{A5299759-5D8D-4D73-9773-546405779135}"/>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907617FF-2EE6-4004-B79D-277920F20F9A}"/>
              </a:ext>
            </a:extLst>
          </p:cNvPr>
          <p:cNvSpPr>
            <a:spLocks noGrp="1"/>
          </p:cNvSpPr>
          <p:nvPr>
            <p:ph type="sldNum" sz="quarter" idx="12"/>
          </p:nvPr>
        </p:nvSpPr>
        <p:spPr/>
        <p:txBody>
          <a:bodyPr/>
          <a:lstStyle/>
          <a:p>
            <a:fld id="{2CE045CA-A52D-4376-919E-96C6727A0B5D}" type="slidenum">
              <a:rPr lang="en-GB" smtClean="0"/>
              <a:t>10</a:t>
            </a:fld>
            <a:endParaRPr lang="en-GB"/>
          </a:p>
        </p:txBody>
      </p:sp>
    </p:spTree>
    <p:extLst>
      <p:ext uri="{BB962C8B-B14F-4D97-AF65-F5344CB8AC3E}">
        <p14:creationId xmlns:p14="http://schemas.microsoft.com/office/powerpoint/2010/main" val="2695092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9B8BB065-B8E4-4512-8D85-4E24EB5FA45F}"/>
              </a:ext>
            </a:extLst>
          </p:cNvPr>
          <p:cNvSpPr/>
          <p:nvPr/>
        </p:nvSpPr>
        <p:spPr>
          <a:xfrm>
            <a:off x="6555827" y="2494766"/>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Stockists</a:t>
            </a:r>
          </a:p>
        </p:txBody>
      </p:sp>
      <p:sp>
        <p:nvSpPr>
          <p:cNvPr id="6" name="Rounded Rectangle 6">
            <a:extLst>
              <a:ext uri="{FF2B5EF4-FFF2-40B4-BE49-F238E27FC236}">
                <a16:creationId xmlns:a16="http://schemas.microsoft.com/office/drawing/2014/main" id="{4152C29E-2F9D-4877-9BA6-21C8F052B5AA}"/>
              </a:ext>
            </a:extLst>
          </p:cNvPr>
          <p:cNvSpPr/>
          <p:nvPr/>
        </p:nvSpPr>
        <p:spPr>
          <a:xfrm>
            <a:off x="6555827" y="2917553"/>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Start up</a:t>
            </a:r>
          </a:p>
        </p:txBody>
      </p:sp>
      <p:sp>
        <p:nvSpPr>
          <p:cNvPr id="7" name="Rounded Rectangle 7">
            <a:extLst>
              <a:ext uri="{FF2B5EF4-FFF2-40B4-BE49-F238E27FC236}">
                <a16:creationId xmlns:a16="http://schemas.microsoft.com/office/drawing/2014/main" id="{C66A76E4-493B-4227-B79B-47F2460AE393}"/>
              </a:ext>
            </a:extLst>
          </p:cNvPr>
          <p:cNvSpPr/>
          <p:nvPr/>
        </p:nvSpPr>
        <p:spPr>
          <a:xfrm>
            <a:off x="6555827" y="3359793"/>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100" kern="0" dirty="0">
                <a:solidFill>
                  <a:prstClr val="black"/>
                </a:solidFill>
                <a:latin typeface="Lato Light" panose="020F0502020204030203" pitchFamily="34" charset="0"/>
              </a:rPr>
              <a:t>Non dedicated</a:t>
            </a:r>
            <a:endParaRPr kumimoji="0" lang="en-US" sz="110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 name="Rounded Rectangle 8">
            <a:extLst>
              <a:ext uri="{FF2B5EF4-FFF2-40B4-BE49-F238E27FC236}">
                <a16:creationId xmlns:a16="http://schemas.microsoft.com/office/drawing/2014/main" id="{2B194D21-D5F1-4EE2-8B1E-E56A339DCD7B}"/>
              </a:ext>
            </a:extLst>
          </p:cNvPr>
          <p:cNvSpPr/>
          <p:nvPr/>
        </p:nvSpPr>
        <p:spPr>
          <a:xfrm>
            <a:off x="6555827" y="3801183"/>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Dedicated</a:t>
            </a:r>
          </a:p>
        </p:txBody>
      </p:sp>
      <p:sp>
        <p:nvSpPr>
          <p:cNvPr id="9" name="Rounded Rectangle 52">
            <a:extLst>
              <a:ext uri="{FF2B5EF4-FFF2-40B4-BE49-F238E27FC236}">
                <a16:creationId xmlns:a16="http://schemas.microsoft.com/office/drawing/2014/main" id="{F3351022-0ABA-4486-948D-E1457CC5DD2C}"/>
              </a:ext>
            </a:extLst>
          </p:cNvPr>
          <p:cNvSpPr/>
          <p:nvPr/>
        </p:nvSpPr>
        <p:spPr>
          <a:xfrm>
            <a:off x="6555827" y="4224107"/>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Managed &amp; Dedicated</a:t>
            </a:r>
          </a:p>
        </p:txBody>
      </p:sp>
      <p:sp>
        <p:nvSpPr>
          <p:cNvPr id="10" name="Arrow: Right 9">
            <a:extLst>
              <a:ext uri="{FF2B5EF4-FFF2-40B4-BE49-F238E27FC236}">
                <a16:creationId xmlns:a16="http://schemas.microsoft.com/office/drawing/2014/main" id="{86DD5B85-6D38-4E1A-8BA6-3A0E68FAE6CA}"/>
              </a:ext>
            </a:extLst>
          </p:cNvPr>
          <p:cNvSpPr/>
          <p:nvPr/>
        </p:nvSpPr>
        <p:spPr>
          <a:xfrm>
            <a:off x="5538830" y="2980654"/>
            <a:ext cx="825623" cy="536438"/>
          </a:xfrm>
          <a:prstGeom prst="rightArrow">
            <a:avLst/>
          </a:prstGeom>
          <a:solidFill>
            <a:srgbClr val="0091B5"/>
          </a:solidFill>
          <a:ln w="12700" cap="flat" cmpd="sng" algn="ctr">
            <a:noFill/>
            <a:prstDash val="solid"/>
            <a:miter lim="800000"/>
          </a:ln>
          <a:effectLst/>
        </p:spPr>
        <p:txBody>
          <a:bodyPr rtlCol="0" anchor="ctr"/>
          <a:lstStyle/>
          <a:p>
            <a:pPr algn="ctr" defTabSz="1828434"/>
            <a:endParaRPr lang="en-GB" kern="0">
              <a:solidFill>
                <a:srgbClr val="FFFFFF"/>
              </a:solidFill>
              <a:latin typeface="Lato Light" panose="020F0502020204030203" pitchFamily="34" charset="0"/>
            </a:endParaRPr>
          </a:p>
        </p:txBody>
      </p:sp>
      <p:sp>
        <p:nvSpPr>
          <p:cNvPr id="11" name="Rounded Rectangle 5">
            <a:extLst>
              <a:ext uri="{FF2B5EF4-FFF2-40B4-BE49-F238E27FC236}">
                <a16:creationId xmlns:a16="http://schemas.microsoft.com/office/drawing/2014/main" id="{AC3C25EA-BB4E-4994-B0DB-FAD766EA2DE8}"/>
              </a:ext>
            </a:extLst>
          </p:cNvPr>
          <p:cNvSpPr/>
          <p:nvPr/>
        </p:nvSpPr>
        <p:spPr>
          <a:xfrm>
            <a:off x="6558840" y="1994294"/>
            <a:ext cx="2743200" cy="391582"/>
          </a:xfrm>
          <a:prstGeom prst="roundRect">
            <a:avLst>
              <a:gd name="adj" fmla="val 9314"/>
            </a:avLst>
          </a:prstGeom>
          <a:solidFill>
            <a:srgbClr val="0091B5"/>
          </a:solidFill>
          <a:ln w="12700" cap="flat" cmpd="sng" algn="ctr">
            <a:noFill/>
            <a:prstDash val="solid"/>
            <a:miter lim="800000"/>
          </a:ln>
          <a:effectLst/>
        </p:spPr>
        <p:txBody>
          <a:bodyPr rtlCol="0" anchor="ctr"/>
          <a:lstStyle/>
          <a:p>
            <a:pPr algn="ctr" defTabSz="1828434"/>
            <a:r>
              <a:rPr lang="en-US" kern="0">
                <a:solidFill>
                  <a:srgbClr val="FFFFFF"/>
                </a:solidFill>
                <a:latin typeface="Lato Light" panose="020F0502020204030203" pitchFamily="34" charset="0"/>
              </a:rPr>
              <a:t>Models</a:t>
            </a:r>
            <a:endParaRPr lang="en-US" kern="0" dirty="0">
              <a:solidFill>
                <a:srgbClr val="FFFFFF"/>
              </a:solidFill>
              <a:latin typeface="Lato Light" panose="020F0502020204030203" pitchFamily="34" charset="0"/>
            </a:endParaRPr>
          </a:p>
        </p:txBody>
      </p:sp>
      <p:grpSp>
        <p:nvGrpSpPr>
          <p:cNvPr id="12" name="Group 11">
            <a:extLst>
              <a:ext uri="{FF2B5EF4-FFF2-40B4-BE49-F238E27FC236}">
                <a16:creationId xmlns:a16="http://schemas.microsoft.com/office/drawing/2014/main" id="{1B66B343-830C-40FF-8EBA-317221F3191B}"/>
              </a:ext>
            </a:extLst>
          </p:cNvPr>
          <p:cNvGrpSpPr/>
          <p:nvPr/>
        </p:nvGrpSpPr>
        <p:grpSpPr>
          <a:xfrm>
            <a:off x="2850932" y="1994294"/>
            <a:ext cx="2520000" cy="2533073"/>
            <a:chOff x="1346260" y="1583471"/>
            <a:chExt cx="2520000" cy="2462820"/>
          </a:xfrm>
        </p:grpSpPr>
        <p:sp>
          <p:nvSpPr>
            <p:cNvPr id="13" name="Rectangle 12">
              <a:extLst>
                <a:ext uri="{FF2B5EF4-FFF2-40B4-BE49-F238E27FC236}">
                  <a16:creationId xmlns:a16="http://schemas.microsoft.com/office/drawing/2014/main" id="{F42AC03D-5B18-4A43-878B-F9D42A666D31}"/>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US" sz="1600" kern="0" dirty="0">
                  <a:solidFill>
                    <a:srgbClr val="FFFFFF"/>
                  </a:solidFill>
                  <a:latin typeface="Lato Light" panose="020F0502020204030203" pitchFamily="34" charset="0"/>
                </a:rPr>
                <a:t>Partner types</a:t>
              </a:r>
              <a:endPar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84A56647-D5F6-4710-875F-D4E41D67C233}"/>
                </a:ext>
              </a:extLst>
            </p:cNvPr>
            <p:cNvSpPr/>
            <p:nvPr/>
          </p:nvSpPr>
          <p:spPr>
            <a:xfrm>
              <a:off x="1346260" y="1946197"/>
              <a:ext cx="2520000" cy="2100094"/>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endPar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Based on modelling and existing market models partners usually come in a broad range of 5 models, each model has its own characteristics and is usually dependant on the brand owner’s priorities .</a:t>
              </a:r>
            </a:p>
            <a:p>
              <a:r>
                <a:rPr lang="en-GB" sz="1000" dirty="0">
                  <a:solidFill>
                    <a:srgbClr val="000000"/>
                  </a:solidFill>
                  <a:latin typeface="Lato Light" panose="020F0502020204030203"/>
                  <a:ea typeface="Times New Roman" panose="02020603050405020304" pitchFamily="18" charset="0"/>
                  <a:cs typeface="Times New Roman" panose="02020603050405020304" pitchFamily="18" charset="0"/>
                </a:rPr>
                <a:t>The aim is to </a:t>
              </a:r>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get the right engagement  within the top 2 of the 5 models, this evaluation is a complex fit of internal, external findings and capabilities and references which we fit into a rating and suitability indicator.</a:t>
              </a:r>
              <a:endParaRPr lang="en-GB" sz="1600" dirty="0">
                <a:effectLst/>
                <a:latin typeface="Lato Light" panose="020F0502020204030203"/>
                <a:ea typeface="Times New Roman" panose="02020603050405020304" pitchFamily="18" charset="0"/>
                <a:cs typeface="Times New Roman" panose="02020603050405020304" pitchFamily="18" charset="0"/>
              </a:endParaRPr>
            </a:p>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 </a:t>
              </a:r>
              <a:endParaRPr kumimoji="0" lang="en-US" sz="105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pic>
        <p:nvPicPr>
          <p:cNvPr id="16" name="Picture 15" descr="Logo&#10;&#10;Description automatically generated">
            <a:extLst>
              <a:ext uri="{FF2B5EF4-FFF2-40B4-BE49-F238E27FC236}">
                <a16:creationId xmlns:a16="http://schemas.microsoft.com/office/drawing/2014/main" id="{33AF000F-C263-4CC7-8FBC-BB5897793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17" name="Rounded Rectangle 10">
            <a:extLst>
              <a:ext uri="{FF2B5EF4-FFF2-40B4-BE49-F238E27FC236}">
                <a16:creationId xmlns:a16="http://schemas.microsoft.com/office/drawing/2014/main" id="{C40CDD60-60DF-4E1E-8314-EFB9123FBB48}"/>
              </a:ext>
            </a:extLst>
          </p:cNvPr>
          <p:cNvSpPr/>
          <p:nvPr/>
        </p:nvSpPr>
        <p:spPr>
          <a:xfrm>
            <a:off x="1386117" y="3043752"/>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#1</a:t>
            </a:r>
          </a:p>
        </p:txBody>
      </p:sp>
      <p:sp>
        <p:nvSpPr>
          <p:cNvPr id="2" name="Footer Placeholder 1">
            <a:extLst>
              <a:ext uri="{FF2B5EF4-FFF2-40B4-BE49-F238E27FC236}">
                <a16:creationId xmlns:a16="http://schemas.microsoft.com/office/drawing/2014/main" id="{CB728402-D113-4A31-B379-B4F931942E3E}"/>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E3A3E40E-D306-427D-9F12-DAABD3FFBFD6}"/>
              </a:ext>
            </a:extLst>
          </p:cNvPr>
          <p:cNvSpPr>
            <a:spLocks noGrp="1"/>
          </p:cNvSpPr>
          <p:nvPr>
            <p:ph type="sldNum" sz="quarter" idx="12"/>
          </p:nvPr>
        </p:nvSpPr>
        <p:spPr/>
        <p:txBody>
          <a:bodyPr/>
          <a:lstStyle/>
          <a:p>
            <a:fld id="{C78A94D8-6129-47FC-8647-F2BFC87A2450}" type="slidenum">
              <a:rPr lang="en-GB" smtClean="0"/>
              <a:t>11</a:t>
            </a:fld>
            <a:endParaRPr lang="en-GB"/>
          </a:p>
        </p:txBody>
      </p:sp>
      <p:sp>
        <p:nvSpPr>
          <p:cNvPr id="4" name="TextBox 3">
            <a:extLst>
              <a:ext uri="{FF2B5EF4-FFF2-40B4-BE49-F238E27FC236}">
                <a16:creationId xmlns:a16="http://schemas.microsoft.com/office/drawing/2014/main" id="{5B706406-299B-F613-EDA4-0E4BA3E59A99}"/>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Distributor Models ( 5 Types)</a:t>
            </a:r>
          </a:p>
        </p:txBody>
      </p:sp>
    </p:spTree>
    <p:extLst>
      <p:ext uri="{BB962C8B-B14F-4D97-AF65-F5344CB8AC3E}">
        <p14:creationId xmlns:p14="http://schemas.microsoft.com/office/powerpoint/2010/main" val="319901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10;&#10;Description automatically generated">
            <a:extLst>
              <a:ext uri="{FF2B5EF4-FFF2-40B4-BE49-F238E27FC236}">
                <a16:creationId xmlns:a16="http://schemas.microsoft.com/office/drawing/2014/main" id="{3F3445D9-7683-48EB-B277-FC7658B73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4" name="Footer Placeholder 3">
            <a:extLst>
              <a:ext uri="{FF2B5EF4-FFF2-40B4-BE49-F238E27FC236}">
                <a16:creationId xmlns:a16="http://schemas.microsoft.com/office/drawing/2014/main" id="{9E952B87-DC1F-4B20-B8AD-35AACA768DB3}"/>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36A05A4F-EE53-4F28-9218-E633E367592E}"/>
              </a:ext>
            </a:extLst>
          </p:cNvPr>
          <p:cNvSpPr>
            <a:spLocks noGrp="1"/>
          </p:cNvSpPr>
          <p:nvPr>
            <p:ph type="sldNum" sz="quarter" idx="12"/>
          </p:nvPr>
        </p:nvSpPr>
        <p:spPr/>
        <p:txBody>
          <a:bodyPr/>
          <a:lstStyle/>
          <a:p>
            <a:fld id="{C78A94D8-6129-47FC-8647-F2BFC87A2450}" type="slidenum">
              <a:rPr lang="en-GB" smtClean="0"/>
              <a:t>12</a:t>
            </a:fld>
            <a:endParaRPr lang="en-GB"/>
          </a:p>
        </p:txBody>
      </p:sp>
      <p:grpSp>
        <p:nvGrpSpPr>
          <p:cNvPr id="7" name="Group 6">
            <a:extLst>
              <a:ext uri="{FF2B5EF4-FFF2-40B4-BE49-F238E27FC236}">
                <a16:creationId xmlns:a16="http://schemas.microsoft.com/office/drawing/2014/main" id="{935EE3B8-6897-4716-A0FB-5538F4330651}"/>
              </a:ext>
            </a:extLst>
          </p:cNvPr>
          <p:cNvGrpSpPr/>
          <p:nvPr/>
        </p:nvGrpSpPr>
        <p:grpSpPr>
          <a:xfrm>
            <a:off x="1153330" y="1702326"/>
            <a:ext cx="9921098" cy="3996104"/>
            <a:chOff x="1153330" y="1702326"/>
            <a:chExt cx="9921098" cy="3996104"/>
          </a:xfrm>
        </p:grpSpPr>
        <p:sp>
          <p:nvSpPr>
            <p:cNvPr id="2" name="Rounded Rectangle 5">
              <a:extLst>
                <a:ext uri="{FF2B5EF4-FFF2-40B4-BE49-F238E27FC236}">
                  <a16:creationId xmlns:a16="http://schemas.microsoft.com/office/drawing/2014/main" id="{240A73E4-0866-43C7-B03C-30A6BBDB0592}"/>
                </a:ext>
              </a:extLst>
            </p:cNvPr>
            <p:cNvSpPr/>
            <p:nvPr/>
          </p:nvSpPr>
          <p:spPr>
            <a:xfrm>
              <a:off x="3152900" y="1709115"/>
              <a:ext cx="1859279" cy="837523"/>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Stockists</a:t>
              </a:r>
            </a:p>
          </p:txBody>
        </p:sp>
        <p:sp>
          <p:nvSpPr>
            <p:cNvPr id="3" name="Rounded Rectangle 6">
              <a:extLst>
                <a:ext uri="{FF2B5EF4-FFF2-40B4-BE49-F238E27FC236}">
                  <a16:creationId xmlns:a16="http://schemas.microsoft.com/office/drawing/2014/main" id="{8E9D8C31-08FA-424D-BBDA-E8899615D26F}"/>
                </a:ext>
              </a:extLst>
            </p:cNvPr>
            <p:cNvSpPr/>
            <p:nvPr/>
          </p:nvSpPr>
          <p:spPr>
            <a:xfrm>
              <a:off x="3152900" y="2648052"/>
              <a:ext cx="1859279" cy="1763484"/>
            </a:xfrm>
            <a:prstGeom prst="roundRect">
              <a:avLst>
                <a:gd name="adj" fmla="val 9314"/>
              </a:avLst>
            </a:prstGeom>
            <a:solidFill>
              <a:srgbClr val="FFFFFF">
                <a:lumMod val="85000"/>
              </a:srgbClr>
            </a:solidFill>
            <a:ln w="12700" cap="flat" cmpd="sng" algn="ctr">
              <a:noFill/>
              <a:prstDash val="solid"/>
              <a:miter lim="800000"/>
            </a:ln>
            <a:effectLst/>
          </p:spPr>
          <p:txBody>
            <a:bodyPr lIns="0" rIns="36000" rtlCol="0" anchor="ctr"/>
            <a:lstStyle/>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Typically found in large geographies and in almost every ZIP code and PIN code.</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dirty="0">
                  <a:solidFill>
                    <a:prstClr val="black"/>
                  </a:solidFill>
                  <a:latin typeface="Lato Light" panose="020F0502020204030203" pitchFamily="34" charset="0"/>
                </a:rPr>
                <a:t>They are like large wholesalers , and have their own sales force to drive sales , and are tightly bound to designated territories as agreed.</a:t>
              </a:r>
              <a:endParaRPr kumimoji="0" lang="en-US" sz="100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 name="Rounded Rectangle 5">
              <a:extLst>
                <a:ext uri="{FF2B5EF4-FFF2-40B4-BE49-F238E27FC236}">
                  <a16:creationId xmlns:a16="http://schemas.microsoft.com/office/drawing/2014/main" id="{D511126B-780F-4DB0-9E9B-6049B2013030}"/>
                </a:ext>
              </a:extLst>
            </p:cNvPr>
            <p:cNvSpPr/>
            <p:nvPr/>
          </p:nvSpPr>
          <p:spPr>
            <a:xfrm>
              <a:off x="9188268" y="1702326"/>
              <a:ext cx="1859279" cy="837523"/>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a:solidFill>
                    <a:srgbClr val="FFFFFF"/>
                  </a:solidFill>
                  <a:latin typeface="Lato Light" panose="020F0502020204030203"/>
                </a:rPr>
                <a:t>Managed and Dedicated </a:t>
              </a:r>
              <a:endParaRPr lang="en-US" sz="1200" b="1" kern="0" dirty="0">
                <a:solidFill>
                  <a:srgbClr val="FFFFFF"/>
                </a:solidFill>
                <a:latin typeface="Lato Light" panose="020F0502020204030203"/>
              </a:endParaRPr>
            </a:p>
          </p:txBody>
        </p:sp>
        <p:sp>
          <p:nvSpPr>
            <p:cNvPr id="12" name="Rounded Rectangle 5">
              <a:extLst>
                <a:ext uri="{FF2B5EF4-FFF2-40B4-BE49-F238E27FC236}">
                  <a16:creationId xmlns:a16="http://schemas.microsoft.com/office/drawing/2014/main" id="{81B6B6EB-08E3-4CB8-9DAD-21F306A64338}"/>
                </a:ext>
              </a:extLst>
            </p:cNvPr>
            <p:cNvSpPr/>
            <p:nvPr/>
          </p:nvSpPr>
          <p:spPr>
            <a:xfrm>
              <a:off x="7164699" y="1702326"/>
              <a:ext cx="1859279" cy="837523"/>
            </a:xfrm>
            <a:prstGeom prst="roundRect">
              <a:avLst>
                <a:gd name="adj" fmla="val 9314"/>
              </a:avLst>
            </a:prstGeom>
            <a:solidFill>
              <a:srgbClr val="DB5000"/>
            </a:solidFill>
            <a:ln w="12700" cap="flat" cmpd="sng" algn="ctr">
              <a:noFill/>
              <a:prstDash val="solid"/>
              <a:miter lim="800000"/>
            </a:ln>
            <a:effectLst/>
          </p:spPr>
          <p:txBody>
            <a:bodyPr wrap="square" rtlCol="0" anchor="ctr"/>
            <a:lstStyle/>
            <a:p>
              <a:pPr algn="ctr" defTabSz="914217"/>
              <a:r>
                <a:rPr lang="en-US" sz="1200" b="1" kern="0">
                  <a:solidFill>
                    <a:srgbClr val="FFFFFF"/>
                  </a:solidFill>
                  <a:latin typeface="Lato Light" panose="020F0502020204030203"/>
                </a:rPr>
                <a:t>Dedicated</a:t>
              </a:r>
              <a:endParaRPr lang="en-US" sz="1200" b="1" kern="0" dirty="0">
                <a:solidFill>
                  <a:srgbClr val="FFFFFF"/>
                </a:solidFill>
                <a:latin typeface="Lato Light" panose="020F0502020204030203"/>
              </a:endParaRPr>
            </a:p>
          </p:txBody>
        </p:sp>
        <p:sp>
          <p:nvSpPr>
            <p:cNvPr id="13" name="Rounded Rectangle 5">
              <a:extLst>
                <a:ext uri="{FF2B5EF4-FFF2-40B4-BE49-F238E27FC236}">
                  <a16:creationId xmlns:a16="http://schemas.microsoft.com/office/drawing/2014/main" id="{0CCE8A5B-DBD5-43D3-A2DB-7D9572D41BD9}"/>
                </a:ext>
              </a:extLst>
            </p:cNvPr>
            <p:cNvSpPr/>
            <p:nvPr/>
          </p:nvSpPr>
          <p:spPr>
            <a:xfrm>
              <a:off x="5167764" y="1702326"/>
              <a:ext cx="1859279" cy="837523"/>
            </a:xfrm>
            <a:prstGeom prst="roundRect">
              <a:avLst>
                <a:gd name="adj" fmla="val 9314"/>
              </a:avLst>
            </a:prstGeom>
            <a:solidFill>
              <a:srgbClr val="2A4A8B"/>
            </a:solidFill>
            <a:ln w="12700" cap="flat" cmpd="sng" algn="ctr">
              <a:noFill/>
              <a:prstDash val="solid"/>
              <a:miter lim="800000"/>
            </a:ln>
            <a:effectLst/>
          </p:spPr>
          <p:txBody>
            <a:bodyPr wrap="square" rtlCol="0" anchor="ctr"/>
            <a:lstStyle/>
            <a:p>
              <a:pPr algn="ctr" defTabSz="914217"/>
              <a:r>
                <a:rPr lang="en-US" sz="1200" b="1" kern="0">
                  <a:solidFill>
                    <a:srgbClr val="FFFFFF"/>
                  </a:solidFill>
                  <a:latin typeface="Lato Light" panose="020F0502020204030203"/>
                </a:rPr>
                <a:t>Non-Dedicated</a:t>
              </a:r>
              <a:endParaRPr lang="en-US" sz="1200" b="1" kern="0" dirty="0">
                <a:solidFill>
                  <a:srgbClr val="FFFFFF"/>
                </a:solidFill>
                <a:latin typeface="Lato Light" panose="020F0502020204030203"/>
              </a:endParaRPr>
            </a:p>
          </p:txBody>
        </p:sp>
        <p:sp>
          <p:nvSpPr>
            <p:cNvPr id="14" name="Rounded Rectangle 5">
              <a:extLst>
                <a:ext uri="{FF2B5EF4-FFF2-40B4-BE49-F238E27FC236}">
                  <a16:creationId xmlns:a16="http://schemas.microsoft.com/office/drawing/2014/main" id="{9154AE94-78F8-40D0-ADE6-6ABAB66C3B2B}"/>
                </a:ext>
              </a:extLst>
            </p:cNvPr>
            <p:cNvSpPr/>
            <p:nvPr/>
          </p:nvSpPr>
          <p:spPr>
            <a:xfrm>
              <a:off x="1153331" y="1702326"/>
              <a:ext cx="1859279" cy="837523"/>
            </a:xfrm>
            <a:prstGeom prst="roundRect">
              <a:avLst>
                <a:gd name="adj" fmla="val 9314"/>
              </a:avLst>
            </a:prstGeom>
            <a:solidFill>
              <a:srgbClr val="EEBA00"/>
            </a:solidFill>
            <a:ln w="12700" cap="flat" cmpd="sng" algn="ctr">
              <a:noFill/>
              <a:prstDash val="solid"/>
              <a:miter lim="800000"/>
            </a:ln>
            <a:effectLst/>
          </p:spPr>
          <p:txBody>
            <a:bodyPr wrap="square" rtlCol="0" anchor="ctr"/>
            <a:lstStyle/>
            <a:p>
              <a:pPr algn="ctr" defTabSz="914217"/>
              <a:r>
                <a:rPr lang="en-US" sz="1200" b="1" kern="0">
                  <a:solidFill>
                    <a:srgbClr val="FFFFFF"/>
                  </a:solidFill>
                  <a:latin typeface="Lato Light" panose="020F0502020204030203"/>
                </a:rPr>
                <a:t>Start up</a:t>
              </a:r>
              <a:endParaRPr lang="en-US" sz="1200" b="1" kern="0" dirty="0">
                <a:solidFill>
                  <a:srgbClr val="FFFFFF"/>
                </a:solidFill>
                <a:latin typeface="Lato Light" panose="020F0502020204030203"/>
              </a:endParaRPr>
            </a:p>
          </p:txBody>
        </p:sp>
        <p:sp>
          <p:nvSpPr>
            <p:cNvPr id="17" name="Rounded Rectangle 6">
              <a:extLst>
                <a:ext uri="{FF2B5EF4-FFF2-40B4-BE49-F238E27FC236}">
                  <a16:creationId xmlns:a16="http://schemas.microsoft.com/office/drawing/2014/main" id="{409C92A3-72F9-405C-9172-AD3074E85B0B}"/>
                </a:ext>
              </a:extLst>
            </p:cNvPr>
            <p:cNvSpPr/>
            <p:nvPr/>
          </p:nvSpPr>
          <p:spPr>
            <a:xfrm>
              <a:off x="1162492" y="2641263"/>
              <a:ext cx="1859279" cy="1763484"/>
            </a:xfrm>
            <a:prstGeom prst="roundRect">
              <a:avLst>
                <a:gd name="adj" fmla="val 9314"/>
              </a:avLst>
            </a:prstGeom>
            <a:solidFill>
              <a:srgbClr val="FFFFFF">
                <a:lumMod val="85000"/>
              </a:srgbClr>
            </a:solidFill>
            <a:ln w="12700" cap="flat" cmpd="sng" algn="ctr">
              <a:noFill/>
              <a:prstDash val="solid"/>
              <a:miter lim="800000"/>
            </a:ln>
            <a:effectLst/>
          </p:spPr>
          <p:txBody>
            <a:bodyPr lIns="0" rIns="36000" rtlCol="0" anchor="ctr"/>
            <a:lstStyle/>
            <a:p>
              <a:pPr marL="171450" indent="-171450" defTabSz="914217">
                <a:buFont typeface="Arial" panose="020B0604020202020204" pitchFamily="34" charset="0"/>
                <a:buChar char="•"/>
              </a:pPr>
              <a:r>
                <a:rPr lang="en-US" sz="1000" kern="0" dirty="0">
                  <a:solidFill>
                    <a:prstClr val="black"/>
                  </a:solidFill>
                  <a:latin typeface="Lato Light" panose="020F0502020204030203" pitchFamily="34" charset="0"/>
                </a:rPr>
                <a:t>Start up’s may be Stockists or wholesalers who agree to distribute without being a distributor .</a:t>
              </a:r>
            </a:p>
            <a:p>
              <a:pPr marL="171450" indent="-171450" defTabSz="914217">
                <a:buFont typeface="Arial" panose="020B0604020202020204" pitchFamily="34" charset="0"/>
                <a:buChar char="•"/>
              </a:pPr>
              <a:r>
                <a:rPr lang="en-US" sz="1000" kern="0" dirty="0">
                  <a:solidFill>
                    <a:prstClr val="black"/>
                  </a:solidFill>
                  <a:latin typeface="Lato Light" panose="020F0502020204030203" pitchFamily="34" charset="0"/>
                </a:rPr>
                <a:t>These are usually starting out and may base their decisions on relationships, local knowledge , local insights or the entrepreneurial interest. </a:t>
              </a:r>
            </a:p>
          </p:txBody>
        </p:sp>
        <p:sp>
          <p:nvSpPr>
            <p:cNvPr id="18" name="Rounded Rectangle 6">
              <a:extLst>
                <a:ext uri="{FF2B5EF4-FFF2-40B4-BE49-F238E27FC236}">
                  <a16:creationId xmlns:a16="http://schemas.microsoft.com/office/drawing/2014/main" id="{19E0E21E-FC39-4000-8B4F-EAB357ABED8D}"/>
                </a:ext>
              </a:extLst>
            </p:cNvPr>
            <p:cNvSpPr/>
            <p:nvPr/>
          </p:nvSpPr>
          <p:spPr>
            <a:xfrm>
              <a:off x="5186086" y="2641263"/>
              <a:ext cx="1859279" cy="1763484"/>
            </a:xfrm>
            <a:prstGeom prst="roundRect">
              <a:avLst>
                <a:gd name="adj" fmla="val 9314"/>
              </a:avLst>
            </a:prstGeom>
            <a:solidFill>
              <a:srgbClr val="FFFFFF">
                <a:lumMod val="85000"/>
              </a:srgbClr>
            </a:solidFill>
            <a:ln w="12700" cap="flat" cmpd="sng" algn="ctr">
              <a:noFill/>
              <a:prstDash val="solid"/>
              <a:miter lim="800000"/>
            </a:ln>
            <a:effectLst/>
          </p:spPr>
          <p:txBody>
            <a:bodyPr lIns="0" rIns="36000" rtlCol="0" anchor="ctr"/>
            <a:lstStyle/>
            <a:p>
              <a:pPr marL="171450" indent="-171450" defTabSz="914217">
                <a:buFont typeface="Arial" panose="020B0604020202020204" pitchFamily="34" charset="0"/>
                <a:buChar char="•"/>
              </a:pPr>
              <a:r>
                <a:rPr lang="en-US" sz="1000" kern="0" dirty="0">
                  <a:solidFill>
                    <a:prstClr val="black"/>
                  </a:solidFill>
                  <a:latin typeface="Lato Light" panose="020F0502020204030203" pitchFamily="34" charset="0"/>
                </a:rPr>
                <a:t>Usually, these distributors are well established and have business verticals which sell multi brands as they are focused on the outlet or buyer rather than the go to market model of dedication and modular business units. </a:t>
              </a:r>
            </a:p>
          </p:txBody>
        </p:sp>
        <p:sp>
          <p:nvSpPr>
            <p:cNvPr id="19" name="Rounded Rectangle 6">
              <a:extLst>
                <a:ext uri="{FF2B5EF4-FFF2-40B4-BE49-F238E27FC236}">
                  <a16:creationId xmlns:a16="http://schemas.microsoft.com/office/drawing/2014/main" id="{24A881BC-6528-447A-AA14-A27188EEB426}"/>
                </a:ext>
              </a:extLst>
            </p:cNvPr>
            <p:cNvSpPr/>
            <p:nvPr/>
          </p:nvSpPr>
          <p:spPr>
            <a:xfrm>
              <a:off x="7190608" y="2641263"/>
              <a:ext cx="1859279" cy="1763484"/>
            </a:xfrm>
            <a:prstGeom prst="roundRect">
              <a:avLst>
                <a:gd name="adj" fmla="val 9314"/>
              </a:avLst>
            </a:prstGeom>
            <a:solidFill>
              <a:srgbClr val="FFFFFF">
                <a:lumMod val="85000"/>
              </a:srgbClr>
            </a:solidFill>
            <a:ln w="12700" cap="flat" cmpd="sng" algn="ctr">
              <a:noFill/>
              <a:prstDash val="solid"/>
              <a:miter lim="800000"/>
            </a:ln>
            <a:effectLst/>
          </p:spPr>
          <p:txBody>
            <a:bodyPr lIns="0" rIns="36000" rtlCol="0" anchor="ctr"/>
            <a:lstStyle/>
            <a:p>
              <a:pPr marL="171450" indent="-171450" defTabSz="914217">
                <a:buFont typeface="Arial" panose="020B0604020202020204" pitchFamily="34" charset="0"/>
                <a:buChar char="•"/>
              </a:pPr>
              <a:r>
                <a:rPr lang="en-US" sz="1000" kern="0" dirty="0">
                  <a:solidFill>
                    <a:prstClr val="black"/>
                  </a:solidFill>
                  <a:latin typeface="Lato Light" panose="020F0502020204030203" pitchFamily="34" charset="0"/>
                </a:rPr>
                <a:t>These distributors work off modular units which are based on a business optimum size and ensure the organization is well staffed and self dedicated to ensuring goals are met.</a:t>
              </a:r>
            </a:p>
            <a:p>
              <a:pPr marL="171450" indent="-171450" defTabSz="914217">
                <a:buFont typeface="Arial" panose="020B0604020202020204" pitchFamily="34" charset="0"/>
                <a:buChar char="•"/>
              </a:pPr>
              <a:r>
                <a:rPr lang="en-US" sz="1000" kern="0" dirty="0">
                  <a:solidFill>
                    <a:prstClr val="black"/>
                  </a:solidFill>
                  <a:latin typeface="Lato Light" panose="020F0502020204030203" pitchFamily="34" charset="0"/>
                </a:rPr>
                <a:t>These distributors are modular and work well with the bigger brands which need dedication.</a:t>
              </a:r>
            </a:p>
          </p:txBody>
        </p:sp>
        <p:sp>
          <p:nvSpPr>
            <p:cNvPr id="20" name="Rounded Rectangle 6">
              <a:extLst>
                <a:ext uri="{FF2B5EF4-FFF2-40B4-BE49-F238E27FC236}">
                  <a16:creationId xmlns:a16="http://schemas.microsoft.com/office/drawing/2014/main" id="{F78B13CE-EECB-4907-82AA-D6D066A95FCD}"/>
                </a:ext>
              </a:extLst>
            </p:cNvPr>
            <p:cNvSpPr/>
            <p:nvPr/>
          </p:nvSpPr>
          <p:spPr>
            <a:xfrm>
              <a:off x="9215149" y="2641263"/>
              <a:ext cx="1859279" cy="1763484"/>
            </a:xfrm>
            <a:prstGeom prst="roundRect">
              <a:avLst>
                <a:gd name="adj" fmla="val 9314"/>
              </a:avLst>
            </a:prstGeom>
            <a:solidFill>
              <a:srgbClr val="FFFFFF">
                <a:lumMod val="85000"/>
              </a:srgbClr>
            </a:solidFill>
            <a:ln w="12700" cap="flat" cmpd="sng" algn="ctr">
              <a:noFill/>
              <a:prstDash val="solid"/>
              <a:miter lim="800000"/>
            </a:ln>
            <a:effectLst/>
          </p:spPr>
          <p:txBody>
            <a:bodyPr lIns="0" rIns="36000" rtlCol="0" anchor="ctr"/>
            <a:lstStyle/>
            <a:p>
              <a:pPr marL="171450" indent="-171450" defTabSz="914217">
                <a:buFont typeface="Arial" panose="020B0604020202020204" pitchFamily="34" charset="0"/>
                <a:buChar char="•"/>
              </a:pPr>
              <a:r>
                <a:rPr lang="en-US" sz="1000" kern="0" dirty="0">
                  <a:solidFill>
                    <a:prstClr val="black"/>
                  </a:solidFill>
                  <a:latin typeface="Lato Light" panose="020F0502020204030203" pitchFamily="34" charset="0"/>
                </a:rPr>
                <a:t>These distributors are very large and have the brand owner working with them from the inside and running their operations .</a:t>
              </a:r>
            </a:p>
            <a:p>
              <a:pPr marL="171450" indent="-171450" defTabSz="914217">
                <a:buFont typeface="Arial" panose="020B0604020202020204" pitchFamily="34" charset="0"/>
                <a:buChar char="•"/>
              </a:pPr>
              <a:r>
                <a:rPr lang="en-US" sz="1000" kern="0" dirty="0">
                  <a:solidFill>
                    <a:prstClr val="black"/>
                  </a:solidFill>
                  <a:latin typeface="Lato Light" panose="020F0502020204030203" pitchFamily="34" charset="0"/>
                </a:rPr>
                <a:t>The main driver here is consistency and business design in an external organization managed by the brand owner. </a:t>
              </a:r>
            </a:p>
          </p:txBody>
        </p:sp>
        <p:sp>
          <p:nvSpPr>
            <p:cNvPr id="22" name="Rounded Rectangle 5">
              <a:extLst>
                <a:ext uri="{FF2B5EF4-FFF2-40B4-BE49-F238E27FC236}">
                  <a16:creationId xmlns:a16="http://schemas.microsoft.com/office/drawing/2014/main" id="{D8A3FA57-DABA-4505-A216-7C55F782972E}"/>
                </a:ext>
              </a:extLst>
            </p:cNvPr>
            <p:cNvSpPr/>
            <p:nvPr/>
          </p:nvSpPr>
          <p:spPr>
            <a:xfrm>
              <a:off x="9188268" y="4525437"/>
              <a:ext cx="1859279" cy="355192"/>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National Distributors</a:t>
              </a:r>
            </a:p>
          </p:txBody>
        </p:sp>
        <p:sp>
          <p:nvSpPr>
            <p:cNvPr id="23" name="Rounded Rectangle 5">
              <a:extLst>
                <a:ext uri="{FF2B5EF4-FFF2-40B4-BE49-F238E27FC236}">
                  <a16:creationId xmlns:a16="http://schemas.microsoft.com/office/drawing/2014/main" id="{644F0D6C-F893-41F0-B291-192B2692D188}"/>
                </a:ext>
              </a:extLst>
            </p:cNvPr>
            <p:cNvSpPr/>
            <p:nvPr/>
          </p:nvSpPr>
          <p:spPr>
            <a:xfrm>
              <a:off x="9188267" y="4927701"/>
              <a:ext cx="1859279" cy="355192"/>
            </a:xfrm>
            <a:prstGeom prst="roundRect">
              <a:avLst>
                <a:gd name="adj" fmla="val 9314"/>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Stockists </a:t>
              </a:r>
            </a:p>
          </p:txBody>
        </p:sp>
        <p:sp>
          <p:nvSpPr>
            <p:cNvPr id="26" name="Rounded Rectangle 5">
              <a:extLst>
                <a:ext uri="{FF2B5EF4-FFF2-40B4-BE49-F238E27FC236}">
                  <a16:creationId xmlns:a16="http://schemas.microsoft.com/office/drawing/2014/main" id="{6EF408D6-7C20-4CDF-9D98-3B7F7955012D}"/>
                </a:ext>
              </a:extLst>
            </p:cNvPr>
            <p:cNvSpPr/>
            <p:nvPr/>
          </p:nvSpPr>
          <p:spPr>
            <a:xfrm>
              <a:off x="9188267" y="5343238"/>
              <a:ext cx="1859279" cy="355192"/>
            </a:xfrm>
            <a:prstGeom prst="roundRect">
              <a:avLst>
                <a:gd name="adj" fmla="val 9314"/>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Sub-Stockists </a:t>
              </a:r>
            </a:p>
          </p:txBody>
        </p:sp>
        <p:sp>
          <p:nvSpPr>
            <p:cNvPr id="27" name="Rounded Rectangle 5">
              <a:extLst>
                <a:ext uri="{FF2B5EF4-FFF2-40B4-BE49-F238E27FC236}">
                  <a16:creationId xmlns:a16="http://schemas.microsoft.com/office/drawing/2014/main" id="{CDD6FDA8-13B1-4116-B0EA-858EE8702750}"/>
                </a:ext>
              </a:extLst>
            </p:cNvPr>
            <p:cNvSpPr/>
            <p:nvPr/>
          </p:nvSpPr>
          <p:spPr>
            <a:xfrm>
              <a:off x="7232639" y="4525437"/>
              <a:ext cx="1859279" cy="355192"/>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National Distributors</a:t>
              </a:r>
            </a:p>
          </p:txBody>
        </p:sp>
        <p:sp>
          <p:nvSpPr>
            <p:cNvPr id="28" name="Rounded Rectangle 5">
              <a:extLst>
                <a:ext uri="{FF2B5EF4-FFF2-40B4-BE49-F238E27FC236}">
                  <a16:creationId xmlns:a16="http://schemas.microsoft.com/office/drawing/2014/main" id="{0E34617E-B263-4152-A2D7-5539E58095F1}"/>
                </a:ext>
              </a:extLst>
            </p:cNvPr>
            <p:cNvSpPr/>
            <p:nvPr/>
          </p:nvSpPr>
          <p:spPr>
            <a:xfrm>
              <a:off x="7232638" y="4927701"/>
              <a:ext cx="1859279" cy="355192"/>
            </a:xfrm>
            <a:prstGeom prst="roundRect">
              <a:avLst>
                <a:gd name="adj" fmla="val 9314"/>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Stockists </a:t>
              </a:r>
            </a:p>
          </p:txBody>
        </p:sp>
        <p:sp>
          <p:nvSpPr>
            <p:cNvPr id="29" name="Rounded Rectangle 5">
              <a:extLst>
                <a:ext uri="{FF2B5EF4-FFF2-40B4-BE49-F238E27FC236}">
                  <a16:creationId xmlns:a16="http://schemas.microsoft.com/office/drawing/2014/main" id="{82A9FAEE-C8D3-4402-B53A-22822D1FC7E9}"/>
                </a:ext>
              </a:extLst>
            </p:cNvPr>
            <p:cNvSpPr/>
            <p:nvPr/>
          </p:nvSpPr>
          <p:spPr>
            <a:xfrm>
              <a:off x="7232638" y="5343238"/>
              <a:ext cx="1859279" cy="355192"/>
            </a:xfrm>
            <a:prstGeom prst="roundRect">
              <a:avLst>
                <a:gd name="adj" fmla="val 9314"/>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Sub-Stockists </a:t>
              </a:r>
            </a:p>
          </p:txBody>
        </p:sp>
        <p:sp>
          <p:nvSpPr>
            <p:cNvPr id="30" name="Rounded Rectangle 5">
              <a:extLst>
                <a:ext uri="{FF2B5EF4-FFF2-40B4-BE49-F238E27FC236}">
                  <a16:creationId xmlns:a16="http://schemas.microsoft.com/office/drawing/2014/main" id="{E0B5A9D3-DF61-4BDF-8690-C2623BF975D7}"/>
                </a:ext>
              </a:extLst>
            </p:cNvPr>
            <p:cNvSpPr/>
            <p:nvPr/>
          </p:nvSpPr>
          <p:spPr>
            <a:xfrm>
              <a:off x="5167765" y="4525437"/>
              <a:ext cx="1859279" cy="355192"/>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National Distributors</a:t>
              </a:r>
            </a:p>
          </p:txBody>
        </p:sp>
        <p:sp>
          <p:nvSpPr>
            <p:cNvPr id="31" name="Rounded Rectangle 5">
              <a:extLst>
                <a:ext uri="{FF2B5EF4-FFF2-40B4-BE49-F238E27FC236}">
                  <a16:creationId xmlns:a16="http://schemas.microsoft.com/office/drawing/2014/main" id="{C20E1314-7187-4837-AF73-2E39A47E66C0}"/>
                </a:ext>
              </a:extLst>
            </p:cNvPr>
            <p:cNvSpPr/>
            <p:nvPr/>
          </p:nvSpPr>
          <p:spPr>
            <a:xfrm>
              <a:off x="5167764" y="4927701"/>
              <a:ext cx="1859279" cy="355192"/>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a:solidFill>
                    <a:srgbClr val="FFFFFF"/>
                  </a:solidFill>
                  <a:latin typeface="Lato Light" panose="020F0502020204030203"/>
                </a:rPr>
                <a:t>Stockists </a:t>
              </a:r>
              <a:endParaRPr lang="en-US" sz="1200" b="1" kern="0" dirty="0">
                <a:solidFill>
                  <a:srgbClr val="FFFFFF"/>
                </a:solidFill>
                <a:latin typeface="Lato Light" panose="020F0502020204030203"/>
              </a:endParaRPr>
            </a:p>
          </p:txBody>
        </p:sp>
        <p:sp>
          <p:nvSpPr>
            <p:cNvPr id="32" name="Rounded Rectangle 5">
              <a:extLst>
                <a:ext uri="{FF2B5EF4-FFF2-40B4-BE49-F238E27FC236}">
                  <a16:creationId xmlns:a16="http://schemas.microsoft.com/office/drawing/2014/main" id="{A79C5A39-40CA-494D-A9F6-F987C44F6737}"/>
                </a:ext>
              </a:extLst>
            </p:cNvPr>
            <p:cNvSpPr/>
            <p:nvPr/>
          </p:nvSpPr>
          <p:spPr>
            <a:xfrm>
              <a:off x="5167764" y="5343238"/>
              <a:ext cx="1859279" cy="355192"/>
            </a:xfrm>
            <a:prstGeom prst="roundRect">
              <a:avLst>
                <a:gd name="adj" fmla="val 9314"/>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Sub-Stockists </a:t>
              </a:r>
            </a:p>
          </p:txBody>
        </p:sp>
        <p:sp>
          <p:nvSpPr>
            <p:cNvPr id="33" name="Rounded Rectangle 5">
              <a:extLst>
                <a:ext uri="{FF2B5EF4-FFF2-40B4-BE49-F238E27FC236}">
                  <a16:creationId xmlns:a16="http://schemas.microsoft.com/office/drawing/2014/main" id="{B419A536-18E5-47DB-87E5-B2D4F79C048F}"/>
                </a:ext>
              </a:extLst>
            </p:cNvPr>
            <p:cNvSpPr/>
            <p:nvPr/>
          </p:nvSpPr>
          <p:spPr>
            <a:xfrm>
              <a:off x="3152901" y="4525437"/>
              <a:ext cx="1859279" cy="355192"/>
            </a:xfrm>
            <a:prstGeom prst="roundRect">
              <a:avLst>
                <a:gd name="adj" fmla="val 9314"/>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200" b="1" kern="0">
                  <a:solidFill>
                    <a:srgbClr val="FFFFFF"/>
                  </a:solidFill>
                  <a:latin typeface="Lato Light" panose="020F0502020204030203"/>
                </a:rPr>
                <a:t>National Distributors</a:t>
              </a:r>
              <a:endParaRPr lang="en-US" sz="1200" b="1" kern="0" dirty="0">
                <a:solidFill>
                  <a:srgbClr val="FFFFFF"/>
                </a:solidFill>
                <a:latin typeface="Lato Light" panose="020F0502020204030203"/>
              </a:endParaRPr>
            </a:p>
          </p:txBody>
        </p:sp>
        <p:sp>
          <p:nvSpPr>
            <p:cNvPr id="34" name="Rounded Rectangle 5">
              <a:extLst>
                <a:ext uri="{FF2B5EF4-FFF2-40B4-BE49-F238E27FC236}">
                  <a16:creationId xmlns:a16="http://schemas.microsoft.com/office/drawing/2014/main" id="{B41BF45A-464D-4466-AC1E-4EEFEF65296D}"/>
                </a:ext>
              </a:extLst>
            </p:cNvPr>
            <p:cNvSpPr/>
            <p:nvPr/>
          </p:nvSpPr>
          <p:spPr>
            <a:xfrm>
              <a:off x="3152900" y="4927701"/>
              <a:ext cx="1859279" cy="355192"/>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a:solidFill>
                    <a:srgbClr val="FFFFFF"/>
                  </a:solidFill>
                  <a:latin typeface="Lato Light" panose="020F0502020204030203"/>
                </a:rPr>
                <a:t>Stockists </a:t>
              </a:r>
              <a:endParaRPr lang="en-US" sz="1200" b="1" kern="0" dirty="0">
                <a:solidFill>
                  <a:srgbClr val="FFFFFF"/>
                </a:solidFill>
                <a:latin typeface="Lato Light" panose="020F0502020204030203"/>
              </a:endParaRPr>
            </a:p>
          </p:txBody>
        </p:sp>
        <p:sp>
          <p:nvSpPr>
            <p:cNvPr id="35" name="Rounded Rectangle 5">
              <a:extLst>
                <a:ext uri="{FF2B5EF4-FFF2-40B4-BE49-F238E27FC236}">
                  <a16:creationId xmlns:a16="http://schemas.microsoft.com/office/drawing/2014/main" id="{40602426-6B32-4319-A0C3-30C69AADC102}"/>
                </a:ext>
              </a:extLst>
            </p:cNvPr>
            <p:cNvSpPr/>
            <p:nvPr/>
          </p:nvSpPr>
          <p:spPr>
            <a:xfrm>
              <a:off x="3152900" y="5343238"/>
              <a:ext cx="1859279" cy="355192"/>
            </a:xfrm>
            <a:prstGeom prst="roundRect">
              <a:avLst>
                <a:gd name="adj" fmla="val 9314"/>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Sub-Stockists </a:t>
              </a:r>
            </a:p>
          </p:txBody>
        </p:sp>
        <p:sp>
          <p:nvSpPr>
            <p:cNvPr id="36" name="Rounded Rectangle 5">
              <a:extLst>
                <a:ext uri="{FF2B5EF4-FFF2-40B4-BE49-F238E27FC236}">
                  <a16:creationId xmlns:a16="http://schemas.microsoft.com/office/drawing/2014/main" id="{01346803-D65F-41B3-8AF6-CB95322049E5}"/>
                </a:ext>
              </a:extLst>
            </p:cNvPr>
            <p:cNvSpPr/>
            <p:nvPr/>
          </p:nvSpPr>
          <p:spPr>
            <a:xfrm>
              <a:off x="1153331" y="4506161"/>
              <a:ext cx="1859279" cy="355192"/>
            </a:xfrm>
            <a:prstGeom prst="roundRect">
              <a:avLst>
                <a:gd name="adj" fmla="val 9314"/>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National Distributors</a:t>
              </a:r>
            </a:p>
          </p:txBody>
        </p:sp>
        <p:sp>
          <p:nvSpPr>
            <p:cNvPr id="37" name="Rounded Rectangle 5">
              <a:extLst>
                <a:ext uri="{FF2B5EF4-FFF2-40B4-BE49-F238E27FC236}">
                  <a16:creationId xmlns:a16="http://schemas.microsoft.com/office/drawing/2014/main" id="{37F2D83C-81B2-4AE3-B379-1067EE99299C}"/>
                </a:ext>
              </a:extLst>
            </p:cNvPr>
            <p:cNvSpPr/>
            <p:nvPr/>
          </p:nvSpPr>
          <p:spPr>
            <a:xfrm>
              <a:off x="1153330" y="4908425"/>
              <a:ext cx="1859279" cy="355192"/>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a:solidFill>
                    <a:srgbClr val="FFFFFF"/>
                  </a:solidFill>
                  <a:latin typeface="Lato Light" panose="020F0502020204030203"/>
                </a:rPr>
                <a:t>Stockists </a:t>
              </a:r>
              <a:endParaRPr lang="en-US" sz="1200" b="1" kern="0" dirty="0">
                <a:solidFill>
                  <a:srgbClr val="FFFFFF"/>
                </a:solidFill>
                <a:latin typeface="Lato Light" panose="020F0502020204030203"/>
              </a:endParaRPr>
            </a:p>
          </p:txBody>
        </p:sp>
        <p:sp>
          <p:nvSpPr>
            <p:cNvPr id="38" name="Rounded Rectangle 5">
              <a:extLst>
                <a:ext uri="{FF2B5EF4-FFF2-40B4-BE49-F238E27FC236}">
                  <a16:creationId xmlns:a16="http://schemas.microsoft.com/office/drawing/2014/main" id="{82A1DA78-E996-49F0-8409-A289758EF395}"/>
                </a:ext>
              </a:extLst>
            </p:cNvPr>
            <p:cNvSpPr/>
            <p:nvPr/>
          </p:nvSpPr>
          <p:spPr>
            <a:xfrm>
              <a:off x="1153330" y="5323962"/>
              <a:ext cx="1859279" cy="355192"/>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a:solidFill>
                    <a:srgbClr val="FFFFFF"/>
                  </a:solidFill>
                  <a:latin typeface="Lato Light" panose="020F0502020204030203"/>
                </a:rPr>
                <a:t>Sub-Stockists </a:t>
              </a:r>
              <a:endParaRPr lang="en-US" sz="1200" b="1" kern="0" dirty="0">
                <a:solidFill>
                  <a:srgbClr val="FFFFFF"/>
                </a:solidFill>
                <a:latin typeface="Lato Light" panose="020F0502020204030203"/>
              </a:endParaRPr>
            </a:p>
          </p:txBody>
        </p:sp>
      </p:grpSp>
      <p:sp>
        <p:nvSpPr>
          <p:cNvPr id="6" name="TextBox 5">
            <a:extLst>
              <a:ext uri="{FF2B5EF4-FFF2-40B4-BE49-F238E27FC236}">
                <a16:creationId xmlns:a16="http://schemas.microsoft.com/office/drawing/2014/main" id="{656B90CB-C879-D691-E643-38B44733D09D}"/>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Distributor Models ( 5 Types)</a:t>
            </a:r>
          </a:p>
        </p:txBody>
      </p:sp>
    </p:spTree>
    <p:extLst>
      <p:ext uri="{BB962C8B-B14F-4D97-AF65-F5344CB8AC3E}">
        <p14:creationId xmlns:p14="http://schemas.microsoft.com/office/powerpoint/2010/main" val="179849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2CC408-A81C-4EE0-7665-C2A2F1E48ACF}"/>
              </a:ext>
            </a:extLst>
          </p:cNvPr>
          <p:cNvPicPr>
            <a:picLocks noChangeAspect="1"/>
          </p:cNvPicPr>
          <p:nvPr/>
        </p:nvPicPr>
        <p:blipFill>
          <a:blip r:embed="rId2"/>
          <a:stretch>
            <a:fillRect/>
          </a:stretch>
        </p:blipFill>
        <p:spPr>
          <a:xfrm>
            <a:off x="601133" y="1137889"/>
            <a:ext cx="10963781" cy="5203005"/>
          </a:xfrm>
          <a:prstGeom prst="rect">
            <a:avLst/>
          </a:prstGeom>
        </p:spPr>
      </p:pic>
      <p:sp>
        <p:nvSpPr>
          <p:cNvPr id="3" name="TextBox 2">
            <a:extLst>
              <a:ext uri="{FF2B5EF4-FFF2-40B4-BE49-F238E27FC236}">
                <a16:creationId xmlns:a16="http://schemas.microsoft.com/office/drawing/2014/main" id="{CAE45D6C-CAA2-2F76-5B9E-3EAC554B6F01}"/>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Distributor Models ( 5 Types)</a:t>
            </a:r>
          </a:p>
        </p:txBody>
      </p:sp>
      <p:pic>
        <p:nvPicPr>
          <p:cNvPr id="4" name="Picture 3" descr="Logo&#10;&#10;Description automatically generated">
            <a:extLst>
              <a:ext uri="{FF2B5EF4-FFF2-40B4-BE49-F238E27FC236}">
                <a16:creationId xmlns:a16="http://schemas.microsoft.com/office/drawing/2014/main" id="{66939F30-37D0-BAE1-E6CE-4D11AA5D0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2796069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CB68E0-0085-4BE8-AFB2-BAD76B7C7801}"/>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Distributor Models ( 5 Types)</a:t>
            </a:r>
          </a:p>
        </p:txBody>
      </p:sp>
      <p:pic>
        <p:nvPicPr>
          <p:cNvPr id="4" name="Picture 3" descr="Logo&#10;&#10;Description automatically generated">
            <a:extLst>
              <a:ext uri="{FF2B5EF4-FFF2-40B4-BE49-F238E27FC236}">
                <a16:creationId xmlns:a16="http://schemas.microsoft.com/office/drawing/2014/main" id="{E63D7EF3-B82F-4525-B8C5-D80246EC6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 name="Footer Placeholder 1">
            <a:extLst>
              <a:ext uri="{FF2B5EF4-FFF2-40B4-BE49-F238E27FC236}">
                <a16:creationId xmlns:a16="http://schemas.microsoft.com/office/drawing/2014/main" id="{DF683F91-C234-4357-B062-F550CA96B93A}"/>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C7441EB3-C158-44BE-8176-2865BADEFC91}"/>
              </a:ext>
            </a:extLst>
          </p:cNvPr>
          <p:cNvSpPr>
            <a:spLocks noGrp="1"/>
          </p:cNvSpPr>
          <p:nvPr>
            <p:ph type="sldNum" sz="quarter" idx="12"/>
          </p:nvPr>
        </p:nvSpPr>
        <p:spPr/>
        <p:txBody>
          <a:bodyPr/>
          <a:lstStyle/>
          <a:p>
            <a:fld id="{C78A94D8-6129-47FC-8647-F2BFC87A2450}" type="slidenum">
              <a:rPr lang="en-GB" smtClean="0"/>
              <a:t>14</a:t>
            </a:fld>
            <a:endParaRPr lang="en-GB"/>
          </a:p>
        </p:txBody>
      </p:sp>
      <p:sp>
        <p:nvSpPr>
          <p:cNvPr id="8" name="TextBox 7">
            <a:extLst>
              <a:ext uri="{FF2B5EF4-FFF2-40B4-BE49-F238E27FC236}">
                <a16:creationId xmlns:a16="http://schemas.microsoft.com/office/drawing/2014/main" id="{806292D2-D829-4FA7-A535-31C0156B17E0}"/>
              </a:ext>
            </a:extLst>
          </p:cNvPr>
          <p:cNvSpPr txBox="1"/>
          <p:nvPr/>
        </p:nvSpPr>
        <p:spPr>
          <a:xfrm>
            <a:off x="148581" y="2270234"/>
            <a:ext cx="2263806" cy="2446824"/>
          </a:xfrm>
          <a:prstGeom prst="rect">
            <a:avLst/>
          </a:prstGeom>
          <a:noFill/>
        </p:spPr>
        <p:txBody>
          <a:bodyPr wrap="square" rtlCol="0">
            <a:spAutoFit/>
          </a:bodyPr>
          <a:lstStyle/>
          <a:p>
            <a:pPr marL="285750" indent="-285750">
              <a:buFont typeface="+mj-lt"/>
              <a:buAutoNum type="romanUcPeriod"/>
            </a:pPr>
            <a:r>
              <a:rPr lang="en-GB" sz="900" dirty="0">
                <a:latin typeface="Lato Light" panose="020F0502020204030203"/>
              </a:rPr>
              <a:t>This model identifies the types of features versus the service delivery capability.</a:t>
            </a:r>
          </a:p>
          <a:p>
            <a:pPr marL="285750" indent="-285750">
              <a:buFont typeface="+mj-lt"/>
              <a:buAutoNum type="romanUcPeriod"/>
            </a:pPr>
            <a:r>
              <a:rPr lang="en-GB" sz="900" dirty="0">
                <a:latin typeface="Lato Light" panose="020F0502020204030203"/>
              </a:rPr>
              <a:t>In the 5 models identified we have aligned the service delivery in colour codes to indicate the relative strengths.</a:t>
            </a:r>
          </a:p>
          <a:p>
            <a:pPr marL="285750" indent="-285750">
              <a:buFont typeface="+mj-lt"/>
              <a:buAutoNum type="romanUcPeriod"/>
            </a:pPr>
            <a:r>
              <a:rPr lang="en-GB" sz="900" dirty="0">
                <a:latin typeface="Lato Light" panose="020F0502020204030203"/>
              </a:rPr>
              <a:t>We recommend focussing on the Blue areas before the colour codes in order to prioritize the capability requirement. </a:t>
            </a:r>
          </a:p>
          <a:p>
            <a:pPr marL="285750" indent="-285750">
              <a:buFont typeface="+mj-lt"/>
              <a:buAutoNum type="romanUcPeriod"/>
            </a:pPr>
            <a:r>
              <a:rPr lang="en-GB" sz="900" dirty="0">
                <a:latin typeface="Lato Light" panose="020F0502020204030203"/>
              </a:rPr>
              <a:t>This template is fully editable and used drop downs to indicate the relative score </a:t>
            </a:r>
          </a:p>
          <a:p>
            <a:pPr marL="285750" indent="-285750">
              <a:buFont typeface="+mj-lt"/>
              <a:buAutoNum type="romanUcPeriod"/>
            </a:pPr>
            <a:r>
              <a:rPr lang="en-GB" sz="900" dirty="0">
                <a:latin typeface="Lato Light" panose="020F0502020204030203"/>
              </a:rPr>
              <a:t>We use Six Sigma scores and methodology to drive decision making for accuracy.</a:t>
            </a:r>
          </a:p>
        </p:txBody>
      </p:sp>
      <p:pic>
        <p:nvPicPr>
          <p:cNvPr id="11" name="Picture 10">
            <a:extLst>
              <a:ext uri="{FF2B5EF4-FFF2-40B4-BE49-F238E27FC236}">
                <a16:creationId xmlns:a16="http://schemas.microsoft.com/office/drawing/2014/main" id="{C1571951-7DD3-485B-9476-6C8432A08BF5}"/>
              </a:ext>
            </a:extLst>
          </p:cNvPr>
          <p:cNvPicPr>
            <a:picLocks noChangeAspect="1"/>
          </p:cNvPicPr>
          <p:nvPr/>
        </p:nvPicPr>
        <p:blipFill>
          <a:blip r:embed="rId3"/>
          <a:stretch>
            <a:fillRect/>
          </a:stretch>
        </p:blipFill>
        <p:spPr>
          <a:xfrm>
            <a:off x="138695" y="5076207"/>
            <a:ext cx="2388870" cy="465364"/>
          </a:xfrm>
          <a:prstGeom prst="rect">
            <a:avLst/>
          </a:prstGeom>
        </p:spPr>
      </p:pic>
      <p:pic>
        <p:nvPicPr>
          <p:cNvPr id="6" name="Picture 5">
            <a:extLst>
              <a:ext uri="{FF2B5EF4-FFF2-40B4-BE49-F238E27FC236}">
                <a16:creationId xmlns:a16="http://schemas.microsoft.com/office/drawing/2014/main" id="{7E122475-3F3F-E1DF-571A-C8F099270E6E}"/>
              </a:ext>
            </a:extLst>
          </p:cNvPr>
          <p:cNvPicPr>
            <a:picLocks noChangeAspect="1"/>
          </p:cNvPicPr>
          <p:nvPr/>
        </p:nvPicPr>
        <p:blipFill>
          <a:blip r:embed="rId4"/>
          <a:stretch>
            <a:fillRect/>
          </a:stretch>
        </p:blipFill>
        <p:spPr>
          <a:xfrm>
            <a:off x="2641600" y="977922"/>
            <a:ext cx="9144000" cy="5686816"/>
          </a:xfrm>
          <a:prstGeom prst="rect">
            <a:avLst/>
          </a:prstGeom>
        </p:spPr>
      </p:pic>
    </p:spTree>
    <p:extLst>
      <p:ext uri="{BB962C8B-B14F-4D97-AF65-F5344CB8AC3E}">
        <p14:creationId xmlns:p14="http://schemas.microsoft.com/office/powerpoint/2010/main" val="357467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456E1AA-7F48-4087-9AD4-ACFE7E834CCF}"/>
              </a:ext>
            </a:extLst>
          </p:cNvPr>
          <p:cNvGrpSpPr/>
          <p:nvPr/>
        </p:nvGrpSpPr>
        <p:grpSpPr>
          <a:xfrm>
            <a:off x="1279585" y="1843374"/>
            <a:ext cx="2520000" cy="2533073"/>
            <a:chOff x="1346260" y="1583471"/>
            <a:chExt cx="2520000" cy="2462820"/>
          </a:xfrm>
        </p:grpSpPr>
        <p:sp>
          <p:nvSpPr>
            <p:cNvPr id="7" name="Rectangle 6">
              <a:extLst>
                <a:ext uri="{FF2B5EF4-FFF2-40B4-BE49-F238E27FC236}">
                  <a16:creationId xmlns:a16="http://schemas.microsoft.com/office/drawing/2014/main" id="{67D0306F-42A5-4E81-9BAE-A52B46FEC2E3}"/>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Partner Validation / Assessment </a:t>
              </a:r>
            </a:p>
          </p:txBody>
        </p:sp>
        <p:sp>
          <p:nvSpPr>
            <p:cNvPr id="8" name="Rectangle 7">
              <a:extLst>
                <a:ext uri="{FF2B5EF4-FFF2-40B4-BE49-F238E27FC236}">
                  <a16:creationId xmlns:a16="http://schemas.microsoft.com/office/drawing/2014/main" id="{49BCA771-3506-4FEC-8001-4A5D4FD3B33F}"/>
                </a:ext>
              </a:extLst>
            </p:cNvPr>
            <p:cNvSpPr/>
            <p:nvPr/>
          </p:nvSpPr>
          <p:spPr>
            <a:xfrm>
              <a:off x="1346260" y="1946197"/>
              <a:ext cx="2520000" cy="2100094"/>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use a varied set of parameters carefully identified to evaluate the partner suitability, as no 2 businesses are the same</a:t>
              </a:r>
            </a:p>
            <a:p>
              <a:endParaRPr lang="en-GB" sz="1000" dirty="0">
                <a:solidFill>
                  <a:srgbClr val="000000"/>
                </a:solidFill>
                <a:latin typeface="Arial" panose="020B0604020202020204" pitchFamily="34" charset="0"/>
                <a:cs typeface="Times New Roman" panose="02020603050405020304" pitchFamily="18" charset="0"/>
              </a:endParaRPr>
            </a:p>
            <a:p>
              <a:r>
                <a:rPr lang="en-GB" sz="1000" dirty="0">
                  <a:solidFill>
                    <a:srgbClr val="000000"/>
                  </a:solidFill>
                  <a:latin typeface="Arial" panose="020B0604020202020204" pitchFamily="34" charset="0"/>
                  <a:cs typeface="Times New Roman" panose="02020603050405020304" pitchFamily="18" charset="0"/>
                </a:rPr>
                <a:t>We use the parameters as a first line and the market-based observation subsequently</a:t>
              </a:r>
              <a:r>
                <a:rPr lang="en-GB" sz="1800" dirty="0">
                  <a:solidFill>
                    <a:srgbClr val="000000"/>
                  </a:solidFill>
                  <a:effectLst/>
                  <a:latin typeface="Lato Light" panose="020F0502020204030203"/>
                  <a:ea typeface="Times New Roman" panose="02020603050405020304" pitchFamily="18" charset="0"/>
                  <a:cs typeface="Times New Roman" panose="02020603050405020304" pitchFamily="18" charset="0"/>
                </a:rPr>
                <a:t>.</a:t>
              </a:r>
              <a:endParaRPr lang="en-GB" sz="3600" dirty="0">
                <a:effectLst/>
                <a:latin typeface="Lato Light" panose="020F0502020204030203"/>
                <a:ea typeface="Times New Roman" panose="02020603050405020304" pitchFamily="18" charset="0"/>
                <a:cs typeface="Times New Roman" panose="02020603050405020304" pitchFamily="18" charset="0"/>
              </a:endParaRP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9" name="TextBox 8">
            <a:extLst>
              <a:ext uri="{FF2B5EF4-FFF2-40B4-BE49-F238E27FC236}">
                <a16:creationId xmlns:a16="http://schemas.microsoft.com/office/drawing/2014/main" id="{FCF128DE-30AC-45FC-9281-FB0E38D6D4B3}"/>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Partner Validation / Assessment </a:t>
            </a:r>
          </a:p>
        </p:txBody>
      </p:sp>
      <p:pic>
        <p:nvPicPr>
          <p:cNvPr id="10" name="Picture 9" descr="Logo&#10;&#10;Description automatically generated">
            <a:extLst>
              <a:ext uri="{FF2B5EF4-FFF2-40B4-BE49-F238E27FC236}">
                <a16:creationId xmlns:a16="http://schemas.microsoft.com/office/drawing/2014/main" id="{8901D15C-46AE-47B1-BFB4-74A56B439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11" name="Rounded Rectangle 10">
            <a:extLst>
              <a:ext uri="{FF2B5EF4-FFF2-40B4-BE49-F238E27FC236}">
                <a16:creationId xmlns:a16="http://schemas.microsoft.com/office/drawing/2014/main" id="{0BC1BDEB-8F3A-490D-AC68-C4AA768B2CAA}"/>
              </a:ext>
            </a:extLst>
          </p:cNvPr>
          <p:cNvSpPr/>
          <p:nvPr/>
        </p:nvSpPr>
        <p:spPr>
          <a:xfrm>
            <a:off x="178754" y="288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#2</a:t>
            </a:r>
          </a:p>
        </p:txBody>
      </p:sp>
      <p:sp>
        <p:nvSpPr>
          <p:cNvPr id="2" name="Footer Placeholder 1">
            <a:extLst>
              <a:ext uri="{FF2B5EF4-FFF2-40B4-BE49-F238E27FC236}">
                <a16:creationId xmlns:a16="http://schemas.microsoft.com/office/drawing/2014/main" id="{9BE02071-AB44-49C5-8F32-0F6C6E7388B1}"/>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442569B3-63D7-4BA0-9614-E549EB387488}"/>
              </a:ext>
            </a:extLst>
          </p:cNvPr>
          <p:cNvSpPr>
            <a:spLocks noGrp="1"/>
          </p:cNvSpPr>
          <p:nvPr>
            <p:ph type="sldNum" sz="quarter" idx="12"/>
          </p:nvPr>
        </p:nvSpPr>
        <p:spPr/>
        <p:txBody>
          <a:bodyPr/>
          <a:lstStyle/>
          <a:p>
            <a:fld id="{C78A94D8-6129-47FC-8647-F2BFC87A2450}" type="slidenum">
              <a:rPr lang="en-GB" smtClean="0"/>
              <a:t>15</a:t>
            </a:fld>
            <a:endParaRPr lang="en-GB"/>
          </a:p>
        </p:txBody>
      </p:sp>
    </p:spTree>
    <p:extLst>
      <p:ext uri="{BB962C8B-B14F-4D97-AF65-F5344CB8AC3E}">
        <p14:creationId xmlns:p14="http://schemas.microsoft.com/office/powerpoint/2010/main" val="49007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573794-1DC5-4459-A49E-4EA6007747C8}"/>
              </a:ext>
            </a:extLst>
          </p:cNvPr>
          <p:cNvPicPr>
            <a:picLocks noChangeAspect="1"/>
          </p:cNvPicPr>
          <p:nvPr/>
        </p:nvPicPr>
        <p:blipFill>
          <a:blip r:embed="rId2"/>
          <a:stretch>
            <a:fillRect/>
          </a:stretch>
        </p:blipFill>
        <p:spPr>
          <a:xfrm>
            <a:off x="967666" y="1020932"/>
            <a:ext cx="10103660" cy="5242838"/>
          </a:xfrm>
          <a:prstGeom prst="rect">
            <a:avLst/>
          </a:prstGeom>
        </p:spPr>
      </p:pic>
      <p:sp>
        <p:nvSpPr>
          <p:cNvPr id="3" name="TextBox 2">
            <a:extLst>
              <a:ext uri="{FF2B5EF4-FFF2-40B4-BE49-F238E27FC236}">
                <a16:creationId xmlns:a16="http://schemas.microsoft.com/office/drawing/2014/main" id="{90D56549-270A-424B-BCF1-CDABFB399154}"/>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Partner Validation .</a:t>
            </a:r>
          </a:p>
        </p:txBody>
      </p:sp>
      <p:pic>
        <p:nvPicPr>
          <p:cNvPr id="4" name="Picture 3" descr="Logo&#10;&#10;Description automatically generated">
            <a:extLst>
              <a:ext uri="{FF2B5EF4-FFF2-40B4-BE49-F238E27FC236}">
                <a16:creationId xmlns:a16="http://schemas.microsoft.com/office/drawing/2014/main" id="{2E3BA8E7-7855-4089-8DE6-27F69CDD7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5" name="Footer Placeholder 4">
            <a:extLst>
              <a:ext uri="{FF2B5EF4-FFF2-40B4-BE49-F238E27FC236}">
                <a16:creationId xmlns:a16="http://schemas.microsoft.com/office/drawing/2014/main" id="{C0F94F06-A843-4C18-B1FD-47A1E49B2631}"/>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2470F22C-AF8F-463C-AC9A-2D13C5631A41}"/>
              </a:ext>
            </a:extLst>
          </p:cNvPr>
          <p:cNvSpPr>
            <a:spLocks noGrp="1"/>
          </p:cNvSpPr>
          <p:nvPr>
            <p:ph type="sldNum" sz="quarter" idx="12"/>
          </p:nvPr>
        </p:nvSpPr>
        <p:spPr/>
        <p:txBody>
          <a:bodyPr/>
          <a:lstStyle/>
          <a:p>
            <a:fld id="{C78A94D8-6129-47FC-8647-F2BFC87A2450}" type="slidenum">
              <a:rPr lang="en-GB" smtClean="0"/>
              <a:t>16</a:t>
            </a:fld>
            <a:endParaRPr lang="en-GB"/>
          </a:p>
        </p:txBody>
      </p:sp>
    </p:spTree>
    <p:extLst>
      <p:ext uri="{BB962C8B-B14F-4D97-AF65-F5344CB8AC3E}">
        <p14:creationId xmlns:p14="http://schemas.microsoft.com/office/powerpoint/2010/main" val="3075098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B2313FA-8683-4F31-8F8F-9E5D12F0DDE2}"/>
              </a:ext>
            </a:extLst>
          </p:cNvPr>
          <p:cNvGrpSpPr/>
          <p:nvPr/>
        </p:nvGrpSpPr>
        <p:grpSpPr>
          <a:xfrm>
            <a:off x="1231775" y="1941306"/>
            <a:ext cx="2520000" cy="2160000"/>
            <a:chOff x="1346260" y="1583471"/>
            <a:chExt cx="2520000" cy="2100090"/>
          </a:xfrm>
        </p:grpSpPr>
        <p:sp>
          <p:nvSpPr>
            <p:cNvPr id="7" name="Rectangle 6">
              <a:extLst>
                <a:ext uri="{FF2B5EF4-FFF2-40B4-BE49-F238E27FC236}">
                  <a16:creationId xmlns:a16="http://schemas.microsoft.com/office/drawing/2014/main" id="{B19F1DD3-EBCD-4447-A2A4-B244BEB32F6C}"/>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Categories </a:t>
              </a:r>
            </a:p>
          </p:txBody>
        </p:sp>
        <p:sp>
          <p:nvSpPr>
            <p:cNvPr id="8" name="Rectangle 7">
              <a:extLst>
                <a:ext uri="{FF2B5EF4-FFF2-40B4-BE49-F238E27FC236}">
                  <a16:creationId xmlns:a16="http://schemas.microsoft.com/office/drawing/2014/main" id="{7B09B533-591F-423A-AE5F-DA3BD7F9D699}"/>
                </a:ext>
              </a:extLst>
            </p:cNvPr>
            <p:cNvSpPr/>
            <p:nvPr/>
          </p:nvSpPr>
          <p:spPr>
            <a:xfrm>
              <a:off x="1346260" y="1946199"/>
              <a:ext cx="2520000" cy="17373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pPr algn="just"/>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Every product fits into a subcategory which fits into a category, we build on the category insights to know more about the market and the insights of performance and predictability.</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lvl="1" indent="-171450" defTabSz="914217">
                <a:buFont typeface="Arial" panose="020B0604020202020204" pitchFamily="34" charset="0"/>
                <a:buChar char="•"/>
              </a:pPr>
              <a:endParaRPr kumimoji="0" lang="en-US" sz="16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9" name="TextBox 8">
            <a:extLst>
              <a:ext uri="{FF2B5EF4-FFF2-40B4-BE49-F238E27FC236}">
                <a16:creationId xmlns:a16="http://schemas.microsoft.com/office/drawing/2014/main" id="{286A8149-D12F-4425-8558-DF0A99F05059}"/>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Categories</a:t>
            </a:r>
          </a:p>
        </p:txBody>
      </p:sp>
      <p:pic>
        <p:nvPicPr>
          <p:cNvPr id="10" name="Picture 9" descr="Logo&#10;&#10;Description automatically generated">
            <a:extLst>
              <a:ext uri="{FF2B5EF4-FFF2-40B4-BE49-F238E27FC236}">
                <a16:creationId xmlns:a16="http://schemas.microsoft.com/office/drawing/2014/main" id="{EDB69C56-9C2B-4051-B349-0849484DF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11" name="Rounded Rectangle 10">
            <a:extLst>
              <a:ext uri="{FF2B5EF4-FFF2-40B4-BE49-F238E27FC236}">
                <a16:creationId xmlns:a16="http://schemas.microsoft.com/office/drawing/2014/main" id="{4635A48D-16DA-42C7-B7EF-F4213E875EB3}"/>
              </a:ext>
            </a:extLst>
          </p:cNvPr>
          <p:cNvSpPr/>
          <p:nvPr/>
        </p:nvSpPr>
        <p:spPr>
          <a:xfrm>
            <a:off x="178754" y="288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#3</a:t>
            </a:r>
          </a:p>
        </p:txBody>
      </p:sp>
      <p:sp>
        <p:nvSpPr>
          <p:cNvPr id="2" name="Footer Placeholder 1">
            <a:extLst>
              <a:ext uri="{FF2B5EF4-FFF2-40B4-BE49-F238E27FC236}">
                <a16:creationId xmlns:a16="http://schemas.microsoft.com/office/drawing/2014/main" id="{06FAA2C6-335E-46AB-A2EF-0842A20794FB}"/>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AA4D88AE-540D-4508-8DBA-1C9D014B247B}"/>
              </a:ext>
            </a:extLst>
          </p:cNvPr>
          <p:cNvSpPr>
            <a:spLocks noGrp="1"/>
          </p:cNvSpPr>
          <p:nvPr>
            <p:ph type="sldNum" sz="quarter" idx="12"/>
          </p:nvPr>
        </p:nvSpPr>
        <p:spPr/>
        <p:txBody>
          <a:bodyPr/>
          <a:lstStyle/>
          <a:p>
            <a:fld id="{C78A94D8-6129-47FC-8647-F2BFC87A2450}" type="slidenum">
              <a:rPr lang="en-GB" smtClean="0"/>
              <a:t>17</a:t>
            </a:fld>
            <a:endParaRPr lang="en-GB"/>
          </a:p>
        </p:txBody>
      </p:sp>
    </p:spTree>
    <p:extLst>
      <p:ext uri="{BB962C8B-B14F-4D97-AF65-F5344CB8AC3E}">
        <p14:creationId xmlns:p14="http://schemas.microsoft.com/office/powerpoint/2010/main" val="2463574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767D5-57D2-4EDD-98B1-517E753B89E6}"/>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38500B21-B705-495C-A38D-9FF2F87C22B8}"/>
              </a:ext>
            </a:extLst>
          </p:cNvPr>
          <p:cNvSpPr>
            <a:spLocks noGrp="1"/>
          </p:cNvSpPr>
          <p:nvPr>
            <p:ph type="sldNum" sz="quarter" idx="12"/>
          </p:nvPr>
        </p:nvSpPr>
        <p:spPr/>
        <p:txBody>
          <a:bodyPr/>
          <a:lstStyle/>
          <a:p>
            <a:fld id="{C78A94D8-6129-47FC-8647-F2BFC87A2450}" type="slidenum">
              <a:rPr lang="en-GB" smtClean="0"/>
              <a:t>18</a:t>
            </a:fld>
            <a:endParaRPr lang="en-GB"/>
          </a:p>
        </p:txBody>
      </p:sp>
      <p:sp>
        <p:nvSpPr>
          <p:cNvPr id="9" name="TextBox 8">
            <a:extLst>
              <a:ext uri="{FF2B5EF4-FFF2-40B4-BE49-F238E27FC236}">
                <a16:creationId xmlns:a16="http://schemas.microsoft.com/office/drawing/2014/main" id="{0FE393AC-3EEB-46B1-BC22-136B952CC032}"/>
              </a:ext>
            </a:extLst>
          </p:cNvPr>
          <p:cNvSpPr txBox="1"/>
          <p:nvPr/>
        </p:nvSpPr>
        <p:spPr>
          <a:xfrm>
            <a:off x="1142261" y="1374591"/>
            <a:ext cx="9661864" cy="4108817"/>
          </a:xfrm>
          <a:prstGeom prst="rect">
            <a:avLst/>
          </a:prstGeom>
          <a:noFill/>
        </p:spPr>
        <p:txBody>
          <a:bodyPr wrap="square">
            <a:spAutoFit/>
          </a:bodyPr>
          <a:lstStyle/>
          <a:p>
            <a:r>
              <a:rPr lang="en-GB" sz="900" b="1" dirty="0">
                <a:solidFill>
                  <a:srgbClr val="575756"/>
                </a:solidFill>
                <a:latin typeface="Lato Light" panose="020F0502020204030203"/>
              </a:rPr>
              <a:t>I</a:t>
            </a:r>
            <a:r>
              <a:rPr lang="en-GB" sz="900" b="1" i="0" dirty="0">
                <a:solidFill>
                  <a:srgbClr val="575756"/>
                </a:solidFill>
                <a:effectLst/>
                <a:latin typeface="Lato Light" panose="020F0502020204030203"/>
              </a:rPr>
              <a:t>ndustry report Tea Market in Philippines to 2022 - Market Size, Development, and Forecasts offers the most up-to-date market data on the actual market situation, and future outlook for tea in Philippines.</a:t>
            </a:r>
            <a:br>
              <a:rPr lang="en-GB" sz="900" dirty="0">
                <a:latin typeface="Lato Light" panose="020F0502020204030203"/>
              </a:rPr>
            </a:br>
            <a:br>
              <a:rPr lang="en-GB" sz="900" dirty="0">
                <a:latin typeface="Lato Light" panose="020F0502020204030203"/>
              </a:rPr>
            </a:br>
            <a:r>
              <a:rPr lang="en-GB" sz="900" b="0" i="0" dirty="0">
                <a:solidFill>
                  <a:srgbClr val="575756"/>
                </a:solidFill>
                <a:effectLst/>
                <a:latin typeface="Lato Light" panose="020F0502020204030203"/>
              </a:rPr>
              <a:t>The research includes historic market data from 2011 to 2017 and forecasts until 2022 which makes the report an invaluable resource for industry executives, marketing, sales and product managers, analysts, and other people looking for key industry data in readily accessible and clearly presented tables and graphs.</a:t>
            </a:r>
            <a:br>
              <a:rPr lang="en-GB" sz="900" dirty="0">
                <a:latin typeface="Lato Light" panose="020F0502020204030203"/>
              </a:rPr>
            </a:br>
            <a:br>
              <a:rPr lang="en-GB" sz="900" dirty="0">
                <a:latin typeface="Lato Light" panose="020F0502020204030203"/>
              </a:rPr>
            </a:br>
            <a:r>
              <a:rPr lang="en-GB" sz="900" b="1" i="0" dirty="0">
                <a:solidFill>
                  <a:srgbClr val="575756"/>
                </a:solidFill>
                <a:effectLst/>
                <a:latin typeface="Lato Light" panose="020F0502020204030203"/>
              </a:rPr>
              <a:t>The latest market data for this research include:</a:t>
            </a:r>
            <a:br>
              <a:rPr lang="en-GB" sz="900" dirty="0">
                <a:latin typeface="Lato Light" panose="020F0502020204030203"/>
              </a:rPr>
            </a:br>
            <a:r>
              <a:rPr lang="en-GB" sz="900" b="0" i="0" dirty="0">
                <a:solidFill>
                  <a:srgbClr val="575756"/>
                </a:solidFill>
                <a:effectLst/>
                <a:latin typeface="Lato Light" panose="020F0502020204030203"/>
              </a:rPr>
              <a:t>- Overall tea market size, 2011-2022</a:t>
            </a:r>
            <a:br>
              <a:rPr lang="en-GB" sz="900" dirty="0">
                <a:latin typeface="Lato Light" panose="020F0502020204030203"/>
              </a:rPr>
            </a:br>
            <a:r>
              <a:rPr lang="en-GB" sz="900" b="0" i="0" dirty="0">
                <a:solidFill>
                  <a:srgbClr val="575756"/>
                </a:solidFill>
                <a:effectLst/>
                <a:latin typeface="Lato Light" panose="020F0502020204030203"/>
              </a:rPr>
              <a:t>- Tea market size by product segment, 2011-2022</a:t>
            </a:r>
            <a:br>
              <a:rPr lang="en-GB" sz="900" dirty="0">
                <a:latin typeface="Lato Light" panose="020F0502020204030203"/>
              </a:rPr>
            </a:br>
            <a:r>
              <a:rPr lang="en-GB" sz="900" b="0" i="0" dirty="0">
                <a:solidFill>
                  <a:srgbClr val="575756"/>
                </a:solidFill>
                <a:effectLst/>
                <a:latin typeface="Lato Light" panose="020F0502020204030203"/>
              </a:rPr>
              <a:t>- Growth rates of the overall tea market and different product segments, 2011-2022</a:t>
            </a:r>
            <a:br>
              <a:rPr lang="en-GB" sz="900" dirty="0">
                <a:latin typeface="Lato Light" panose="020F0502020204030203"/>
              </a:rPr>
            </a:br>
            <a:r>
              <a:rPr lang="en-GB" sz="900" b="0" i="0" dirty="0">
                <a:solidFill>
                  <a:srgbClr val="575756"/>
                </a:solidFill>
                <a:effectLst/>
                <a:latin typeface="Lato Light" panose="020F0502020204030203"/>
              </a:rPr>
              <a:t>- Shares of different product segments of the overall tea market, 2011, 2017 and 2022</a:t>
            </a:r>
            <a:br>
              <a:rPr lang="en-GB" sz="900" dirty="0">
                <a:latin typeface="Lato Light" panose="020F0502020204030203"/>
              </a:rPr>
            </a:br>
            <a:br>
              <a:rPr lang="en-GB" sz="900" dirty="0">
                <a:latin typeface="Lato Light" panose="020F0502020204030203"/>
              </a:rPr>
            </a:br>
            <a:r>
              <a:rPr lang="en-GB" sz="900" b="1" i="0" dirty="0">
                <a:solidFill>
                  <a:srgbClr val="575756"/>
                </a:solidFill>
                <a:effectLst/>
                <a:latin typeface="Lato Light" panose="020F0502020204030203"/>
              </a:rPr>
              <a:t>The product segments discussed in this data report include:</a:t>
            </a:r>
            <a:br>
              <a:rPr lang="en-GB" sz="900" dirty="0">
                <a:latin typeface="Lato Light" panose="020F0502020204030203"/>
              </a:rPr>
            </a:br>
            <a:r>
              <a:rPr lang="en-GB" sz="900" b="0" i="0" dirty="0">
                <a:solidFill>
                  <a:srgbClr val="575756"/>
                </a:solidFill>
                <a:effectLst/>
                <a:latin typeface="Lato Light" panose="020F0502020204030203"/>
              </a:rPr>
              <a:t>Green tea (unfermented)</a:t>
            </a:r>
            <a:br>
              <a:rPr lang="en-GB" sz="900" dirty="0">
                <a:latin typeface="Lato Light" panose="020F0502020204030203"/>
              </a:rPr>
            </a:br>
            <a:r>
              <a:rPr lang="en-GB" sz="900" b="0" i="0" dirty="0">
                <a:solidFill>
                  <a:srgbClr val="575756"/>
                </a:solidFill>
                <a:effectLst/>
                <a:latin typeface="Lato Light" panose="020F0502020204030203"/>
              </a:rPr>
              <a:t>Black tea (fermented or partly fermented)</a:t>
            </a:r>
            <a:br>
              <a:rPr lang="en-GB" sz="900" dirty="0">
                <a:latin typeface="Lato Light" panose="020F0502020204030203"/>
              </a:rPr>
            </a:br>
            <a:r>
              <a:rPr lang="en-GB" sz="900" b="0" i="0" dirty="0">
                <a:solidFill>
                  <a:srgbClr val="575756"/>
                </a:solidFill>
                <a:effectLst/>
                <a:latin typeface="Lato Light" panose="020F0502020204030203"/>
              </a:rPr>
              <a:t>Tea concentrates, extracts and essences</a:t>
            </a:r>
            <a:br>
              <a:rPr lang="en-GB" sz="900" dirty="0">
                <a:latin typeface="Lato Light" panose="020F0502020204030203"/>
              </a:rPr>
            </a:br>
            <a:br>
              <a:rPr lang="en-GB" sz="900" dirty="0">
                <a:latin typeface="Lato Light" panose="020F0502020204030203"/>
              </a:rPr>
            </a:br>
            <a:r>
              <a:rPr lang="en-GB" sz="900" b="1" i="0" dirty="0">
                <a:solidFill>
                  <a:srgbClr val="575756"/>
                </a:solidFill>
                <a:effectLst/>
                <a:latin typeface="Lato Light" panose="020F0502020204030203"/>
              </a:rPr>
              <a:t>The report helps answering the following questions:</a:t>
            </a:r>
            <a:br>
              <a:rPr lang="en-GB" sz="900" dirty="0">
                <a:latin typeface="Lato Light" panose="020F0502020204030203"/>
              </a:rPr>
            </a:br>
            <a:r>
              <a:rPr lang="en-GB" sz="900" b="0" i="0" dirty="0">
                <a:solidFill>
                  <a:srgbClr val="575756"/>
                </a:solidFill>
                <a:effectLst/>
                <a:latin typeface="Lato Light" panose="020F0502020204030203"/>
              </a:rPr>
              <a:t>- What is the current size of the tea market in Philippines?</a:t>
            </a:r>
            <a:br>
              <a:rPr lang="en-GB" sz="900" dirty="0">
                <a:latin typeface="Lato Light" panose="020F0502020204030203"/>
              </a:rPr>
            </a:br>
            <a:r>
              <a:rPr lang="en-GB" sz="900" b="0" i="0" dirty="0">
                <a:solidFill>
                  <a:srgbClr val="575756"/>
                </a:solidFill>
                <a:effectLst/>
                <a:latin typeface="Lato Light" panose="020F0502020204030203"/>
              </a:rPr>
              <a:t>- How is the tea market divided into different product segments?</a:t>
            </a:r>
            <a:br>
              <a:rPr lang="en-GB" sz="900" dirty="0">
                <a:latin typeface="Lato Light" panose="020F0502020204030203"/>
              </a:rPr>
            </a:br>
            <a:r>
              <a:rPr lang="en-GB" sz="900" b="0" i="0" dirty="0">
                <a:solidFill>
                  <a:srgbClr val="575756"/>
                </a:solidFill>
                <a:effectLst/>
                <a:latin typeface="Lato Light" panose="020F0502020204030203"/>
              </a:rPr>
              <a:t>- How are the overall market and different product segments growing?</a:t>
            </a:r>
            <a:br>
              <a:rPr lang="en-GB" sz="900" dirty="0">
                <a:latin typeface="Lato Light" panose="020F0502020204030203"/>
              </a:rPr>
            </a:br>
            <a:r>
              <a:rPr lang="en-GB" sz="900" b="0" i="0" dirty="0">
                <a:solidFill>
                  <a:srgbClr val="575756"/>
                </a:solidFill>
                <a:effectLst/>
                <a:latin typeface="Lato Light" panose="020F0502020204030203"/>
              </a:rPr>
              <a:t>- How is the market predicted to develop in the future?</a:t>
            </a:r>
            <a:br>
              <a:rPr lang="en-GB" sz="900" dirty="0">
                <a:latin typeface="Lato Light" panose="020F0502020204030203"/>
              </a:rPr>
            </a:br>
            <a:br>
              <a:rPr lang="en-GB" sz="900" dirty="0">
                <a:latin typeface="Lato Light" panose="020F0502020204030203"/>
              </a:rPr>
            </a:br>
            <a:r>
              <a:rPr lang="en-GB" sz="900" b="1" i="0" dirty="0">
                <a:solidFill>
                  <a:srgbClr val="575756"/>
                </a:solidFill>
                <a:effectLst/>
                <a:latin typeface="Lato Light" panose="020F0502020204030203"/>
              </a:rPr>
              <a:t>Among the key reasons to purchase include the following:</a:t>
            </a:r>
            <a:br>
              <a:rPr lang="en-GB" sz="900" dirty="0">
                <a:latin typeface="Lato Light" panose="020F0502020204030203"/>
              </a:rPr>
            </a:br>
            <a:r>
              <a:rPr lang="en-GB" sz="900" b="0" i="0" dirty="0">
                <a:solidFill>
                  <a:srgbClr val="575756"/>
                </a:solidFill>
                <a:effectLst/>
                <a:latin typeface="Lato Light" panose="020F0502020204030203"/>
              </a:rPr>
              <a:t>- Gain an outlook of the historic development, current market situation, and future outlook of the tea market in Philippines to 2022</a:t>
            </a:r>
            <a:br>
              <a:rPr lang="en-GB" sz="900" dirty="0">
                <a:latin typeface="Lato Light" panose="020F0502020204030203"/>
              </a:rPr>
            </a:br>
            <a:r>
              <a:rPr lang="en-GB" sz="900" b="0" i="0" dirty="0">
                <a:solidFill>
                  <a:srgbClr val="575756"/>
                </a:solidFill>
                <a:effectLst/>
                <a:latin typeface="Lato Light" panose="020F0502020204030203"/>
              </a:rPr>
              <a:t>- Track industry development and identify market opportunities</a:t>
            </a:r>
            <a:br>
              <a:rPr lang="en-GB" sz="900" dirty="0">
                <a:latin typeface="Lato Light" panose="020F0502020204030203"/>
              </a:rPr>
            </a:br>
            <a:r>
              <a:rPr lang="en-GB" sz="900" b="0" i="0" dirty="0">
                <a:solidFill>
                  <a:srgbClr val="575756"/>
                </a:solidFill>
                <a:effectLst/>
                <a:latin typeface="Lato Light" panose="020F0502020204030203"/>
              </a:rPr>
              <a:t>- Plan and develop marketing, market-entry, market expansion, and other business strategies by identifying the key market opportunities and prospects</a:t>
            </a:r>
            <a:br>
              <a:rPr lang="en-GB" sz="900" dirty="0">
                <a:latin typeface="Lato Light" panose="020F0502020204030203"/>
              </a:rPr>
            </a:br>
            <a:r>
              <a:rPr lang="en-GB" sz="900" b="0" i="0" dirty="0">
                <a:solidFill>
                  <a:srgbClr val="575756"/>
                </a:solidFill>
                <a:effectLst/>
                <a:latin typeface="Lato Light" panose="020F0502020204030203"/>
              </a:rPr>
              <a:t>- Save time and money with the readily accessible key market data included in this PDF format industry report. The market data is clearly presented and can be easily incorporated into presentations, internal reports, etc.</a:t>
            </a:r>
            <a:endParaRPr lang="en-GB" sz="900" dirty="0">
              <a:latin typeface="Lato Light" panose="020F0502020204030203"/>
            </a:endParaRPr>
          </a:p>
        </p:txBody>
      </p:sp>
      <p:sp>
        <p:nvSpPr>
          <p:cNvPr id="10" name="TextBox 9">
            <a:extLst>
              <a:ext uri="{FF2B5EF4-FFF2-40B4-BE49-F238E27FC236}">
                <a16:creationId xmlns:a16="http://schemas.microsoft.com/office/drawing/2014/main" id="{791AC06A-3EF2-4BAA-BF37-BE0C5CB1F092}"/>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Poppins" panose="00000500000000000000" pitchFamily="2" charset="0"/>
                <a:cs typeface="Poppins" panose="00000500000000000000" pitchFamily="2" charset="0"/>
              </a:rPr>
              <a:t>Categories</a:t>
            </a:r>
          </a:p>
        </p:txBody>
      </p:sp>
      <p:pic>
        <p:nvPicPr>
          <p:cNvPr id="11" name="Picture 10" descr="Logo&#10;&#10;Description automatically generated">
            <a:extLst>
              <a:ext uri="{FF2B5EF4-FFF2-40B4-BE49-F238E27FC236}">
                <a16:creationId xmlns:a16="http://schemas.microsoft.com/office/drawing/2014/main" id="{B4B444D0-32F3-4A56-8194-F7795939A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2744494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7E4723-E3C0-4286-BAA1-41F6AB1A25E3}"/>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AF5F3DF5-1EF0-4218-876E-B7553AF540A3}"/>
              </a:ext>
            </a:extLst>
          </p:cNvPr>
          <p:cNvSpPr>
            <a:spLocks noGrp="1"/>
          </p:cNvSpPr>
          <p:nvPr>
            <p:ph type="sldNum" sz="quarter" idx="12"/>
          </p:nvPr>
        </p:nvSpPr>
        <p:spPr/>
        <p:txBody>
          <a:bodyPr/>
          <a:lstStyle/>
          <a:p>
            <a:fld id="{C78A94D8-6129-47FC-8647-F2BFC87A2450}" type="slidenum">
              <a:rPr lang="en-GB" smtClean="0"/>
              <a:t>19</a:t>
            </a:fld>
            <a:endParaRPr lang="en-GB"/>
          </a:p>
        </p:txBody>
      </p:sp>
      <p:sp>
        <p:nvSpPr>
          <p:cNvPr id="5" name="TextBox 4">
            <a:extLst>
              <a:ext uri="{FF2B5EF4-FFF2-40B4-BE49-F238E27FC236}">
                <a16:creationId xmlns:a16="http://schemas.microsoft.com/office/drawing/2014/main" id="{930C46BE-5F45-40A2-AC45-218381E0D62F}"/>
              </a:ext>
            </a:extLst>
          </p:cNvPr>
          <p:cNvSpPr txBox="1"/>
          <p:nvPr/>
        </p:nvSpPr>
        <p:spPr>
          <a:xfrm>
            <a:off x="1407852" y="2404848"/>
            <a:ext cx="6094520" cy="2446824"/>
          </a:xfrm>
          <a:prstGeom prst="rect">
            <a:avLst/>
          </a:prstGeom>
          <a:noFill/>
        </p:spPr>
        <p:txBody>
          <a:bodyPr wrap="square">
            <a:spAutoFit/>
          </a:bodyPr>
          <a:lstStyle>
            <a:defPPr>
              <a:defRPr lang="en-US"/>
            </a:defPPr>
            <a:lvl1pPr>
              <a:defRPr sz="900" b="1">
                <a:solidFill>
                  <a:srgbClr val="575756"/>
                </a:solidFill>
                <a:latin typeface="Lato Light" panose="020F0502020204030203"/>
              </a:defRPr>
            </a:lvl1pPr>
          </a:lstStyle>
          <a:p>
            <a:pPr marL="228600" indent="-228600">
              <a:buFont typeface="+mj-lt"/>
              <a:buAutoNum type="arabicPeriod"/>
            </a:pPr>
            <a:r>
              <a:rPr lang="en-GB" dirty="0"/>
              <a:t>Market for Tea in Philippines 6</a:t>
            </a:r>
            <a:br>
              <a:rPr lang="en-GB" dirty="0"/>
            </a:br>
            <a:r>
              <a:rPr lang="en-GB" b="0" dirty="0"/>
              <a:t>Overall Market 6</a:t>
            </a:r>
            <a:br>
              <a:rPr lang="en-GB" b="0" dirty="0"/>
            </a:br>
            <a:r>
              <a:rPr lang="en-GB" b="0" dirty="0"/>
              <a:t>Market by Type 7</a:t>
            </a:r>
            <a:br>
              <a:rPr lang="en-GB" b="0" dirty="0"/>
            </a:br>
            <a:r>
              <a:rPr lang="en-GB" b="0" dirty="0"/>
              <a:t>Green tea (unfermented) 8</a:t>
            </a:r>
            <a:br>
              <a:rPr lang="en-GB" b="0" dirty="0"/>
            </a:br>
            <a:r>
              <a:rPr lang="en-GB" b="0" dirty="0"/>
              <a:t>Black tea (fermented or partly fermented) 9</a:t>
            </a:r>
            <a:br>
              <a:rPr lang="en-GB" b="0" dirty="0"/>
            </a:br>
            <a:r>
              <a:rPr lang="en-GB" b="0" dirty="0"/>
              <a:t>Tea concentrates, extracts and essences 10</a:t>
            </a:r>
            <a:br>
              <a:rPr lang="en-GB" dirty="0"/>
            </a:br>
            <a:endParaRPr lang="en-GB" dirty="0"/>
          </a:p>
          <a:p>
            <a:pPr marL="228600" indent="-228600">
              <a:buFont typeface="+mj-lt"/>
              <a:buAutoNum type="arabicPeriod"/>
            </a:pPr>
            <a:r>
              <a:rPr lang="en-GB" dirty="0"/>
              <a:t>Forecasts and Future Outlook 11</a:t>
            </a:r>
            <a:br>
              <a:rPr lang="en-GB" dirty="0"/>
            </a:br>
            <a:r>
              <a:rPr lang="en-GB" b="0" dirty="0"/>
              <a:t>Overall Market 11</a:t>
            </a:r>
            <a:br>
              <a:rPr lang="en-GB" b="0" dirty="0"/>
            </a:br>
            <a:r>
              <a:rPr lang="en-GB" b="0" dirty="0"/>
              <a:t>Market by Type 12</a:t>
            </a:r>
            <a:br>
              <a:rPr lang="en-GB" b="0" dirty="0"/>
            </a:br>
            <a:r>
              <a:rPr lang="en-GB" b="0" dirty="0"/>
              <a:t>Green tea (unfermented) 13</a:t>
            </a:r>
            <a:br>
              <a:rPr lang="en-GB" b="0" dirty="0"/>
            </a:br>
            <a:r>
              <a:rPr lang="en-GB" b="0" dirty="0"/>
              <a:t>Black tea (fermented or partly fermented) 14</a:t>
            </a:r>
            <a:br>
              <a:rPr lang="en-GB" b="0" dirty="0"/>
            </a:br>
            <a:r>
              <a:rPr lang="en-GB" b="0" dirty="0"/>
              <a:t>Tea concentrates, extracts and essences 15</a:t>
            </a:r>
          </a:p>
          <a:p>
            <a:pPr marL="228600" indent="-228600">
              <a:buFont typeface="+mj-lt"/>
              <a:buAutoNum type="arabicPeriod"/>
            </a:pPr>
            <a:r>
              <a:rPr lang="en-GB" b="1" i="0" dirty="0">
                <a:solidFill>
                  <a:srgbClr val="575756"/>
                </a:solidFill>
                <a:effectLst/>
                <a:latin typeface="Open Sans" panose="020B0606030504020204" pitchFamily="34" charset="0"/>
              </a:rPr>
              <a:t>Market Definition 18</a:t>
            </a:r>
          </a:p>
          <a:p>
            <a:pPr marL="228600" indent="-228600">
              <a:buFont typeface="+mj-lt"/>
              <a:buAutoNum type="arabicPeriod"/>
            </a:pPr>
            <a:r>
              <a:rPr lang="en-GB" b="1" i="0" dirty="0">
                <a:solidFill>
                  <a:srgbClr val="575756"/>
                </a:solidFill>
                <a:effectLst/>
                <a:latin typeface="Open Sans" panose="020B0606030504020204" pitchFamily="34" charset="0"/>
              </a:rPr>
              <a:t>Methodology and Sources 19</a:t>
            </a:r>
            <a:br>
              <a:rPr lang="en-GB" dirty="0"/>
            </a:br>
            <a:br>
              <a:rPr lang="en-GB" b="0" dirty="0"/>
            </a:br>
            <a:endParaRPr lang="en-GB" b="0" dirty="0"/>
          </a:p>
        </p:txBody>
      </p:sp>
      <p:sp>
        <p:nvSpPr>
          <p:cNvPr id="7" name="TextBox 6">
            <a:extLst>
              <a:ext uri="{FF2B5EF4-FFF2-40B4-BE49-F238E27FC236}">
                <a16:creationId xmlns:a16="http://schemas.microsoft.com/office/drawing/2014/main" id="{AF121B00-9713-43E4-9AB3-85BBD49BB17E}"/>
              </a:ext>
            </a:extLst>
          </p:cNvPr>
          <p:cNvSpPr txBox="1"/>
          <p:nvPr/>
        </p:nvSpPr>
        <p:spPr>
          <a:xfrm>
            <a:off x="4760650" y="1943209"/>
            <a:ext cx="6094520" cy="3000821"/>
          </a:xfrm>
          <a:prstGeom prst="rect">
            <a:avLst/>
          </a:prstGeom>
          <a:noFill/>
        </p:spPr>
        <p:txBody>
          <a:bodyPr wrap="square">
            <a:spAutoFit/>
          </a:bodyPr>
          <a:lstStyle/>
          <a:p>
            <a:r>
              <a:rPr lang="en-GB" sz="900" b="1" i="0" dirty="0">
                <a:solidFill>
                  <a:srgbClr val="575756"/>
                </a:solidFill>
                <a:effectLst/>
                <a:latin typeface="Open Sans" panose="020B0606030504020204" pitchFamily="34" charset="0"/>
              </a:rPr>
              <a:t>List of Tables</a:t>
            </a:r>
            <a:br>
              <a:rPr lang="en-GB" sz="900" dirty="0"/>
            </a:br>
            <a:r>
              <a:rPr lang="en-GB" sz="900" b="0" i="0" dirty="0">
                <a:solidFill>
                  <a:srgbClr val="575756"/>
                </a:solidFill>
                <a:effectLst/>
                <a:latin typeface="Open Sans" panose="020B0606030504020204" pitchFamily="34" charset="0"/>
              </a:rPr>
              <a:t>Table 1 Demand for tea in Philippines, 2011-2017 (US dollars)</a:t>
            </a:r>
            <a:br>
              <a:rPr lang="en-GB" sz="900" dirty="0"/>
            </a:br>
            <a:r>
              <a:rPr lang="en-GB" sz="900" b="0" i="0" dirty="0">
                <a:solidFill>
                  <a:srgbClr val="575756"/>
                </a:solidFill>
                <a:effectLst/>
                <a:latin typeface="Open Sans" panose="020B0606030504020204" pitchFamily="34" charset="0"/>
              </a:rPr>
              <a:t>Table 2 Demand for tea in Philippines, by type, 2011 and 2017 (share)</a:t>
            </a:r>
            <a:br>
              <a:rPr lang="en-GB" sz="900" dirty="0"/>
            </a:br>
            <a:r>
              <a:rPr lang="en-GB" sz="900" b="0" i="0" dirty="0">
                <a:solidFill>
                  <a:srgbClr val="575756"/>
                </a:solidFill>
                <a:effectLst/>
                <a:latin typeface="Open Sans" panose="020B0606030504020204" pitchFamily="34" charset="0"/>
              </a:rPr>
              <a:t>Table 3 Demand for in green tea (unfermented) in Philippines, 2011-2017 (US dollars)</a:t>
            </a:r>
            <a:br>
              <a:rPr lang="en-GB" sz="900" dirty="0"/>
            </a:br>
            <a:r>
              <a:rPr lang="en-GB" sz="900" b="0" i="0" dirty="0">
                <a:solidFill>
                  <a:srgbClr val="575756"/>
                </a:solidFill>
                <a:effectLst/>
                <a:latin typeface="Open Sans" panose="020B0606030504020204" pitchFamily="34" charset="0"/>
              </a:rPr>
              <a:t>Table 4 Demand for black tea (fermented or partly fermented) in Philippines, 2011-2017 (US dollars)</a:t>
            </a:r>
            <a:br>
              <a:rPr lang="en-GB" sz="900" dirty="0"/>
            </a:br>
            <a:r>
              <a:rPr lang="en-GB" sz="900" b="0" i="0" dirty="0">
                <a:solidFill>
                  <a:srgbClr val="575756"/>
                </a:solidFill>
                <a:effectLst/>
                <a:latin typeface="Open Sans" panose="020B0606030504020204" pitchFamily="34" charset="0"/>
              </a:rPr>
              <a:t>Table 5 Demand for tea concentrates, extracts and essences in Philippines, 2011-2017 (US dollars)</a:t>
            </a:r>
            <a:br>
              <a:rPr lang="en-GB" sz="900" dirty="0"/>
            </a:br>
            <a:r>
              <a:rPr lang="en-GB" sz="900" b="0" i="0" dirty="0">
                <a:solidFill>
                  <a:srgbClr val="575756"/>
                </a:solidFill>
                <a:effectLst/>
                <a:latin typeface="Open Sans" panose="020B0606030504020204" pitchFamily="34" charset="0"/>
              </a:rPr>
              <a:t>Table 6 Demand for tea in Philippines, 2017-2022 (US dollars)</a:t>
            </a:r>
            <a:br>
              <a:rPr lang="en-GB" sz="900" dirty="0"/>
            </a:br>
            <a:r>
              <a:rPr lang="en-GB" sz="900" b="0" i="0" dirty="0">
                <a:solidFill>
                  <a:srgbClr val="575756"/>
                </a:solidFill>
                <a:effectLst/>
                <a:latin typeface="Open Sans" panose="020B0606030504020204" pitchFamily="34" charset="0"/>
              </a:rPr>
              <a:t>Table 7 Demand for tea in Philippines, by type, 2011, 2017 and 2022 (share)</a:t>
            </a:r>
            <a:br>
              <a:rPr lang="en-GB" sz="900" dirty="0"/>
            </a:br>
            <a:r>
              <a:rPr lang="en-GB" sz="900" b="0" i="0" dirty="0">
                <a:solidFill>
                  <a:srgbClr val="575756"/>
                </a:solidFill>
                <a:effectLst/>
                <a:latin typeface="Open Sans" panose="020B0606030504020204" pitchFamily="34" charset="0"/>
              </a:rPr>
              <a:t>Table 8 Demand for green tea (unfermented) in Philippines, 2017-2022 (US dollars)</a:t>
            </a:r>
            <a:br>
              <a:rPr lang="en-GB" sz="900" dirty="0"/>
            </a:br>
            <a:r>
              <a:rPr lang="en-GB" sz="900" b="0" i="0" dirty="0">
                <a:solidFill>
                  <a:srgbClr val="575756"/>
                </a:solidFill>
                <a:effectLst/>
                <a:latin typeface="Open Sans" panose="020B0606030504020204" pitchFamily="34" charset="0"/>
              </a:rPr>
              <a:t>Table 9 Demand for black tea (fermented or partly fermented) in Philippines, 2017-2022 (US dollars)</a:t>
            </a:r>
            <a:br>
              <a:rPr lang="en-GB" sz="900" dirty="0"/>
            </a:br>
            <a:r>
              <a:rPr lang="en-GB" sz="900" b="0" i="0" dirty="0">
                <a:solidFill>
                  <a:srgbClr val="575756"/>
                </a:solidFill>
                <a:effectLst/>
                <a:latin typeface="Open Sans" panose="020B0606030504020204" pitchFamily="34" charset="0"/>
              </a:rPr>
              <a:t>Table 10 Demand for tea concentrates, extracts and essences in Philippines, 2017-2022 (US dollars)</a:t>
            </a:r>
            <a:br>
              <a:rPr lang="en-GB" sz="900" dirty="0"/>
            </a:br>
            <a:br>
              <a:rPr lang="en-GB" sz="900" dirty="0"/>
            </a:br>
            <a:r>
              <a:rPr lang="en-GB" sz="900" b="1" i="0" dirty="0">
                <a:solidFill>
                  <a:srgbClr val="575756"/>
                </a:solidFill>
                <a:effectLst/>
                <a:latin typeface="Open Sans" panose="020B0606030504020204" pitchFamily="34" charset="0"/>
              </a:rPr>
              <a:t>List of Graphs</a:t>
            </a:r>
            <a:br>
              <a:rPr lang="en-GB" sz="900" dirty="0"/>
            </a:br>
            <a:r>
              <a:rPr lang="en-GB" sz="900" b="0" i="0" dirty="0">
                <a:solidFill>
                  <a:srgbClr val="575756"/>
                </a:solidFill>
                <a:effectLst/>
                <a:latin typeface="Open Sans" panose="020B0606030504020204" pitchFamily="34" charset="0"/>
              </a:rPr>
              <a:t>Graph 1 Demand for tea in Philippines, 2011-2017 (US dollars)</a:t>
            </a:r>
            <a:br>
              <a:rPr lang="en-GB" sz="900" dirty="0"/>
            </a:br>
            <a:r>
              <a:rPr lang="en-GB" sz="900" b="0" i="0" dirty="0">
                <a:solidFill>
                  <a:srgbClr val="575756"/>
                </a:solidFill>
                <a:effectLst/>
                <a:latin typeface="Open Sans" panose="020B0606030504020204" pitchFamily="34" charset="0"/>
              </a:rPr>
              <a:t>Graph 2 Demand for green tea (unfermented) in Philippines, 2011-2017 (US dollars)</a:t>
            </a:r>
            <a:br>
              <a:rPr lang="en-GB" sz="900" dirty="0"/>
            </a:br>
            <a:r>
              <a:rPr lang="en-GB" sz="900" b="0" i="0" dirty="0">
                <a:solidFill>
                  <a:srgbClr val="575756"/>
                </a:solidFill>
                <a:effectLst/>
                <a:latin typeface="Open Sans" panose="020B0606030504020204" pitchFamily="34" charset="0"/>
              </a:rPr>
              <a:t>Graph 3 Demand for black tea (fermented or partly fermented) in Philippines, 2011-2017 (US dollars)</a:t>
            </a:r>
            <a:br>
              <a:rPr lang="en-GB" sz="900" dirty="0"/>
            </a:br>
            <a:r>
              <a:rPr lang="en-GB" sz="900" b="0" i="0" dirty="0">
                <a:solidFill>
                  <a:srgbClr val="575756"/>
                </a:solidFill>
                <a:effectLst/>
                <a:latin typeface="Open Sans" panose="020B0606030504020204" pitchFamily="34" charset="0"/>
              </a:rPr>
              <a:t>Graph 4 Demand for tea concentrates, extracts and essences in Philippines, 2011-2017 (US dollars)</a:t>
            </a:r>
            <a:br>
              <a:rPr lang="en-GB" sz="900" dirty="0"/>
            </a:br>
            <a:r>
              <a:rPr lang="en-GB" sz="900" b="0" i="0" dirty="0">
                <a:solidFill>
                  <a:srgbClr val="575756"/>
                </a:solidFill>
                <a:effectLst/>
                <a:latin typeface="Open Sans" panose="020B0606030504020204" pitchFamily="34" charset="0"/>
              </a:rPr>
              <a:t>Graph 5 Demand for tea in Philippines, 2011-2022 (US dollars)</a:t>
            </a:r>
            <a:br>
              <a:rPr lang="en-GB" sz="900" dirty="0"/>
            </a:br>
            <a:r>
              <a:rPr lang="en-GB" sz="900" b="0" i="0" dirty="0">
                <a:solidFill>
                  <a:srgbClr val="575756"/>
                </a:solidFill>
                <a:effectLst/>
                <a:latin typeface="Open Sans" panose="020B0606030504020204" pitchFamily="34" charset="0"/>
              </a:rPr>
              <a:t>Graph 6 Demand for green tea (unfermented) in Philippines, 2011-2022 (US dollars)</a:t>
            </a:r>
            <a:br>
              <a:rPr lang="en-GB" sz="900" dirty="0"/>
            </a:br>
            <a:r>
              <a:rPr lang="en-GB" sz="900" b="0" i="0" dirty="0">
                <a:solidFill>
                  <a:srgbClr val="575756"/>
                </a:solidFill>
                <a:effectLst/>
                <a:latin typeface="Open Sans" panose="020B0606030504020204" pitchFamily="34" charset="0"/>
              </a:rPr>
              <a:t>Graph 7 Demand for black tea (fermented or partly fermented) in Philippines, 2011-2022 (US dollars)</a:t>
            </a:r>
            <a:br>
              <a:rPr lang="en-GB" sz="900" dirty="0"/>
            </a:br>
            <a:r>
              <a:rPr lang="en-GB" sz="900" b="0" i="0" dirty="0">
                <a:solidFill>
                  <a:srgbClr val="575756"/>
                </a:solidFill>
                <a:effectLst/>
                <a:latin typeface="Open Sans" panose="020B0606030504020204" pitchFamily="34" charset="0"/>
              </a:rPr>
              <a:t>Graph 8 Demand for tea concentrates, extracts and essences in Philippines, 2011-2022 (US dollars)</a:t>
            </a:r>
            <a:endParaRPr lang="en-GB" sz="900" dirty="0"/>
          </a:p>
        </p:txBody>
      </p:sp>
      <p:sp>
        <p:nvSpPr>
          <p:cNvPr id="8" name="TextBox 7">
            <a:extLst>
              <a:ext uri="{FF2B5EF4-FFF2-40B4-BE49-F238E27FC236}">
                <a16:creationId xmlns:a16="http://schemas.microsoft.com/office/drawing/2014/main" id="{93576AF4-F2A1-4360-A1F9-D70F0DB62379}"/>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Categories</a:t>
            </a:r>
          </a:p>
        </p:txBody>
      </p:sp>
      <p:pic>
        <p:nvPicPr>
          <p:cNvPr id="9" name="Picture 8" descr="Logo&#10;&#10;Description automatically generated">
            <a:extLst>
              <a:ext uri="{FF2B5EF4-FFF2-40B4-BE49-F238E27FC236}">
                <a16:creationId xmlns:a16="http://schemas.microsoft.com/office/drawing/2014/main" id="{EF041103-CFED-47F2-B067-F701B67BD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15321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442177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15DE7B-9CF3-4AFF-ACF7-F159C9D40DE3}"/>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79F2A662-90F7-4289-83C6-F3E9D174A898}"/>
              </a:ext>
            </a:extLst>
          </p:cNvPr>
          <p:cNvSpPr>
            <a:spLocks noGrp="1"/>
          </p:cNvSpPr>
          <p:nvPr>
            <p:ph type="sldNum" sz="quarter" idx="12"/>
          </p:nvPr>
        </p:nvSpPr>
        <p:spPr/>
        <p:txBody>
          <a:bodyPr/>
          <a:lstStyle/>
          <a:p>
            <a:fld id="{C78A94D8-6129-47FC-8647-F2BFC87A2450}" type="slidenum">
              <a:rPr lang="en-GB" smtClean="0"/>
              <a:t>20</a:t>
            </a:fld>
            <a:endParaRPr lang="en-GB" dirty="0"/>
          </a:p>
        </p:txBody>
      </p:sp>
      <p:sp>
        <p:nvSpPr>
          <p:cNvPr id="6" name="Rounded Rectangle 9">
            <a:extLst>
              <a:ext uri="{FF2B5EF4-FFF2-40B4-BE49-F238E27FC236}">
                <a16:creationId xmlns:a16="http://schemas.microsoft.com/office/drawing/2014/main" id="{CAAD4730-1963-4E18-8EC7-CB38D8A26B66}"/>
              </a:ext>
            </a:extLst>
          </p:cNvPr>
          <p:cNvSpPr/>
          <p:nvPr/>
        </p:nvSpPr>
        <p:spPr>
          <a:xfrm>
            <a:off x="2238602" y="2426734"/>
            <a:ext cx="1800000" cy="396000"/>
          </a:xfrm>
          <a:prstGeom prst="roundRect">
            <a:avLst>
              <a:gd name="adj" fmla="val 6979"/>
            </a:avLst>
          </a:prstGeom>
          <a:solidFill>
            <a:srgbClr val="DB5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Construction </a:t>
            </a:r>
          </a:p>
        </p:txBody>
      </p:sp>
      <p:sp>
        <p:nvSpPr>
          <p:cNvPr id="7" name="Rounded Rectangle 9">
            <a:extLst>
              <a:ext uri="{FF2B5EF4-FFF2-40B4-BE49-F238E27FC236}">
                <a16:creationId xmlns:a16="http://schemas.microsoft.com/office/drawing/2014/main" id="{94214351-C201-4332-A19C-B191C3B9AB43}"/>
              </a:ext>
            </a:extLst>
          </p:cNvPr>
          <p:cNvSpPr/>
          <p:nvPr/>
        </p:nvSpPr>
        <p:spPr>
          <a:xfrm>
            <a:off x="2238601" y="1539913"/>
            <a:ext cx="1799999" cy="360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400" b="1" kern="0" dirty="0">
                <a:solidFill>
                  <a:srgbClr val="FF0000"/>
                </a:solidFill>
                <a:latin typeface="Lato Light" panose="020F0502020204030203"/>
              </a:rPr>
              <a:t>Categories  </a:t>
            </a:r>
          </a:p>
        </p:txBody>
      </p:sp>
      <p:sp>
        <p:nvSpPr>
          <p:cNvPr id="8" name="Rounded Rectangle 9">
            <a:extLst>
              <a:ext uri="{FF2B5EF4-FFF2-40B4-BE49-F238E27FC236}">
                <a16:creationId xmlns:a16="http://schemas.microsoft.com/office/drawing/2014/main" id="{5D32123A-2225-4D61-AAB6-5E1013C1C928}"/>
              </a:ext>
            </a:extLst>
          </p:cNvPr>
          <p:cNvSpPr/>
          <p:nvPr/>
        </p:nvSpPr>
        <p:spPr>
          <a:xfrm>
            <a:off x="2238602" y="2883278"/>
            <a:ext cx="1800000" cy="396000"/>
          </a:xfrm>
          <a:prstGeom prst="roundRect">
            <a:avLst>
              <a:gd name="adj" fmla="val 6979"/>
            </a:avLst>
          </a:prstGeom>
          <a:solidFill>
            <a:srgbClr val="2A4A8B"/>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Electrical </a:t>
            </a:r>
          </a:p>
        </p:txBody>
      </p:sp>
      <p:sp>
        <p:nvSpPr>
          <p:cNvPr id="9" name="Rounded Rectangle 9">
            <a:extLst>
              <a:ext uri="{FF2B5EF4-FFF2-40B4-BE49-F238E27FC236}">
                <a16:creationId xmlns:a16="http://schemas.microsoft.com/office/drawing/2014/main" id="{AF41BB09-60D5-4E06-A5B3-1041AAAE47F3}"/>
              </a:ext>
            </a:extLst>
          </p:cNvPr>
          <p:cNvSpPr/>
          <p:nvPr/>
        </p:nvSpPr>
        <p:spPr>
          <a:xfrm>
            <a:off x="2238602" y="1956584"/>
            <a:ext cx="1800000" cy="396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White Goods </a:t>
            </a:r>
          </a:p>
        </p:txBody>
      </p:sp>
      <p:sp>
        <p:nvSpPr>
          <p:cNvPr id="10" name="Rounded Rectangle 9">
            <a:extLst>
              <a:ext uri="{FF2B5EF4-FFF2-40B4-BE49-F238E27FC236}">
                <a16:creationId xmlns:a16="http://schemas.microsoft.com/office/drawing/2014/main" id="{E92FE385-EC20-4FDE-B96B-1D65D0607B7E}"/>
              </a:ext>
            </a:extLst>
          </p:cNvPr>
          <p:cNvSpPr/>
          <p:nvPr/>
        </p:nvSpPr>
        <p:spPr>
          <a:xfrm>
            <a:off x="6067798" y="2914647"/>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State / Province</a:t>
            </a:r>
          </a:p>
        </p:txBody>
      </p:sp>
      <p:sp>
        <p:nvSpPr>
          <p:cNvPr id="11" name="Rounded Rectangle 9">
            <a:extLst>
              <a:ext uri="{FF2B5EF4-FFF2-40B4-BE49-F238E27FC236}">
                <a16:creationId xmlns:a16="http://schemas.microsoft.com/office/drawing/2014/main" id="{E3FF0662-C9A0-4EBE-94E7-C0286DB97AC7}"/>
              </a:ext>
            </a:extLst>
          </p:cNvPr>
          <p:cNvSpPr/>
          <p:nvPr/>
        </p:nvSpPr>
        <p:spPr>
          <a:xfrm>
            <a:off x="6067797" y="1548430"/>
            <a:ext cx="1799999" cy="360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400" b="1" kern="0" dirty="0">
                <a:solidFill>
                  <a:srgbClr val="FF0000"/>
                </a:solidFill>
                <a:latin typeface="Lato Light" panose="020F0502020204030203"/>
              </a:rPr>
              <a:t>Regions</a:t>
            </a:r>
          </a:p>
        </p:txBody>
      </p:sp>
      <p:sp>
        <p:nvSpPr>
          <p:cNvPr id="12" name="Rounded Rectangle 9">
            <a:extLst>
              <a:ext uri="{FF2B5EF4-FFF2-40B4-BE49-F238E27FC236}">
                <a16:creationId xmlns:a16="http://schemas.microsoft.com/office/drawing/2014/main" id="{B418F837-3833-49CE-86C5-F3CCC9D8EBE2}"/>
              </a:ext>
            </a:extLst>
          </p:cNvPr>
          <p:cNvSpPr/>
          <p:nvPr/>
        </p:nvSpPr>
        <p:spPr>
          <a:xfrm>
            <a:off x="6067798" y="3371191"/>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District/City </a:t>
            </a:r>
          </a:p>
        </p:txBody>
      </p:sp>
      <p:sp>
        <p:nvSpPr>
          <p:cNvPr id="13" name="Rounded Rectangle 9">
            <a:extLst>
              <a:ext uri="{FF2B5EF4-FFF2-40B4-BE49-F238E27FC236}">
                <a16:creationId xmlns:a16="http://schemas.microsoft.com/office/drawing/2014/main" id="{3D5D8C3E-2CE3-4865-9B2C-9A1446BA3EF6}"/>
              </a:ext>
            </a:extLst>
          </p:cNvPr>
          <p:cNvSpPr/>
          <p:nvPr/>
        </p:nvSpPr>
        <p:spPr>
          <a:xfrm>
            <a:off x="6067798" y="2444497"/>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National </a:t>
            </a:r>
          </a:p>
        </p:txBody>
      </p:sp>
      <p:sp>
        <p:nvSpPr>
          <p:cNvPr id="14" name="Rounded Rectangle 9">
            <a:extLst>
              <a:ext uri="{FF2B5EF4-FFF2-40B4-BE49-F238E27FC236}">
                <a16:creationId xmlns:a16="http://schemas.microsoft.com/office/drawing/2014/main" id="{B059F60B-CF69-4D1B-BE97-A373C8CC66A1}"/>
              </a:ext>
            </a:extLst>
          </p:cNvPr>
          <p:cNvSpPr/>
          <p:nvPr/>
        </p:nvSpPr>
        <p:spPr>
          <a:xfrm>
            <a:off x="4150228" y="2436727"/>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Regional distributor </a:t>
            </a:r>
          </a:p>
        </p:txBody>
      </p:sp>
      <p:sp>
        <p:nvSpPr>
          <p:cNvPr id="15" name="Rounded Rectangle 9">
            <a:extLst>
              <a:ext uri="{FF2B5EF4-FFF2-40B4-BE49-F238E27FC236}">
                <a16:creationId xmlns:a16="http://schemas.microsoft.com/office/drawing/2014/main" id="{F10C23F9-2E31-4357-A362-6EF8538891B4}"/>
              </a:ext>
            </a:extLst>
          </p:cNvPr>
          <p:cNvSpPr/>
          <p:nvPr/>
        </p:nvSpPr>
        <p:spPr>
          <a:xfrm>
            <a:off x="4150227" y="1549906"/>
            <a:ext cx="1799999" cy="360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400" b="1" kern="0" dirty="0">
                <a:solidFill>
                  <a:srgbClr val="FF0000"/>
                </a:solidFill>
                <a:latin typeface="Lato Light" panose="020F0502020204030203"/>
              </a:rPr>
              <a:t>Distributors </a:t>
            </a:r>
          </a:p>
        </p:txBody>
      </p:sp>
      <p:sp>
        <p:nvSpPr>
          <p:cNvPr id="16" name="Rounded Rectangle 9">
            <a:extLst>
              <a:ext uri="{FF2B5EF4-FFF2-40B4-BE49-F238E27FC236}">
                <a16:creationId xmlns:a16="http://schemas.microsoft.com/office/drawing/2014/main" id="{811A748A-FC2B-47C9-87C4-514CF03617CF}"/>
              </a:ext>
            </a:extLst>
          </p:cNvPr>
          <p:cNvSpPr/>
          <p:nvPr/>
        </p:nvSpPr>
        <p:spPr>
          <a:xfrm>
            <a:off x="4150228" y="2893271"/>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Area distributor </a:t>
            </a:r>
          </a:p>
        </p:txBody>
      </p:sp>
      <p:sp>
        <p:nvSpPr>
          <p:cNvPr id="17" name="Rounded Rectangle 9">
            <a:extLst>
              <a:ext uri="{FF2B5EF4-FFF2-40B4-BE49-F238E27FC236}">
                <a16:creationId xmlns:a16="http://schemas.microsoft.com/office/drawing/2014/main" id="{10F1B395-299C-4739-BEAA-65A952536AA8}"/>
              </a:ext>
            </a:extLst>
          </p:cNvPr>
          <p:cNvSpPr/>
          <p:nvPr/>
        </p:nvSpPr>
        <p:spPr>
          <a:xfrm>
            <a:off x="4150228" y="1966577"/>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Master distributor </a:t>
            </a:r>
          </a:p>
        </p:txBody>
      </p:sp>
      <p:sp>
        <p:nvSpPr>
          <p:cNvPr id="33" name="Rounded Rectangle 9">
            <a:extLst>
              <a:ext uri="{FF2B5EF4-FFF2-40B4-BE49-F238E27FC236}">
                <a16:creationId xmlns:a16="http://schemas.microsoft.com/office/drawing/2014/main" id="{0BE53801-233E-4DE0-8193-FEB0DC4C64EB}"/>
              </a:ext>
            </a:extLst>
          </p:cNvPr>
          <p:cNvSpPr/>
          <p:nvPr/>
        </p:nvSpPr>
        <p:spPr>
          <a:xfrm>
            <a:off x="2238601" y="3333456"/>
            <a:ext cx="1800000" cy="396000"/>
          </a:xfrm>
          <a:prstGeom prst="roundRect">
            <a:avLst>
              <a:gd name="adj" fmla="val 6979"/>
            </a:avLst>
          </a:prstGeom>
          <a:solidFill>
            <a:srgbClr val="FFFF00"/>
          </a:solidFill>
          <a:ln w="12700" cap="flat" cmpd="sng" algn="ctr">
            <a:noFill/>
            <a:prstDash val="solid"/>
            <a:miter lim="800000"/>
          </a:ln>
          <a:effectLst/>
        </p:spPr>
        <p:txBody>
          <a:bodyPr wrap="square" rtlCol="0" anchor="ctr"/>
          <a:lstStyle/>
          <a:p>
            <a:pPr algn="ctr" defTabSz="914217"/>
            <a:r>
              <a:rPr lang="en-US" sz="1200" b="1" kern="0" dirty="0">
                <a:solidFill>
                  <a:srgbClr val="0091B5"/>
                </a:solidFill>
                <a:latin typeface="Lato Light" panose="020F0502020204030203"/>
              </a:rPr>
              <a:t>Retail </a:t>
            </a:r>
          </a:p>
        </p:txBody>
      </p:sp>
      <p:sp>
        <p:nvSpPr>
          <p:cNvPr id="34" name="Rounded Rectangle 9">
            <a:extLst>
              <a:ext uri="{FF2B5EF4-FFF2-40B4-BE49-F238E27FC236}">
                <a16:creationId xmlns:a16="http://schemas.microsoft.com/office/drawing/2014/main" id="{140349B8-72E4-42D7-9205-40026BCC7818}"/>
              </a:ext>
            </a:extLst>
          </p:cNvPr>
          <p:cNvSpPr/>
          <p:nvPr/>
        </p:nvSpPr>
        <p:spPr>
          <a:xfrm>
            <a:off x="2238601" y="3790000"/>
            <a:ext cx="1800000" cy="396000"/>
          </a:xfrm>
          <a:prstGeom prst="roundRect">
            <a:avLst>
              <a:gd name="adj" fmla="val 6979"/>
            </a:avLst>
          </a:prstGeom>
          <a:solidFill>
            <a:srgbClr val="FFC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SaaS</a:t>
            </a:r>
          </a:p>
        </p:txBody>
      </p:sp>
      <p:sp>
        <p:nvSpPr>
          <p:cNvPr id="35" name="Rounded Rectangle 9">
            <a:extLst>
              <a:ext uri="{FF2B5EF4-FFF2-40B4-BE49-F238E27FC236}">
                <a16:creationId xmlns:a16="http://schemas.microsoft.com/office/drawing/2014/main" id="{9C904829-E76D-4966-8319-EC22ABF28A82}"/>
              </a:ext>
            </a:extLst>
          </p:cNvPr>
          <p:cNvSpPr/>
          <p:nvPr/>
        </p:nvSpPr>
        <p:spPr>
          <a:xfrm>
            <a:off x="6067797" y="3821369"/>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City </a:t>
            </a:r>
          </a:p>
        </p:txBody>
      </p:sp>
      <p:sp>
        <p:nvSpPr>
          <p:cNvPr id="36" name="Rounded Rectangle 9">
            <a:extLst>
              <a:ext uri="{FF2B5EF4-FFF2-40B4-BE49-F238E27FC236}">
                <a16:creationId xmlns:a16="http://schemas.microsoft.com/office/drawing/2014/main" id="{8DB093ED-7F0C-4C43-B9ED-EE30B2BCF98D}"/>
              </a:ext>
            </a:extLst>
          </p:cNvPr>
          <p:cNvSpPr/>
          <p:nvPr/>
        </p:nvSpPr>
        <p:spPr>
          <a:xfrm>
            <a:off x="6067797" y="4277913"/>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Zip Code </a:t>
            </a:r>
          </a:p>
        </p:txBody>
      </p:sp>
      <p:sp>
        <p:nvSpPr>
          <p:cNvPr id="37" name="Rounded Rectangle 9">
            <a:extLst>
              <a:ext uri="{FF2B5EF4-FFF2-40B4-BE49-F238E27FC236}">
                <a16:creationId xmlns:a16="http://schemas.microsoft.com/office/drawing/2014/main" id="{136553AC-FEA4-46AA-98D3-2387B9BD1723}"/>
              </a:ext>
            </a:extLst>
          </p:cNvPr>
          <p:cNvSpPr/>
          <p:nvPr/>
        </p:nvSpPr>
        <p:spPr>
          <a:xfrm>
            <a:off x="4150227" y="3343449"/>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Stockist </a:t>
            </a:r>
          </a:p>
        </p:txBody>
      </p:sp>
      <p:sp>
        <p:nvSpPr>
          <p:cNvPr id="38" name="Rounded Rectangle 9">
            <a:extLst>
              <a:ext uri="{FF2B5EF4-FFF2-40B4-BE49-F238E27FC236}">
                <a16:creationId xmlns:a16="http://schemas.microsoft.com/office/drawing/2014/main" id="{7D2DA15D-BAFB-414C-ABDB-152361F842A5}"/>
              </a:ext>
            </a:extLst>
          </p:cNvPr>
          <p:cNvSpPr/>
          <p:nvPr/>
        </p:nvSpPr>
        <p:spPr>
          <a:xfrm>
            <a:off x="4150227" y="3799993"/>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Sub Stockist </a:t>
            </a:r>
          </a:p>
        </p:txBody>
      </p:sp>
      <p:sp>
        <p:nvSpPr>
          <p:cNvPr id="41" name="Rounded Rectangle 9">
            <a:extLst>
              <a:ext uri="{FF2B5EF4-FFF2-40B4-BE49-F238E27FC236}">
                <a16:creationId xmlns:a16="http://schemas.microsoft.com/office/drawing/2014/main" id="{60D91F13-FA38-43AE-8A22-AE60C74DB114}"/>
              </a:ext>
            </a:extLst>
          </p:cNvPr>
          <p:cNvSpPr/>
          <p:nvPr/>
        </p:nvSpPr>
        <p:spPr>
          <a:xfrm>
            <a:off x="2238601" y="4253784"/>
            <a:ext cx="1800000" cy="396000"/>
          </a:xfrm>
          <a:prstGeom prst="roundRect">
            <a:avLst>
              <a:gd name="adj" fmla="val 6979"/>
            </a:avLst>
          </a:prstGeom>
          <a:solidFill>
            <a:srgbClr val="00B0F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Pharmaceutical</a:t>
            </a:r>
          </a:p>
        </p:txBody>
      </p:sp>
      <p:sp>
        <p:nvSpPr>
          <p:cNvPr id="42" name="Rounded Rectangle 9">
            <a:extLst>
              <a:ext uri="{FF2B5EF4-FFF2-40B4-BE49-F238E27FC236}">
                <a16:creationId xmlns:a16="http://schemas.microsoft.com/office/drawing/2014/main" id="{4C594F14-CAA8-401F-B13D-F13EDD576519}"/>
              </a:ext>
            </a:extLst>
          </p:cNvPr>
          <p:cNvSpPr/>
          <p:nvPr/>
        </p:nvSpPr>
        <p:spPr>
          <a:xfrm>
            <a:off x="2238601" y="4710328"/>
            <a:ext cx="1800000" cy="396000"/>
          </a:xfrm>
          <a:prstGeom prst="roundRect">
            <a:avLst>
              <a:gd name="adj" fmla="val 6979"/>
            </a:avLst>
          </a:prstGeom>
          <a:solidFill>
            <a:srgbClr val="00915B"/>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Safety</a:t>
            </a:r>
          </a:p>
        </p:txBody>
      </p:sp>
      <p:sp>
        <p:nvSpPr>
          <p:cNvPr id="43" name="Rounded Rectangle 9">
            <a:extLst>
              <a:ext uri="{FF2B5EF4-FFF2-40B4-BE49-F238E27FC236}">
                <a16:creationId xmlns:a16="http://schemas.microsoft.com/office/drawing/2014/main" id="{442F0283-852D-4F9E-8428-B62EC8DF3CC9}"/>
              </a:ext>
            </a:extLst>
          </p:cNvPr>
          <p:cNvSpPr/>
          <p:nvPr/>
        </p:nvSpPr>
        <p:spPr>
          <a:xfrm>
            <a:off x="6067797" y="4741697"/>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Street</a:t>
            </a:r>
          </a:p>
        </p:txBody>
      </p:sp>
      <p:sp>
        <p:nvSpPr>
          <p:cNvPr id="45" name="Rounded Rectangle 9">
            <a:extLst>
              <a:ext uri="{FF2B5EF4-FFF2-40B4-BE49-F238E27FC236}">
                <a16:creationId xmlns:a16="http://schemas.microsoft.com/office/drawing/2014/main" id="{8D8C96E3-08B9-48F8-A429-F28972BD1B11}"/>
              </a:ext>
            </a:extLst>
          </p:cNvPr>
          <p:cNvSpPr/>
          <p:nvPr/>
        </p:nvSpPr>
        <p:spPr>
          <a:xfrm>
            <a:off x="4150227" y="4263777"/>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Start up Stockist </a:t>
            </a:r>
          </a:p>
        </p:txBody>
      </p:sp>
      <p:sp>
        <p:nvSpPr>
          <p:cNvPr id="46" name="Rounded Rectangle 9">
            <a:extLst>
              <a:ext uri="{FF2B5EF4-FFF2-40B4-BE49-F238E27FC236}">
                <a16:creationId xmlns:a16="http://schemas.microsoft.com/office/drawing/2014/main" id="{C14B8F90-0A02-4F77-94B9-1778A70458FF}"/>
              </a:ext>
            </a:extLst>
          </p:cNvPr>
          <p:cNvSpPr/>
          <p:nvPr/>
        </p:nvSpPr>
        <p:spPr>
          <a:xfrm>
            <a:off x="4150227" y="4720321"/>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Managed Distributor </a:t>
            </a:r>
          </a:p>
        </p:txBody>
      </p:sp>
      <p:sp>
        <p:nvSpPr>
          <p:cNvPr id="49" name="Rounded Rectangle 9">
            <a:extLst>
              <a:ext uri="{FF2B5EF4-FFF2-40B4-BE49-F238E27FC236}">
                <a16:creationId xmlns:a16="http://schemas.microsoft.com/office/drawing/2014/main" id="{BEF1FF95-2055-48D0-A015-F9871E86E0F8}"/>
              </a:ext>
            </a:extLst>
          </p:cNvPr>
          <p:cNvSpPr/>
          <p:nvPr/>
        </p:nvSpPr>
        <p:spPr>
          <a:xfrm>
            <a:off x="9888125" y="2923522"/>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SEC Identified Groups </a:t>
            </a:r>
          </a:p>
        </p:txBody>
      </p:sp>
      <p:sp>
        <p:nvSpPr>
          <p:cNvPr id="50" name="Rounded Rectangle 9">
            <a:extLst>
              <a:ext uri="{FF2B5EF4-FFF2-40B4-BE49-F238E27FC236}">
                <a16:creationId xmlns:a16="http://schemas.microsoft.com/office/drawing/2014/main" id="{4756C4E7-D5C7-4940-9DB8-2711367B1F63}"/>
              </a:ext>
            </a:extLst>
          </p:cNvPr>
          <p:cNvSpPr/>
          <p:nvPr/>
        </p:nvSpPr>
        <p:spPr>
          <a:xfrm>
            <a:off x="9888124" y="1548430"/>
            <a:ext cx="1799999" cy="360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400" b="1" kern="0" dirty="0">
                <a:solidFill>
                  <a:srgbClr val="FF0000"/>
                </a:solidFill>
                <a:latin typeface="Lato Light" panose="020F0502020204030203"/>
              </a:rPr>
              <a:t>Customers</a:t>
            </a:r>
          </a:p>
        </p:txBody>
      </p:sp>
      <p:sp>
        <p:nvSpPr>
          <p:cNvPr id="51" name="Rounded Rectangle 9">
            <a:extLst>
              <a:ext uri="{FF2B5EF4-FFF2-40B4-BE49-F238E27FC236}">
                <a16:creationId xmlns:a16="http://schemas.microsoft.com/office/drawing/2014/main" id="{A576C4E3-9AAF-49FA-8B92-C705A2EB9E7E}"/>
              </a:ext>
            </a:extLst>
          </p:cNvPr>
          <p:cNvSpPr/>
          <p:nvPr/>
        </p:nvSpPr>
        <p:spPr>
          <a:xfrm>
            <a:off x="9888125" y="3380066"/>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Bachelors </a:t>
            </a:r>
          </a:p>
        </p:txBody>
      </p:sp>
      <p:sp>
        <p:nvSpPr>
          <p:cNvPr id="52" name="Rounded Rectangle 9">
            <a:extLst>
              <a:ext uri="{FF2B5EF4-FFF2-40B4-BE49-F238E27FC236}">
                <a16:creationId xmlns:a16="http://schemas.microsoft.com/office/drawing/2014/main" id="{17964971-74FA-49B1-95E5-F2C7F4BD3303}"/>
              </a:ext>
            </a:extLst>
          </p:cNvPr>
          <p:cNvSpPr/>
          <p:nvPr/>
        </p:nvSpPr>
        <p:spPr>
          <a:xfrm>
            <a:off x="9888125" y="2453372"/>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Chain / Professional Buyers </a:t>
            </a:r>
          </a:p>
        </p:txBody>
      </p:sp>
      <p:sp>
        <p:nvSpPr>
          <p:cNvPr id="53" name="Rounded Rectangle 9">
            <a:extLst>
              <a:ext uri="{FF2B5EF4-FFF2-40B4-BE49-F238E27FC236}">
                <a16:creationId xmlns:a16="http://schemas.microsoft.com/office/drawing/2014/main" id="{3647B628-5187-4E57-BF3B-61783E3C6253}"/>
              </a:ext>
            </a:extLst>
          </p:cNvPr>
          <p:cNvSpPr/>
          <p:nvPr/>
        </p:nvSpPr>
        <p:spPr>
          <a:xfrm>
            <a:off x="9888124" y="3830244"/>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Housewives</a:t>
            </a:r>
          </a:p>
        </p:txBody>
      </p:sp>
      <p:sp>
        <p:nvSpPr>
          <p:cNvPr id="54" name="Rounded Rectangle 9">
            <a:extLst>
              <a:ext uri="{FF2B5EF4-FFF2-40B4-BE49-F238E27FC236}">
                <a16:creationId xmlns:a16="http://schemas.microsoft.com/office/drawing/2014/main" id="{B1C28A59-1FD0-4F62-A498-88AE335956D3}"/>
              </a:ext>
            </a:extLst>
          </p:cNvPr>
          <p:cNvSpPr/>
          <p:nvPr/>
        </p:nvSpPr>
        <p:spPr>
          <a:xfrm>
            <a:off x="9888124" y="428678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Educators </a:t>
            </a:r>
          </a:p>
        </p:txBody>
      </p:sp>
      <p:sp>
        <p:nvSpPr>
          <p:cNvPr id="55" name="Rounded Rectangle 9">
            <a:extLst>
              <a:ext uri="{FF2B5EF4-FFF2-40B4-BE49-F238E27FC236}">
                <a16:creationId xmlns:a16="http://schemas.microsoft.com/office/drawing/2014/main" id="{9BEEBDD2-F20B-46BD-9D83-32D4A744BADA}"/>
              </a:ext>
            </a:extLst>
          </p:cNvPr>
          <p:cNvSpPr/>
          <p:nvPr/>
        </p:nvSpPr>
        <p:spPr>
          <a:xfrm>
            <a:off x="9888124" y="4750572"/>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Children</a:t>
            </a:r>
          </a:p>
        </p:txBody>
      </p:sp>
      <p:sp>
        <p:nvSpPr>
          <p:cNvPr id="57" name="Rounded Rectangle 9">
            <a:extLst>
              <a:ext uri="{FF2B5EF4-FFF2-40B4-BE49-F238E27FC236}">
                <a16:creationId xmlns:a16="http://schemas.microsoft.com/office/drawing/2014/main" id="{9AF06790-079C-4E6F-95DC-FFB59190199D}"/>
              </a:ext>
            </a:extLst>
          </p:cNvPr>
          <p:cNvSpPr/>
          <p:nvPr/>
        </p:nvSpPr>
        <p:spPr>
          <a:xfrm>
            <a:off x="7977251" y="2432926"/>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Construction equipment</a:t>
            </a:r>
          </a:p>
        </p:txBody>
      </p:sp>
      <p:sp>
        <p:nvSpPr>
          <p:cNvPr id="58" name="Rounded Rectangle 9">
            <a:extLst>
              <a:ext uri="{FF2B5EF4-FFF2-40B4-BE49-F238E27FC236}">
                <a16:creationId xmlns:a16="http://schemas.microsoft.com/office/drawing/2014/main" id="{F9807752-D343-48B5-9125-E4FB6D8BDCEF}"/>
              </a:ext>
            </a:extLst>
          </p:cNvPr>
          <p:cNvSpPr/>
          <p:nvPr/>
        </p:nvSpPr>
        <p:spPr>
          <a:xfrm>
            <a:off x="7977250" y="1546105"/>
            <a:ext cx="1799999" cy="360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400" b="1" kern="0" dirty="0">
                <a:solidFill>
                  <a:srgbClr val="FF0000"/>
                </a:solidFill>
                <a:latin typeface="Lato Light" panose="020F0502020204030203"/>
              </a:rPr>
              <a:t>Channels </a:t>
            </a:r>
          </a:p>
        </p:txBody>
      </p:sp>
      <p:sp>
        <p:nvSpPr>
          <p:cNvPr id="59" name="Rounded Rectangle 9">
            <a:extLst>
              <a:ext uri="{FF2B5EF4-FFF2-40B4-BE49-F238E27FC236}">
                <a16:creationId xmlns:a16="http://schemas.microsoft.com/office/drawing/2014/main" id="{021B83B8-59A2-4EF6-A21F-6DC3FF2BE8B1}"/>
              </a:ext>
            </a:extLst>
          </p:cNvPr>
          <p:cNvSpPr/>
          <p:nvPr/>
        </p:nvSpPr>
        <p:spPr>
          <a:xfrm>
            <a:off x="7977251" y="2889470"/>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Education Institutions</a:t>
            </a:r>
          </a:p>
        </p:txBody>
      </p:sp>
      <p:sp>
        <p:nvSpPr>
          <p:cNvPr id="60" name="Rounded Rectangle 9">
            <a:extLst>
              <a:ext uri="{FF2B5EF4-FFF2-40B4-BE49-F238E27FC236}">
                <a16:creationId xmlns:a16="http://schemas.microsoft.com/office/drawing/2014/main" id="{B451F17C-BD34-408C-B445-124A16540640}"/>
              </a:ext>
            </a:extLst>
          </p:cNvPr>
          <p:cNvSpPr/>
          <p:nvPr/>
        </p:nvSpPr>
        <p:spPr>
          <a:xfrm>
            <a:off x="7977251" y="1962776"/>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Pharmacies</a:t>
            </a:r>
          </a:p>
        </p:txBody>
      </p:sp>
      <p:sp>
        <p:nvSpPr>
          <p:cNvPr id="61" name="Rounded Rectangle 9">
            <a:extLst>
              <a:ext uri="{FF2B5EF4-FFF2-40B4-BE49-F238E27FC236}">
                <a16:creationId xmlns:a16="http://schemas.microsoft.com/office/drawing/2014/main" id="{78629756-A085-4CA9-BEA9-D65B7E91A3EC}"/>
              </a:ext>
            </a:extLst>
          </p:cNvPr>
          <p:cNvSpPr/>
          <p:nvPr/>
        </p:nvSpPr>
        <p:spPr>
          <a:xfrm>
            <a:off x="7977250" y="333964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Contractors &amp; builders </a:t>
            </a:r>
          </a:p>
        </p:txBody>
      </p:sp>
      <p:sp>
        <p:nvSpPr>
          <p:cNvPr id="62" name="Rounded Rectangle 9">
            <a:extLst>
              <a:ext uri="{FF2B5EF4-FFF2-40B4-BE49-F238E27FC236}">
                <a16:creationId xmlns:a16="http://schemas.microsoft.com/office/drawing/2014/main" id="{47CE7B21-D627-405B-A001-90CD5FCF72CE}"/>
              </a:ext>
            </a:extLst>
          </p:cNvPr>
          <p:cNvSpPr/>
          <p:nvPr/>
        </p:nvSpPr>
        <p:spPr>
          <a:xfrm>
            <a:off x="7977250" y="3796192"/>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Showrooms / Resellers</a:t>
            </a:r>
          </a:p>
        </p:txBody>
      </p:sp>
      <p:sp>
        <p:nvSpPr>
          <p:cNvPr id="63" name="Rounded Rectangle 9">
            <a:extLst>
              <a:ext uri="{FF2B5EF4-FFF2-40B4-BE49-F238E27FC236}">
                <a16:creationId xmlns:a16="http://schemas.microsoft.com/office/drawing/2014/main" id="{A6E0DEFA-EE38-4AFD-8AEA-3314962E3DCB}"/>
              </a:ext>
            </a:extLst>
          </p:cNvPr>
          <p:cNvSpPr/>
          <p:nvPr/>
        </p:nvSpPr>
        <p:spPr>
          <a:xfrm>
            <a:off x="7977250" y="4259976"/>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Retail chains</a:t>
            </a:r>
          </a:p>
        </p:txBody>
      </p:sp>
      <p:sp>
        <p:nvSpPr>
          <p:cNvPr id="64" name="Rounded Rectangle 9">
            <a:extLst>
              <a:ext uri="{FF2B5EF4-FFF2-40B4-BE49-F238E27FC236}">
                <a16:creationId xmlns:a16="http://schemas.microsoft.com/office/drawing/2014/main" id="{C8EA4544-A1F0-4269-A2DE-DC8CB37459FD}"/>
              </a:ext>
            </a:extLst>
          </p:cNvPr>
          <p:cNvSpPr/>
          <p:nvPr/>
        </p:nvSpPr>
        <p:spPr>
          <a:xfrm>
            <a:off x="7977250" y="4716520"/>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Supermarkets </a:t>
            </a:r>
          </a:p>
        </p:txBody>
      </p:sp>
      <p:sp>
        <p:nvSpPr>
          <p:cNvPr id="65" name="Rounded Rectangle 9">
            <a:extLst>
              <a:ext uri="{FF2B5EF4-FFF2-40B4-BE49-F238E27FC236}">
                <a16:creationId xmlns:a16="http://schemas.microsoft.com/office/drawing/2014/main" id="{C9C78E53-B692-436A-8941-9DBA644A22BA}"/>
              </a:ext>
            </a:extLst>
          </p:cNvPr>
          <p:cNvSpPr/>
          <p:nvPr/>
        </p:nvSpPr>
        <p:spPr>
          <a:xfrm>
            <a:off x="2238601" y="5174200"/>
            <a:ext cx="1800000" cy="396000"/>
          </a:xfrm>
          <a:prstGeom prst="roundRect">
            <a:avLst>
              <a:gd name="adj" fmla="val 6979"/>
            </a:avLst>
          </a:prstGeom>
          <a:solidFill>
            <a:srgbClr val="FF0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Schools</a:t>
            </a:r>
          </a:p>
        </p:txBody>
      </p:sp>
      <p:sp>
        <p:nvSpPr>
          <p:cNvPr id="66" name="Rounded Rectangle 9">
            <a:extLst>
              <a:ext uri="{FF2B5EF4-FFF2-40B4-BE49-F238E27FC236}">
                <a16:creationId xmlns:a16="http://schemas.microsoft.com/office/drawing/2014/main" id="{3C9B1DBA-7EF3-4945-8CE3-9B746D74108E}"/>
              </a:ext>
            </a:extLst>
          </p:cNvPr>
          <p:cNvSpPr/>
          <p:nvPr/>
        </p:nvSpPr>
        <p:spPr>
          <a:xfrm>
            <a:off x="4150227" y="5184193"/>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Managed Distributor </a:t>
            </a:r>
          </a:p>
        </p:txBody>
      </p:sp>
      <p:sp>
        <p:nvSpPr>
          <p:cNvPr id="69" name="Rounded Rectangle 9">
            <a:extLst>
              <a:ext uri="{FF2B5EF4-FFF2-40B4-BE49-F238E27FC236}">
                <a16:creationId xmlns:a16="http://schemas.microsoft.com/office/drawing/2014/main" id="{C7352627-CEBD-4C28-A20B-D3A1183C4675}"/>
              </a:ext>
            </a:extLst>
          </p:cNvPr>
          <p:cNvSpPr/>
          <p:nvPr/>
        </p:nvSpPr>
        <p:spPr>
          <a:xfrm>
            <a:off x="7977250" y="5180392"/>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Electrical resellers</a:t>
            </a:r>
          </a:p>
        </p:txBody>
      </p:sp>
      <p:sp>
        <p:nvSpPr>
          <p:cNvPr id="70" name="TextBox 69">
            <a:extLst>
              <a:ext uri="{FF2B5EF4-FFF2-40B4-BE49-F238E27FC236}">
                <a16:creationId xmlns:a16="http://schemas.microsoft.com/office/drawing/2014/main" id="{CE954B0D-108E-47DF-BFD5-E6B087ACA4DE}"/>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Categories.</a:t>
            </a:r>
          </a:p>
        </p:txBody>
      </p:sp>
      <p:pic>
        <p:nvPicPr>
          <p:cNvPr id="71" name="Picture 70" descr="Logo&#10;&#10;Description automatically generated">
            <a:extLst>
              <a:ext uri="{FF2B5EF4-FFF2-40B4-BE49-F238E27FC236}">
                <a16:creationId xmlns:a16="http://schemas.microsoft.com/office/drawing/2014/main" id="{030BB43D-3EEA-4E8C-9CCF-389351213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72" name="TextBox 71">
            <a:extLst>
              <a:ext uri="{FF2B5EF4-FFF2-40B4-BE49-F238E27FC236}">
                <a16:creationId xmlns:a16="http://schemas.microsoft.com/office/drawing/2014/main" id="{4F8BB21C-ACC3-42B9-AB2F-27E698209462}"/>
              </a:ext>
            </a:extLst>
          </p:cNvPr>
          <p:cNvSpPr txBox="1"/>
          <p:nvPr/>
        </p:nvSpPr>
        <p:spPr>
          <a:xfrm>
            <a:off x="87656" y="2634727"/>
            <a:ext cx="2006743" cy="2554545"/>
          </a:xfrm>
          <a:prstGeom prst="rect">
            <a:avLst/>
          </a:prstGeom>
          <a:noFill/>
        </p:spPr>
        <p:txBody>
          <a:bodyPr wrap="square" rtlCol="0">
            <a:spAutoFit/>
          </a:bodyPr>
          <a:lstStyle/>
          <a:p>
            <a:pPr marL="285750" indent="-285750">
              <a:buFont typeface="+mj-lt"/>
              <a:buAutoNum type="romanUcPeriod"/>
            </a:pPr>
            <a:r>
              <a:rPr lang="en-GB" sz="800" dirty="0">
                <a:latin typeface="Lato Light" panose="020F0502020204030203"/>
              </a:rPr>
              <a:t>The basis of this model is how to reach our target market of housewives through a distribution model.</a:t>
            </a:r>
          </a:p>
          <a:p>
            <a:pPr marL="285750" indent="-285750">
              <a:buFont typeface="+mj-lt"/>
              <a:buAutoNum type="romanUcPeriod"/>
            </a:pPr>
            <a:r>
              <a:rPr lang="en-GB" sz="800" dirty="0">
                <a:latin typeface="Lato Light" panose="020F0502020204030203"/>
              </a:rPr>
              <a:t>It then works backward through the regions to determine if a national level model is needed </a:t>
            </a:r>
          </a:p>
          <a:p>
            <a:pPr marL="285750" indent="-285750">
              <a:buFont typeface="+mj-lt"/>
              <a:buAutoNum type="romanUcPeriod"/>
            </a:pPr>
            <a:r>
              <a:rPr lang="en-GB" sz="800" dirty="0">
                <a:latin typeface="Lato Light" panose="020F0502020204030203"/>
              </a:rPr>
              <a:t>Then works back again to a national level distributor or multiple state level distributors </a:t>
            </a:r>
          </a:p>
          <a:p>
            <a:pPr marL="285750" indent="-285750">
              <a:buFont typeface="+mj-lt"/>
              <a:buAutoNum type="romanUcPeriod"/>
            </a:pPr>
            <a:r>
              <a:rPr lang="en-GB" sz="800" dirty="0">
                <a:latin typeface="Lato Light" panose="020F0502020204030203"/>
              </a:rPr>
              <a:t>Then works further back that the ideal environment for thee housewives will be to purchase the solution from a pharmacy as its mot likely.</a:t>
            </a:r>
          </a:p>
          <a:p>
            <a:pPr marL="285750" indent="-285750">
              <a:buFont typeface="+mj-lt"/>
              <a:buAutoNum type="romanUcPeriod"/>
            </a:pPr>
            <a:r>
              <a:rPr lang="en-GB" sz="800" dirty="0">
                <a:latin typeface="Lato Light" panose="020F0502020204030203"/>
              </a:rPr>
              <a:t>Having identified 2 possibilities from each layer , its now a matter of running a exercise to determine which of the 2 models will work for the business</a:t>
            </a:r>
          </a:p>
        </p:txBody>
      </p:sp>
    </p:spTree>
    <p:extLst>
      <p:ext uri="{BB962C8B-B14F-4D97-AF65-F5344CB8AC3E}">
        <p14:creationId xmlns:p14="http://schemas.microsoft.com/office/powerpoint/2010/main" val="289305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26ED020-6731-45C6-AD10-F33704859454}"/>
              </a:ext>
            </a:extLst>
          </p:cNvPr>
          <p:cNvGrpSpPr/>
          <p:nvPr/>
        </p:nvGrpSpPr>
        <p:grpSpPr>
          <a:xfrm>
            <a:off x="1306218" y="1816741"/>
            <a:ext cx="2520000" cy="2533073"/>
            <a:chOff x="1346260" y="1583471"/>
            <a:chExt cx="2520000" cy="2462820"/>
          </a:xfrm>
        </p:grpSpPr>
        <p:sp>
          <p:nvSpPr>
            <p:cNvPr id="5" name="Rectangle 4">
              <a:extLst>
                <a:ext uri="{FF2B5EF4-FFF2-40B4-BE49-F238E27FC236}">
                  <a16:creationId xmlns:a16="http://schemas.microsoft.com/office/drawing/2014/main" id="{BD0F53C2-9FAE-4F46-9A91-73161C3AF667}"/>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Interviews</a:t>
              </a:r>
            </a:p>
          </p:txBody>
        </p:sp>
        <p:sp>
          <p:nvSpPr>
            <p:cNvPr id="6" name="Rectangle 5">
              <a:extLst>
                <a:ext uri="{FF2B5EF4-FFF2-40B4-BE49-F238E27FC236}">
                  <a16:creationId xmlns:a16="http://schemas.microsoft.com/office/drawing/2014/main" id="{58370898-20FD-4706-B09C-73A3E2FE4BB3}"/>
                </a:ext>
              </a:extLst>
            </p:cNvPr>
            <p:cNvSpPr/>
            <p:nvPr/>
          </p:nvSpPr>
          <p:spPr>
            <a:xfrm>
              <a:off x="1346260" y="1946197"/>
              <a:ext cx="2520000" cy="2100094"/>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endPar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The face-to-face interview is key to engaging with potential partners </a:t>
              </a:r>
            </a:p>
            <a:p>
              <a:endParaRPr lang="en-GB" sz="1000" dirty="0">
                <a:solidFill>
                  <a:srgbClr val="000000"/>
                </a:solidFill>
                <a:latin typeface="Lato Light" panose="020F0502020204030203"/>
                <a:ea typeface="Times New Roman" panose="02020603050405020304" pitchFamily="18" charset="0"/>
                <a:cs typeface="Times New Roman" panose="02020603050405020304" pitchFamily="18" charset="0"/>
              </a:endParaRPr>
            </a:p>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We start from a list of topics and scoring tools we use to identify key strengths and opportunities .</a:t>
              </a:r>
            </a:p>
            <a:p>
              <a:endParaRPr lang="en-GB" sz="1000" dirty="0">
                <a:solidFill>
                  <a:srgbClr val="000000"/>
                </a:solidFill>
                <a:latin typeface="Lato Light" panose="020F0502020204030203"/>
                <a:ea typeface="Times New Roman" panose="02020603050405020304" pitchFamily="18" charset="0"/>
                <a:cs typeface="Times New Roman" panose="02020603050405020304" pitchFamily="18" charset="0"/>
              </a:endParaRPr>
            </a:p>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We process all our reviews with Tools and templates from review all partners from UpskilPRO.com </a:t>
              </a:r>
              <a:endParaRPr kumimoji="0" lang="en-US" sz="105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7" name="TextBox 6">
            <a:extLst>
              <a:ext uri="{FF2B5EF4-FFF2-40B4-BE49-F238E27FC236}">
                <a16:creationId xmlns:a16="http://schemas.microsoft.com/office/drawing/2014/main" id="{03AF530B-2B94-49D2-A77E-E60DDDDEE8AE}"/>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Interviews</a:t>
            </a:r>
          </a:p>
        </p:txBody>
      </p:sp>
      <p:pic>
        <p:nvPicPr>
          <p:cNvPr id="8" name="Picture 7" descr="Logo&#10;&#10;Description automatically generated">
            <a:extLst>
              <a:ext uri="{FF2B5EF4-FFF2-40B4-BE49-F238E27FC236}">
                <a16:creationId xmlns:a16="http://schemas.microsoft.com/office/drawing/2014/main" id="{8D5DCEC3-28F9-4253-A6C3-B4DDED3F1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9" name="Rounded Rectangle 10">
            <a:extLst>
              <a:ext uri="{FF2B5EF4-FFF2-40B4-BE49-F238E27FC236}">
                <a16:creationId xmlns:a16="http://schemas.microsoft.com/office/drawing/2014/main" id="{3956CC52-D8E8-48F1-B6A4-673B16EBB133}"/>
              </a:ext>
            </a:extLst>
          </p:cNvPr>
          <p:cNvSpPr/>
          <p:nvPr/>
        </p:nvSpPr>
        <p:spPr>
          <a:xfrm>
            <a:off x="3936000" y="2302087"/>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Markets </a:t>
            </a:r>
          </a:p>
        </p:txBody>
      </p:sp>
      <p:sp>
        <p:nvSpPr>
          <p:cNvPr id="10" name="Rounded Rectangle 9">
            <a:extLst>
              <a:ext uri="{FF2B5EF4-FFF2-40B4-BE49-F238E27FC236}">
                <a16:creationId xmlns:a16="http://schemas.microsoft.com/office/drawing/2014/main" id="{6444A9B1-2ACE-4C5D-944D-7BC4E3BE6A48}"/>
              </a:ext>
            </a:extLst>
          </p:cNvPr>
          <p:cNvSpPr/>
          <p:nvPr/>
        </p:nvSpPr>
        <p:spPr>
          <a:xfrm>
            <a:off x="3936000" y="2917182"/>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Systems</a:t>
            </a:r>
          </a:p>
        </p:txBody>
      </p:sp>
      <p:sp>
        <p:nvSpPr>
          <p:cNvPr id="11" name="Rounded Rectangle 10">
            <a:extLst>
              <a:ext uri="{FF2B5EF4-FFF2-40B4-BE49-F238E27FC236}">
                <a16:creationId xmlns:a16="http://schemas.microsoft.com/office/drawing/2014/main" id="{C7D3AAA3-3151-4F2F-86BE-62CD8AF47BB6}"/>
              </a:ext>
            </a:extLst>
          </p:cNvPr>
          <p:cNvSpPr/>
          <p:nvPr/>
        </p:nvSpPr>
        <p:spPr>
          <a:xfrm>
            <a:off x="3936000" y="3532277"/>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Competition</a:t>
            </a:r>
            <a:endParaRPr lang="en-US" kern="0" dirty="0">
              <a:solidFill>
                <a:schemeClr val="tx1">
                  <a:lumMod val="50000"/>
                  <a:lumOff val="50000"/>
                </a:schemeClr>
              </a:solidFill>
              <a:latin typeface="Lato Light" panose="020F0502020204030203" pitchFamily="34" charset="0"/>
            </a:endParaRPr>
          </a:p>
        </p:txBody>
      </p:sp>
      <p:sp>
        <p:nvSpPr>
          <p:cNvPr id="12" name="Rounded Rectangle 11">
            <a:extLst>
              <a:ext uri="{FF2B5EF4-FFF2-40B4-BE49-F238E27FC236}">
                <a16:creationId xmlns:a16="http://schemas.microsoft.com/office/drawing/2014/main" id="{E760169D-1F0E-49AA-80E0-6703EBC77ABD}"/>
              </a:ext>
            </a:extLst>
          </p:cNvPr>
          <p:cNvSpPr/>
          <p:nvPr/>
        </p:nvSpPr>
        <p:spPr>
          <a:xfrm>
            <a:off x="6208683" y="2302087"/>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Management</a:t>
            </a:r>
          </a:p>
        </p:txBody>
      </p:sp>
      <p:sp>
        <p:nvSpPr>
          <p:cNvPr id="13" name="Rounded Rectangle 12">
            <a:extLst>
              <a:ext uri="{FF2B5EF4-FFF2-40B4-BE49-F238E27FC236}">
                <a16:creationId xmlns:a16="http://schemas.microsoft.com/office/drawing/2014/main" id="{FF84B1AB-BE39-468C-A47B-80EDF475C763}"/>
              </a:ext>
            </a:extLst>
          </p:cNvPr>
          <p:cNvSpPr/>
          <p:nvPr/>
        </p:nvSpPr>
        <p:spPr>
          <a:xfrm>
            <a:off x="6208683" y="2909867"/>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Channel</a:t>
            </a:r>
            <a:endParaRPr lang="en-US" kern="0" dirty="0">
              <a:solidFill>
                <a:schemeClr val="tx1">
                  <a:lumMod val="50000"/>
                  <a:lumOff val="50000"/>
                </a:schemeClr>
              </a:solidFill>
              <a:latin typeface="Lato Light" panose="020F0502020204030203" pitchFamily="34" charset="0"/>
            </a:endParaRPr>
          </a:p>
        </p:txBody>
      </p:sp>
      <p:sp>
        <p:nvSpPr>
          <p:cNvPr id="14" name="Rounded Rectangle 13">
            <a:extLst>
              <a:ext uri="{FF2B5EF4-FFF2-40B4-BE49-F238E27FC236}">
                <a16:creationId xmlns:a16="http://schemas.microsoft.com/office/drawing/2014/main" id="{07AD6EF4-7C12-4AAB-BD14-B4BFAB5B0D1A}"/>
              </a:ext>
            </a:extLst>
          </p:cNvPr>
          <p:cNvSpPr/>
          <p:nvPr/>
        </p:nvSpPr>
        <p:spPr>
          <a:xfrm>
            <a:off x="6208683" y="3517647"/>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Compliance</a:t>
            </a:r>
          </a:p>
        </p:txBody>
      </p:sp>
      <p:sp>
        <p:nvSpPr>
          <p:cNvPr id="15" name="Rounded Rectangle 10">
            <a:extLst>
              <a:ext uri="{FF2B5EF4-FFF2-40B4-BE49-F238E27FC236}">
                <a16:creationId xmlns:a16="http://schemas.microsoft.com/office/drawing/2014/main" id="{DAC6CDC8-8267-4099-98D0-E8DDA53DF1E8}"/>
              </a:ext>
            </a:extLst>
          </p:cNvPr>
          <p:cNvSpPr/>
          <p:nvPr/>
        </p:nvSpPr>
        <p:spPr>
          <a:xfrm>
            <a:off x="8481366" y="2284884"/>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Portfolio</a:t>
            </a:r>
          </a:p>
        </p:txBody>
      </p:sp>
      <p:sp>
        <p:nvSpPr>
          <p:cNvPr id="16" name="Rounded Rectangle 9">
            <a:extLst>
              <a:ext uri="{FF2B5EF4-FFF2-40B4-BE49-F238E27FC236}">
                <a16:creationId xmlns:a16="http://schemas.microsoft.com/office/drawing/2014/main" id="{E8B52036-03DB-421C-8477-DECA44E13E02}"/>
              </a:ext>
            </a:extLst>
          </p:cNvPr>
          <p:cNvSpPr/>
          <p:nvPr/>
        </p:nvSpPr>
        <p:spPr>
          <a:xfrm>
            <a:off x="8481366" y="289997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Win/Loss</a:t>
            </a:r>
          </a:p>
        </p:txBody>
      </p:sp>
      <p:sp>
        <p:nvSpPr>
          <p:cNvPr id="17" name="Rounded Rectangle 10">
            <a:extLst>
              <a:ext uri="{FF2B5EF4-FFF2-40B4-BE49-F238E27FC236}">
                <a16:creationId xmlns:a16="http://schemas.microsoft.com/office/drawing/2014/main" id="{546A44C1-C3AF-409B-B2D3-054A61EAFF72}"/>
              </a:ext>
            </a:extLst>
          </p:cNvPr>
          <p:cNvSpPr/>
          <p:nvPr/>
        </p:nvSpPr>
        <p:spPr>
          <a:xfrm>
            <a:off x="8481366" y="3515074"/>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dirty="0">
                <a:solidFill>
                  <a:schemeClr val="tx1">
                    <a:lumMod val="50000"/>
                    <a:lumOff val="50000"/>
                  </a:schemeClr>
                </a:solidFill>
                <a:latin typeface="Lato Light" panose="020F0502020204030203" pitchFamily="34" charset="0"/>
              </a:rPr>
              <a:t>Metrics</a:t>
            </a:r>
          </a:p>
        </p:txBody>
      </p:sp>
      <p:sp>
        <p:nvSpPr>
          <p:cNvPr id="18" name="Rounded Rectangle 10">
            <a:extLst>
              <a:ext uri="{FF2B5EF4-FFF2-40B4-BE49-F238E27FC236}">
                <a16:creationId xmlns:a16="http://schemas.microsoft.com/office/drawing/2014/main" id="{0FA48E4F-615F-4810-833A-389FA3DAA10F}"/>
              </a:ext>
            </a:extLst>
          </p:cNvPr>
          <p:cNvSpPr/>
          <p:nvPr/>
        </p:nvSpPr>
        <p:spPr>
          <a:xfrm>
            <a:off x="178754" y="288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#4</a:t>
            </a:r>
          </a:p>
        </p:txBody>
      </p:sp>
      <p:sp>
        <p:nvSpPr>
          <p:cNvPr id="2" name="Footer Placeholder 1">
            <a:extLst>
              <a:ext uri="{FF2B5EF4-FFF2-40B4-BE49-F238E27FC236}">
                <a16:creationId xmlns:a16="http://schemas.microsoft.com/office/drawing/2014/main" id="{AB214AB7-D99A-42C6-8083-042534D6C2A0}"/>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71DAA11E-C1AC-4D21-BDA1-293497CAB4EB}"/>
              </a:ext>
            </a:extLst>
          </p:cNvPr>
          <p:cNvSpPr>
            <a:spLocks noGrp="1"/>
          </p:cNvSpPr>
          <p:nvPr>
            <p:ph type="sldNum" sz="quarter" idx="12"/>
          </p:nvPr>
        </p:nvSpPr>
        <p:spPr/>
        <p:txBody>
          <a:bodyPr/>
          <a:lstStyle/>
          <a:p>
            <a:fld id="{C78A94D8-6129-47FC-8647-F2BFC87A2450}" type="slidenum">
              <a:rPr lang="en-GB" smtClean="0"/>
              <a:t>21</a:t>
            </a:fld>
            <a:endParaRPr lang="en-GB"/>
          </a:p>
        </p:txBody>
      </p:sp>
      <p:sp>
        <p:nvSpPr>
          <p:cNvPr id="19" name="Rounded Rectangle 9">
            <a:extLst>
              <a:ext uri="{FF2B5EF4-FFF2-40B4-BE49-F238E27FC236}">
                <a16:creationId xmlns:a16="http://schemas.microsoft.com/office/drawing/2014/main" id="{AB2D3EF8-43D6-4717-9E03-2BDD4F98A2D1}"/>
              </a:ext>
            </a:extLst>
          </p:cNvPr>
          <p:cNvSpPr/>
          <p:nvPr/>
        </p:nvSpPr>
        <p:spPr>
          <a:xfrm>
            <a:off x="1595826" y="4513352"/>
            <a:ext cx="1800000" cy="396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Reference file 8055</a:t>
            </a:r>
          </a:p>
        </p:txBody>
      </p:sp>
    </p:spTree>
    <p:extLst>
      <p:ext uri="{BB962C8B-B14F-4D97-AF65-F5344CB8AC3E}">
        <p14:creationId xmlns:p14="http://schemas.microsoft.com/office/powerpoint/2010/main" val="3625400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618DB3-9DC4-4C8E-844F-A3F772F268CD}"/>
              </a:ext>
            </a:extLst>
          </p:cNvPr>
          <p:cNvGrpSpPr/>
          <p:nvPr/>
        </p:nvGrpSpPr>
        <p:grpSpPr>
          <a:xfrm>
            <a:off x="1303317" y="2079000"/>
            <a:ext cx="2520000" cy="2160000"/>
            <a:chOff x="1346260" y="1583471"/>
            <a:chExt cx="2520000" cy="2100090"/>
          </a:xfrm>
        </p:grpSpPr>
        <p:sp>
          <p:nvSpPr>
            <p:cNvPr id="7" name="Rectangle 6">
              <a:extLst>
                <a:ext uri="{FF2B5EF4-FFF2-40B4-BE49-F238E27FC236}">
                  <a16:creationId xmlns:a16="http://schemas.microsoft.com/office/drawing/2014/main" id="{60DE5CCE-3607-4E7C-85D8-97BF2F9859CF}"/>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Modelling Criteria </a:t>
              </a:r>
            </a:p>
          </p:txBody>
        </p:sp>
        <p:sp>
          <p:nvSpPr>
            <p:cNvPr id="8" name="Rectangle 7">
              <a:extLst>
                <a:ext uri="{FF2B5EF4-FFF2-40B4-BE49-F238E27FC236}">
                  <a16:creationId xmlns:a16="http://schemas.microsoft.com/office/drawing/2014/main" id="{E80A88A9-2475-49A4-BF11-422AAABF6FD5}"/>
                </a:ext>
              </a:extLst>
            </p:cNvPr>
            <p:cNvSpPr/>
            <p:nvPr/>
          </p:nvSpPr>
          <p:spPr>
            <a:xfrm>
              <a:off x="1346260" y="1946199"/>
              <a:ext cx="2520000" cy="17373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The Business model is an engagement exercise between the Principal’s desire and </a:t>
              </a:r>
              <a:r>
                <a:rPr lang="en-GB" sz="1000" dirty="0">
                  <a:solidFill>
                    <a:srgbClr val="000000"/>
                  </a:solidFill>
                  <a:latin typeface="Lato Light" panose="020F0502020204030203"/>
                  <a:ea typeface="Times New Roman" panose="02020603050405020304" pitchFamily="18" charset="0"/>
                  <a:cs typeface="Times New Roman" panose="02020603050405020304" pitchFamily="18" charset="0"/>
                </a:rPr>
                <a:t>what the market potentially will require, this may come close to the 5 Models we described earlier</a:t>
              </a:r>
              <a:endParaRPr lang="en-GB" sz="1000" dirty="0">
                <a:effectLst/>
                <a:latin typeface="Lato Light" panose="020F0502020204030203"/>
                <a:ea typeface="Times New Roman" panose="02020603050405020304" pitchFamily="18" charset="0"/>
                <a:cs typeface="Times New Roman" panose="02020603050405020304" pitchFamily="18" charset="0"/>
              </a:endParaRP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9" name="TextBox 8">
            <a:extLst>
              <a:ext uri="{FF2B5EF4-FFF2-40B4-BE49-F238E27FC236}">
                <a16:creationId xmlns:a16="http://schemas.microsoft.com/office/drawing/2014/main" id="{17F52391-7841-4132-AA0D-8AD41024E61A}"/>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Modelling Criteria</a:t>
            </a:r>
          </a:p>
        </p:txBody>
      </p:sp>
      <p:pic>
        <p:nvPicPr>
          <p:cNvPr id="10" name="Picture 9" descr="Logo&#10;&#10;Description automatically generated">
            <a:extLst>
              <a:ext uri="{FF2B5EF4-FFF2-40B4-BE49-F238E27FC236}">
                <a16:creationId xmlns:a16="http://schemas.microsoft.com/office/drawing/2014/main" id="{9B2DAAD0-2855-483C-A8C8-C4E767F18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11" name="Rounded Rectangle 10">
            <a:extLst>
              <a:ext uri="{FF2B5EF4-FFF2-40B4-BE49-F238E27FC236}">
                <a16:creationId xmlns:a16="http://schemas.microsoft.com/office/drawing/2014/main" id="{DB0785EC-0FEA-4D3D-B989-A2A6EE6CF977}"/>
              </a:ext>
            </a:extLst>
          </p:cNvPr>
          <p:cNvSpPr/>
          <p:nvPr/>
        </p:nvSpPr>
        <p:spPr>
          <a:xfrm>
            <a:off x="320797" y="288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#5</a:t>
            </a:r>
          </a:p>
        </p:txBody>
      </p:sp>
      <p:sp>
        <p:nvSpPr>
          <p:cNvPr id="12" name="Rounded Rectangle 10">
            <a:extLst>
              <a:ext uri="{FF2B5EF4-FFF2-40B4-BE49-F238E27FC236}">
                <a16:creationId xmlns:a16="http://schemas.microsoft.com/office/drawing/2014/main" id="{9C48534A-3F39-4300-A3C2-2C682CDEC9E7}"/>
              </a:ext>
            </a:extLst>
          </p:cNvPr>
          <p:cNvSpPr/>
          <p:nvPr/>
        </p:nvSpPr>
        <p:spPr>
          <a:xfrm>
            <a:off x="3936000" y="229320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Markets </a:t>
            </a:r>
          </a:p>
        </p:txBody>
      </p:sp>
      <p:sp>
        <p:nvSpPr>
          <p:cNvPr id="13" name="Rounded Rectangle 9">
            <a:extLst>
              <a:ext uri="{FF2B5EF4-FFF2-40B4-BE49-F238E27FC236}">
                <a16:creationId xmlns:a16="http://schemas.microsoft.com/office/drawing/2014/main" id="{9BAAED0C-B78B-4D4C-986C-2D584E71FAF5}"/>
              </a:ext>
            </a:extLst>
          </p:cNvPr>
          <p:cNvSpPr/>
          <p:nvPr/>
        </p:nvSpPr>
        <p:spPr>
          <a:xfrm>
            <a:off x="3936000" y="2908304"/>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Systems</a:t>
            </a:r>
          </a:p>
        </p:txBody>
      </p:sp>
      <p:sp>
        <p:nvSpPr>
          <p:cNvPr id="14" name="Rounded Rectangle 10">
            <a:extLst>
              <a:ext uri="{FF2B5EF4-FFF2-40B4-BE49-F238E27FC236}">
                <a16:creationId xmlns:a16="http://schemas.microsoft.com/office/drawing/2014/main" id="{521D568A-9C7D-4DD6-B0F8-B8420B129EBF}"/>
              </a:ext>
            </a:extLst>
          </p:cNvPr>
          <p:cNvSpPr/>
          <p:nvPr/>
        </p:nvSpPr>
        <p:spPr>
          <a:xfrm>
            <a:off x="3936000" y="352339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Competition</a:t>
            </a:r>
            <a:endParaRPr lang="en-US" kern="0" dirty="0">
              <a:solidFill>
                <a:schemeClr val="tx1">
                  <a:lumMod val="50000"/>
                  <a:lumOff val="50000"/>
                </a:schemeClr>
              </a:solidFill>
              <a:latin typeface="Lato Light" panose="020F0502020204030203" pitchFamily="34" charset="0"/>
            </a:endParaRPr>
          </a:p>
        </p:txBody>
      </p:sp>
      <p:sp>
        <p:nvSpPr>
          <p:cNvPr id="15" name="Rounded Rectangle 11">
            <a:extLst>
              <a:ext uri="{FF2B5EF4-FFF2-40B4-BE49-F238E27FC236}">
                <a16:creationId xmlns:a16="http://schemas.microsoft.com/office/drawing/2014/main" id="{BA2B3F5C-6948-46BC-983F-FA6074FF6156}"/>
              </a:ext>
            </a:extLst>
          </p:cNvPr>
          <p:cNvSpPr/>
          <p:nvPr/>
        </p:nvSpPr>
        <p:spPr>
          <a:xfrm>
            <a:off x="6208683" y="229320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Management</a:t>
            </a:r>
          </a:p>
        </p:txBody>
      </p:sp>
      <p:sp>
        <p:nvSpPr>
          <p:cNvPr id="16" name="Rounded Rectangle 12">
            <a:extLst>
              <a:ext uri="{FF2B5EF4-FFF2-40B4-BE49-F238E27FC236}">
                <a16:creationId xmlns:a16="http://schemas.microsoft.com/office/drawing/2014/main" id="{1B173216-FF54-4367-93BF-7FACA31B1176}"/>
              </a:ext>
            </a:extLst>
          </p:cNvPr>
          <p:cNvSpPr/>
          <p:nvPr/>
        </p:nvSpPr>
        <p:spPr>
          <a:xfrm>
            <a:off x="6208683" y="290098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Channel</a:t>
            </a:r>
            <a:endParaRPr lang="en-US" kern="0" dirty="0">
              <a:solidFill>
                <a:schemeClr val="tx1">
                  <a:lumMod val="50000"/>
                  <a:lumOff val="50000"/>
                </a:schemeClr>
              </a:solidFill>
              <a:latin typeface="Lato Light" panose="020F0502020204030203" pitchFamily="34" charset="0"/>
            </a:endParaRPr>
          </a:p>
        </p:txBody>
      </p:sp>
      <p:sp>
        <p:nvSpPr>
          <p:cNvPr id="17" name="Rounded Rectangle 13">
            <a:extLst>
              <a:ext uri="{FF2B5EF4-FFF2-40B4-BE49-F238E27FC236}">
                <a16:creationId xmlns:a16="http://schemas.microsoft.com/office/drawing/2014/main" id="{AD862E65-68A4-4918-B2E1-8261946757F0}"/>
              </a:ext>
            </a:extLst>
          </p:cNvPr>
          <p:cNvSpPr/>
          <p:nvPr/>
        </p:nvSpPr>
        <p:spPr>
          <a:xfrm>
            <a:off x="6208683" y="350876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Compliance</a:t>
            </a:r>
          </a:p>
        </p:txBody>
      </p:sp>
      <p:sp>
        <p:nvSpPr>
          <p:cNvPr id="18" name="Rounded Rectangle 10">
            <a:extLst>
              <a:ext uri="{FF2B5EF4-FFF2-40B4-BE49-F238E27FC236}">
                <a16:creationId xmlns:a16="http://schemas.microsoft.com/office/drawing/2014/main" id="{A4210628-C4BA-44E2-808F-EBCD8E6B4AEC}"/>
              </a:ext>
            </a:extLst>
          </p:cNvPr>
          <p:cNvSpPr/>
          <p:nvPr/>
        </p:nvSpPr>
        <p:spPr>
          <a:xfrm>
            <a:off x="8481366" y="227600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Portfolio</a:t>
            </a:r>
          </a:p>
        </p:txBody>
      </p:sp>
      <p:sp>
        <p:nvSpPr>
          <p:cNvPr id="19" name="Rounded Rectangle 9">
            <a:extLst>
              <a:ext uri="{FF2B5EF4-FFF2-40B4-BE49-F238E27FC236}">
                <a16:creationId xmlns:a16="http://schemas.microsoft.com/office/drawing/2014/main" id="{C9585CB3-39DF-47C1-AD1D-6B44DED1CF5E}"/>
              </a:ext>
            </a:extLst>
          </p:cNvPr>
          <p:cNvSpPr/>
          <p:nvPr/>
        </p:nvSpPr>
        <p:spPr>
          <a:xfrm>
            <a:off x="8481366" y="2891101"/>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Win/Loss</a:t>
            </a:r>
          </a:p>
        </p:txBody>
      </p:sp>
      <p:sp>
        <p:nvSpPr>
          <p:cNvPr id="20" name="Rounded Rectangle 10">
            <a:extLst>
              <a:ext uri="{FF2B5EF4-FFF2-40B4-BE49-F238E27FC236}">
                <a16:creationId xmlns:a16="http://schemas.microsoft.com/office/drawing/2014/main" id="{D61EC3E1-124E-49B9-96EB-6509CD750092}"/>
              </a:ext>
            </a:extLst>
          </p:cNvPr>
          <p:cNvSpPr/>
          <p:nvPr/>
        </p:nvSpPr>
        <p:spPr>
          <a:xfrm>
            <a:off x="8481366" y="350619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dirty="0">
                <a:solidFill>
                  <a:schemeClr val="tx1">
                    <a:lumMod val="50000"/>
                    <a:lumOff val="50000"/>
                  </a:schemeClr>
                </a:solidFill>
                <a:latin typeface="Lato Light" panose="020F0502020204030203" pitchFamily="34" charset="0"/>
              </a:rPr>
              <a:t>Metrics</a:t>
            </a:r>
          </a:p>
        </p:txBody>
      </p:sp>
      <p:sp>
        <p:nvSpPr>
          <p:cNvPr id="2" name="Footer Placeholder 1">
            <a:extLst>
              <a:ext uri="{FF2B5EF4-FFF2-40B4-BE49-F238E27FC236}">
                <a16:creationId xmlns:a16="http://schemas.microsoft.com/office/drawing/2014/main" id="{95B7F401-DCA9-47CB-939E-67F64D952E7B}"/>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34AB3DF1-B738-492B-9728-5751D17B9728}"/>
              </a:ext>
            </a:extLst>
          </p:cNvPr>
          <p:cNvSpPr>
            <a:spLocks noGrp="1"/>
          </p:cNvSpPr>
          <p:nvPr>
            <p:ph type="sldNum" sz="quarter" idx="12"/>
          </p:nvPr>
        </p:nvSpPr>
        <p:spPr/>
        <p:txBody>
          <a:bodyPr/>
          <a:lstStyle/>
          <a:p>
            <a:fld id="{C78A94D8-6129-47FC-8647-F2BFC87A2450}" type="slidenum">
              <a:rPr lang="en-GB" smtClean="0"/>
              <a:t>22</a:t>
            </a:fld>
            <a:endParaRPr lang="en-GB"/>
          </a:p>
        </p:txBody>
      </p:sp>
    </p:spTree>
    <p:extLst>
      <p:ext uri="{BB962C8B-B14F-4D97-AF65-F5344CB8AC3E}">
        <p14:creationId xmlns:p14="http://schemas.microsoft.com/office/powerpoint/2010/main" val="3467558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15DE7B-9CF3-4AFF-ACF7-F159C9D40DE3}"/>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79F2A662-90F7-4289-83C6-F3E9D174A898}"/>
              </a:ext>
            </a:extLst>
          </p:cNvPr>
          <p:cNvSpPr>
            <a:spLocks noGrp="1"/>
          </p:cNvSpPr>
          <p:nvPr>
            <p:ph type="sldNum" sz="quarter" idx="12"/>
          </p:nvPr>
        </p:nvSpPr>
        <p:spPr/>
        <p:txBody>
          <a:bodyPr/>
          <a:lstStyle/>
          <a:p>
            <a:fld id="{C78A94D8-6129-47FC-8647-F2BFC87A2450}" type="slidenum">
              <a:rPr lang="en-GB" smtClean="0"/>
              <a:t>23</a:t>
            </a:fld>
            <a:endParaRPr lang="en-GB" dirty="0"/>
          </a:p>
        </p:txBody>
      </p:sp>
      <p:sp>
        <p:nvSpPr>
          <p:cNvPr id="6" name="Rounded Rectangle 9">
            <a:extLst>
              <a:ext uri="{FF2B5EF4-FFF2-40B4-BE49-F238E27FC236}">
                <a16:creationId xmlns:a16="http://schemas.microsoft.com/office/drawing/2014/main" id="{CAAD4730-1963-4E18-8EC7-CB38D8A26B66}"/>
              </a:ext>
            </a:extLst>
          </p:cNvPr>
          <p:cNvSpPr/>
          <p:nvPr/>
        </p:nvSpPr>
        <p:spPr>
          <a:xfrm>
            <a:off x="489689" y="2195912"/>
            <a:ext cx="1800000" cy="396000"/>
          </a:xfrm>
          <a:prstGeom prst="roundRect">
            <a:avLst>
              <a:gd name="adj" fmla="val 6979"/>
            </a:avLst>
          </a:prstGeom>
          <a:solidFill>
            <a:srgbClr val="DB5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Construction </a:t>
            </a:r>
          </a:p>
        </p:txBody>
      </p:sp>
      <p:sp>
        <p:nvSpPr>
          <p:cNvPr id="7" name="Rounded Rectangle 9">
            <a:extLst>
              <a:ext uri="{FF2B5EF4-FFF2-40B4-BE49-F238E27FC236}">
                <a16:creationId xmlns:a16="http://schemas.microsoft.com/office/drawing/2014/main" id="{94214351-C201-4332-A19C-B191C3B9AB43}"/>
              </a:ext>
            </a:extLst>
          </p:cNvPr>
          <p:cNvSpPr/>
          <p:nvPr/>
        </p:nvSpPr>
        <p:spPr>
          <a:xfrm>
            <a:off x="489688" y="1309091"/>
            <a:ext cx="1799999" cy="360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400" b="1" kern="0" dirty="0">
                <a:solidFill>
                  <a:schemeClr val="bg1"/>
                </a:solidFill>
                <a:latin typeface="Lato Light" panose="020F0502020204030203"/>
              </a:rPr>
              <a:t>Categories  </a:t>
            </a:r>
          </a:p>
        </p:txBody>
      </p:sp>
      <p:sp>
        <p:nvSpPr>
          <p:cNvPr id="8" name="Rounded Rectangle 9">
            <a:extLst>
              <a:ext uri="{FF2B5EF4-FFF2-40B4-BE49-F238E27FC236}">
                <a16:creationId xmlns:a16="http://schemas.microsoft.com/office/drawing/2014/main" id="{5D32123A-2225-4D61-AAB6-5E1013C1C928}"/>
              </a:ext>
            </a:extLst>
          </p:cNvPr>
          <p:cNvSpPr/>
          <p:nvPr/>
        </p:nvSpPr>
        <p:spPr>
          <a:xfrm>
            <a:off x="489689" y="2652456"/>
            <a:ext cx="1800000" cy="396000"/>
          </a:xfrm>
          <a:prstGeom prst="roundRect">
            <a:avLst>
              <a:gd name="adj" fmla="val 6979"/>
            </a:avLst>
          </a:prstGeom>
          <a:solidFill>
            <a:srgbClr val="2A4A8B"/>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Electrical </a:t>
            </a:r>
          </a:p>
        </p:txBody>
      </p:sp>
      <p:sp>
        <p:nvSpPr>
          <p:cNvPr id="9" name="Rounded Rectangle 9">
            <a:extLst>
              <a:ext uri="{FF2B5EF4-FFF2-40B4-BE49-F238E27FC236}">
                <a16:creationId xmlns:a16="http://schemas.microsoft.com/office/drawing/2014/main" id="{AF41BB09-60D5-4E06-A5B3-1041AAAE47F3}"/>
              </a:ext>
            </a:extLst>
          </p:cNvPr>
          <p:cNvSpPr/>
          <p:nvPr/>
        </p:nvSpPr>
        <p:spPr>
          <a:xfrm>
            <a:off x="489689" y="1725762"/>
            <a:ext cx="1800000" cy="396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White Goods </a:t>
            </a:r>
          </a:p>
        </p:txBody>
      </p:sp>
      <p:sp>
        <p:nvSpPr>
          <p:cNvPr id="10" name="Rounded Rectangle 9">
            <a:extLst>
              <a:ext uri="{FF2B5EF4-FFF2-40B4-BE49-F238E27FC236}">
                <a16:creationId xmlns:a16="http://schemas.microsoft.com/office/drawing/2014/main" id="{E92FE385-EC20-4FDE-B96B-1D65D0607B7E}"/>
              </a:ext>
            </a:extLst>
          </p:cNvPr>
          <p:cNvSpPr/>
          <p:nvPr/>
        </p:nvSpPr>
        <p:spPr>
          <a:xfrm>
            <a:off x="4274495" y="2681993"/>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State / Province</a:t>
            </a:r>
          </a:p>
        </p:txBody>
      </p:sp>
      <p:sp>
        <p:nvSpPr>
          <p:cNvPr id="11" name="Rounded Rectangle 9">
            <a:extLst>
              <a:ext uri="{FF2B5EF4-FFF2-40B4-BE49-F238E27FC236}">
                <a16:creationId xmlns:a16="http://schemas.microsoft.com/office/drawing/2014/main" id="{E3FF0662-C9A0-4EBE-94E7-C0286DB97AC7}"/>
              </a:ext>
            </a:extLst>
          </p:cNvPr>
          <p:cNvSpPr/>
          <p:nvPr/>
        </p:nvSpPr>
        <p:spPr>
          <a:xfrm>
            <a:off x="4274494" y="1326486"/>
            <a:ext cx="1799999" cy="360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400" b="1" kern="0" dirty="0">
                <a:solidFill>
                  <a:schemeClr val="bg1"/>
                </a:solidFill>
                <a:latin typeface="Lato Light" panose="020F0502020204030203"/>
              </a:rPr>
              <a:t>Regions</a:t>
            </a:r>
          </a:p>
        </p:txBody>
      </p:sp>
      <p:sp>
        <p:nvSpPr>
          <p:cNvPr id="12" name="Rounded Rectangle 9">
            <a:extLst>
              <a:ext uri="{FF2B5EF4-FFF2-40B4-BE49-F238E27FC236}">
                <a16:creationId xmlns:a16="http://schemas.microsoft.com/office/drawing/2014/main" id="{B418F837-3833-49CE-86C5-F3CCC9D8EBE2}"/>
              </a:ext>
            </a:extLst>
          </p:cNvPr>
          <p:cNvSpPr/>
          <p:nvPr/>
        </p:nvSpPr>
        <p:spPr>
          <a:xfrm>
            <a:off x="4274495" y="3141433"/>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District/City </a:t>
            </a:r>
          </a:p>
        </p:txBody>
      </p:sp>
      <p:sp>
        <p:nvSpPr>
          <p:cNvPr id="13" name="Rounded Rectangle 9">
            <a:extLst>
              <a:ext uri="{FF2B5EF4-FFF2-40B4-BE49-F238E27FC236}">
                <a16:creationId xmlns:a16="http://schemas.microsoft.com/office/drawing/2014/main" id="{3D5D8C3E-2CE3-4865-9B2C-9A1446BA3EF6}"/>
              </a:ext>
            </a:extLst>
          </p:cNvPr>
          <p:cNvSpPr/>
          <p:nvPr/>
        </p:nvSpPr>
        <p:spPr>
          <a:xfrm>
            <a:off x="4274495" y="2222553"/>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National </a:t>
            </a:r>
          </a:p>
        </p:txBody>
      </p:sp>
      <p:sp>
        <p:nvSpPr>
          <p:cNvPr id="14" name="Rounded Rectangle 9">
            <a:extLst>
              <a:ext uri="{FF2B5EF4-FFF2-40B4-BE49-F238E27FC236}">
                <a16:creationId xmlns:a16="http://schemas.microsoft.com/office/drawing/2014/main" id="{B059F60B-CF69-4D1B-BE97-A373C8CC66A1}"/>
              </a:ext>
            </a:extLst>
          </p:cNvPr>
          <p:cNvSpPr/>
          <p:nvPr/>
        </p:nvSpPr>
        <p:spPr>
          <a:xfrm>
            <a:off x="2401315" y="2200656"/>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Regional distributor </a:t>
            </a:r>
          </a:p>
        </p:txBody>
      </p:sp>
      <p:sp>
        <p:nvSpPr>
          <p:cNvPr id="15" name="Rounded Rectangle 9">
            <a:extLst>
              <a:ext uri="{FF2B5EF4-FFF2-40B4-BE49-F238E27FC236}">
                <a16:creationId xmlns:a16="http://schemas.microsoft.com/office/drawing/2014/main" id="{F10C23F9-2E31-4357-A362-6EF8538891B4}"/>
              </a:ext>
            </a:extLst>
          </p:cNvPr>
          <p:cNvSpPr/>
          <p:nvPr/>
        </p:nvSpPr>
        <p:spPr>
          <a:xfrm>
            <a:off x="2401314" y="1319084"/>
            <a:ext cx="1799999" cy="360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400" b="1" kern="0" dirty="0">
                <a:solidFill>
                  <a:schemeClr val="bg1"/>
                </a:solidFill>
                <a:latin typeface="Lato Light" panose="020F0502020204030203"/>
              </a:rPr>
              <a:t>Distributors </a:t>
            </a:r>
          </a:p>
        </p:txBody>
      </p:sp>
      <p:sp>
        <p:nvSpPr>
          <p:cNvPr id="16" name="Rounded Rectangle 9">
            <a:extLst>
              <a:ext uri="{FF2B5EF4-FFF2-40B4-BE49-F238E27FC236}">
                <a16:creationId xmlns:a16="http://schemas.microsoft.com/office/drawing/2014/main" id="{811A748A-FC2B-47C9-87C4-514CF03617CF}"/>
              </a:ext>
            </a:extLst>
          </p:cNvPr>
          <p:cNvSpPr/>
          <p:nvPr/>
        </p:nvSpPr>
        <p:spPr>
          <a:xfrm>
            <a:off x="2401315" y="2659442"/>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Area distributor </a:t>
            </a:r>
          </a:p>
        </p:txBody>
      </p:sp>
      <p:sp>
        <p:nvSpPr>
          <p:cNvPr id="17" name="Rounded Rectangle 9">
            <a:extLst>
              <a:ext uri="{FF2B5EF4-FFF2-40B4-BE49-F238E27FC236}">
                <a16:creationId xmlns:a16="http://schemas.microsoft.com/office/drawing/2014/main" id="{10F1B395-299C-4739-BEAA-65A952536AA8}"/>
              </a:ext>
            </a:extLst>
          </p:cNvPr>
          <p:cNvSpPr/>
          <p:nvPr/>
        </p:nvSpPr>
        <p:spPr>
          <a:xfrm>
            <a:off x="2401315" y="1741870"/>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Master distributor </a:t>
            </a:r>
          </a:p>
        </p:txBody>
      </p:sp>
      <p:sp>
        <p:nvSpPr>
          <p:cNvPr id="33" name="Rounded Rectangle 9">
            <a:extLst>
              <a:ext uri="{FF2B5EF4-FFF2-40B4-BE49-F238E27FC236}">
                <a16:creationId xmlns:a16="http://schemas.microsoft.com/office/drawing/2014/main" id="{0BE53801-233E-4DE0-8193-FEB0DC4C64EB}"/>
              </a:ext>
            </a:extLst>
          </p:cNvPr>
          <p:cNvSpPr/>
          <p:nvPr/>
        </p:nvSpPr>
        <p:spPr>
          <a:xfrm>
            <a:off x="489688" y="3102634"/>
            <a:ext cx="1800000" cy="396000"/>
          </a:xfrm>
          <a:prstGeom prst="roundRect">
            <a:avLst>
              <a:gd name="adj" fmla="val 6979"/>
            </a:avLst>
          </a:prstGeom>
          <a:solidFill>
            <a:srgbClr val="FFFF00"/>
          </a:solidFill>
          <a:ln w="12700" cap="flat" cmpd="sng" algn="ctr">
            <a:noFill/>
            <a:prstDash val="solid"/>
            <a:miter lim="800000"/>
          </a:ln>
          <a:effectLst/>
        </p:spPr>
        <p:txBody>
          <a:bodyPr wrap="square" rtlCol="0" anchor="ctr"/>
          <a:lstStyle/>
          <a:p>
            <a:pPr algn="ctr" defTabSz="914217"/>
            <a:r>
              <a:rPr lang="en-US" sz="1200" b="1" kern="0" dirty="0">
                <a:solidFill>
                  <a:srgbClr val="0091B5"/>
                </a:solidFill>
                <a:latin typeface="Lato Light" panose="020F0502020204030203"/>
              </a:rPr>
              <a:t>Retail </a:t>
            </a:r>
          </a:p>
        </p:txBody>
      </p:sp>
      <p:sp>
        <p:nvSpPr>
          <p:cNvPr id="34" name="Rounded Rectangle 9">
            <a:extLst>
              <a:ext uri="{FF2B5EF4-FFF2-40B4-BE49-F238E27FC236}">
                <a16:creationId xmlns:a16="http://schemas.microsoft.com/office/drawing/2014/main" id="{140349B8-72E4-42D7-9205-40026BCC7818}"/>
              </a:ext>
            </a:extLst>
          </p:cNvPr>
          <p:cNvSpPr/>
          <p:nvPr/>
        </p:nvSpPr>
        <p:spPr>
          <a:xfrm>
            <a:off x="489688" y="3559178"/>
            <a:ext cx="1800000" cy="396000"/>
          </a:xfrm>
          <a:prstGeom prst="roundRect">
            <a:avLst>
              <a:gd name="adj" fmla="val 6979"/>
            </a:avLst>
          </a:prstGeom>
          <a:solidFill>
            <a:srgbClr val="FFC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SaaS</a:t>
            </a:r>
          </a:p>
        </p:txBody>
      </p:sp>
      <p:sp>
        <p:nvSpPr>
          <p:cNvPr id="35" name="Rounded Rectangle 9">
            <a:extLst>
              <a:ext uri="{FF2B5EF4-FFF2-40B4-BE49-F238E27FC236}">
                <a16:creationId xmlns:a16="http://schemas.microsoft.com/office/drawing/2014/main" id="{9C904829-E76D-4966-8319-EC22ABF28A82}"/>
              </a:ext>
            </a:extLst>
          </p:cNvPr>
          <p:cNvSpPr/>
          <p:nvPr/>
        </p:nvSpPr>
        <p:spPr>
          <a:xfrm>
            <a:off x="4274494" y="3600873"/>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City </a:t>
            </a:r>
          </a:p>
        </p:txBody>
      </p:sp>
      <p:sp>
        <p:nvSpPr>
          <p:cNvPr id="36" name="Rounded Rectangle 9">
            <a:extLst>
              <a:ext uri="{FF2B5EF4-FFF2-40B4-BE49-F238E27FC236}">
                <a16:creationId xmlns:a16="http://schemas.microsoft.com/office/drawing/2014/main" id="{8DB093ED-7F0C-4C43-B9ED-EE30B2BCF98D}"/>
              </a:ext>
            </a:extLst>
          </p:cNvPr>
          <p:cNvSpPr/>
          <p:nvPr/>
        </p:nvSpPr>
        <p:spPr>
          <a:xfrm>
            <a:off x="4274494" y="4060313"/>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Zip Code </a:t>
            </a:r>
          </a:p>
        </p:txBody>
      </p:sp>
      <p:sp>
        <p:nvSpPr>
          <p:cNvPr id="37" name="Rounded Rectangle 9">
            <a:extLst>
              <a:ext uri="{FF2B5EF4-FFF2-40B4-BE49-F238E27FC236}">
                <a16:creationId xmlns:a16="http://schemas.microsoft.com/office/drawing/2014/main" id="{136553AC-FEA4-46AA-98D3-2387B9BD1723}"/>
              </a:ext>
            </a:extLst>
          </p:cNvPr>
          <p:cNvSpPr/>
          <p:nvPr/>
        </p:nvSpPr>
        <p:spPr>
          <a:xfrm>
            <a:off x="2401314" y="311822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Stockist </a:t>
            </a:r>
          </a:p>
        </p:txBody>
      </p:sp>
      <p:sp>
        <p:nvSpPr>
          <p:cNvPr id="38" name="Rounded Rectangle 9">
            <a:extLst>
              <a:ext uri="{FF2B5EF4-FFF2-40B4-BE49-F238E27FC236}">
                <a16:creationId xmlns:a16="http://schemas.microsoft.com/office/drawing/2014/main" id="{7D2DA15D-BAFB-414C-ABDB-152361F842A5}"/>
              </a:ext>
            </a:extLst>
          </p:cNvPr>
          <p:cNvSpPr/>
          <p:nvPr/>
        </p:nvSpPr>
        <p:spPr>
          <a:xfrm>
            <a:off x="2401314" y="3577014"/>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Sub Stockist </a:t>
            </a:r>
          </a:p>
        </p:txBody>
      </p:sp>
      <p:sp>
        <p:nvSpPr>
          <p:cNvPr id="41" name="Rounded Rectangle 9">
            <a:extLst>
              <a:ext uri="{FF2B5EF4-FFF2-40B4-BE49-F238E27FC236}">
                <a16:creationId xmlns:a16="http://schemas.microsoft.com/office/drawing/2014/main" id="{60D91F13-FA38-43AE-8A22-AE60C74DB114}"/>
              </a:ext>
            </a:extLst>
          </p:cNvPr>
          <p:cNvSpPr/>
          <p:nvPr/>
        </p:nvSpPr>
        <p:spPr>
          <a:xfrm>
            <a:off x="489688" y="4022962"/>
            <a:ext cx="1800000" cy="396000"/>
          </a:xfrm>
          <a:prstGeom prst="roundRect">
            <a:avLst>
              <a:gd name="adj" fmla="val 6979"/>
            </a:avLst>
          </a:prstGeom>
          <a:solidFill>
            <a:srgbClr val="00B0F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Pharmaceutical</a:t>
            </a:r>
          </a:p>
        </p:txBody>
      </p:sp>
      <p:sp>
        <p:nvSpPr>
          <p:cNvPr id="42" name="Rounded Rectangle 9">
            <a:extLst>
              <a:ext uri="{FF2B5EF4-FFF2-40B4-BE49-F238E27FC236}">
                <a16:creationId xmlns:a16="http://schemas.microsoft.com/office/drawing/2014/main" id="{4C594F14-CAA8-401F-B13D-F13EDD576519}"/>
              </a:ext>
            </a:extLst>
          </p:cNvPr>
          <p:cNvSpPr/>
          <p:nvPr/>
        </p:nvSpPr>
        <p:spPr>
          <a:xfrm>
            <a:off x="489688" y="4479506"/>
            <a:ext cx="1800000" cy="396000"/>
          </a:xfrm>
          <a:prstGeom prst="roundRect">
            <a:avLst>
              <a:gd name="adj" fmla="val 6979"/>
            </a:avLst>
          </a:prstGeom>
          <a:solidFill>
            <a:srgbClr val="00915B"/>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Safety</a:t>
            </a:r>
          </a:p>
        </p:txBody>
      </p:sp>
      <p:sp>
        <p:nvSpPr>
          <p:cNvPr id="43" name="Rounded Rectangle 9">
            <a:extLst>
              <a:ext uri="{FF2B5EF4-FFF2-40B4-BE49-F238E27FC236}">
                <a16:creationId xmlns:a16="http://schemas.microsoft.com/office/drawing/2014/main" id="{442F0283-852D-4F9E-8428-B62EC8DF3CC9}"/>
              </a:ext>
            </a:extLst>
          </p:cNvPr>
          <p:cNvSpPr/>
          <p:nvPr/>
        </p:nvSpPr>
        <p:spPr>
          <a:xfrm>
            <a:off x="4274494" y="4519753"/>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Street</a:t>
            </a:r>
          </a:p>
        </p:txBody>
      </p:sp>
      <p:sp>
        <p:nvSpPr>
          <p:cNvPr id="45" name="Rounded Rectangle 9">
            <a:extLst>
              <a:ext uri="{FF2B5EF4-FFF2-40B4-BE49-F238E27FC236}">
                <a16:creationId xmlns:a16="http://schemas.microsoft.com/office/drawing/2014/main" id="{8D8C96E3-08B9-48F8-A429-F28972BD1B11}"/>
              </a:ext>
            </a:extLst>
          </p:cNvPr>
          <p:cNvSpPr/>
          <p:nvPr/>
        </p:nvSpPr>
        <p:spPr>
          <a:xfrm>
            <a:off x="2401314" y="4035800"/>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Start up Stockist </a:t>
            </a:r>
          </a:p>
        </p:txBody>
      </p:sp>
      <p:sp>
        <p:nvSpPr>
          <p:cNvPr id="46" name="Rounded Rectangle 9">
            <a:extLst>
              <a:ext uri="{FF2B5EF4-FFF2-40B4-BE49-F238E27FC236}">
                <a16:creationId xmlns:a16="http://schemas.microsoft.com/office/drawing/2014/main" id="{C14B8F90-0A02-4F77-94B9-1778A70458FF}"/>
              </a:ext>
            </a:extLst>
          </p:cNvPr>
          <p:cNvSpPr/>
          <p:nvPr/>
        </p:nvSpPr>
        <p:spPr>
          <a:xfrm>
            <a:off x="2401314" y="4494586"/>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Managed Distributor </a:t>
            </a:r>
          </a:p>
        </p:txBody>
      </p:sp>
      <p:sp>
        <p:nvSpPr>
          <p:cNvPr id="49" name="Rounded Rectangle 9">
            <a:extLst>
              <a:ext uri="{FF2B5EF4-FFF2-40B4-BE49-F238E27FC236}">
                <a16:creationId xmlns:a16="http://schemas.microsoft.com/office/drawing/2014/main" id="{BEF1FF95-2055-48D0-A015-F9871E86E0F8}"/>
              </a:ext>
            </a:extLst>
          </p:cNvPr>
          <p:cNvSpPr/>
          <p:nvPr/>
        </p:nvSpPr>
        <p:spPr>
          <a:xfrm>
            <a:off x="9888119" y="269086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SEC Identified Groups </a:t>
            </a:r>
          </a:p>
        </p:txBody>
      </p:sp>
      <p:sp>
        <p:nvSpPr>
          <p:cNvPr id="50" name="Rounded Rectangle 9">
            <a:extLst>
              <a:ext uri="{FF2B5EF4-FFF2-40B4-BE49-F238E27FC236}">
                <a16:creationId xmlns:a16="http://schemas.microsoft.com/office/drawing/2014/main" id="{4756C4E7-D5C7-4940-9DB8-2711367B1F63}"/>
              </a:ext>
            </a:extLst>
          </p:cNvPr>
          <p:cNvSpPr/>
          <p:nvPr/>
        </p:nvSpPr>
        <p:spPr>
          <a:xfrm>
            <a:off x="9888118" y="1326486"/>
            <a:ext cx="1799999" cy="360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400" b="1" kern="0" dirty="0">
                <a:solidFill>
                  <a:schemeClr val="bg1"/>
                </a:solidFill>
                <a:latin typeface="Lato Light" panose="020F0502020204030203"/>
              </a:rPr>
              <a:t>Customers</a:t>
            </a:r>
          </a:p>
        </p:txBody>
      </p:sp>
      <p:sp>
        <p:nvSpPr>
          <p:cNvPr id="51" name="Rounded Rectangle 9">
            <a:extLst>
              <a:ext uri="{FF2B5EF4-FFF2-40B4-BE49-F238E27FC236}">
                <a16:creationId xmlns:a16="http://schemas.microsoft.com/office/drawing/2014/main" id="{A576C4E3-9AAF-49FA-8B92-C705A2EB9E7E}"/>
              </a:ext>
            </a:extLst>
          </p:cNvPr>
          <p:cNvSpPr/>
          <p:nvPr/>
        </p:nvSpPr>
        <p:spPr>
          <a:xfrm>
            <a:off x="9888119" y="315030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Bachelors </a:t>
            </a:r>
          </a:p>
        </p:txBody>
      </p:sp>
      <p:sp>
        <p:nvSpPr>
          <p:cNvPr id="52" name="Rounded Rectangle 9">
            <a:extLst>
              <a:ext uri="{FF2B5EF4-FFF2-40B4-BE49-F238E27FC236}">
                <a16:creationId xmlns:a16="http://schemas.microsoft.com/office/drawing/2014/main" id="{17964971-74FA-49B1-95E5-F2C7F4BD3303}"/>
              </a:ext>
            </a:extLst>
          </p:cNvPr>
          <p:cNvSpPr/>
          <p:nvPr/>
        </p:nvSpPr>
        <p:spPr>
          <a:xfrm>
            <a:off x="9888119" y="223142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Chain / Professional Buyers </a:t>
            </a:r>
          </a:p>
        </p:txBody>
      </p:sp>
      <p:sp>
        <p:nvSpPr>
          <p:cNvPr id="53" name="Rounded Rectangle 9">
            <a:extLst>
              <a:ext uri="{FF2B5EF4-FFF2-40B4-BE49-F238E27FC236}">
                <a16:creationId xmlns:a16="http://schemas.microsoft.com/office/drawing/2014/main" id="{3647B628-5187-4E57-BF3B-61783E3C6253}"/>
              </a:ext>
            </a:extLst>
          </p:cNvPr>
          <p:cNvSpPr/>
          <p:nvPr/>
        </p:nvSpPr>
        <p:spPr>
          <a:xfrm>
            <a:off x="9888118" y="3609748"/>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Housewives</a:t>
            </a:r>
          </a:p>
        </p:txBody>
      </p:sp>
      <p:sp>
        <p:nvSpPr>
          <p:cNvPr id="54" name="Rounded Rectangle 9">
            <a:extLst>
              <a:ext uri="{FF2B5EF4-FFF2-40B4-BE49-F238E27FC236}">
                <a16:creationId xmlns:a16="http://schemas.microsoft.com/office/drawing/2014/main" id="{B1C28A59-1FD0-4F62-A498-88AE335956D3}"/>
              </a:ext>
            </a:extLst>
          </p:cNvPr>
          <p:cNvSpPr/>
          <p:nvPr/>
        </p:nvSpPr>
        <p:spPr>
          <a:xfrm>
            <a:off x="9888118" y="406918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Educators </a:t>
            </a:r>
          </a:p>
        </p:txBody>
      </p:sp>
      <p:sp>
        <p:nvSpPr>
          <p:cNvPr id="55" name="Rounded Rectangle 9">
            <a:extLst>
              <a:ext uri="{FF2B5EF4-FFF2-40B4-BE49-F238E27FC236}">
                <a16:creationId xmlns:a16="http://schemas.microsoft.com/office/drawing/2014/main" id="{9BEEBDD2-F20B-46BD-9D83-32D4A744BADA}"/>
              </a:ext>
            </a:extLst>
          </p:cNvPr>
          <p:cNvSpPr/>
          <p:nvPr/>
        </p:nvSpPr>
        <p:spPr>
          <a:xfrm>
            <a:off x="9888118" y="452862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Children</a:t>
            </a:r>
          </a:p>
        </p:txBody>
      </p:sp>
      <p:sp>
        <p:nvSpPr>
          <p:cNvPr id="57" name="Rounded Rectangle 9">
            <a:extLst>
              <a:ext uri="{FF2B5EF4-FFF2-40B4-BE49-F238E27FC236}">
                <a16:creationId xmlns:a16="http://schemas.microsoft.com/office/drawing/2014/main" id="{9AF06790-079C-4E6F-95DC-FFB59190199D}"/>
              </a:ext>
            </a:extLst>
          </p:cNvPr>
          <p:cNvSpPr/>
          <p:nvPr/>
        </p:nvSpPr>
        <p:spPr>
          <a:xfrm>
            <a:off x="6139558" y="2223489"/>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Construction equipment</a:t>
            </a:r>
          </a:p>
        </p:txBody>
      </p:sp>
      <p:sp>
        <p:nvSpPr>
          <p:cNvPr id="58" name="Rounded Rectangle 9">
            <a:extLst>
              <a:ext uri="{FF2B5EF4-FFF2-40B4-BE49-F238E27FC236}">
                <a16:creationId xmlns:a16="http://schemas.microsoft.com/office/drawing/2014/main" id="{F9807752-D343-48B5-9125-E4FB6D8BDCEF}"/>
              </a:ext>
            </a:extLst>
          </p:cNvPr>
          <p:cNvSpPr/>
          <p:nvPr/>
        </p:nvSpPr>
        <p:spPr>
          <a:xfrm>
            <a:off x="6139557" y="1333039"/>
            <a:ext cx="1799999" cy="360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400" b="1" kern="0" dirty="0">
                <a:solidFill>
                  <a:schemeClr val="bg1"/>
                </a:solidFill>
                <a:latin typeface="Lato Light" panose="020F0502020204030203"/>
              </a:rPr>
              <a:t>Channels </a:t>
            </a:r>
          </a:p>
        </p:txBody>
      </p:sp>
      <p:sp>
        <p:nvSpPr>
          <p:cNvPr id="59" name="Rounded Rectangle 9">
            <a:extLst>
              <a:ext uri="{FF2B5EF4-FFF2-40B4-BE49-F238E27FC236}">
                <a16:creationId xmlns:a16="http://schemas.microsoft.com/office/drawing/2014/main" id="{021B83B8-59A2-4EF6-A21F-6DC3FF2BE8B1}"/>
              </a:ext>
            </a:extLst>
          </p:cNvPr>
          <p:cNvSpPr/>
          <p:nvPr/>
        </p:nvSpPr>
        <p:spPr>
          <a:xfrm>
            <a:off x="6139558" y="2682275"/>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Education Institutions</a:t>
            </a:r>
          </a:p>
        </p:txBody>
      </p:sp>
      <p:sp>
        <p:nvSpPr>
          <p:cNvPr id="60" name="Rounded Rectangle 9">
            <a:extLst>
              <a:ext uri="{FF2B5EF4-FFF2-40B4-BE49-F238E27FC236}">
                <a16:creationId xmlns:a16="http://schemas.microsoft.com/office/drawing/2014/main" id="{B451F17C-BD34-408C-B445-124A16540640}"/>
              </a:ext>
            </a:extLst>
          </p:cNvPr>
          <p:cNvSpPr/>
          <p:nvPr/>
        </p:nvSpPr>
        <p:spPr>
          <a:xfrm>
            <a:off x="6139558" y="1764703"/>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Pharmacies</a:t>
            </a:r>
          </a:p>
        </p:txBody>
      </p:sp>
      <p:sp>
        <p:nvSpPr>
          <p:cNvPr id="61" name="Rounded Rectangle 9">
            <a:extLst>
              <a:ext uri="{FF2B5EF4-FFF2-40B4-BE49-F238E27FC236}">
                <a16:creationId xmlns:a16="http://schemas.microsoft.com/office/drawing/2014/main" id="{78629756-A085-4CA9-BEA9-D65B7E91A3EC}"/>
              </a:ext>
            </a:extLst>
          </p:cNvPr>
          <p:cNvSpPr/>
          <p:nvPr/>
        </p:nvSpPr>
        <p:spPr>
          <a:xfrm>
            <a:off x="6139557" y="3141061"/>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Contractors &amp; builders </a:t>
            </a:r>
          </a:p>
        </p:txBody>
      </p:sp>
      <p:sp>
        <p:nvSpPr>
          <p:cNvPr id="62" name="Rounded Rectangle 9">
            <a:extLst>
              <a:ext uri="{FF2B5EF4-FFF2-40B4-BE49-F238E27FC236}">
                <a16:creationId xmlns:a16="http://schemas.microsoft.com/office/drawing/2014/main" id="{47CE7B21-D627-405B-A001-90CD5FCF72CE}"/>
              </a:ext>
            </a:extLst>
          </p:cNvPr>
          <p:cNvSpPr/>
          <p:nvPr/>
        </p:nvSpPr>
        <p:spPr>
          <a:xfrm>
            <a:off x="6139557" y="3599847"/>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Showrooms / Resellers</a:t>
            </a:r>
          </a:p>
        </p:txBody>
      </p:sp>
      <p:sp>
        <p:nvSpPr>
          <p:cNvPr id="63" name="Rounded Rectangle 9">
            <a:extLst>
              <a:ext uri="{FF2B5EF4-FFF2-40B4-BE49-F238E27FC236}">
                <a16:creationId xmlns:a16="http://schemas.microsoft.com/office/drawing/2014/main" id="{A6E0DEFA-EE38-4AFD-8AEA-3314962E3DCB}"/>
              </a:ext>
            </a:extLst>
          </p:cNvPr>
          <p:cNvSpPr/>
          <p:nvPr/>
        </p:nvSpPr>
        <p:spPr>
          <a:xfrm>
            <a:off x="6139557" y="4058633"/>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Retail chains</a:t>
            </a:r>
          </a:p>
        </p:txBody>
      </p:sp>
      <p:sp>
        <p:nvSpPr>
          <p:cNvPr id="64" name="Rounded Rectangle 9">
            <a:extLst>
              <a:ext uri="{FF2B5EF4-FFF2-40B4-BE49-F238E27FC236}">
                <a16:creationId xmlns:a16="http://schemas.microsoft.com/office/drawing/2014/main" id="{C8EA4544-A1F0-4269-A2DE-DC8CB37459FD}"/>
              </a:ext>
            </a:extLst>
          </p:cNvPr>
          <p:cNvSpPr/>
          <p:nvPr/>
        </p:nvSpPr>
        <p:spPr>
          <a:xfrm>
            <a:off x="6139557" y="4517419"/>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Supermarkets </a:t>
            </a:r>
          </a:p>
        </p:txBody>
      </p:sp>
      <p:sp>
        <p:nvSpPr>
          <p:cNvPr id="65" name="Rounded Rectangle 9">
            <a:extLst>
              <a:ext uri="{FF2B5EF4-FFF2-40B4-BE49-F238E27FC236}">
                <a16:creationId xmlns:a16="http://schemas.microsoft.com/office/drawing/2014/main" id="{C9C78E53-B692-436A-8941-9DBA644A22BA}"/>
              </a:ext>
            </a:extLst>
          </p:cNvPr>
          <p:cNvSpPr/>
          <p:nvPr/>
        </p:nvSpPr>
        <p:spPr>
          <a:xfrm>
            <a:off x="489688" y="4943378"/>
            <a:ext cx="1800000" cy="396000"/>
          </a:xfrm>
          <a:prstGeom prst="roundRect">
            <a:avLst>
              <a:gd name="adj" fmla="val 6979"/>
            </a:avLst>
          </a:prstGeom>
          <a:solidFill>
            <a:srgbClr val="FF0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Schools</a:t>
            </a:r>
          </a:p>
        </p:txBody>
      </p:sp>
      <p:sp>
        <p:nvSpPr>
          <p:cNvPr id="66" name="Rounded Rectangle 9">
            <a:extLst>
              <a:ext uri="{FF2B5EF4-FFF2-40B4-BE49-F238E27FC236}">
                <a16:creationId xmlns:a16="http://schemas.microsoft.com/office/drawing/2014/main" id="{3C9B1DBA-7EF3-4945-8CE3-9B746D74108E}"/>
              </a:ext>
            </a:extLst>
          </p:cNvPr>
          <p:cNvSpPr/>
          <p:nvPr/>
        </p:nvSpPr>
        <p:spPr>
          <a:xfrm>
            <a:off x="2401314" y="4953371"/>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Managed Distributor </a:t>
            </a:r>
          </a:p>
        </p:txBody>
      </p:sp>
      <p:sp>
        <p:nvSpPr>
          <p:cNvPr id="69" name="Rounded Rectangle 9">
            <a:extLst>
              <a:ext uri="{FF2B5EF4-FFF2-40B4-BE49-F238E27FC236}">
                <a16:creationId xmlns:a16="http://schemas.microsoft.com/office/drawing/2014/main" id="{C7352627-CEBD-4C28-A20B-D3A1183C4675}"/>
              </a:ext>
            </a:extLst>
          </p:cNvPr>
          <p:cNvSpPr/>
          <p:nvPr/>
        </p:nvSpPr>
        <p:spPr>
          <a:xfrm>
            <a:off x="6139557" y="495844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Electrical resellers</a:t>
            </a:r>
          </a:p>
        </p:txBody>
      </p:sp>
      <p:sp>
        <p:nvSpPr>
          <p:cNvPr id="70" name="TextBox 69">
            <a:extLst>
              <a:ext uri="{FF2B5EF4-FFF2-40B4-BE49-F238E27FC236}">
                <a16:creationId xmlns:a16="http://schemas.microsoft.com/office/drawing/2014/main" id="{CE954B0D-108E-47DF-BFD5-E6B087ACA4DE}"/>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Categories.</a:t>
            </a:r>
          </a:p>
        </p:txBody>
      </p:sp>
      <p:pic>
        <p:nvPicPr>
          <p:cNvPr id="71" name="Picture 70" descr="Logo&#10;&#10;Description automatically generated">
            <a:extLst>
              <a:ext uri="{FF2B5EF4-FFF2-40B4-BE49-F238E27FC236}">
                <a16:creationId xmlns:a16="http://schemas.microsoft.com/office/drawing/2014/main" id="{030BB43D-3EEA-4E8C-9CCF-389351213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72" name="TextBox 71">
            <a:extLst>
              <a:ext uri="{FF2B5EF4-FFF2-40B4-BE49-F238E27FC236}">
                <a16:creationId xmlns:a16="http://schemas.microsoft.com/office/drawing/2014/main" id="{4F8BB21C-ACC3-42B9-AB2F-27E698209462}"/>
              </a:ext>
            </a:extLst>
          </p:cNvPr>
          <p:cNvSpPr txBox="1"/>
          <p:nvPr/>
        </p:nvSpPr>
        <p:spPr>
          <a:xfrm>
            <a:off x="630119" y="5514174"/>
            <a:ext cx="10884219" cy="707886"/>
          </a:xfrm>
          <a:prstGeom prst="rect">
            <a:avLst/>
          </a:prstGeom>
          <a:noFill/>
        </p:spPr>
        <p:txBody>
          <a:bodyPr wrap="square" rtlCol="0">
            <a:spAutoFit/>
          </a:bodyPr>
          <a:lstStyle/>
          <a:p>
            <a:pPr marL="285750" indent="-285750">
              <a:buFont typeface="+mj-lt"/>
              <a:buAutoNum type="romanUcPeriod"/>
            </a:pPr>
            <a:r>
              <a:rPr lang="en-GB" sz="800" dirty="0">
                <a:latin typeface="Lato Light" panose="020F0502020204030203"/>
              </a:rPr>
              <a:t>The basis of this model is how to reach our target market of housewives through a distribution model.</a:t>
            </a:r>
          </a:p>
          <a:p>
            <a:pPr marL="285750" indent="-285750">
              <a:buFont typeface="+mj-lt"/>
              <a:buAutoNum type="romanUcPeriod"/>
            </a:pPr>
            <a:r>
              <a:rPr lang="en-GB" sz="800" dirty="0">
                <a:latin typeface="Lato Light" panose="020F0502020204030203"/>
              </a:rPr>
              <a:t>It then works backward through the regions to determine if a national level model is needed </a:t>
            </a:r>
          </a:p>
          <a:p>
            <a:pPr marL="285750" indent="-285750">
              <a:buFont typeface="+mj-lt"/>
              <a:buAutoNum type="romanUcPeriod"/>
            </a:pPr>
            <a:r>
              <a:rPr lang="en-GB" sz="800" dirty="0">
                <a:latin typeface="Lato Light" panose="020F0502020204030203"/>
              </a:rPr>
              <a:t>Then works back again to a national level distributor or multiple state level distributors </a:t>
            </a:r>
          </a:p>
          <a:p>
            <a:pPr marL="285750" indent="-285750">
              <a:buFont typeface="+mj-lt"/>
              <a:buAutoNum type="romanUcPeriod"/>
            </a:pPr>
            <a:r>
              <a:rPr lang="en-GB" sz="800" dirty="0">
                <a:latin typeface="Lato Light" panose="020F0502020204030203"/>
              </a:rPr>
              <a:t>Then works further back that the ideal environment for thee housewives will be to purchase the solution from a pharmacy as its more likely.</a:t>
            </a:r>
          </a:p>
          <a:p>
            <a:pPr marL="285750" indent="-285750">
              <a:buFont typeface="+mj-lt"/>
              <a:buAutoNum type="romanUcPeriod"/>
            </a:pPr>
            <a:r>
              <a:rPr lang="en-GB" sz="800" dirty="0">
                <a:latin typeface="Lato Light" panose="020F0502020204030203"/>
              </a:rPr>
              <a:t>Having identified 2 possibilities from each layer , its now a matter of running a exercise to determine which of the 2 models will work for the business</a:t>
            </a:r>
          </a:p>
        </p:txBody>
      </p:sp>
      <p:sp>
        <p:nvSpPr>
          <p:cNvPr id="48" name="Rounded Rectangle 9">
            <a:extLst>
              <a:ext uri="{FF2B5EF4-FFF2-40B4-BE49-F238E27FC236}">
                <a16:creationId xmlns:a16="http://schemas.microsoft.com/office/drawing/2014/main" id="{3286E652-636E-4B98-87C7-F20225105F8F}"/>
              </a:ext>
            </a:extLst>
          </p:cNvPr>
          <p:cNvSpPr/>
          <p:nvPr/>
        </p:nvSpPr>
        <p:spPr>
          <a:xfrm>
            <a:off x="7999343" y="2690868"/>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B</a:t>
            </a:r>
          </a:p>
        </p:txBody>
      </p:sp>
      <p:sp>
        <p:nvSpPr>
          <p:cNvPr id="56" name="Rounded Rectangle 9">
            <a:extLst>
              <a:ext uri="{FF2B5EF4-FFF2-40B4-BE49-F238E27FC236}">
                <a16:creationId xmlns:a16="http://schemas.microsoft.com/office/drawing/2014/main" id="{CAF0CBF1-2F52-4E89-A785-AE7D0D980FCC}"/>
              </a:ext>
            </a:extLst>
          </p:cNvPr>
          <p:cNvSpPr/>
          <p:nvPr/>
        </p:nvSpPr>
        <p:spPr>
          <a:xfrm>
            <a:off x="7999342" y="1326486"/>
            <a:ext cx="1799999" cy="360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400" b="1" kern="0" dirty="0">
                <a:solidFill>
                  <a:schemeClr val="bg1"/>
                </a:solidFill>
                <a:latin typeface="Lato Light" panose="020F0502020204030203"/>
              </a:rPr>
              <a:t>Product Groups </a:t>
            </a:r>
          </a:p>
        </p:txBody>
      </p:sp>
      <p:sp>
        <p:nvSpPr>
          <p:cNvPr id="67" name="Rounded Rectangle 9">
            <a:extLst>
              <a:ext uri="{FF2B5EF4-FFF2-40B4-BE49-F238E27FC236}">
                <a16:creationId xmlns:a16="http://schemas.microsoft.com/office/drawing/2014/main" id="{4764F310-1E09-45DE-9367-6AA3AB96BA18}"/>
              </a:ext>
            </a:extLst>
          </p:cNvPr>
          <p:cNvSpPr/>
          <p:nvPr/>
        </p:nvSpPr>
        <p:spPr>
          <a:xfrm>
            <a:off x="7999343" y="3150308"/>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a:t>
            </a:r>
          </a:p>
        </p:txBody>
      </p:sp>
      <p:sp>
        <p:nvSpPr>
          <p:cNvPr id="68" name="Rounded Rectangle 9">
            <a:extLst>
              <a:ext uri="{FF2B5EF4-FFF2-40B4-BE49-F238E27FC236}">
                <a16:creationId xmlns:a16="http://schemas.microsoft.com/office/drawing/2014/main" id="{07BF206C-BB6C-49F6-BCDA-097A24152CB7}"/>
              </a:ext>
            </a:extLst>
          </p:cNvPr>
          <p:cNvSpPr/>
          <p:nvPr/>
        </p:nvSpPr>
        <p:spPr>
          <a:xfrm>
            <a:off x="7999343" y="223142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A</a:t>
            </a:r>
          </a:p>
        </p:txBody>
      </p:sp>
      <p:sp>
        <p:nvSpPr>
          <p:cNvPr id="73" name="Rounded Rectangle 9">
            <a:extLst>
              <a:ext uri="{FF2B5EF4-FFF2-40B4-BE49-F238E27FC236}">
                <a16:creationId xmlns:a16="http://schemas.microsoft.com/office/drawing/2014/main" id="{421B274D-27A5-4E41-B328-BB1A3C491B93}"/>
              </a:ext>
            </a:extLst>
          </p:cNvPr>
          <p:cNvSpPr/>
          <p:nvPr/>
        </p:nvSpPr>
        <p:spPr>
          <a:xfrm>
            <a:off x="7999342" y="3609748"/>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a:t>
            </a:r>
          </a:p>
        </p:txBody>
      </p:sp>
      <p:sp>
        <p:nvSpPr>
          <p:cNvPr id="74" name="Rounded Rectangle 9">
            <a:extLst>
              <a:ext uri="{FF2B5EF4-FFF2-40B4-BE49-F238E27FC236}">
                <a16:creationId xmlns:a16="http://schemas.microsoft.com/office/drawing/2014/main" id="{2FEFEE46-3A81-4B47-A6F9-74739A2E9B4C}"/>
              </a:ext>
            </a:extLst>
          </p:cNvPr>
          <p:cNvSpPr/>
          <p:nvPr/>
        </p:nvSpPr>
        <p:spPr>
          <a:xfrm>
            <a:off x="7999342" y="406918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E</a:t>
            </a:r>
          </a:p>
        </p:txBody>
      </p:sp>
      <p:sp>
        <p:nvSpPr>
          <p:cNvPr id="75" name="Rounded Rectangle 9">
            <a:extLst>
              <a:ext uri="{FF2B5EF4-FFF2-40B4-BE49-F238E27FC236}">
                <a16:creationId xmlns:a16="http://schemas.microsoft.com/office/drawing/2014/main" id="{AEBBE7FB-A46A-4E15-847A-5B51AEE57F2E}"/>
              </a:ext>
            </a:extLst>
          </p:cNvPr>
          <p:cNvSpPr/>
          <p:nvPr/>
        </p:nvSpPr>
        <p:spPr>
          <a:xfrm>
            <a:off x="7999342" y="452862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F</a:t>
            </a:r>
          </a:p>
        </p:txBody>
      </p:sp>
    </p:spTree>
    <p:extLst>
      <p:ext uri="{BB962C8B-B14F-4D97-AF65-F5344CB8AC3E}">
        <p14:creationId xmlns:p14="http://schemas.microsoft.com/office/powerpoint/2010/main" val="419292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1FD617F-F675-4CC3-88E0-9D994CE4E83E}"/>
              </a:ext>
            </a:extLst>
          </p:cNvPr>
          <p:cNvGrpSpPr/>
          <p:nvPr/>
        </p:nvGrpSpPr>
        <p:grpSpPr>
          <a:xfrm>
            <a:off x="1279585" y="1843374"/>
            <a:ext cx="2520000" cy="2533073"/>
            <a:chOff x="1346260" y="1583471"/>
            <a:chExt cx="2520000" cy="2462820"/>
          </a:xfrm>
        </p:grpSpPr>
        <p:sp>
          <p:nvSpPr>
            <p:cNvPr id="5" name="Rectangle 4">
              <a:extLst>
                <a:ext uri="{FF2B5EF4-FFF2-40B4-BE49-F238E27FC236}">
                  <a16:creationId xmlns:a16="http://schemas.microsoft.com/office/drawing/2014/main" id="{07A6B908-C527-4B4E-B987-14BA1126ED7B}"/>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Metrics</a:t>
              </a:r>
            </a:p>
          </p:txBody>
        </p:sp>
        <p:sp>
          <p:nvSpPr>
            <p:cNvPr id="6" name="Rectangle 5">
              <a:extLst>
                <a:ext uri="{FF2B5EF4-FFF2-40B4-BE49-F238E27FC236}">
                  <a16:creationId xmlns:a16="http://schemas.microsoft.com/office/drawing/2014/main" id="{13B352AE-412A-4555-89FC-A673BEE70106}"/>
                </a:ext>
              </a:extLst>
            </p:cNvPr>
            <p:cNvSpPr/>
            <p:nvPr/>
          </p:nvSpPr>
          <p:spPr>
            <a:xfrm>
              <a:off x="1346260" y="1946197"/>
              <a:ext cx="2520000" cy="2100094"/>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Within the dashboard of business management, we establish key metrics from both an Internal and market perspective to help monitor and manage the business. We establish this via the balanced scorecard method from UpskilPRO</a:t>
              </a:r>
              <a:r>
                <a:rPr lang="en-GB" sz="1100" dirty="0">
                  <a:solidFill>
                    <a:srgbClr val="000000"/>
                  </a:solidFill>
                  <a:effectLst/>
                  <a:latin typeface="Lato Light" panose="020F0502020204030203"/>
                  <a:ea typeface="Times New Roman" panose="02020603050405020304" pitchFamily="18" charset="0"/>
                  <a:cs typeface="Times New Roman" panose="02020603050405020304" pitchFamily="18" charset="0"/>
                </a:rPr>
                <a:t>.</a:t>
              </a:r>
              <a:endParaRPr lang="en-GB" sz="2400" dirty="0">
                <a:effectLst/>
                <a:latin typeface="Lato Light" panose="020F0502020204030203"/>
                <a:ea typeface="Times New Roman" panose="02020603050405020304" pitchFamily="18" charset="0"/>
                <a:cs typeface="Times New Roman" panose="02020603050405020304" pitchFamily="18" charset="0"/>
              </a:endParaRP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7" name="TextBox 6">
            <a:extLst>
              <a:ext uri="{FF2B5EF4-FFF2-40B4-BE49-F238E27FC236}">
                <a16:creationId xmlns:a16="http://schemas.microsoft.com/office/drawing/2014/main" id="{9F84E73A-17A9-4033-992B-682C1301EC30}"/>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Metrics</a:t>
            </a:r>
          </a:p>
        </p:txBody>
      </p:sp>
      <p:pic>
        <p:nvPicPr>
          <p:cNvPr id="8" name="Picture 7" descr="Logo&#10;&#10;Description automatically generated">
            <a:extLst>
              <a:ext uri="{FF2B5EF4-FFF2-40B4-BE49-F238E27FC236}">
                <a16:creationId xmlns:a16="http://schemas.microsoft.com/office/drawing/2014/main" id="{B380929D-3741-40D4-A4DD-7226FC084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9" name="Rounded Rectangle 10">
            <a:extLst>
              <a:ext uri="{FF2B5EF4-FFF2-40B4-BE49-F238E27FC236}">
                <a16:creationId xmlns:a16="http://schemas.microsoft.com/office/drawing/2014/main" id="{0AF2D911-6D31-428A-8842-77A2B6B459EE}"/>
              </a:ext>
            </a:extLst>
          </p:cNvPr>
          <p:cNvSpPr/>
          <p:nvPr/>
        </p:nvSpPr>
        <p:spPr>
          <a:xfrm>
            <a:off x="178754" y="288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#6</a:t>
            </a:r>
          </a:p>
        </p:txBody>
      </p:sp>
      <p:sp>
        <p:nvSpPr>
          <p:cNvPr id="10" name="Rounded Rectangle 10">
            <a:extLst>
              <a:ext uri="{FF2B5EF4-FFF2-40B4-BE49-F238E27FC236}">
                <a16:creationId xmlns:a16="http://schemas.microsoft.com/office/drawing/2014/main" id="{377C6230-75DA-45A0-80D5-5D3669993F5F}"/>
              </a:ext>
            </a:extLst>
          </p:cNvPr>
          <p:cNvSpPr/>
          <p:nvPr/>
        </p:nvSpPr>
        <p:spPr>
          <a:xfrm>
            <a:off x="3936000" y="229320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Markets </a:t>
            </a:r>
          </a:p>
        </p:txBody>
      </p:sp>
      <p:sp>
        <p:nvSpPr>
          <p:cNvPr id="11" name="Rounded Rectangle 9">
            <a:extLst>
              <a:ext uri="{FF2B5EF4-FFF2-40B4-BE49-F238E27FC236}">
                <a16:creationId xmlns:a16="http://schemas.microsoft.com/office/drawing/2014/main" id="{971DB2B1-E929-4D20-AA58-1A4BB5D00024}"/>
              </a:ext>
            </a:extLst>
          </p:cNvPr>
          <p:cNvSpPr/>
          <p:nvPr/>
        </p:nvSpPr>
        <p:spPr>
          <a:xfrm>
            <a:off x="3936000" y="2908304"/>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Systems</a:t>
            </a:r>
          </a:p>
        </p:txBody>
      </p:sp>
      <p:sp>
        <p:nvSpPr>
          <p:cNvPr id="12" name="Rounded Rectangle 10">
            <a:extLst>
              <a:ext uri="{FF2B5EF4-FFF2-40B4-BE49-F238E27FC236}">
                <a16:creationId xmlns:a16="http://schemas.microsoft.com/office/drawing/2014/main" id="{4B82DA6B-A1BD-4E13-9DFA-45E90965D59C}"/>
              </a:ext>
            </a:extLst>
          </p:cNvPr>
          <p:cNvSpPr/>
          <p:nvPr/>
        </p:nvSpPr>
        <p:spPr>
          <a:xfrm>
            <a:off x="3936000" y="352339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Competition</a:t>
            </a:r>
            <a:endParaRPr lang="en-US" kern="0" dirty="0">
              <a:solidFill>
                <a:schemeClr val="tx1">
                  <a:lumMod val="50000"/>
                  <a:lumOff val="50000"/>
                </a:schemeClr>
              </a:solidFill>
              <a:latin typeface="Lato Light" panose="020F0502020204030203" pitchFamily="34" charset="0"/>
            </a:endParaRPr>
          </a:p>
        </p:txBody>
      </p:sp>
      <p:sp>
        <p:nvSpPr>
          <p:cNvPr id="13" name="Rounded Rectangle 11">
            <a:extLst>
              <a:ext uri="{FF2B5EF4-FFF2-40B4-BE49-F238E27FC236}">
                <a16:creationId xmlns:a16="http://schemas.microsoft.com/office/drawing/2014/main" id="{9EAB48C4-7255-4240-A2AB-3335154567EB}"/>
              </a:ext>
            </a:extLst>
          </p:cNvPr>
          <p:cNvSpPr/>
          <p:nvPr/>
        </p:nvSpPr>
        <p:spPr>
          <a:xfrm>
            <a:off x="6208683" y="229320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Management</a:t>
            </a:r>
          </a:p>
        </p:txBody>
      </p:sp>
      <p:sp>
        <p:nvSpPr>
          <p:cNvPr id="14" name="Rounded Rectangle 12">
            <a:extLst>
              <a:ext uri="{FF2B5EF4-FFF2-40B4-BE49-F238E27FC236}">
                <a16:creationId xmlns:a16="http://schemas.microsoft.com/office/drawing/2014/main" id="{F16D890D-89AC-4755-8205-7403293B3025}"/>
              </a:ext>
            </a:extLst>
          </p:cNvPr>
          <p:cNvSpPr/>
          <p:nvPr/>
        </p:nvSpPr>
        <p:spPr>
          <a:xfrm>
            <a:off x="6208683" y="290098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Channel</a:t>
            </a:r>
            <a:endParaRPr lang="en-US" kern="0" dirty="0">
              <a:solidFill>
                <a:schemeClr val="tx1">
                  <a:lumMod val="50000"/>
                  <a:lumOff val="50000"/>
                </a:schemeClr>
              </a:solidFill>
              <a:latin typeface="Lato Light" panose="020F0502020204030203" pitchFamily="34" charset="0"/>
            </a:endParaRPr>
          </a:p>
        </p:txBody>
      </p:sp>
      <p:sp>
        <p:nvSpPr>
          <p:cNvPr id="15" name="Rounded Rectangle 13">
            <a:extLst>
              <a:ext uri="{FF2B5EF4-FFF2-40B4-BE49-F238E27FC236}">
                <a16:creationId xmlns:a16="http://schemas.microsoft.com/office/drawing/2014/main" id="{C0AD37F8-30FE-48FF-BDA8-00039843BA8E}"/>
              </a:ext>
            </a:extLst>
          </p:cNvPr>
          <p:cNvSpPr/>
          <p:nvPr/>
        </p:nvSpPr>
        <p:spPr>
          <a:xfrm>
            <a:off x="6208683" y="350876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Compliance</a:t>
            </a:r>
          </a:p>
        </p:txBody>
      </p:sp>
      <p:sp>
        <p:nvSpPr>
          <p:cNvPr id="16" name="Rounded Rectangle 10">
            <a:extLst>
              <a:ext uri="{FF2B5EF4-FFF2-40B4-BE49-F238E27FC236}">
                <a16:creationId xmlns:a16="http://schemas.microsoft.com/office/drawing/2014/main" id="{40BA3D6E-9BA2-4065-A34C-9B5635BF41D3}"/>
              </a:ext>
            </a:extLst>
          </p:cNvPr>
          <p:cNvSpPr/>
          <p:nvPr/>
        </p:nvSpPr>
        <p:spPr>
          <a:xfrm>
            <a:off x="8481366" y="227600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Portfolio</a:t>
            </a:r>
          </a:p>
        </p:txBody>
      </p:sp>
      <p:sp>
        <p:nvSpPr>
          <p:cNvPr id="17" name="Rounded Rectangle 9">
            <a:extLst>
              <a:ext uri="{FF2B5EF4-FFF2-40B4-BE49-F238E27FC236}">
                <a16:creationId xmlns:a16="http://schemas.microsoft.com/office/drawing/2014/main" id="{2120A001-613E-434D-9CAE-7DA25F15C4E6}"/>
              </a:ext>
            </a:extLst>
          </p:cNvPr>
          <p:cNvSpPr/>
          <p:nvPr/>
        </p:nvSpPr>
        <p:spPr>
          <a:xfrm>
            <a:off x="8481366" y="2891101"/>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Win/Loss</a:t>
            </a:r>
          </a:p>
        </p:txBody>
      </p:sp>
      <p:sp>
        <p:nvSpPr>
          <p:cNvPr id="18" name="Rounded Rectangle 10">
            <a:extLst>
              <a:ext uri="{FF2B5EF4-FFF2-40B4-BE49-F238E27FC236}">
                <a16:creationId xmlns:a16="http://schemas.microsoft.com/office/drawing/2014/main" id="{B01301C9-2BB2-4B3A-A397-2D514D54C64D}"/>
              </a:ext>
            </a:extLst>
          </p:cNvPr>
          <p:cNvSpPr/>
          <p:nvPr/>
        </p:nvSpPr>
        <p:spPr>
          <a:xfrm>
            <a:off x="8481366" y="350619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dirty="0">
                <a:solidFill>
                  <a:schemeClr val="tx1">
                    <a:lumMod val="50000"/>
                    <a:lumOff val="50000"/>
                  </a:schemeClr>
                </a:solidFill>
                <a:latin typeface="Lato Light" panose="020F0502020204030203" pitchFamily="34" charset="0"/>
              </a:rPr>
              <a:t>Metrics</a:t>
            </a:r>
          </a:p>
        </p:txBody>
      </p:sp>
      <p:sp>
        <p:nvSpPr>
          <p:cNvPr id="2" name="Footer Placeholder 1">
            <a:extLst>
              <a:ext uri="{FF2B5EF4-FFF2-40B4-BE49-F238E27FC236}">
                <a16:creationId xmlns:a16="http://schemas.microsoft.com/office/drawing/2014/main" id="{C4BC0458-D2EA-4096-BC22-333F4AF8D76D}"/>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49648500-9342-4484-8BB4-B2880B238B79}"/>
              </a:ext>
            </a:extLst>
          </p:cNvPr>
          <p:cNvSpPr>
            <a:spLocks noGrp="1"/>
          </p:cNvSpPr>
          <p:nvPr>
            <p:ph type="sldNum" sz="quarter" idx="12"/>
          </p:nvPr>
        </p:nvSpPr>
        <p:spPr/>
        <p:txBody>
          <a:bodyPr/>
          <a:lstStyle/>
          <a:p>
            <a:fld id="{C78A94D8-6129-47FC-8647-F2BFC87A2450}" type="slidenum">
              <a:rPr lang="en-GB" smtClean="0"/>
              <a:t>24</a:t>
            </a:fld>
            <a:endParaRPr lang="en-GB"/>
          </a:p>
        </p:txBody>
      </p:sp>
    </p:spTree>
    <p:extLst>
      <p:ext uri="{BB962C8B-B14F-4D97-AF65-F5344CB8AC3E}">
        <p14:creationId xmlns:p14="http://schemas.microsoft.com/office/powerpoint/2010/main" val="193847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EC62FD-CE85-48E5-8CD5-B4CC40365D03}"/>
              </a:ext>
            </a:extLst>
          </p:cNvPr>
          <p:cNvPicPr>
            <a:picLocks noChangeAspect="1"/>
          </p:cNvPicPr>
          <p:nvPr/>
        </p:nvPicPr>
        <p:blipFill>
          <a:blip r:embed="rId2"/>
          <a:stretch>
            <a:fillRect/>
          </a:stretch>
        </p:blipFill>
        <p:spPr>
          <a:xfrm>
            <a:off x="241934" y="1724025"/>
            <a:ext cx="11571089" cy="2952750"/>
          </a:xfrm>
          <a:prstGeom prst="rect">
            <a:avLst/>
          </a:prstGeom>
        </p:spPr>
      </p:pic>
      <p:sp>
        <p:nvSpPr>
          <p:cNvPr id="2" name="TextBox 1">
            <a:extLst>
              <a:ext uri="{FF2B5EF4-FFF2-40B4-BE49-F238E27FC236}">
                <a16:creationId xmlns:a16="http://schemas.microsoft.com/office/drawing/2014/main" id="{7A08B2C5-2741-4CCF-8491-27E0CF53A124}"/>
              </a:ext>
            </a:extLst>
          </p:cNvPr>
          <p:cNvSpPr txBox="1"/>
          <p:nvPr/>
        </p:nvSpPr>
        <p:spPr>
          <a:xfrm>
            <a:off x="452761" y="5912541"/>
            <a:ext cx="51579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Comment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This is a principal document for management of the Distributor.</a:t>
            </a:r>
          </a:p>
        </p:txBody>
      </p:sp>
      <p:sp>
        <p:nvSpPr>
          <p:cNvPr id="7" name="TextBox 6">
            <a:extLst>
              <a:ext uri="{FF2B5EF4-FFF2-40B4-BE49-F238E27FC236}">
                <a16:creationId xmlns:a16="http://schemas.microsoft.com/office/drawing/2014/main" id="{34E18A77-A084-4D0F-8461-922BDF8E1DA2}"/>
              </a:ext>
            </a:extLst>
          </p:cNvPr>
          <p:cNvSpPr txBox="1"/>
          <p:nvPr/>
        </p:nvSpPr>
        <p:spPr>
          <a:xfrm>
            <a:off x="319596" y="1180730"/>
            <a:ext cx="46075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Balanced Scorecard – Route to Market ( RtM)</a:t>
            </a:r>
          </a:p>
        </p:txBody>
      </p:sp>
      <p:pic>
        <p:nvPicPr>
          <p:cNvPr id="8" name="Picture 7" descr="Logo&#10;&#10;Description automatically generated">
            <a:extLst>
              <a:ext uri="{FF2B5EF4-FFF2-40B4-BE49-F238E27FC236}">
                <a16:creationId xmlns:a16="http://schemas.microsoft.com/office/drawing/2014/main" id="{FCC13175-F7B6-43AD-8ADC-C2C2041A5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9" name="TextBox 8">
            <a:extLst>
              <a:ext uri="{FF2B5EF4-FFF2-40B4-BE49-F238E27FC236}">
                <a16:creationId xmlns:a16="http://schemas.microsoft.com/office/drawing/2014/main" id="{EB9C2DD5-5775-4224-9B11-54D167B7B0C0}"/>
              </a:ext>
            </a:extLst>
          </p:cNvPr>
          <p:cNvSpPr txBox="1"/>
          <p:nvPr/>
        </p:nvSpPr>
        <p:spPr>
          <a:xfrm>
            <a:off x="8872" y="5104"/>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Balanced Scorecard – Route to Market ( RtM)</a:t>
            </a:r>
          </a:p>
        </p:txBody>
      </p:sp>
      <p:sp>
        <p:nvSpPr>
          <p:cNvPr id="4" name="Footer Placeholder 3">
            <a:extLst>
              <a:ext uri="{FF2B5EF4-FFF2-40B4-BE49-F238E27FC236}">
                <a16:creationId xmlns:a16="http://schemas.microsoft.com/office/drawing/2014/main" id="{08216F6A-5C57-4799-8385-8268ADA1E561}"/>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D238D0E9-5B12-490D-9D8E-249DAB3220B4}"/>
              </a:ext>
            </a:extLst>
          </p:cNvPr>
          <p:cNvSpPr>
            <a:spLocks noGrp="1"/>
          </p:cNvSpPr>
          <p:nvPr>
            <p:ph type="sldNum" sz="quarter" idx="12"/>
          </p:nvPr>
        </p:nvSpPr>
        <p:spPr/>
        <p:txBody>
          <a:bodyPr/>
          <a:lstStyle/>
          <a:p>
            <a:fld id="{C78A94D8-6129-47FC-8647-F2BFC87A2450}" type="slidenum">
              <a:rPr lang="en-GB" smtClean="0"/>
              <a:t>25</a:t>
            </a:fld>
            <a:endParaRPr lang="en-GB"/>
          </a:p>
        </p:txBody>
      </p:sp>
    </p:spTree>
    <p:extLst>
      <p:ext uri="{BB962C8B-B14F-4D97-AF65-F5344CB8AC3E}">
        <p14:creationId xmlns:p14="http://schemas.microsoft.com/office/powerpoint/2010/main" val="1715157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B37C58-3359-A791-6E71-723AE95F788D}"/>
              </a:ext>
            </a:extLst>
          </p:cNvPr>
          <p:cNvPicPr>
            <a:picLocks noChangeAspect="1"/>
          </p:cNvPicPr>
          <p:nvPr/>
        </p:nvPicPr>
        <p:blipFill>
          <a:blip r:embed="rId2"/>
          <a:stretch>
            <a:fillRect/>
          </a:stretch>
        </p:blipFill>
        <p:spPr>
          <a:xfrm>
            <a:off x="1217910" y="853392"/>
            <a:ext cx="9065777" cy="5567654"/>
          </a:xfrm>
          <a:prstGeom prst="rect">
            <a:avLst/>
          </a:prstGeom>
        </p:spPr>
      </p:pic>
      <p:pic>
        <p:nvPicPr>
          <p:cNvPr id="3" name="Picture 2" descr="Logo&#10;&#10;Description automatically generated">
            <a:extLst>
              <a:ext uri="{FF2B5EF4-FFF2-40B4-BE49-F238E27FC236}">
                <a16:creationId xmlns:a16="http://schemas.microsoft.com/office/drawing/2014/main" id="{49FA2639-E12A-8C7A-2637-0B278585C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4" name="TextBox 3">
            <a:extLst>
              <a:ext uri="{FF2B5EF4-FFF2-40B4-BE49-F238E27FC236}">
                <a16:creationId xmlns:a16="http://schemas.microsoft.com/office/drawing/2014/main" id="{03127672-1AD0-6F93-3FA2-0BBD0A7F17AF}"/>
              </a:ext>
            </a:extLst>
          </p:cNvPr>
          <p:cNvSpPr txBox="1"/>
          <p:nvPr/>
        </p:nvSpPr>
        <p:spPr>
          <a:xfrm>
            <a:off x="8872" y="5104"/>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Balanced Scorecard – Route to Market ( RtM)</a:t>
            </a:r>
          </a:p>
        </p:txBody>
      </p:sp>
      <p:sp>
        <p:nvSpPr>
          <p:cNvPr id="5" name="Footer Placeholder 3">
            <a:extLst>
              <a:ext uri="{FF2B5EF4-FFF2-40B4-BE49-F238E27FC236}">
                <a16:creationId xmlns:a16="http://schemas.microsoft.com/office/drawing/2014/main" id="{7170F759-1FAF-2FF7-D655-1EE258390CB2}"/>
              </a:ext>
            </a:extLst>
          </p:cNvPr>
          <p:cNvSpPr>
            <a:spLocks noGrp="1"/>
          </p:cNvSpPr>
          <p:nvPr>
            <p:ph type="ftr" sz="quarter" idx="11"/>
          </p:nvPr>
        </p:nvSpPr>
        <p:spPr>
          <a:xfrm>
            <a:off x="4038600" y="6356350"/>
            <a:ext cx="4114800" cy="365125"/>
          </a:xfrm>
        </p:spPr>
        <p:txBody>
          <a:bodyPr/>
          <a:lstStyle/>
          <a:p>
            <a:r>
              <a:rPr lang="en-GB"/>
              <a:t>www.upskilpro.com</a:t>
            </a:r>
          </a:p>
        </p:txBody>
      </p:sp>
      <p:sp>
        <p:nvSpPr>
          <p:cNvPr id="6" name="TextBox 5">
            <a:extLst>
              <a:ext uri="{FF2B5EF4-FFF2-40B4-BE49-F238E27FC236}">
                <a16:creationId xmlns:a16="http://schemas.microsoft.com/office/drawing/2014/main" id="{A18075DB-0762-7E32-B4CD-67176D4E23AB}"/>
              </a:ext>
            </a:extLst>
          </p:cNvPr>
          <p:cNvSpPr txBox="1"/>
          <p:nvPr/>
        </p:nvSpPr>
        <p:spPr>
          <a:xfrm>
            <a:off x="10358968" y="3039533"/>
            <a:ext cx="1587500" cy="1061829"/>
          </a:xfrm>
          <a:prstGeom prst="rect">
            <a:avLst/>
          </a:prstGeom>
          <a:noFill/>
        </p:spPr>
        <p:txBody>
          <a:bodyPr wrap="square" rtlCol="0">
            <a:spAutoFit/>
          </a:bodyPr>
          <a:lstStyle/>
          <a:p>
            <a:r>
              <a:rPr lang="en-GB" sz="1050" dirty="0">
                <a:latin typeface="Lato" panose="020F0502020204030203" pitchFamily="34" charset="0"/>
                <a:ea typeface="Lato" panose="020F0502020204030203" pitchFamily="34" charset="0"/>
                <a:cs typeface="Lato" panose="020F0502020204030203" pitchFamily="34" charset="0"/>
              </a:rPr>
              <a:t>The balanced scorecard tool Is available on </a:t>
            </a:r>
            <a:r>
              <a:rPr lang="en-GB" sz="1050" dirty="0">
                <a:latin typeface="Lato" panose="020F0502020204030203" pitchFamily="34" charset="0"/>
                <a:ea typeface="Lato" panose="020F0502020204030203" pitchFamily="34" charset="0"/>
                <a:cs typeface="Lato" panose="020F0502020204030203" pitchFamily="34" charset="0"/>
                <a:hlinkClick r:id="rId4"/>
              </a:rPr>
              <a:t>www.upskilpro.com</a:t>
            </a:r>
            <a:r>
              <a:rPr lang="en-GB" sz="1050" dirty="0">
                <a:latin typeface="Lato" panose="020F0502020204030203" pitchFamily="34" charset="0"/>
                <a:ea typeface="Lato" panose="020F0502020204030203" pitchFamily="34" charset="0"/>
                <a:cs typeface="Lato" panose="020F0502020204030203" pitchFamily="34" charset="0"/>
              </a:rPr>
              <a:t> and can be downloaded using the reference no 9024.</a:t>
            </a:r>
          </a:p>
        </p:txBody>
      </p:sp>
    </p:spTree>
    <p:extLst>
      <p:ext uri="{BB962C8B-B14F-4D97-AF65-F5344CB8AC3E}">
        <p14:creationId xmlns:p14="http://schemas.microsoft.com/office/powerpoint/2010/main" val="1367346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6719E-E41B-4C06-91AE-415FC13D4402}"/>
              </a:ext>
            </a:extLst>
          </p:cNvPr>
          <p:cNvSpPr/>
          <p:nvPr/>
        </p:nvSpPr>
        <p:spPr>
          <a:xfrm>
            <a:off x="1289480" y="2020743"/>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Coverage &amp; Distribution </a:t>
            </a:r>
          </a:p>
        </p:txBody>
      </p:sp>
      <p:sp>
        <p:nvSpPr>
          <p:cNvPr id="3" name="Rectangle 2">
            <a:extLst>
              <a:ext uri="{FF2B5EF4-FFF2-40B4-BE49-F238E27FC236}">
                <a16:creationId xmlns:a16="http://schemas.microsoft.com/office/drawing/2014/main" id="{2BFEFB0E-1BC8-4195-8304-159DDF667DE0}"/>
              </a:ext>
            </a:extLst>
          </p:cNvPr>
          <p:cNvSpPr/>
          <p:nvPr/>
        </p:nvSpPr>
        <p:spPr>
          <a:xfrm>
            <a:off x="1289480" y="2383471"/>
            <a:ext cx="2520000" cy="17373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pPr algn="just"/>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Coverage &amp; Distribution are critical aspects of the capability awareness stage.</a:t>
            </a:r>
          </a:p>
          <a:p>
            <a:pPr algn="just"/>
            <a:r>
              <a:rPr lang="en-GB" sz="1000" dirty="0">
                <a:solidFill>
                  <a:srgbClr val="000000"/>
                </a:solidFill>
                <a:latin typeface="Lato Light" panose="020F0502020204030203"/>
                <a:ea typeface="Times New Roman" panose="02020603050405020304" pitchFamily="18" charset="0"/>
                <a:cs typeface="Times New Roman" panose="02020603050405020304" pitchFamily="18" charset="0"/>
              </a:rPr>
              <a:t>We cover Channel , Geography, Outlet and Physical distribution as key relevance aspects</a:t>
            </a:r>
            <a:endParaRPr lang="en-GB" sz="3600" dirty="0">
              <a:effectLst/>
              <a:latin typeface="Lato Light" panose="020F0502020204030203"/>
              <a:ea typeface="Times New Roman" panose="02020603050405020304" pitchFamily="18" charset="0"/>
              <a:cs typeface="Times New Roman" panose="02020603050405020304" pitchFamily="18" charset="0"/>
            </a:endParaRPr>
          </a:p>
          <a:p>
            <a:pPr marL="628650" lvl="1" indent="-171450" defTabSz="914217">
              <a:buFont typeface="Arial" panose="020B0604020202020204" pitchFamily="34" charset="0"/>
              <a:buChar char="•"/>
            </a:pPr>
            <a:endParaRPr kumimoji="0" lang="en-US" sz="16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sp>
        <p:nvSpPr>
          <p:cNvPr id="4" name="TextBox 3">
            <a:extLst>
              <a:ext uri="{FF2B5EF4-FFF2-40B4-BE49-F238E27FC236}">
                <a16:creationId xmlns:a16="http://schemas.microsoft.com/office/drawing/2014/main" id="{428A9718-07D6-427F-9BEA-D71C72D0EF3A}"/>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Coverage &amp; Distribution </a:t>
            </a:r>
          </a:p>
        </p:txBody>
      </p:sp>
      <p:pic>
        <p:nvPicPr>
          <p:cNvPr id="5" name="Picture 4" descr="Logo&#10;&#10;Description automatically generated">
            <a:extLst>
              <a:ext uri="{FF2B5EF4-FFF2-40B4-BE49-F238E27FC236}">
                <a16:creationId xmlns:a16="http://schemas.microsoft.com/office/drawing/2014/main" id="{629387AE-EDD9-4664-9D49-CC4BCAA2F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6" name="Rounded Rectangle 10">
            <a:extLst>
              <a:ext uri="{FF2B5EF4-FFF2-40B4-BE49-F238E27FC236}">
                <a16:creationId xmlns:a16="http://schemas.microsoft.com/office/drawing/2014/main" id="{0597D6AD-457D-4090-B402-DFE9D70D7C76}"/>
              </a:ext>
            </a:extLst>
          </p:cNvPr>
          <p:cNvSpPr/>
          <p:nvPr/>
        </p:nvSpPr>
        <p:spPr>
          <a:xfrm>
            <a:off x="178754" y="288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#7</a:t>
            </a:r>
          </a:p>
        </p:txBody>
      </p:sp>
      <p:sp>
        <p:nvSpPr>
          <p:cNvPr id="7" name="Rounded Rectangle 10">
            <a:extLst>
              <a:ext uri="{FF2B5EF4-FFF2-40B4-BE49-F238E27FC236}">
                <a16:creationId xmlns:a16="http://schemas.microsoft.com/office/drawing/2014/main" id="{8BCDB8A3-4E67-4161-903B-0D41B234E0C9}"/>
              </a:ext>
            </a:extLst>
          </p:cNvPr>
          <p:cNvSpPr/>
          <p:nvPr/>
        </p:nvSpPr>
        <p:spPr>
          <a:xfrm>
            <a:off x="3936000" y="229320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Markets </a:t>
            </a:r>
          </a:p>
        </p:txBody>
      </p:sp>
      <p:sp>
        <p:nvSpPr>
          <p:cNvPr id="8" name="Rounded Rectangle 9">
            <a:extLst>
              <a:ext uri="{FF2B5EF4-FFF2-40B4-BE49-F238E27FC236}">
                <a16:creationId xmlns:a16="http://schemas.microsoft.com/office/drawing/2014/main" id="{9EDC8A66-A4E9-495E-9D5D-D1FB8FA1B474}"/>
              </a:ext>
            </a:extLst>
          </p:cNvPr>
          <p:cNvSpPr/>
          <p:nvPr/>
        </p:nvSpPr>
        <p:spPr>
          <a:xfrm>
            <a:off x="3936000" y="2908304"/>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Systems</a:t>
            </a:r>
          </a:p>
        </p:txBody>
      </p:sp>
      <p:sp>
        <p:nvSpPr>
          <p:cNvPr id="9" name="Rounded Rectangle 10">
            <a:extLst>
              <a:ext uri="{FF2B5EF4-FFF2-40B4-BE49-F238E27FC236}">
                <a16:creationId xmlns:a16="http://schemas.microsoft.com/office/drawing/2014/main" id="{13F700F2-2E61-4991-9521-ABF950EF1D7F}"/>
              </a:ext>
            </a:extLst>
          </p:cNvPr>
          <p:cNvSpPr/>
          <p:nvPr/>
        </p:nvSpPr>
        <p:spPr>
          <a:xfrm>
            <a:off x="3936000" y="352339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Competition</a:t>
            </a:r>
            <a:endParaRPr lang="en-US" kern="0" dirty="0">
              <a:solidFill>
                <a:schemeClr val="tx1">
                  <a:lumMod val="50000"/>
                  <a:lumOff val="50000"/>
                </a:schemeClr>
              </a:solidFill>
              <a:latin typeface="Lato Light" panose="020F0502020204030203" pitchFamily="34" charset="0"/>
            </a:endParaRPr>
          </a:p>
        </p:txBody>
      </p:sp>
      <p:sp>
        <p:nvSpPr>
          <p:cNvPr id="10" name="Rounded Rectangle 11">
            <a:extLst>
              <a:ext uri="{FF2B5EF4-FFF2-40B4-BE49-F238E27FC236}">
                <a16:creationId xmlns:a16="http://schemas.microsoft.com/office/drawing/2014/main" id="{3B8D5D0C-BAD6-477F-B882-FE582AFB14EE}"/>
              </a:ext>
            </a:extLst>
          </p:cNvPr>
          <p:cNvSpPr/>
          <p:nvPr/>
        </p:nvSpPr>
        <p:spPr>
          <a:xfrm>
            <a:off x="6208683" y="229320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Management</a:t>
            </a:r>
          </a:p>
        </p:txBody>
      </p:sp>
      <p:sp>
        <p:nvSpPr>
          <p:cNvPr id="11" name="Rounded Rectangle 12">
            <a:extLst>
              <a:ext uri="{FF2B5EF4-FFF2-40B4-BE49-F238E27FC236}">
                <a16:creationId xmlns:a16="http://schemas.microsoft.com/office/drawing/2014/main" id="{6E4A9A64-5205-4862-BD9E-14BF9FFF1FAF}"/>
              </a:ext>
            </a:extLst>
          </p:cNvPr>
          <p:cNvSpPr/>
          <p:nvPr/>
        </p:nvSpPr>
        <p:spPr>
          <a:xfrm>
            <a:off x="6208683" y="290098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Channel</a:t>
            </a:r>
            <a:endParaRPr lang="en-US" kern="0" dirty="0">
              <a:solidFill>
                <a:schemeClr val="tx1">
                  <a:lumMod val="50000"/>
                  <a:lumOff val="50000"/>
                </a:schemeClr>
              </a:solidFill>
              <a:latin typeface="Lato Light" panose="020F0502020204030203" pitchFamily="34" charset="0"/>
            </a:endParaRPr>
          </a:p>
        </p:txBody>
      </p:sp>
      <p:sp>
        <p:nvSpPr>
          <p:cNvPr id="12" name="Rounded Rectangle 13">
            <a:extLst>
              <a:ext uri="{FF2B5EF4-FFF2-40B4-BE49-F238E27FC236}">
                <a16:creationId xmlns:a16="http://schemas.microsoft.com/office/drawing/2014/main" id="{E9ACD392-5CF9-46BB-9492-62848D33E8A8}"/>
              </a:ext>
            </a:extLst>
          </p:cNvPr>
          <p:cNvSpPr/>
          <p:nvPr/>
        </p:nvSpPr>
        <p:spPr>
          <a:xfrm>
            <a:off x="6208683" y="350876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Compliance</a:t>
            </a:r>
          </a:p>
        </p:txBody>
      </p:sp>
      <p:sp>
        <p:nvSpPr>
          <p:cNvPr id="13" name="Rounded Rectangle 10">
            <a:extLst>
              <a:ext uri="{FF2B5EF4-FFF2-40B4-BE49-F238E27FC236}">
                <a16:creationId xmlns:a16="http://schemas.microsoft.com/office/drawing/2014/main" id="{F3D8A44B-D43B-4B1E-80A8-33614CD3527C}"/>
              </a:ext>
            </a:extLst>
          </p:cNvPr>
          <p:cNvSpPr/>
          <p:nvPr/>
        </p:nvSpPr>
        <p:spPr>
          <a:xfrm>
            <a:off x="8481366" y="227600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Portfolio</a:t>
            </a:r>
          </a:p>
        </p:txBody>
      </p:sp>
      <p:sp>
        <p:nvSpPr>
          <p:cNvPr id="14" name="Rounded Rectangle 9">
            <a:extLst>
              <a:ext uri="{FF2B5EF4-FFF2-40B4-BE49-F238E27FC236}">
                <a16:creationId xmlns:a16="http://schemas.microsoft.com/office/drawing/2014/main" id="{49189AA8-CDA4-4EC8-858B-28D74D2EEDA7}"/>
              </a:ext>
            </a:extLst>
          </p:cNvPr>
          <p:cNvSpPr/>
          <p:nvPr/>
        </p:nvSpPr>
        <p:spPr>
          <a:xfrm>
            <a:off x="8481366" y="2891101"/>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Win/Loss</a:t>
            </a:r>
          </a:p>
        </p:txBody>
      </p:sp>
      <p:sp>
        <p:nvSpPr>
          <p:cNvPr id="15" name="Rounded Rectangle 10">
            <a:extLst>
              <a:ext uri="{FF2B5EF4-FFF2-40B4-BE49-F238E27FC236}">
                <a16:creationId xmlns:a16="http://schemas.microsoft.com/office/drawing/2014/main" id="{D732729E-C3C4-46BA-93B5-EF38867AC121}"/>
              </a:ext>
            </a:extLst>
          </p:cNvPr>
          <p:cNvSpPr/>
          <p:nvPr/>
        </p:nvSpPr>
        <p:spPr>
          <a:xfrm>
            <a:off x="8481366" y="350619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dirty="0">
                <a:solidFill>
                  <a:schemeClr val="tx1">
                    <a:lumMod val="50000"/>
                    <a:lumOff val="50000"/>
                  </a:schemeClr>
                </a:solidFill>
                <a:latin typeface="Lato Light" panose="020F0502020204030203" pitchFamily="34" charset="0"/>
              </a:rPr>
              <a:t>Metrics</a:t>
            </a:r>
          </a:p>
        </p:txBody>
      </p:sp>
      <p:sp>
        <p:nvSpPr>
          <p:cNvPr id="16" name="Footer Placeholder 15">
            <a:extLst>
              <a:ext uri="{FF2B5EF4-FFF2-40B4-BE49-F238E27FC236}">
                <a16:creationId xmlns:a16="http://schemas.microsoft.com/office/drawing/2014/main" id="{7E4BDF39-10AE-424D-87E7-B496CD0A9E81}"/>
              </a:ext>
            </a:extLst>
          </p:cNvPr>
          <p:cNvSpPr>
            <a:spLocks noGrp="1"/>
          </p:cNvSpPr>
          <p:nvPr>
            <p:ph type="ftr" sz="quarter" idx="11"/>
          </p:nvPr>
        </p:nvSpPr>
        <p:spPr/>
        <p:txBody>
          <a:bodyPr/>
          <a:lstStyle/>
          <a:p>
            <a:r>
              <a:rPr lang="en-GB"/>
              <a:t>www.upskilpro.com</a:t>
            </a:r>
          </a:p>
        </p:txBody>
      </p:sp>
      <p:sp>
        <p:nvSpPr>
          <p:cNvPr id="17" name="Slide Number Placeholder 16">
            <a:extLst>
              <a:ext uri="{FF2B5EF4-FFF2-40B4-BE49-F238E27FC236}">
                <a16:creationId xmlns:a16="http://schemas.microsoft.com/office/drawing/2014/main" id="{39FBEDA8-450A-4471-AC4D-E0161FA1029D}"/>
              </a:ext>
            </a:extLst>
          </p:cNvPr>
          <p:cNvSpPr>
            <a:spLocks noGrp="1"/>
          </p:cNvSpPr>
          <p:nvPr>
            <p:ph type="sldNum" sz="quarter" idx="12"/>
          </p:nvPr>
        </p:nvSpPr>
        <p:spPr/>
        <p:txBody>
          <a:bodyPr/>
          <a:lstStyle/>
          <a:p>
            <a:fld id="{C78A94D8-6129-47FC-8647-F2BFC87A2450}" type="slidenum">
              <a:rPr lang="en-GB" smtClean="0"/>
              <a:t>27</a:t>
            </a:fld>
            <a:endParaRPr lang="en-GB"/>
          </a:p>
        </p:txBody>
      </p:sp>
    </p:spTree>
    <p:extLst>
      <p:ext uri="{BB962C8B-B14F-4D97-AF65-F5344CB8AC3E}">
        <p14:creationId xmlns:p14="http://schemas.microsoft.com/office/powerpoint/2010/main" val="4243621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1B283CF-A00D-420D-A38D-179C0ADC9719}"/>
              </a:ext>
            </a:extLst>
          </p:cNvPr>
          <p:cNvSpPr txBox="1"/>
          <p:nvPr/>
        </p:nvSpPr>
        <p:spPr>
          <a:xfrm>
            <a:off x="8872" y="5104"/>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Distribution Measurement Tool</a:t>
            </a:r>
          </a:p>
        </p:txBody>
      </p:sp>
      <p:pic>
        <p:nvPicPr>
          <p:cNvPr id="11" name="Picture 10" descr="Logo&#10;&#10;Description automatically generated">
            <a:extLst>
              <a:ext uri="{FF2B5EF4-FFF2-40B4-BE49-F238E27FC236}">
                <a16:creationId xmlns:a16="http://schemas.microsoft.com/office/drawing/2014/main" id="{18B4BC39-03D4-4775-A197-C46623743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 name="Footer Placeholder 1">
            <a:extLst>
              <a:ext uri="{FF2B5EF4-FFF2-40B4-BE49-F238E27FC236}">
                <a16:creationId xmlns:a16="http://schemas.microsoft.com/office/drawing/2014/main" id="{B9AA8BF1-036F-413D-B534-432D10887B4C}"/>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8FF20D1F-729B-4DB5-A937-26C2D6F9AD2B}"/>
              </a:ext>
            </a:extLst>
          </p:cNvPr>
          <p:cNvSpPr>
            <a:spLocks noGrp="1"/>
          </p:cNvSpPr>
          <p:nvPr>
            <p:ph type="sldNum" sz="quarter" idx="12"/>
          </p:nvPr>
        </p:nvSpPr>
        <p:spPr/>
        <p:txBody>
          <a:bodyPr/>
          <a:lstStyle/>
          <a:p>
            <a:fld id="{C78A94D8-6129-47FC-8647-F2BFC87A2450}" type="slidenum">
              <a:rPr lang="en-GB" smtClean="0"/>
              <a:t>28</a:t>
            </a:fld>
            <a:endParaRPr lang="en-GB"/>
          </a:p>
        </p:txBody>
      </p:sp>
      <p:pic>
        <p:nvPicPr>
          <p:cNvPr id="7" name="Picture 6">
            <a:extLst>
              <a:ext uri="{FF2B5EF4-FFF2-40B4-BE49-F238E27FC236}">
                <a16:creationId xmlns:a16="http://schemas.microsoft.com/office/drawing/2014/main" id="{33EE83D1-EFAF-9F08-BBE1-A8056BE84A69}"/>
              </a:ext>
            </a:extLst>
          </p:cNvPr>
          <p:cNvPicPr>
            <a:picLocks noChangeAspect="1"/>
          </p:cNvPicPr>
          <p:nvPr/>
        </p:nvPicPr>
        <p:blipFill>
          <a:blip r:embed="rId3"/>
          <a:stretch>
            <a:fillRect/>
          </a:stretch>
        </p:blipFill>
        <p:spPr>
          <a:xfrm>
            <a:off x="432904" y="783666"/>
            <a:ext cx="10637078" cy="5913376"/>
          </a:xfrm>
          <a:prstGeom prst="rect">
            <a:avLst/>
          </a:prstGeom>
        </p:spPr>
      </p:pic>
    </p:spTree>
    <p:extLst>
      <p:ext uri="{BB962C8B-B14F-4D97-AF65-F5344CB8AC3E}">
        <p14:creationId xmlns:p14="http://schemas.microsoft.com/office/powerpoint/2010/main" val="754227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2AD28B1-E5A5-48FD-A78E-41FE33020680}"/>
              </a:ext>
            </a:extLst>
          </p:cNvPr>
          <p:cNvSpPr txBox="1"/>
          <p:nvPr/>
        </p:nvSpPr>
        <p:spPr>
          <a:xfrm>
            <a:off x="8872" y="5104"/>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Distribution Assessment Dashboard</a:t>
            </a:r>
          </a:p>
        </p:txBody>
      </p:sp>
      <p:pic>
        <p:nvPicPr>
          <p:cNvPr id="9" name="Picture 8" descr="Logo&#10;&#10;Description automatically generated">
            <a:extLst>
              <a:ext uri="{FF2B5EF4-FFF2-40B4-BE49-F238E27FC236}">
                <a16:creationId xmlns:a16="http://schemas.microsoft.com/office/drawing/2014/main" id="{A08D2363-76D0-4A8B-9079-504FD5734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 name="Footer Placeholder 1">
            <a:extLst>
              <a:ext uri="{FF2B5EF4-FFF2-40B4-BE49-F238E27FC236}">
                <a16:creationId xmlns:a16="http://schemas.microsoft.com/office/drawing/2014/main" id="{DC9D0EB5-184A-43CD-82FD-4E001D8854E3}"/>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0C54C6E1-2859-485A-917F-11B078E62C82}"/>
              </a:ext>
            </a:extLst>
          </p:cNvPr>
          <p:cNvSpPr>
            <a:spLocks noGrp="1"/>
          </p:cNvSpPr>
          <p:nvPr>
            <p:ph type="sldNum" sz="quarter" idx="12"/>
          </p:nvPr>
        </p:nvSpPr>
        <p:spPr/>
        <p:txBody>
          <a:bodyPr/>
          <a:lstStyle/>
          <a:p>
            <a:fld id="{C78A94D8-6129-47FC-8647-F2BFC87A2450}" type="slidenum">
              <a:rPr lang="en-GB" smtClean="0"/>
              <a:t>29</a:t>
            </a:fld>
            <a:endParaRPr lang="en-GB"/>
          </a:p>
        </p:txBody>
      </p:sp>
      <p:pic>
        <p:nvPicPr>
          <p:cNvPr id="6" name="Picture 5">
            <a:extLst>
              <a:ext uri="{FF2B5EF4-FFF2-40B4-BE49-F238E27FC236}">
                <a16:creationId xmlns:a16="http://schemas.microsoft.com/office/drawing/2014/main" id="{94874ABE-3737-7428-7DD0-936E4B485418}"/>
              </a:ext>
            </a:extLst>
          </p:cNvPr>
          <p:cNvPicPr>
            <a:picLocks noChangeAspect="1"/>
          </p:cNvPicPr>
          <p:nvPr/>
        </p:nvPicPr>
        <p:blipFill>
          <a:blip r:embed="rId3"/>
          <a:stretch>
            <a:fillRect/>
          </a:stretch>
        </p:blipFill>
        <p:spPr>
          <a:xfrm>
            <a:off x="469901" y="912794"/>
            <a:ext cx="11113383" cy="5056062"/>
          </a:xfrm>
          <a:prstGeom prst="rect">
            <a:avLst/>
          </a:prstGeom>
        </p:spPr>
      </p:pic>
    </p:spTree>
    <p:extLst>
      <p:ext uri="{BB962C8B-B14F-4D97-AF65-F5344CB8AC3E}">
        <p14:creationId xmlns:p14="http://schemas.microsoft.com/office/powerpoint/2010/main" val="177325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7C06FF-C4AB-4AB1-97FA-EA8CE11A7D39}"/>
              </a:ext>
            </a:extLst>
          </p:cNvPr>
          <p:cNvSpPr txBox="1"/>
          <p:nvPr/>
        </p:nvSpPr>
        <p:spPr>
          <a:xfrm>
            <a:off x="8872" y="5104"/>
            <a:ext cx="9525741" cy="738664"/>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Distribution Assessment Tool</a:t>
            </a:r>
          </a:p>
        </p:txBody>
      </p:sp>
      <p:pic>
        <p:nvPicPr>
          <p:cNvPr id="5" name="Picture 4" descr="Logo&#10;&#10;Description automatically generated">
            <a:extLst>
              <a:ext uri="{FF2B5EF4-FFF2-40B4-BE49-F238E27FC236}">
                <a16:creationId xmlns:a16="http://schemas.microsoft.com/office/drawing/2014/main" id="{7F6EEC02-EC09-44CE-92DE-F088D3C7B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pic>
        <p:nvPicPr>
          <p:cNvPr id="6" name="Picture 5">
            <a:extLst>
              <a:ext uri="{FF2B5EF4-FFF2-40B4-BE49-F238E27FC236}">
                <a16:creationId xmlns:a16="http://schemas.microsoft.com/office/drawing/2014/main" id="{47C16CF2-BFC1-43C1-94A3-F0AB0C7EC040}"/>
              </a:ext>
            </a:extLst>
          </p:cNvPr>
          <p:cNvPicPr>
            <a:picLocks noChangeAspect="1"/>
          </p:cNvPicPr>
          <p:nvPr/>
        </p:nvPicPr>
        <p:blipFill>
          <a:blip r:embed="rId3"/>
          <a:stretch>
            <a:fillRect/>
          </a:stretch>
        </p:blipFill>
        <p:spPr>
          <a:xfrm>
            <a:off x="30960" y="6004696"/>
            <a:ext cx="2371065" cy="853304"/>
          </a:xfrm>
          <a:prstGeom prst="rect">
            <a:avLst/>
          </a:prstGeom>
        </p:spPr>
      </p:pic>
      <p:sp>
        <p:nvSpPr>
          <p:cNvPr id="7" name="Footer Placeholder 6">
            <a:extLst>
              <a:ext uri="{FF2B5EF4-FFF2-40B4-BE49-F238E27FC236}">
                <a16:creationId xmlns:a16="http://schemas.microsoft.com/office/drawing/2014/main" id="{0D3B6B01-7239-4355-976C-0C56B2B7967A}"/>
              </a:ext>
            </a:extLst>
          </p:cNvPr>
          <p:cNvSpPr>
            <a:spLocks noGrp="1"/>
          </p:cNvSpPr>
          <p:nvPr>
            <p:ph type="ftr" sz="quarter" idx="11"/>
          </p:nvPr>
        </p:nvSpPr>
        <p:spPr/>
        <p:txBody>
          <a:bodyPr/>
          <a:lstStyle/>
          <a:p>
            <a:r>
              <a:rPr lang="en-GB"/>
              <a:t>www.upskilpro.com</a:t>
            </a:r>
          </a:p>
        </p:txBody>
      </p:sp>
      <p:sp>
        <p:nvSpPr>
          <p:cNvPr id="8" name="Slide Number Placeholder 7">
            <a:extLst>
              <a:ext uri="{FF2B5EF4-FFF2-40B4-BE49-F238E27FC236}">
                <a16:creationId xmlns:a16="http://schemas.microsoft.com/office/drawing/2014/main" id="{137725B1-6204-4171-90F7-7956C49842C8}"/>
              </a:ext>
            </a:extLst>
          </p:cNvPr>
          <p:cNvSpPr>
            <a:spLocks noGrp="1"/>
          </p:cNvSpPr>
          <p:nvPr>
            <p:ph type="sldNum" sz="quarter" idx="12"/>
          </p:nvPr>
        </p:nvSpPr>
        <p:spPr/>
        <p:txBody>
          <a:bodyPr/>
          <a:lstStyle/>
          <a:p>
            <a:fld id="{C78A94D8-6129-47FC-8647-F2BFC87A2450}" type="slidenum">
              <a:rPr lang="en-GB" smtClean="0"/>
              <a:t>30</a:t>
            </a:fld>
            <a:endParaRPr lang="en-GB"/>
          </a:p>
        </p:txBody>
      </p:sp>
      <p:pic>
        <p:nvPicPr>
          <p:cNvPr id="9" name="Picture 8">
            <a:extLst>
              <a:ext uri="{FF2B5EF4-FFF2-40B4-BE49-F238E27FC236}">
                <a16:creationId xmlns:a16="http://schemas.microsoft.com/office/drawing/2014/main" id="{A75E09DB-05C8-91AB-DD66-1CC5A5A53B0A}"/>
              </a:ext>
            </a:extLst>
          </p:cNvPr>
          <p:cNvPicPr>
            <a:picLocks noChangeAspect="1"/>
          </p:cNvPicPr>
          <p:nvPr/>
        </p:nvPicPr>
        <p:blipFill>
          <a:blip r:embed="rId4"/>
          <a:stretch>
            <a:fillRect/>
          </a:stretch>
        </p:blipFill>
        <p:spPr>
          <a:xfrm>
            <a:off x="429960" y="1291168"/>
            <a:ext cx="11437859" cy="4072465"/>
          </a:xfrm>
          <a:prstGeom prst="rect">
            <a:avLst/>
          </a:prstGeom>
        </p:spPr>
      </p:pic>
    </p:spTree>
    <p:extLst>
      <p:ext uri="{BB962C8B-B14F-4D97-AF65-F5344CB8AC3E}">
        <p14:creationId xmlns:p14="http://schemas.microsoft.com/office/powerpoint/2010/main" val="4005868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38AD70-C5E3-46FE-BD6F-9F28A411FEF0}"/>
              </a:ext>
            </a:extLst>
          </p:cNvPr>
          <p:cNvPicPr>
            <a:picLocks noChangeAspect="1"/>
          </p:cNvPicPr>
          <p:nvPr/>
        </p:nvPicPr>
        <p:blipFill>
          <a:blip r:embed="rId2"/>
          <a:stretch>
            <a:fillRect/>
          </a:stretch>
        </p:blipFill>
        <p:spPr>
          <a:xfrm>
            <a:off x="167640" y="535841"/>
            <a:ext cx="11856720" cy="5928360"/>
          </a:xfrm>
          <a:prstGeom prst="rect">
            <a:avLst/>
          </a:prstGeom>
        </p:spPr>
      </p:pic>
      <p:sp>
        <p:nvSpPr>
          <p:cNvPr id="6" name="TextBox 5">
            <a:extLst>
              <a:ext uri="{FF2B5EF4-FFF2-40B4-BE49-F238E27FC236}">
                <a16:creationId xmlns:a16="http://schemas.microsoft.com/office/drawing/2014/main" id="{EAFC526D-90AB-4C15-9A90-8ED73BD58382}"/>
              </a:ext>
            </a:extLst>
          </p:cNvPr>
          <p:cNvSpPr txBox="1"/>
          <p:nvPr/>
        </p:nvSpPr>
        <p:spPr>
          <a:xfrm>
            <a:off x="8872" y="5104"/>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Distribution Assessment Tool</a:t>
            </a:r>
          </a:p>
        </p:txBody>
      </p:sp>
      <p:pic>
        <p:nvPicPr>
          <p:cNvPr id="8" name="Picture 7" descr="Logo&#10;&#10;Description automatically generated">
            <a:extLst>
              <a:ext uri="{FF2B5EF4-FFF2-40B4-BE49-F238E27FC236}">
                <a16:creationId xmlns:a16="http://schemas.microsoft.com/office/drawing/2014/main" id="{78A4E69E-7846-4832-A528-1CF897629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7" name="Rectangle 6">
            <a:extLst>
              <a:ext uri="{FF2B5EF4-FFF2-40B4-BE49-F238E27FC236}">
                <a16:creationId xmlns:a16="http://schemas.microsoft.com/office/drawing/2014/main" id="{4C5FFC65-CBBF-41F3-9FF9-514D393B4FBD}"/>
              </a:ext>
            </a:extLst>
          </p:cNvPr>
          <p:cNvSpPr/>
          <p:nvPr/>
        </p:nvSpPr>
        <p:spPr>
          <a:xfrm>
            <a:off x="9605639" y="736847"/>
            <a:ext cx="2577489" cy="594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EAC475C8-CAE5-4965-B2FC-7341F069A0F1}"/>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E7FF6768-A935-4B09-A93C-96C9132639D3}"/>
              </a:ext>
            </a:extLst>
          </p:cNvPr>
          <p:cNvSpPr>
            <a:spLocks noGrp="1"/>
          </p:cNvSpPr>
          <p:nvPr>
            <p:ph type="sldNum" sz="quarter" idx="12"/>
          </p:nvPr>
        </p:nvSpPr>
        <p:spPr/>
        <p:txBody>
          <a:bodyPr/>
          <a:lstStyle/>
          <a:p>
            <a:fld id="{C78A94D8-6129-47FC-8647-F2BFC87A2450}" type="slidenum">
              <a:rPr lang="en-GB" smtClean="0"/>
              <a:t>31</a:t>
            </a:fld>
            <a:endParaRPr lang="en-GB"/>
          </a:p>
        </p:txBody>
      </p:sp>
    </p:spTree>
    <p:extLst>
      <p:ext uri="{BB962C8B-B14F-4D97-AF65-F5344CB8AC3E}">
        <p14:creationId xmlns:p14="http://schemas.microsoft.com/office/powerpoint/2010/main" val="2536731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1E0BD64-58A5-49B0-8CEE-0F7D121578C2}"/>
              </a:ext>
            </a:extLst>
          </p:cNvPr>
          <p:cNvGrpSpPr/>
          <p:nvPr/>
        </p:nvGrpSpPr>
        <p:grpSpPr>
          <a:xfrm>
            <a:off x="1279585" y="1843374"/>
            <a:ext cx="2520000" cy="2533073"/>
            <a:chOff x="1346260" y="1583471"/>
            <a:chExt cx="2520000" cy="2462820"/>
          </a:xfrm>
        </p:grpSpPr>
        <p:sp>
          <p:nvSpPr>
            <p:cNvPr id="5" name="Rectangle 4">
              <a:extLst>
                <a:ext uri="{FF2B5EF4-FFF2-40B4-BE49-F238E27FC236}">
                  <a16:creationId xmlns:a16="http://schemas.microsoft.com/office/drawing/2014/main" id="{E3CE973B-2228-406E-B848-5A80B4EF7C9D}"/>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Portfolio Management</a:t>
              </a:r>
            </a:p>
          </p:txBody>
        </p:sp>
        <p:sp>
          <p:nvSpPr>
            <p:cNvPr id="6" name="Rectangle 5">
              <a:extLst>
                <a:ext uri="{FF2B5EF4-FFF2-40B4-BE49-F238E27FC236}">
                  <a16:creationId xmlns:a16="http://schemas.microsoft.com/office/drawing/2014/main" id="{35AAEBAD-C518-4586-9846-B0F70BC6CC3C}"/>
                </a:ext>
              </a:extLst>
            </p:cNvPr>
            <p:cNvSpPr/>
            <p:nvPr/>
          </p:nvSpPr>
          <p:spPr>
            <a:xfrm>
              <a:off x="1346260" y="1946197"/>
              <a:ext cx="2520000" cy="2100094"/>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endPar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The portfolio management check is done to gather inherent strengths and potential conflicts.</a:t>
              </a:r>
            </a:p>
            <a:p>
              <a:r>
                <a:rPr lang="en-GB" sz="1000" dirty="0">
                  <a:solidFill>
                    <a:srgbClr val="000000"/>
                  </a:solidFill>
                  <a:latin typeface="Lato Light" panose="020F0502020204030203"/>
                  <a:ea typeface="Times New Roman" panose="02020603050405020304" pitchFamily="18" charset="0"/>
                  <a:cs typeface="Times New Roman" panose="02020603050405020304" pitchFamily="18" charset="0"/>
                </a:rPr>
                <a:t>We also c</a:t>
              </a:r>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over lost and gained brands  conflicts, portfolio fit, and business relevance for the partner.</a:t>
              </a:r>
              <a:endParaRPr lang="en-GB" sz="1000" dirty="0">
                <a:effectLst/>
                <a:latin typeface="Lato Light" panose="020F0502020204030203"/>
                <a:ea typeface="Times New Roman" panose="02020603050405020304" pitchFamily="18" charset="0"/>
                <a:cs typeface="Times New Roman" panose="02020603050405020304" pitchFamily="18" charset="0"/>
              </a:endParaRPr>
            </a:p>
            <a:p>
              <a:endParaRPr lang="en-GB" sz="2000" dirty="0">
                <a:effectLst/>
                <a:latin typeface="Lato Light" panose="020F0502020204030203"/>
                <a:ea typeface="Times New Roman" panose="02020603050405020304" pitchFamily="18" charset="0"/>
                <a:cs typeface="Times New Roman" panose="02020603050405020304" pitchFamily="18" charset="0"/>
              </a:endParaRPr>
            </a:p>
            <a:p>
              <a:pPr algn="ctr"/>
              <a:r>
                <a:rPr lang="en-GB" sz="1100" dirty="0">
                  <a:solidFill>
                    <a:srgbClr val="000000"/>
                  </a:solidFill>
                  <a:effectLst/>
                  <a:latin typeface="Lato Light" panose="020F0502020204030203"/>
                  <a:ea typeface="Times New Roman" panose="02020603050405020304" pitchFamily="18" charset="0"/>
                  <a:cs typeface="Times New Roman" panose="02020603050405020304" pitchFamily="18" charset="0"/>
                </a:rPr>
                <a:t> </a:t>
              </a:r>
              <a:endParaRPr lang="en-GB" sz="2000" dirty="0">
                <a:effectLst/>
                <a:latin typeface="Lato Light" panose="020F0502020204030203"/>
                <a:ea typeface="Times New Roman" panose="02020603050405020304" pitchFamily="18" charset="0"/>
                <a:cs typeface="Times New Roman" panose="02020603050405020304" pitchFamily="18" charset="0"/>
              </a:endParaRPr>
            </a:p>
            <a:p>
              <a:pPr algn="ctr"/>
              <a:r>
                <a:rPr lang="en-GB" sz="1400" dirty="0">
                  <a:solidFill>
                    <a:srgbClr val="000000"/>
                  </a:solidFill>
                  <a:effectLst/>
                  <a:latin typeface="Lato Light" panose="020F0502020204030203"/>
                  <a:ea typeface="Times New Roman" panose="02020603050405020304" pitchFamily="18" charset="0"/>
                  <a:cs typeface="Times New Roman" panose="02020603050405020304" pitchFamily="18" charset="0"/>
                </a:rPr>
                <a:t> </a:t>
              </a:r>
              <a:endParaRPr lang="en-GB" sz="2800" dirty="0">
                <a:effectLst/>
                <a:latin typeface="Lato Light" panose="020F0502020204030203"/>
                <a:ea typeface="Times New Roman" panose="02020603050405020304" pitchFamily="18" charset="0"/>
                <a:cs typeface="Times New Roman" panose="02020603050405020304" pitchFamily="18" charset="0"/>
              </a:endParaRP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7" name="TextBox 6">
            <a:extLst>
              <a:ext uri="{FF2B5EF4-FFF2-40B4-BE49-F238E27FC236}">
                <a16:creationId xmlns:a16="http://schemas.microsoft.com/office/drawing/2014/main" id="{AC65C781-AA6C-4BB4-9C20-76102FE22801}"/>
              </a:ext>
            </a:extLst>
          </p:cNvPr>
          <p:cNvSpPr txBox="1"/>
          <p:nvPr/>
        </p:nvSpPr>
        <p:spPr>
          <a:xfrm>
            <a:off x="106433"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Portfolio Management</a:t>
            </a:r>
          </a:p>
        </p:txBody>
      </p:sp>
      <p:pic>
        <p:nvPicPr>
          <p:cNvPr id="8" name="Picture 7" descr="Logo&#10;&#10;Description automatically generated">
            <a:extLst>
              <a:ext uri="{FF2B5EF4-FFF2-40B4-BE49-F238E27FC236}">
                <a16:creationId xmlns:a16="http://schemas.microsoft.com/office/drawing/2014/main" id="{F08D18CB-9AD2-4008-8EE2-F88834146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9" name="Rounded Rectangle 10">
            <a:extLst>
              <a:ext uri="{FF2B5EF4-FFF2-40B4-BE49-F238E27FC236}">
                <a16:creationId xmlns:a16="http://schemas.microsoft.com/office/drawing/2014/main" id="{5E39EC7D-96BF-4A30-86E3-4623085D49F9}"/>
              </a:ext>
            </a:extLst>
          </p:cNvPr>
          <p:cNvSpPr/>
          <p:nvPr/>
        </p:nvSpPr>
        <p:spPr>
          <a:xfrm>
            <a:off x="178754" y="288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#8</a:t>
            </a:r>
          </a:p>
        </p:txBody>
      </p:sp>
      <p:sp>
        <p:nvSpPr>
          <p:cNvPr id="10" name="Rounded Rectangle 10">
            <a:extLst>
              <a:ext uri="{FF2B5EF4-FFF2-40B4-BE49-F238E27FC236}">
                <a16:creationId xmlns:a16="http://schemas.microsoft.com/office/drawing/2014/main" id="{54687AB1-B6F8-4152-963D-308030962E09}"/>
              </a:ext>
            </a:extLst>
          </p:cNvPr>
          <p:cNvSpPr/>
          <p:nvPr/>
        </p:nvSpPr>
        <p:spPr>
          <a:xfrm>
            <a:off x="4138138" y="2310960"/>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Categories </a:t>
            </a:r>
          </a:p>
        </p:txBody>
      </p:sp>
      <p:sp>
        <p:nvSpPr>
          <p:cNvPr id="11" name="Rounded Rectangle 9">
            <a:extLst>
              <a:ext uri="{FF2B5EF4-FFF2-40B4-BE49-F238E27FC236}">
                <a16:creationId xmlns:a16="http://schemas.microsoft.com/office/drawing/2014/main" id="{2227051D-D1C1-4A9C-98F4-66BF0F2CB1B5}"/>
              </a:ext>
            </a:extLst>
          </p:cNvPr>
          <p:cNvSpPr/>
          <p:nvPr/>
        </p:nvSpPr>
        <p:spPr>
          <a:xfrm>
            <a:off x="4138138" y="2926055"/>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Subcategory </a:t>
            </a:r>
          </a:p>
        </p:txBody>
      </p:sp>
      <p:sp>
        <p:nvSpPr>
          <p:cNvPr id="12" name="Rounded Rectangle 10">
            <a:extLst>
              <a:ext uri="{FF2B5EF4-FFF2-40B4-BE49-F238E27FC236}">
                <a16:creationId xmlns:a16="http://schemas.microsoft.com/office/drawing/2014/main" id="{DC00C4D0-FD72-4611-B261-32D704FD4720}"/>
              </a:ext>
            </a:extLst>
          </p:cNvPr>
          <p:cNvSpPr/>
          <p:nvPr/>
        </p:nvSpPr>
        <p:spPr>
          <a:xfrm>
            <a:off x="4138138" y="3541150"/>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600" kern="0" dirty="0">
                <a:solidFill>
                  <a:schemeClr val="tx1">
                    <a:lumMod val="50000"/>
                    <a:lumOff val="50000"/>
                  </a:schemeClr>
                </a:solidFill>
                <a:latin typeface="Lato Light" panose="020F0502020204030203" pitchFamily="34" charset="0"/>
              </a:rPr>
              <a:t>Brands </a:t>
            </a:r>
          </a:p>
        </p:txBody>
      </p:sp>
      <p:sp>
        <p:nvSpPr>
          <p:cNvPr id="13" name="Rounded Rectangle 11">
            <a:extLst>
              <a:ext uri="{FF2B5EF4-FFF2-40B4-BE49-F238E27FC236}">
                <a16:creationId xmlns:a16="http://schemas.microsoft.com/office/drawing/2014/main" id="{32E9CE12-0163-4CAE-9C4B-08EC1E2F6E64}"/>
              </a:ext>
            </a:extLst>
          </p:cNvPr>
          <p:cNvSpPr/>
          <p:nvPr/>
        </p:nvSpPr>
        <p:spPr>
          <a:xfrm>
            <a:off x="6410821" y="2310960"/>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600" kern="0" dirty="0">
                <a:solidFill>
                  <a:srgbClr val="FFFFFF"/>
                </a:solidFill>
                <a:latin typeface="Lato Light" panose="020F0502020204030203" pitchFamily="34" charset="0"/>
              </a:rPr>
              <a:t>Label Type</a:t>
            </a:r>
            <a:endPar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ounded Rectangle 12">
            <a:extLst>
              <a:ext uri="{FF2B5EF4-FFF2-40B4-BE49-F238E27FC236}">
                <a16:creationId xmlns:a16="http://schemas.microsoft.com/office/drawing/2014/main" id="{9AF65BD3-0F50-4FF7-B020-EF1AB982DB59}"/>
              </a:ext>
            </a:extLst>
          </p:cNvPr>
          <p:cNvSpPr/>
          <p:nvPr/>
        </p:nvSpPr>
        <p:spPr>
          <a:xfrm>
            <a:off x="6410821" y="2918740"/>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600" kern="0">
                <a:solidFill>
                  <a:schemeClr val="tx1">
                    <a:lumMod val="50000"/>
                    <a:lumOff val="50000"/>
                  </a:schemeClr>
                </a:solidFill>
                <a:latin typeface="Lato Light" panose="020F0502020204030203" pitchFamily="34" charset="0"/>
              </a:rPr>
              <a:t>Channel</a:t>
            </a:r>
            <a:endParaRPr lang="en-US" sz="1600" kern="0" dirty="0">
              <a:solidFill>
                <a:schemeClr val="tx1">
                  <a:lumMod val="50000"/>
                  <a:lumOff val="50000"/>
                </a:schemeClr>
              </a:solidFill>
              <a:latin typeface="Lato Light" panose="020F0502020204030203" pitchFamily="34" charset="0"/>
            </a:endParaRPr>
          </a:p>
        </p:txBody>
      </p:sp>
      <p:sp>
        <p:nvSpPr>
          <p:cNvPr id="15" name="Rounded Rectangle 13">
            <a:extLst>
              <a:ext uri="{FF2B5EF4-FFF2-40B4-BE49-F238E27FC236}">
                <a16:creationId xmlns:a16="http://schemas.microsoft.com/office/drawing/2014/main" id="{7A0CB81C-DBEE-45E9-AE1A-03AB61086C9E}"/>
              </a:ext>
            </a:extLst>
          </p:cNvPr>
          <p:cNvSpPr/>
          <p:nvPr/>
        </p:nvSpPr>
        <p:spPr>
          <a:xfrm>
            <a:off x="6410821" y="3526520"/>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Category Expertise </a:t>
            </a:r>
          </a:p>
        </p:txBody>
      </p:sp>
      <p:sp>
        <p:nvSpPr>
          <p:cNvPr id="16" name="Rounded Rectangle 10">
            <a:extLst>
              <a:ext uri="{FF2B5EF4-FFF2-40B4-BE49-F238E27FC236}">
                <a16:creationId xmlns:a16="http://schemas.microsoft.com/office/drawing/2014/main" id="{EF269654-8F70-458B-8A31-98924A548A69}"/>
              </a:ext>
            </a:extLst>
          </p:cNvPr>
          <p:cNvSpPr/>
          <p:nvPr/>
        </p:nvSpPr>
        <p:spPr>
          <a:xfrm>
            <a:off x="8683504" y="2293757"/>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Category Development Index</a:t>
            </a:r>
          </a:p>
        </p:txBody>
      </p:sp>
      <p:sp>
        <p:nvSpPr>
          <p:cNvPr id="17" name="Rounded Rectangle 9">
            <a:extLst>
              <a:ext uri="{FF2B5EF4-FFF2-40B4-BE49-F238E27FC236}">
                <a16:creationId xmlns:a16="http://schemas.microsoft.com/office/drawing/2014/main" id="{0A62C419-C5F8-41EA-AAAC-DD162F01E9DC}"/>
              </a:ext>
            </a:extLst>
          </p:cNvPr>
          <p:cNvSpPr/>
          <p:nvPr/>
        </p:nvSpPr>
        <p:spPr>
          <a:xfrm>
            <a:off x="8683504" y="2908852"/>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Pricing level </a:t>
            </a:r>
          </a:p>
        </p:txBody>
      </p:sp>
      <p:sp>
        <p:nvSpPr>
          <p:cNvPr id="18" name="Rounded Rectangle 10">
            <a:extLst>
              <a:ext uri="{FF2B5EF4-FFF2-40B4-BE49-F238E27FC236}">
                <a16:creationId xmlns:a16="http://schemas.microsoft.com/office/drawing/2014/main" id="{61B01783-9195-42E6-B970-58552DD63D22}"/>
              </a:ext>
            </a:extLst>
          </p:cNvPr>
          <p:cNvSpPr/>
          <p:nvPr/>
        </p:nvSpPr>
        <p:spPr>
          <a:xfrm>
            <a:off x="8683504" y="3523947"/>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600" kern="0" dirty="0">
                <a:solidFill>
                  <a:schemeClr val="tx1">
                    <a:lumMod val="50000"/>
                    <a:lumOff val="50000"/>
                  </a:schemeClr>
                </a:solidFill>
                <a:latin typeface="Lato Light" panose="020F0502020204030203" pitchFamily="34" charset="0"/>
              </a:rPr>
              <a:t>Conclusion </a:t>
            </a:r>
          </a:p>
        </p:txBody>
      </p:sp>
      <p:sp>
        <p:nvSpPr>
          <p:cNvPr id="2" name="Footer Placeholder 1">
            <a:extLst>
              <a:ext uri="{FF2B5EF4-FFF2-40B4-BE49-F238E27FC236}">
                <a16:creationId xmlns:a16="http://schemas.microsoft.com/office/drawing/2014/main" id="{EA28B454-63C1-4499-9E1C-8DF2DC6AE1B1}"/>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3AB22C1F-805B-4E52-B2A0-EDBC739D4927}"/>
              </a:ext>
            </a:extLst>
          </p:cNvPr>
          <p:cNvSpPr>
            <a:spLocks noGrp="1"/>
          </p:cNvSpPr>
          <p:nvPr>
            <p:ph type="sldNum" sz="quarter" idx="12"/>
          </p:nvPr>
        </p:nvSpPr>
        <p:spPr/>
        <p:txBody>
          <a:bodyPr/>
          <a:lstStyle/>
          <a:p>
            <a:fld id="{C78A94D8-6129-47FC-8647-F2BFC87A2450}" type="slidenum">
              <a:rPr lang="en-GB" smtClean="0"/>
              <a:t>32</a:t>
            </a:fld>
            <a:endParaRPr lang="en-GB"/>
          </a:p>
        </p:txBody>
      </p:sp>
    </p:spTree>
    <p:extLst>
      <p:ext uri="{BB962C8B-B14F-4D97-AF65-F5344CB8AC3E}">
        <p14:creationId xmlns:p14="http://schemas.microsoft.com/office/powerpoint/2010/main" val="986042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F4FA3-B645-4AEC-A816-D65EE3A0CC0D}"/>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Portfolio Management</a:t>
            </a:r>
          </a:p>
        </p:txBody>
      </p:sp>
      <p:pic>
        <p:nvPicPr>
          <p:cNvPr id="4" name="Picture 3" descr="Logo&#10;&#10;Description automatically generated">
            <a:extLst>
              <a:ext uri="{FF2B5EF4-FFF2-40B4-BE49-F238E27FC236}">
                <a16:creationId xmlns:a16="http://schemas.microsoft.com/office/drawing/2014/main" id="{ED76065C-0570-4B61-8625-A2D425290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5" name="Footer Placeholder 4">
            <a:extLst>
              <a:ext uri="{FF2B5EF4-FFF2-40B4-BE49-F238E27FC236}">
                <a16:creationId xmlns:a16="http://schemas.microsoft.com/office/drawing/2014/main" id="{0E3E0285-145A-4485-AEB7-FED3FE300EC1}"/>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E0E39CCC-7CCC-45E4-A771-698D86E3F87C}"/>
              </a:ext>
            </a:extLst>
          </p:cNvPr>
          <p:cNvSpPr>
            <a:spLocks noGrp="1"/>
          </p:cNvSpPr>
          <p:nvPr>
            <p:ph type="sldNum" sz="quarter" idx="12"/>
          </p:nvPr>
        </p:nvSpPr>
        <p:spPr/>
        <p:txBody>
          <a:bodyPr/>
          <a:lstStyle/>
          <a:p>
            <a:fld id="{C78A94D8-6129-47FC-8647-F2BFC87A2450}" type="slidenum">
              <a:rPr lang="en-GB" smtClean="0"/>
              <a:t>33</a:t>
            </a:fld>
            <a:endParaRPr lang="en-GB"/>
          </a:p>
        </p:txBody>
      </p:sp>
      <p:pic>
        <p:nvPicPr>
          <p:cNvPr id="7" name="Picture 6">
            <a:extLst>
              <a:ext uri="{FF2B5EF4-FFF2-40B4-BE49-F238E27FC236}">
                <a16:creationId xmlns:a16="http://schemas.microsoft.com/office/drawing/2014/main" id="{990D861C-81C7-719C-E764-A5A22F8D6AC5}"/>
              </a:ext>
            </a:extLst>
          </p:cNvPr>
          <p:cNvPicPr>
            <a:picLocks noChangeAspect="1"/>
          </p:cNvPicPr>
          <p:nvPr/>
        </p:nvPicPr>
        <p:blipFill>
          <a:blip r:embed="rId3"/>
          <a:stretch>
            <a:fillRect/>
          </a:stretch>
        </p:blipFill>
        <p:spPr>
          <a:xfrm>
            <a:off x="1161037" y="881171"/>
            <a:ext cx="9094301" cy="5826637"/>
          </a:xfrm>
          <a:prstGeom prst="rect">
            <a:avLst/>
          </a:prstGeom>
        </p:spPr>
      </p:pic>
    </p:spTree>
    <p:extLst>
      <p:ext uri="{BB962C8B-B14F-4D97-AF65-F5344CB8AC3E}">
        <p14:creationId xmlns:p14="http://schemas.microsoft.com/office/powerpoint/2010/main" val="1969888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A45FEE3-CDBA-471F-B6B9-1554A799654D}"/>
              </a:ext>
            </a:extLst>
          </p:cNvPr>
          <p:cNvGrpSpPr/>
          <p:nvPr/>
        </p:nvGrpSpPr>
        <p:grpSpPr>
          <a:xfrm>
            <a:off x="1399526" y="1929701"/>
            <a:ext cx="2520000" cy="2160000"/>
            <a:chOff x="1346260" y="1583471"/>
            <a:chExt cx="2520000" cy="2100090"/>
          </a:xfrm>
        </p:grpSpPr>
        <p:sp>
          <p:nvSpPr>
            <p:cNvPr id="4" name="Rectangle 3">
              <a:extLst>
                <a:ext uri="{FF2B5EF4-FFF2-40B4-BE49-F238E27FC236}">
                  <a16:creationId xmlns:a16="http://schemas.microsoft.com/office/drawing/2014/main" id="{A93CD69D-47D1-4E2C-9BDD-213758816445}"/>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Market Assessment</a:t>
              </a:r>
            </a:p>
          </p:txBody>
        </p:sp>
        <p:sp>
          <p:nvSpPr>
            <p:cNvPr id="5" name="Rectangle 4">
              <a:extLst>
                <a:ext uri="{FF2B5EF4-FFF2-40B4-BE49-F238E27FC236}">
                  <a16:creationId xmlns:a16="http://schemas.microsoft.com/office/drawing/2014/main" id="{9B7092B5-8BBA-4D1E-8D0F-E91179184E6D}"/>
                </a:ext>
              </a:extLst>
            </p:cNvPr>
            <p:cNvSpPr/>
            <p:nvPr/>
          </p:nvSpPr>
          <p:spPr>
            <a:xfrm>
              <a:off x="1346260" y="1946199"/>
              <a:ext cx="2520000" cy="17373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pPr algn="just"/>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The market assessment is done to evaluate the market from a wider set of parameters with a strategic and operational intent.</a:t>
              </a:r>
              <a:endParaRPr lang="en-GB" sz="3200" dirty="0">
                <a:effectLst/>
                <a:latin typeface="Lato Light" panose="020F0502020204030203"/>
                <a:ea typeface="Times New Roman" panose="02020603050405020304" pitchFamily="18" charset="0"/>
                <a:cs typeface="Times New Roman" panose="02020603050405020304" pitchFamily="18" charset="0"/>
              </a:endParaRPr>
            </a:p>
            <a:p>
              <a:pPr marL="628650" lvl="1" indent="-171450" defTabSz="914217">
                <a:buFont typeface="Arial" panose="020B0604020202020204" pitchFamily="34" charset="0"/>
                <a:buChar char="•"/>
              </a:pPr>
              <a:endParaRPr kumimoji="0" lang="en-US" sz="16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7" name="TextBox 6">
            <a:extLst>
              <a:ext uri="{FF2B5EF4-FFF2-40B4-BE49-F238E27FC236}">
                <a16:creationId xmlns:a16="http://schemas.microsoft.com/office/drawing/2014/main" id="{43E5B9C3-A00A-44C2-AA04-AD8F75AF7150}"/>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Market Assessment</a:t>
            </a:r>
          </a:p>
        </p:txBody>
      </p:sp>
      <p:pic>
        <p:nvPicPr>
          <p:cNvPr id="8" name="Picture 7" descr="Logo&#10;&#10;Description automatically generated">
            <a:extLst>
              <a:ext uri="{FF2B5EF4-FFF2-40B4-BE49-F238E27FC236}">
                <a16:creationId xmlns:a16="http://schemas.microsoft.com/office/drawing/2014/main" id="{8E22B65F-27B7-40DD-8030-E56FFE7C2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9" name="Rounded Rectangle 10">
            <a:extLst>
              <a:ext uri="{FF2B5EF4-FFF2-40B4-BE49-F238E27FC236}">
                <a16:creationId xmlns:a16="http://schemas.microsoft.com/office/drawing/2014/main" id="{15B41ACB-491B-4C52-B3C5-0225499AD97D}"/>
              </a:ext>
            </a:extLst>
          </p:cNvPr>
          <p:cNvSpPr/>
          <p:nvPr/>
        </p:nvSpPr>
        <p:spPr>
          <a:xfrm>
            <a:off x="178754" y="288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#9</a:t>
            </a:r>
          </a:p>
        </p:txBody>
      </p:sp>
      <p:sp>
        <p:nvSpPr>
          <p:cNvPr id="10" name="Rounded Rectangle 10">
            <a:extLst>
              <a:ext uri="{FF2B5EF4-FFF2-40B4-BE49-F238E27FC236}">
                <a16:creationId xmlns:a16="http://schemas.microsoft.com/office/drawing/2014/main" id="{92268208-2021-4B9E-9496-486DDB7F9255}"/>
              </a:ext>
            </a:extLst>
          </p:cNvPr>
          <p:cNvSpPr/>
          <p:nvPr/>
        </p:nvSpPr>
        <p:spPr>
          <a:xfrm>
            <a:off x="3936000" y="229320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Markets </a:t>
            </a:r>
          </a:p>
        </p:txBody>
      </p:sp>
      <p:sp>
        <p:nvSpPr>
          <p:cNvPr id="11" name="Rounded Rectangle 9">
            <a:extLst>
              <a:ext uri="{FF2B5EF4-FFF2-40B4-BE49-F238E27FC236}">
                <a16:creationId xmlns:a16="http://schemas.microsoft.com/office/drawing/2014/main" id="{9DABE3BC-4DBA-4649-B72A-9739EEFBB352}"/>
              </a:ext>
            </a:extLst>
          </p:cNvPr>
          <p:cNvSpPr/>
          <p:nvPr/>
        </p:nvSpPr>
        <p:spPr>
          <a:xfrm>
            <a:off x="3936000" y="2908304"/>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Systems</a:t>
            </a:r>
          </a:p>
        </p:txBody>
      </p:sp>
      <p:sp>
        <p:nvSpPr>
          <p:cNvPr id="12" name="Rounded Rectangle 10">
            <a:extLst>
              <a:ext uri="{FF2B5EF4-FFF2-40B4-BE49-F238E27FC236}">
                <a16:creationId xmlns:a16="http://schemas.microsoft.com/office/drawing/2014/main" id="{E8A7AACC-B9E9-4FC5-91BC-E08E9A806AD9}"/>
              </a:ext>
            </a:extLst>
          </p:cNvPr>
          <p:cNvSpPr/>
          <p:nvPr/>
        </p:nvSpPr>
        <p:spPr>
          <a:xfrm>
            <a:off x="3936000" y="352339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Competition</a:t>
            </a:r>
            <a:endParaRPr lang="en-US" kern="0" dirty="0">
              <a:solidFill>
                <a:schemeClr val="tx1">
                  <a:lumMod val="50000"/>
                  <a:lumOff val="50000"/>
                </a:schemeClr>
              </a:solidFill>
              <a:latin typeface="Lato Light" panose="020F0502020204030203" pitchFamily="34" charset="0"/>
            </a:endParaRPr>
          </a:p>
        </p:txBody>
      </p:sp>
      <p:sp>
        <p:nvSpPr>
          <p:cNvPr id="13" name="Rounded Rectangle 11">
            <a:extLst>
              <a:ext uri="{FF2B5EF4-FFF2-40B4-BE49-F238E27FC236}">
                <a16:creationId xmlns:a16="http://schemas.microsoft.com/office/drawing/2014/main" id="{F824FD7F-02CE-4444-93A6-70421DD0C9E7}"/>
              </a:ext>
            </a:extLst>
          </p:cNvPr>
          <p:cNvSpPr/>
          <p:nvPr/>
        </p:nvSpPr>
        <p:spPr>
          <a:xfrm>
            <a:off x="6208683" y="229320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Management</a:t>
            </a:r>
          </a:p>
        </p:txBody>
      </p:sp>
      <p:sp>
        <p:nvSpPr>
          <p:cNvPr id="14" name="Rounded Rectangle 12">
            <a:extLst>
              <a:ext uri="{FF2B5EF4-FFF2-40B4-BE49-F238E27FC236}">
                <a16:creationId xmlns:a16="http://schemas.microsoft.com/office/drawing/2014/main" id="{8F68338D-2E68-4A2C-8A9F-4893763CB351}"/>
              </a:ext>
            </a:extLst>
          </p:cNvPr>
          <p:cNvSpPr/>
          <p:nvPr/>
        </p:nvSpPr>
        <p:spPr>
          <a:xfrm>
            <a:off x="6208683" y="290098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Channel</a:t>
            </a:r>
            <a:endParaRPr lang="en-US" kern="0" dirty="0">
              <a:solidFill>
                <a:schemeClr val="tx1">
                  <a:lumMod val="50000"/>
                  <a:lumOff val="50000"/>
                </a:schemeClr>
              </a:solidFill>
              <a:latin typeface="Lato Light" panose="020F0502020204030203" pitchFamily="34" charset="0"/>
            </a:endParaRPr>
          </a:p>
        </p:txBody>
      </p:sp>
      <p:sp>
        <p:nvSpPr>
          <p:cNvPr id="15" name="Rounded Rectangle 13">
            <a:extLst>
              <a:ext uri="{FF2B5EF4-FFF2-40B4-BE49-F238E27FC236}">
                <a16:creationId xmlns:a16="http://schemas.microsoft.com/office/drawing/2014/main" id="{64D84761-7820-4304-A793-30DB7E3A79CE}"/>
              </a:ext>
            </a:extLst>
          </p:cNvPr>
          <p:cNvSpPr/>
          <p:nvPr/>
        </p:nvSpPr>
        <p:spPr>
          <a:xfrm>
            <a:off x="6208683" y="350876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Compliance</a:t>
            </a:r>
          </a:p>
        </p:txBody>
      </p:sp>
      <p:sp>
        <p:nvSpPr>
          <p:cNvPr id="16" name="Rounded Rectangle 10">
            <a:extLst>
              <a:ext uri="{FF2B5EF4-FFF2-40B4-BE49-F238E27FC236}">
                <a16:creationId xmlns:a16="http://schemas.microsoft.com/office/drawing/2014/main" id="{9C238C6D-C396-4991-BC1F-22408BFD41B9}"/>
              </a:ext>
            </a:extLst>
          </p:cNvPr>
          <p:cNvSpPr/>
          <p:nvPr/>
        </p:nvSpPr>
        <p:spPr>
          <a:xfrm>
            <a:off x="8481366" y="227600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Portfolio</a:t>
            </a:r>
          </a:p>
        </p:txBody>
      </p:sp>
      <p:sp>
        <p:nvSpPr>
          <p:cNvPr id="17" name="Rounded Rectangle 9">
            <a:extLst>
              <a:ext uri="{FF2B5EF4-FFF2-40B4-BE49-F238E27FC236}">
                <a16:creationId xmlns:a16="http://schemas.microsoft.com/office/drawing/2014/main" id="{A5FADA12-ABF8-4C65-88E5-0422B255F722}"/>
              </a:ext>
            </a:extLst>
          </p:cNvPr>
          <p:cNvSpPr/>
          <p:nvPr/>
        </p:nvSpPr>
        <p:spPr>
          <a:xfrm>
            <a:off x="8481366" y="2891101"/>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Win/Loss</a:t>
            </a:r>
          </a:p>
        </p:txBody>
      </p:sp>
      <p:sp>
        <p:nvSpPr>
          <p:cNvPr id="18" name="Rounded Rectangle 10">
            <a:extLst>
              <a:ext uri="{FF2B5EF4-FFF2-40B4-BE49-F238E27FC236}">
                <a16:creationId xmlns:a16="http://schemas.microsoft.com/office/drawing/2014/main" id="{99EA75B7-5A3A-4479-A99B-933DE29BBBE8}"/>
              </a:ext>
            </a:extLst>
          </p:cNvPr>
          <p:cNvSpPr/>
          <p:nvPr/>
        </p:nvSpPr>
        <p:spPr>
          <a:xfrm>
            <a:off x="8481366" y="350619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dirty="0">
                <a:solidFill>
                  <a:schemeClr val="tx1">
                    <a:lumMod val="50000"/>
                    <a:lumOff val="50000"/>
                  </a:schemeClr>
                </a:solidFill>
                <a:latin typeface="Lato Light" panose="020F0502020204030203" pitchFamily="34" charset="0"/>
              </a:rPr>
              <a:t>Metrics</a:t>
            </a:r>
          </a:p>
        </p:txBody>
      </p:sp>
      <p:sp>
        <p:nvSpPr>
          <p:cNvPr id="2" name="Footer Placeholder 1">
            <a:extLst>
              <a:ext uri="{FF2B5EF4-FFF2-40B4-BE49-F238E27FC236}">
                <a16:creationId xmlns:a16="http://schemas.microsoft.com/office/drawing/2014/main" id="{BA3AAEA3-4891-4C2B-87AE-01F8154673CB}"/>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53B3C079-A33B-4DD0-ABA4-69A12730DFB3}"/>
              </a:ext>
            </a:extLst>
          </p:cNvPr>
          <p:cNvSpPr>
            <a:spLocks noGrp="1"/>
          </p:cNvSpPr>
          <p:nvPr>
            <p:ph type="sldNum" sz="quarter" idx="12"/>
          </p:nvPr>
        </p:nvSpPr>
        <p:spPr/>
        <p:txBody>
          <a:bodyPr/>
          <a:lstStyle/>
          <a:p>
            <a:fld id="{C78A94D8-6129-47FC-8647-F2BFC87A2450}" type="slidenum">
              <a:rPr lang="en-GB" smtClean="0"/>
              <a:t>34</a:t>
            </a:fld>
            <a:endParaRPr lang="en-GB"/>
          </a:p>
        </p:txBody>
      </p:sp>
    </p:spTree>
    <p:extLst>
      <p:ext uri="{BB962C8B-B14F-4D97-AF65-F5344CB8AC3E}">
        <p14:creationId xmlns:p14="http://schemas.microsoft.com/office/powerpoint/2010/main" val="2362145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0CA863-A176-4D52-AC5D-5F7990910DBD}"/>
              </a:ext>
            </a:extLst>
          </p:cNvPr>
          <p:cNvPicPr>
            <a:picLocks noChangeAspect="1"/>
          </p:cNvPicPr>
          <p:nvPr/>
        </p:nvPicPr>
        <p:blipFill>
          <a:blip r:embed="rId2"/>
          <a:stretch>
            <a:fillRect/>
          </a:stretch>
        </p:blipFill>
        <p:spPr>
          <a:xfrm>
            <a:off x="1391608" y="887028"/>
            <a:ext cx="9408783" cy="5447190"/>
          </a:xfrm>
          <a:prstGeom prst="rect">
            <a:avLst/>
          </a:prstGeom>
        </p:spPr>
      </p:pic>
      <p:sp>
        <p:nvSpPr>
          <p:cNvPr id="3" name="TextBox 2">
            <a:extLst>
              <a:ext uri="{FF2B5EF4-FFF2-40B4-BE49-F238E27FC236}">
                <a16:creationId xmlns:a16="http://schemas.microsoft.com/office/drawing/2014/main" id="{D697D99A-C24F-4D2C-9BE3-16C226B12DB4}"/>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Market Assessment</a:t>
            </a:r>
          </a:p>
        </p:txBody>
      </p:sp>
      <p:pic>
        <p:nvPicPr>
          <p:cNvPr id="4" name="Picture 3" descr="Logo&#10;&#10;Description automatically generated">
            <a:extLst>
              <a:ext uri="{FF2B5EF4-FFF2-40B4-BE49-F238E27FC236}">
                <a16:creationId xmlns:a16="http://schemas.microsoft.com/office/drawing/2014/main" id="{6387DB4D-899E-4831-AC11-7BD428645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5" name="Footer Placeholder 4">
            <a:extLst>
              <a:ext uri="{FF2B5EF4-FFF2-40B4-BE49-F238E27FC236}">
                <a16:creationId xmlns:a16="http://schemas.microsoft.com/office/drawing/2014/main" id="{98F5D0D9-F401-4BF1-8D09-5DD02AE635DA}"/>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85C68586-691A-4121-9E9A-C2CAE6A70E5E}"/>
              </a:ext>
            </a:extLst>
          </p:cNvPr>
          <p:cNvSpPr>
            <a:spLocks noGrp="1"/>
          </p:cNvSpPr>
          <p:nvPr>
            <p:ph type="sldNum" sz="quarter" idx="12"/>
          </p:nvPr>
        </p:nvSpPr>
        <p:spPr/>
        <p:txBody>
          <a:bodyPr/>
          <a:lstStyle/>
          <a:p>
            <a:fld id="{C78A94D8-6129-47FC-8647-F2BFC87A2450}" type="slidenum">
              <a:rPr lang="en-GB" smtClean="0"/>
              <a:t>35</a:t>
            </a:fld>
            <a:endParaRPr lang="en-GB"/>
          </a:p>
        </p:txBody>
      </p:sp>
    </p:spTree>
    <p:extLst>
      <p:ext uri="{BB962C8B-B14F-4D97-AF65-F5344CB8AC3E}">
        <p14:creationId xmlns:p14="http://schemas.microsoft.com/office/powerpoint/2010/main" val="2428536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59EA8E-76D9-453B-97E4-CCF0B9EFDA6E}"/>
              </a:ext>
            </a:extLst>
          </p:cNvPr>
          <p:cNvGrpSpPr/>
          <p:nvPr/>
        </p:nvGrpSpPr>
        <p:grpSpPr>
          <a:xfrm>
            <a:off x="1279585" y="1843374"/>
            <a:ext cx="2520000" cy="2533073"/>
            <a:chOff x="1346260" y="1583471"/>
            <a:chExt cx="2520000" cy="2462820"/>
          </a:xfrm>
        </p:grpSpPr>
        <p:sp>
          <p:nvSpPr>
            <p:cNvPr id="5" name="Rectangle 4">
              <a:extLst>
                <a:ext uri="{FF2B5EF4-FFF2-40B4-BE49-F238E27FC236}">
                  <a16:creationId xmlns:a16="http://schemas.microsoft.com/office/drawing/2014/main" id="{82750A26-C36B-4C55-97BE-69A0EBBCA9C1}"/>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Channel Access</a:t>
              </a:r>
            </a:p>
          </p:txBody>
        </p:sp>
        <p:sp>
          <p:nvSpPr>
            <p:cNvPr id="6" name="Rectangle 5">
              <a:extLst>
                <a:ext uri="{FF2B5EF4-FFF2-40B4-BE49-F238E27FC236}">
                  <a16:creationId xmlns:a16="http://schemas.microsoft.com/office/drawing/2014/main" id="{FB154C97-062F-49AC-9897-3E59FC1CA1B6}"/>
                </a:ext>
              </a:extLst>
            </p:cNvPr>
            <p:cNvSpPr/>
            <p:nvPr/>
          </p:nvSpPr>
          <p:spPr>
            <a:xfrm>
              <a:off x="1346260" y="1946197"/>
              <a:ext cx="2520000" cy="2100094"/>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Every business in a “Go to Market” Strategy has a relevant set of channels; the key here is to establish channel access capability relevant to the brand portfolio</a:t>
              </a:r>
              <a:endParaRPr lang="en-GB" sz="2400" dirty="0">
                <a:effectLst/>
                <a:latin typeface="Lato Light" panose="020F0502020204030203"/>
                <a:ea typeface="Times New Roman" panose="02020603050405020304" pitchFamily="18" charset="0"/>
                <a:cs typeface="Times New Roman" panose="02020603050405020304" pitchFamily="18" charset="0"/>
              </a:endParaRPr>
            </a:p>
            <a:p>
              <a:pPr algn="ctr"/>
              <a:r>
                <a:rPr lang="en-GB" sz="1400" dirty="0">
                  <a:solidFill>
                    <a:srgbClr val="000000"/>
                  </a:solidFill>
                  <a:effectLst/>
                  <a:latin typeface="Lato Light" panose="020F0502020204030203"/>
                  <a:ea typeface="Times New Roman" panose="02020603050405020304" pitchFamily="18" charset="0"/>
                  <a:cs typeface="Times New Roman" panose="02020603050405020304" pitchFamily="18" charset="0"/>
                </a:rPr>
                <a:t> </a:t>
              </a:r>
              <a:endParaRPr lang="en-GB" sz="2800" dirty="0">
                <a:effectLst/>
                <a:latin typeface="Lato Light" panose="020F0502020204030203"/>
                <a:ea typeface="Times New Roman" panose="02020603050405020304" pitchFamily="18" charset="0"/>
                <a:cs typeface="Times New Roman" panose="02020603050405020304" pitchFamily="18" charset="0"/>
              </a:endParaRP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7" name="TextBox 6">
            <a:extLst>
              <a:ext uri="{FF2B5EF4-FFF2-40B4-BE49-F238E27FC236}">
                <a16:creationId xmlns:a16="http://schemas.microsoft.com/office/drawing/2014/main" id="{D11CD8C1-F6DC-47A6-83B6-E9DEB049E43D}"/>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Channel Access</a:t>
            </a:r>
          </a:p>
        </p:txBody>
      </p:sp>
      <p:pic>
        <p:nvPicPr>
          <p:cNvPr id="8" name="Picture 7" descr="Logo&#10;&#10;Description automatically generated">
            <a:extLst>
              <a:ext uri="{FF2B5EF4-FFF2-40B4-BE49-F238E27FC236}">
                <a16:creationId xmlns:a16="http://schemas.microsoft.com/office/drawing/2014/main" id="{F34ECEAB-D1DC-49CE-A54E-30C5FE911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9" name="Rounded Rectangle 10">
            <a:extLst>
              <a:ext uri="{FF2B5EF4-FFF2-40B4-BE49-F238E27FC236}">
                <a16:creationId xmlns:a16="http://schemas.microsoft.com/office/drawing/2014/main" id="{88230DDD-9CC3-4AF5-BFD8-635E901BF599}"/>
              </a:ext>
            </a:extLst>
          </p:cNvPr>
          <p:cNvSpPr/>
          <p:nvPr/>
        </p:nvSpPr>
        <p:spPr>
          <a:xfrm>
            <a:off x="178754" y="288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#10</a:t>
            </a:r>
          </a:p>
        </p:txBody>
      </p:sp>
      <p:sp>
        <p:nvSpPr>
          <p:cNvPr id="10" name="Rounded Rectangle 10">
            <a:extLst>
              <a:ext uri="{FF2B5EF4-FFF2-40B4-BE49-F238E27FC236}">
                <a16:creationId xmlns:a16="http://schemas.microsoft.com/office/drawing/2014/main" id="{EC6BEFE4-3FAC-4D0D-94E3-C2C3D4F0E510}"/>
              </a:ext>
            </a:extLst>
          </p:cNvPr>
          <p:cNvSpPr/>
          <p:nvPr/>
        </p:nvSpPr>
        <p:spPr>
          <a:xfrm>
            <a:off x="3936000" y="229320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Markets </a:t>
            </a:r>
          </a:p>
        </p:txBody>
      </p:sp>
      <p:sp>
        <p:nvSpPr>
          <p:cNvPr id="11" name="Rounded Rectangle 9">
            <a:extLst>
              <a:ext uri="{FF2B5EF4-FFF2-40B4-BE49-F238E27FC236}">
                <a16:creationId xmlns:a16="http://schemas.microsoft.com/office/drawing/2014/main" id="{9ED9F4B4-F7A7-4327-8BC4-D414DE139162}"/>
              </a:ext>
            </a:extLst>
          </p:cNvPr>
          <p:cNvSpPr/>
          <p:nvPr/>
        </p:nvSpPr>
        <p:spPr>
          <a:xfrm>
            <a:off x="3936000" y="2908304"/>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Systems</a:t>
            </a:r>
          </a:p>
        </p:txBody>
      </p:sp>
      <p:sp>
        <p:nvSpPr>
          <p:cNvPr id="12" name="Rounded Rectangle 10">
            <a:extLst>
              <a:ext uri="{FF2B5EF4-FFF2-40B4-BE49-F238E27FC236}">
                <a16:creationId xmlns:a16="http://schemas.microsoft.com/office/drawing/2014/main" id="{7DA41055-EF34-4084-8939-CFC4B86FE0C5}"/>
              </a:ext>
            </a:extLst>
          </p:cNvPr>
          <p:cNvSpPr/>
          <p:nvPr/>
        </p:nvSpPr>
        <p:spPr>
          <a:xfrm>
            <a:off x="3936000" y="352339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Competition</a:t>
            </a:r>
            <a:endParaRPr lang="en-US" kern="0" dirty="0">
              <a:solidFill>
                <a:schemeClr val="tx1">
                  <a:lumMod val="50000"/>
                  <a:lumOff val="50000"/>
                </a:schemeClr>
              </a:solidFill>
              <a:latin typeface="Lato Light" panose="020F0502020204030203" pitchFamily="34" charset="0"/>
            </a:endParaRPr>
          </a:p>
        </p:txBody>
      </p:sp>
      <p:sp>
        <p:nvSpPr>
          <p:cNvPr id="13" name="Rounded Rectangle 11">
            <a:extLst>
              <a:ext uri="{FF2B5EF4-FFF2-40B4-BE49-F238E27FC236}">
                <a16:creationId xmlns:a16="http://schemas.microsoft.com/office/drawing/2014/main" id="{F2F2F568-7FCF-43FB-BE59-04C9E1B67E96}"/>
              </a:ext>
            </a:extLst>
          </p:cNvPr>
          <p:cNvSpPr/>
          <p:nvPr/>
        </p:nvSpPr>
        <p:spPr>
          <a:xfrm>
            <a:off x="6208683" y="229320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Management</a:t>
            </a:r>
          </a:p>
        </p:txBody>
      </p:sp>
      <p:sp>
        <p:nvSpPr>
          <p:cNvPr id="14" name="Rounded Rectangle 12">
            <a:extLst>
              <a:ext uri="{FF2B5EF4-FFF2-40B4-BE49-F238E27FC236}">
                <a16:creationId xmlns:a16="http://schemas.microsoft.com/office/drawing/2014/main" id="{2F391ED4-28B2-48F2-B7BD-B580465AEE5C}"/>
              </a:ext>
            </a:extLst>
          </p:cNvPr>
          <p:cNvSpPr/>
          <p:nvPr/>
        </p:nvSpPr>
        <p:spPr>
          <a:xfrm>
            <a:off x="6208683" y="290098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Channel</a:t>
            </a:r>
            <a:endParaRPr lang="en-US" kern="0" dirty="0">
              <a:solidFill>
                <a:schemeClr val="tx1">
                  <a:lumMod val="50000"/>
                  <a:lumOff val="50000"/>
                </a:schemeClr>
              </a:solidFill>
              <a:latin typeface="Lato Light" panose="020F0502020204030203" pitchFamily="34" charset="0"/>
            </a:endParaRPr>
          </a:p>
        </p:txBody>
      </p:sp>
      <p:sp>
        <p:nvSpPr>
          <p:cNvPr id="15" name="Rounded Rectangle 13">
            <a:extLst>
              <a:ext uri="{FF2B5EF4-FFF2-40B4-BE49-F238E27FC236}">
                <a16:creationId xmlns:a16="http://schemas.microsoft.com/office/drawing/2014/main" id="{B3A2072A-5ED5-4CB9-B71D-F4D25DAA7104}"/>
              </a:ext>
            </a:extLst>
          </p:cNvPr>
          <p:cNvSpPr/>
          <p:nvPr/>
        </p:nvSpPr>
        <p:spPr>
          <a:xfrm>
            <a:off x="6208683" y="350876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Compliance</a:t>
            </a:r>
          </a:p>
        </p:txBody>
      </p:sp>
      <p:sp>
        <p:nvSpPr>
          <p:cNvPr id="16" name="Rounded Rectangle 10">
            <a:extLst>
              <a:ext uri="{FF2B5EF4-FFF2-40B4-BE49-F238E27FC236}">
                <a16:creationId xmlns:a16="http://schemas.microsoft.com/office/drawing/2014/main" id="{BDD569B1-1507-4B99-A76E-B48835B21B19}"/>
              </a:ext>
            </a:extLst>
          </p:cNvPr>
          <p:cNvSpPr/>
          <p:nvPr/>
        </p:nvSpPr>
        <p:spPr>
          <a:xfrm>
            <a:off x="8481366" y="227600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Portfolio</a:t>
            </a:r>
          </a:p>
        </p:txBody>
      </p:sp>
      <p:sp>
        <p:nvSpPr>
          <p:cNvPr id="17" name="Rounded Rectangle 9">
            <a:extLst>
              <a:ext uri="{FF2B5EF4-FFF2-40B4-BE49-F238E27FC236}">
                <a16:creationId xmlns:a16="http://schemas.microsoft.com/office/drawing/2014/main" id="{C8F95ACA-0F3E-438E-B65F-E67FE62CFDF2}"/>
              </a:ext>
            </a:extLst>
          </p:cNvPr>
          <p:cNvSpPr/>
          <p:nvPr/>
        </p:nvSpPr>
        <p:spPr>
          <a:xfrm>
            <a:off x="8481366" y="2891101"/>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Win/Loss</a:t>
            </a:r>
          </a:p>
        </p:txBody>
      </p:sp>
      <p:sp>
        <p:nvSpPr>
          <p:cNvPr id="18" name="Rounded Rectangle 10">
            <a:extLst>
              <a:ext uri="{FF2B5EF4-FFF2-40B4-BE49-F238E27FC236}">
                <a16:creationId xmlns:a16="http://schemas.microsoft.com/office/drawing/2014/main" id="{A21FB3ED-9D85-4D40-BECE-BA48E78179C3}"/>
              </a:ext>
            </a:extLst>
          </p:cNvPr>
          <p:cNvSpPr/>
          <p:nvPr/>
        </p:nvSpPr>
        <p:spPr>
          <a:xfrm>
            <a:off x="8481366" y="350619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dirty="0">
                <a:solidFill>
                  <a:schemeClr val="tx1">
                    <a:lumMod val="50000"/>
                    <a:lumOff val="50000"/>
                  </a:schemeClr>
                </a:solidFill>
                <a:latin typeface="Lato Light" panose="020F0502020204030203" pitchFamily="34" charset="0"/>
              </a:rPr>
              <a:t>Metrics</a:t>
            </a:r>
          </a:p>
        </p:txBody>
      </p:sp>
      <p:sp>
        <p:nvSpPr>
          <p:cNvPr id="2" name="Footer Placeholder 1">
            <a:extLst>
              <a:ext uri="{FF2B5EF4-FFF2-40B4-BE49-F238E27FC236}">
                <a16:creationId xmlns:a16="http://schemas.microsoft.com/office/drawing/2014/main" id="{2F431DC9-D912-4571-A079-808697A75706}"/>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7005801E-EEEE-4076-BF85-CAB2F5E4F4B0}"/>
              </a:ext>
            </a:extLst>
          </p:cNvPr>
          <p:cNvSpPr>
            <a:spLocks noGrp="1"/>
          </p:cNvSpPr>
          <p:nvPr>
            <p:ph type="sldNum" sz="quarter" idx="12"/>
          </p:nvPr>
        </p:nvSpPr>
        <p:spPr/>
        <p:txBody>
          <a:bodyPr/>
          <a:lstStyle/>
          <a:p>
            <a:fld id="{C78A94D8-6129-47FC-8647-F2BFC87A2450}" type="slidenum">
              <a:rPr lang="en-GB" smtClean="0"/>
              <a:t>36</a:t>
            </a:fld>
            <a:endParaRPr lang="en-GB"/>
          </a:p>
        </p:txBody>
      </p:sp>
    </p:spTree>
    <p:extLst>
      <p:ext uri="{BB962C8B-B14F-4D97-AF65-F5344CB8AC3E}">
        <p14:creationId xmlns:p14="http://schemas.microsoft.com/office/powerpoint/2010/main" val="3768560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01EB7F-2875-439A-8937-0FB5929E5DF5}"/>
              </a:ext>
            </a:extLst>
          </p:cNvPr>
          <p:cNvPicPr>
            <a:picLocks noChangeAspect="1"/>
          </p:cNvPicPr>
          <p:nvPr/>
        </p:nvPicPr>
        <p:blipFill>
          <a:blip r:embed="rId2"/>
          <a:stretch>
            <a:fillRect/>
          </a:stretch>
        </p:blipFill>
        <p:spPr>
          <a:xfrm>
            <a:off x="284698" y="811451"/>
            <a:ext cx="11145302" cy="5235098"/>
          </a:xfrm>
          <a:prstGeom prst="rect">
            <a:avLst/>
          </a:prstGeom>
        </p:spPr>
      </p:pic>
      <p:sp>
        <p:nvSpPr>
          <p:cNvPr id="13" name="TextBox 12">
            <a:extLst>
              <a:ext uri="{FF2B5EF4-FFF2-40B4-BE49-F238E27FC236}">
                <a16:creationId xmlns:a16="http://schemas.microsoft.com/office/drawing/2014/main" id="{11B4A4A8-AB91-465E-9080-8A46DC88768B}"/>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Channel Selector Tool </a:t>
            </a:r>
          </a:p>
        </p:txBody>
      </p:sp>
      <p:pic>
        <p:nvPicPr>
          <p:cNvPr id="14" name="Picture 13" descr="Logo&#10;&#10;Description automatically generated">
            <a:extLst>
              <a:ext uri="{FF2B5EF4-FFF2-40B4-BE49-F238E27FC236}">
                <a16:creationId xmlns:a16="http://schemas.microsoft.com/office/drawing/2014/main" id="{F27AFD34-D8D9-4B1B-A130-3FDF88C38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4" name="Footer Placeholder 3">
            <a:extLst>
              <a:ext uri="{FF2B5EF4-FFF2-40B4-BE49-F238E27FC236}">
                <a16:creationId xmlns:a16="http://schemas.microsoft.com/office/drawing/2014/main" id="{E3CC1158-CC18-4E51-973D-30337ED29EF8}"/>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DE098A1E-43D8-4742-AA40-C92F077AEF07}"/>
              </a:ext>
            </a:extLst>
          </p:cNvPr>
          <p:cNvSpPr>
            <a:spLocks noGrp="1"/>
          </p:cNvSpPr>
          <p:nvPr>
            <p:ph type="sldNum" sz="quarter" idx="12"/>
          </p:nvPr>
        </p:nvSpPr>
        <p:spPr/>
        <p:txBody>
          <a:bodyPr/>
          <a:lstStyle/>
          <a:p>
            <a:fld id="{C78A94D8-6129-47FC-8647-F2BFC87A2450}" type="slidenum">
              <a:rPr lang="en-GB" smtClean="0"/>
              <a:t>37</a:t>
            </a:fld>
            <a:endParaRPr lang="en-GB"/>
          </a:p>
        </p:txBody>
      </p:sp>
    </p:spTree>
    <p:extLst>
      <p:ext uri="{BB962C8B-B14F-4D97-AF65-F5344CB8AC3E}">
        <p14:creationId xmlns:p14="http://schemas.microsoft.com/office/powerpoint/2010/main" val="466390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758B86-95C8-4958-92C6-FAA524F491BD}"/>
              </a:ext>
            </a:extLst>
          </p:cNvPr>
          <p:cNvSpPr txBox="1"/>
          <p:nvPr/>
        </p:nvSpPr>
        <p:spPr>
          <a:xfrm>
            <a:off x="169809" y="36354"/>
            <a:ext cx="7820094"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Channel Selector Tool </a:t>
            </a:r>
          </a:p>
        </p:txBody>
      </p:sp>
      <p:pic>
        <p:nvPicPr>
          <p:cNvPr id="4" name="Picture 3">
            <a:extLst>
              <a:ext uri="{FF2B5EF4-FFF2-40B4-BE49-F238E27FC236}">
                <a16:creationId xmlns:a16="http://schemas.microsoft.com/office/drawing/2014/main" id="{7B20F387-864B-4720-A0B3-2968A2B223E2}"/>
              </a:ext>
            </a:extLst>
          </p:cNvPr>
          <p:cNvPicPr>
            <a:picLocks noChangeAspect="1"/>
          </p:cNvPicPr>
          <p:nvPr/>
        </p:nvPicPr>
        <p:blipFill rotWithShape="1">
          <a:blip r:embed="rId2"/>
          <a:srcRect b="2175"/>
          <a:stretch/>
        </p:blipFill>
        <p:spPr>
          <a:xfrm>
            <a:off x="205321" y="1208621"/>
            <a:ext cx="11628120" cy="4934727"/>
          </a:xfrm>
          <a:prstGeom prst="rect">
            <a:avLst/>
          </a:prstGeom>
        </p:spPr>
      </p:pic>
      <p:pic>
        <p:nvPicPr>
          <p:cNvPr id="12" name="Picture 11" descr="Logo&#10;&#10;Description automatically generated">
            <a:extLst>
              <a:ext uri="{FF2B5EF4-FFF2-40B4-BE49-F238E27FC236}">
                <a16:creationId xmlns:a16="http://schemas.microsoft.com/office/drawing/2014/main" id="{22CA04FD-CFF1-48A0-B7F2-F9F88CEAD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3" name="Footer Placeholder 2">
            <a:extLst>
              <a:ext uri="{FF2B5EF4-FFF2-40B4-BE49-F238E27FC236}">
                <a16:creationId xmlns:a16="http://schemas.microsoft.com/office/drawing/2014/main" id="{9C2DDA1F-65FC-47FF-8DD1-BFAAEFB4F350}"/>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C1AC551C-1385-49F5-96D6-501F10D1FB18}"/>
              </a:ext>
            </a:extLst>
          </p:cNvPr>
          <p:cNvSpPr>
            <a:spLocks noGrp="1"/>
          </p:cNvSpPr>
          <p:nvPr>
            <p:ph type="sldNum" sz="quarter" idx="12"/>
          </p:nvPr>
        </p:nvSpPr>
        <p:spPr/>
        <p:txBody>
          <a:bodyPr/>
          <a:lstStyle/>
          <a:p>
            <a:fld id="{C78A94D8-6129-47FC-8647-F2BFC87A2450}" type="slidenum">
              <a:rPr lang="en-GB" smtClean="0"/>
              <a:t>38</a:t>
            </a:fld>
            <a:endParaRPr lang="en-GB"/>
          </a:p>
        </p:txBody>
      </p:sp>
    </p:spTree>
    <p:extLst>
      <p:ext uri="{BB962C8B-B14F-4D97-AF65-F5344CB8AC3E}">
        <p14:creationId xmlns:p14="http://schemas.microsoft.com/office/powerpoint/2010/main" val="801296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75E6D6F9-6F03-4B67-82FC-41F48637B058}"/>
              </a:ext>
            </a:extLst>
          </p:cNvPr>
          <p:cNvCxnSpPr>
            <a:cxnSpLocks/>
          </p:cNvCxnSpPr>
          <p:nvPr/>
        </p:nvCxnSpPr>
        <p:spPr>
          <a:xfrm>
            <a:off x="3009037" y="6060519"/>
            <a:ext cx="7207995" cy="139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4F47D93D-05D0-4A27-95A2-8D29C726553C}"/>
              </a:ext>
            </a:extLst>
          </p:cNvPr>
          <p:cNvSpPr/>
          <p:nvPr/>
        </p:nvSpPr>
        <p:spPr>
          <a:xfrm>
            <a:off x="0" y="1004081"/>
            <a:ext cx="12192000" cy="253916"/>
          </a:xfrm>
          <a:prstGeom prst="rect">
            <a:avLst/>
          </a:prstGeom>
          <a:solidFill>
            <a:schemeClr val="bg1">
              <a:lumMod val="95000"/>
            </a:schemeClr>
          </a:solidFill>
        </p:spPr>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000000"/>
                </a:solidFill>
                <a:effectLst/>
                <a:uLnTx/>
                <a:uFillTx/>
                <a:latin typeface="Lato" panose="020F0502020204030203"/>
                <a:ea typeface="+mn-ea"/>
                <a:cs typeface="+mn-cs"/>
              </a:rPr>
              <a:t>Basic go to market layout of channels </a:t>
            </a:r>
          </a:p>
        </p:txBody>
      </p:sp>
      <p:grpSp>
        <p:nvGrpSpPr>
          <p:cNvPr id="10" name="Group 9">
            <a:extLst>
              <a:ext uri="{FF2B5EF4-FFF2-40B4-BE49-F238E27FC236}">
                <a16:creationId xmlns:a16="http://schemas.microsoft.com/office/drawing/2014/main" id="{5A1D1C71-D770-4E52-96CB-2C7A3A372B2D}"/>
              </a:ext>
            </a:extLst>
          </p:cNvPr>
          <p:cNvGrpSpPr/>
          <p:nvPr/>
        </p:nvGrpSpPr>
        <p:grpSpPr>
          <a:xfrm>
            <a:off x="3666373" y="1860483"/>
            <a:ext cx="2430921" cy="3739037"/>
            <a:chOff x="4915127" y="1643668"/>
            <a:chExt cx="2430921" cy="3739037"/>
          </a:xfrm>
        </p:grpSpPr>
        <p:sp>
          <p:nvSpPr>
            <p:cNvPr id="48" name="Rounded Rectangle 9">
              <a:extLst>
                <a:ext uri="{FF2B5EF4-FFF2-40B4-BE49-F238E27FC236}">
                  <a16:creationId xmlns:a16="http://schemas.microsoft.com/office/drawing/2014/main" id="{C3CEC529-40FD-4005-BBEF-C67772032D9A}"/>
                </a:ext>
              </a:extLst>
            </p:cNvPr>
            <p:cNvSpPr/>
            <p:nvPr/>
          </p:nvSpPr>
          <p:spPr>
            <a:xfrm>
              <a:off x="4915127" y="1643668"/>
              <a:ext cx="2430921" cy="3739037"/>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Tato"/>
                <a:ea typeface="+mn-ea"/>
                <a:cs typeface="+mn-cs"/>
              </a:endParaRPr>
            </a:p>
          </p:txBody>
        </p:sp>
        <p:sp>
          <p:nvSpPr>
            <p:cNvPr id="50" name="Rectangle 49">
              <a:extLst>
                <a:ext uri="{FF2B5EF4-FFF2-40B4-BE49-F238E27FC236}">
                  <a16:creationId xmlns:a16="http://schemas.microsoft.com/office/drawing/2014/main" id="{F42B1F4B-FA54-4E15-A395-337B475FB53D}"/>
                </a:ext>
              </a:extLst>
            </p:cNvPr>
            <p:cNvSpPr/>
            <p:nvPr/>
          </p:nvSpPr>
          <p:spPr>
            <a:xfrm>
              <a:off x="5127417" y="3869866"/>
              <a:ext cx="1965960" cy="593679"/>
            </a:xfrm>
            <a:prstGeom prst="rect">
              <a:avLst/>
            </a:prstGeom>
            <a:solidFill>
              <a:srgbClr val="FEA20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Tato"/>
                <a:ea typeface="+mn-ea"/>
                <a:cs typeface="+mn-cs"/>
              </a:endParaRPr>
            </a:p>
          </p:txBody>
        </p:sp>
        <p:sp>
          <p:nvSpPr>
            <p:cNvPr id="51" name="Rectangle 50">
              <a:extLst>
                <a:ext uri="{FF2B5EF4-FFF2-40B4-BE49-F238E27FC236}">
                  <a16:creationId xmlns:a16="http://schemas.microsoft.com/office/drawing/2014/main" id="{BF9421E0-54DF-4DB5-B10B-8611240ED9A3}"/>
                </a:ext>
              </a:extLst>
            </p:cNvPr>
            <p:cNvSpPr/>
            <p:nvPr/>
          </p:nvSpPr>
          <p:spPr>
            <a:xfrm>
              <a:off x="5127417" y="2597894"/>
              <a:ext cx="1965960" cy="593679"/>
            </a:xfrm>
            <a:prstGeom prst="rect">
              <a:avLst/>
            </a:prstGeom>
            <a:solidFill>
              <a:srgbClr val="61CAE2"/>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ato"/>
                  <a:ea typeface="+mn-ea"/>
                  <a:cs typeface="+mn-cs"/>
                </a:rPr>
                <a:t>Channel partners </a:t>
              </a:r>
            </a:p>
          </p:txBody>
        </p:sp>
        <p:sp>
          <p:nvSpPr>
            <p:cNvPr id="52" name="Rectangle 51">
              <a:extLst>
                <a:ext uri="{FF2B5EF4-FFF2-40B4-BE49-F238E27FC236}">
                  <a16:creationId xmlns:a16="http://schemas.microsoft.com/office/drawing/2014/main" id="{E2EB9350-645A-4583-B6E9-AE07B97FEC48}"/>
                </a:ext>
              </a:extLst>
            </p:cNvPr>
            <p:cNvSpPr/>
            <p:nvPr/>
          </p:nvSpPr>
          <p:spPr>
            <a:xfrm>
              <a:off x="5122447" y="1964128"/>
              <a:ext cx="1965960" cy="593679"/>
            </a:xfrm>
            <a:prstGeom prst="rect">
              <a:avLst/>
            </a:prstGeom>
            <a:solidFill>
              <a:srgbClr val="FE705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Tato"/>
                <a:ea typeface="+mn-ea"/>
                <a:cs typeface="+mn-cs"/>
              </a:endParaRPr>
            </a:p>
          </p:txBody>
        </p:sp>
        <p:sp>
          <p:nvSpPr>
            <p:cNvPr id="53" name="Rectangle 52">
              <a:extLst>
                <a:ext uri="{FF2B5EF4-FFF2-40B4-BE49-F238E27FC236}">
                  <a16:creationId xmlns:a16="http://schemas.microsoft.com/office/drawing/2014/main" id="{0C558FA0-FC16-4BC0-8BF0-4374F4E91A56}"/>
                </a:ext>
              </a:extLst>
            </p:cNvPr>
            <p:cNvSpPr/>
            <p:nvPr/>
          </p:nvSpPr>
          <p:spPr>
            <a:xfrm>
              <a:off x="5131873" y="3247458"/>
              <a:ext cx="1965960" cy="593679"/>
            </a:xfrm>
            <a:prstGeom prst="rect">
              <a:avLst/>
            </a:prstGeom>
            <a:solidFill>
              <a:srgbClr val="64D795"/>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ato"/>
                  <a:ea typeface="+mn-ea"/>
                  <a:cs typeface="+mn-cs"/>
                </a:rPr>
                <a:t>Value Added Resellers </a:t>
              </a:r>
            </a:p>
          </p:txBody>
        </p:sp>
        <p:sp>
          <p:nvSpPr>
            <p:cNvPr id="57" name="TextBox 56">
              <a:extLst>
                <a:ext uri="{FF2B5EF4-FFF2-40B4-BE49-F238E27FC236}">
                  <a16:creationId xmlns:a16="http://schemas.microsoft.com/office/drawing/2014/main" id="{19D23BDE-C765-43F8-99A7-DD052769D27C}"/>
                </a:ext>
              </a:extLst>
            </p:cNvPr>
            <p:cNvSpPr txBox="1"/>
            <p:nvPr/>
          </p:nvSpPr>
          <p:spPr>
            <a:xfrm>
              <a:off x="5624432" y="2088948"/>
              <a:ext cx="96199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to"/>
                  <a:ea typeface="League Spartan" charset="0"/>
                  <a:cs typeface="Poppins" pitchFamily="2" charset="77"/>
                </a:rPr>
                <a:t>Direct Sales </a:t>
              </a:r>
            </a:p>
          </p:txBody>
        </p:sp>
        <p:sp>
          <p:nvSpPr>
            <p:cNvPr id="2" name="Rectangle 1">
              <a:extLst>
                <a:ext uri="{FF2B5EF4-FFF2-40B4-BE49-F238E27FC236}">
                  <a16:creationId xmlns:a16="http://schemas.microsoft.com/office/drawing/2014/main" id="{1A11BDA1-F3B8-4350-9D09-5286958D2041}"/>
                </a:ext>
              </a:extLst>
            </p:cNvPr>
            <p:cNvSpPr/>
            <p:nvPr/>
          </p:nvSpPr>
          <p:spPr>
            <a:xfrm>
              <a:off x="5131874" y="4493749"/>
              <a:ext cx="1965960" cy="593679"/>
            </a:xfrm>
            <a:prstGeom prst="rect">
              <a:avLst/>
            </a:prstGeom>
            <a:solidFill>
              <a:srgbClr val="3799A3"/>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Tato"/>
                <a:ea typeface="+mn-ea"/>
                <a:cs typeface="+mn-cs"/>
              </a:endParaRPr>
            </a:p>
          </p:txBody>
        </p:sp>
      </p:grpSp>
      <p:sp>
        <p:nvSpPr>
          <p:cNvPr id="11" name="TextBox 10">
            <a:extLst>
              <a:ext uri="{FF2B5EF4-FFF2-40B4-BE49-F238E27FC236}">
                <a16:creationId xmlns:a16="http://schemas.microsoft.com/office/drawing/2014/main" id="{5CF298BC-376E-462E-9FC6-3A6BC10F3B84}"/>
              </a:ext>
            </a:extLst>
          </p:cNvPr>
          <p:cNvSpPr txBox="1"/>
          <p:nvPr/>
        </p:nvSpPr>
        <p:spPr>
          <a:xfrm>
            <a:off x="4244815" y="4233543"/>
            <a:ext cx="1350434"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to"/>
                <a:ea typeface="League Spartan" charset="0"/>
                <a:cs typeface="Poppins" pitchFamily="2" charset="77"/>
              </a:rPr>
              <a:t>Internet / reseller </a:t>
            </a:r>
          </a:p>
        </p:txBody>
      </p:sp>
      <p:sp>
        <p:nvSpPr>
          <p:cNvPr id="12" name="TextBox 11">
            <a:extLst>
              <a:ext uri="{FF2B5EF4-FFF2-40B4-BE49-F238E27FC236}">
                <a16:creationId xmlns:a16="http://schemas.microsoft.com/office/drawing/2014/main" id="{FB3FA413-779E-45A3-8DEC-804FA23D14F8}"/>
              </a:ext>
            </a:extLst>
          </p:cNvPr>
          <p:cNvSpPr txBox="1"/>
          <p:nvPr/>
        </p:nvSpPr>
        <p:spPr>
          <a:xfrm>
            <a:off x="4026486" y="4808368"/>
            <a:ext cx="1699248"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to"/>
                <a:ea typeface="League Spartan" charset="0"/>
                <a:cs typeface="Poppins" pitchFamily="2" charset="77"/>
              </a:rPr>
              <a:t>Wholesalers / Stockists</a:t>
            </a:r>
          </a:p>
        </p:txBody>
      </p:sp>
      <p:sp>
        <p:nvSpPr>
          <p:cNvPr id="19" name="Arrow: Right 18">
            <a:extLst>
              <a:ext uri="{FF2B5EF4-FFF2-40B4-BE49-F238E27FC236}">
                <a16:creationId xmlns:a16="http://schemas.microsoft.com/office/drawing/2014/main" id="{9DE8608D-15A5-4827-A898-4BB33BC99539}"/>
              </a:ext>
            </a:extLst>
          </p:cNvPr>
          <p:cNvSpPr/>
          <p:nvPr/>
        </p:nvSpPr>
        <p:spPr>
          <a:xfrm>
            <a:off x="8235864" y="3524665"/>
            <a:ext cx="719326" cy="499414"/>
          </a:xfrm>
          <a:prstGeom prst="rightArrow">
            <a:avLst/>
          </a:prstGeom>
          <a:solidFill>
            <a:srgbClr val="3984A3"/>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3" name="TextBox 22">
            <a:extLst>
              <a:ext uri="{FF2B5EF4-FFF2-40B4-BE49-F238E27FC236}">
                <a16:creationId xmlns:a16="http://schemas.microsoft.com/office/drawing/2014/main" id="{C99AAC19-A924-4732-9E24-444A892F489D}"/>
              </a:ext>
            </a:extLst>
          </p:cNvPr>
          <p:cNvSpPr txBox="1"/>
          <p:nvPr/>
        </p:nvSpPr>
        <p:spPr>
          <a:xfrm>
            <a:off x="686061" y="6083878"/>
            <a:ext cx="533557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Comment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Most generic descriptors have been used for channels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The model uses a flow from manufacturing to customer / end-user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The emerging channel is the online reseller who is able to resell online to other e commerce resellers </a:t>
            </a:r>
          </a:p>
        </p:txBody>
      </p:sp>
      <p:grpSp>
        <p:nvGrpSpPr>
          <p:cNvPr id="24" name="Group 23">
            <a:extLst>
              <a:ext uri="{FF2B5EF4-FFF2-40B4-BE49-F238E27FC236}">
                <a16:creationId xmlns:a16="http://schemas.microsoft.com/office/drawing/2014/main" id="{0B58B597-44E7-4E2C-A7BB-E2534AD40B57}"/>
              </a:ext>
            </a:extLst>
          </p:cNvPr>
          <p:cNvGrpSpPr/>
          <p:nvPr/>
        </p:nvGrpSpPr>
        <p:grpSpPr>
          <a:xfrm>
            <a:off x="3962304" y="1735959"/>
            <a:ext cx="2156022" cy="499414"/>
            <a:chOff x="5064910" y="1291670"/>
            <a:chExt cx="2156022" cy="499414"/>
          </a:xfrm>
        </p:grpSpPr>
        <p:sp>
          <p:nvSpPr>
            <p:cNvPr id="20" name="Arrow: Right 19">
              <a:extLst>
                <a:ext uri="{FF2B5EF4-FFF2-40B4-BE49-F238E27FC236}">
                  <a16:creationId xmlns:a16="http://schemas.microsoft.com/office/drawing/2014/main" id="{B5D1D24D-884A-4A6B-BDA9-A6D1B0E464AD}"/>
                </a:ext>
              </a:extLst>
            </p:cNvPr>
            <p:cNvSpPr/>
            <p:nvPr/>
          </p:nvSpPr>
          <p:spPr>
            <a:xfrm>
              <a:off x="5064910" y="1291670"/>
              <a:ext cx="2156022" cy="499414"/>
            </a:xfrm>
            <a:prstGeom prst="rightArrow">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8" name="TextBox 17">
              <a:extLst>
                <a:ext uri="{FF2B5EF4-FFF2-40B4-BE49-F238E27FC236}">
                  <a16:creationId xmlns:a16="http://schemas.microsoft.com/office/drawing/2014/main" id="{7D050B7C-4E28-4BCA-B644-427840053B19}"/>
                </a:ext>
              </a:extLst>
            </p:cNvPr>
            <p:cNvSpPr txBox="1"/>
            <p:nvPr/>
          </p:nvSpPr>
          <p:spPr>
            <a:xfrm>
              <a:off x="5175151" y="1424439"/>
              <a:ext cx="1879404" cy="246469"/>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Push Campaigns</a:t>
              </a:r>
            </a:p>
          </p:txBody>
        </p:sp>
      </p:grpSp>
      <p:grpSp>
        <p:nvGrpSpPr>
          <p:cNvPr id="21" name="Group 20">
            <a:extLst>
              <a:ext uri="{FF2B5EF4-FFF2-40B4-BE49-F238E27FC236}">
                <a16:creationId xmlns:a16="http://schemas.microsoft.com/office/drawing/2014/main" id="{91C44B5A-9526-4E9D-B88F-0BF9EA2BB843}"/>
              </a:ext>
            </a:extLst>
          </p:cNvPr>
          <p:cNvGrpSpPr/>
          <p:nvPr/>
        </p:nvGrpSpPr>
        <p:grpSpPr>
          <a:xfrm>
            <a:off x="8956094" y="1837124"/>
            <a:ext cx="2476398" cy="3739037"/>
            <a:chOff x="8226517" y="1837124"/>
            <a:chExt cx="2476398" cy="3739037"/>
          </a:xfrm>
        </p:grpSpPr>
        <p:sp>
          <p:nvSpPr>
            <p:cNvPr id="7" name="Rounded Rectangle 9">
              <a:extLst>
                <a:ext uri="{FF2B5EF4-FFF2-40B4-BE49-F238E27FC236}">
                  <a16:creationId xmlns:a16="http://schemas.microsoft.com/office/drawing/2014/main" id="{E2647F36-2F63-496A-BFAE-696551C0D2F5}"/>
                </a:ext>
              </a:extLst>
            </p:cNvPr>
            <p:cNvSpPr/>
            <p:nvPr/>
          </p:nvSpPr>
          <p:spPr>
            <a:xfrm>
              <a:off x="8271994" y="1837124"/>
              <a:ext cx="2430921" cy="3739037"/>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4" name="Rectangle 53">
              <a:extLst>
                <a:ext uri="{FF2B5EF4-FFF2-40B4-BE49-F238E27FC236}">
                  <a16:creationId xmlns:a16="http://schemas.microsoft.com/office/drawing/2014/main" id="{927DC5E3-85CD-482C-8FD8-57870ED7A868}"/>
                </a:ext>
              </a:extLst>
            </p:cNvPr>
            <p:cNvSpPr/>
            <p:nvPr/>
          </p:nvSpPr>
          <p:spPr>
            <a:xfrm>
              <a:off x="8511786" y="2538453"/>
              <a:ext cx="1965960" cy="586954"/>
            </a:xfrm>
            <a:prstGeom prst="rect">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 name="Rectangle 2">
              <a:extLst>
                <a:ext uri="{FF2B5EF4-FFF2-40B4-BE49-F238E27FC236}">
                  <a16:creationId xmlns:a16="http://schemas.microsoft.com/office/drawing/2014/main" id="{0222F8C9-53B7-48C9-88BB-C8B876B5E655}"/>
                </a:ext>
              </a:extLst>
            </p:cNvPr>
            <p:cNvSpPr/>
            <p:nvPr/>
          </p:nvSpPr>
          <p:spPr>
            <a:xfrm>
              <a:off x="8521213" y="3163882"/>
              <a:ext cx="1965960" cy="586954"/>
            </a:xfrm>
            <a:prstGeom prst="rect">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 name="Rectangle 3">
              <a:extLst>
                <a:ext uri="{FF2B5EF4-FFF2-40B4-BE49-F238E27FC236}">
                  <a16:creationId xmlns:a16="http://schemas.microsoft.com/office/drawing/2014/main" id="{A39774DE-CD2D-4ACD-A890-B3F6A736F591}"/>
                </a:ext>
              </a:extLst>
            </p:cNvPr>
            <p:cNvSpPr/>
            <p:nvPr/>
          </p:nvSpPr>
          <p:spPr>
            <a:xfrm>
              <a:off x="8525947" y="3789293"/>
              <a:ext cx="1965960" cy="586954"/>
            </a:xfrm>
            <a:prstGeom prst="rect">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 name="Rectangle 4">
              <a:extLst>
                <a:ext uri="{FF2B5EF4-FFF2-40B4-BE49-F238E27FC236}">
                  <a16:creationId xmlns:a16="http://schemas.microsoft.com/office/drawing/2014/main" id="{B9536206-BDD2-4F70-9C0F-944334A96D2C}"/>
                </a:ext>
              </a:extLst>
            </p:cNvPr>
            <p:cNvSpPr/>
            <p:nvPr/>
          </p:nvSpPr>
          <p:spPr>
            <a:xfrm>
              <a:off x="8525947" y="4414704"/>
              <a:ext cx="1965960" cy="586954"/>
            </a:xfrm>
            <a:prstGeom prst="rect">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3" name="TextBox 12">
              <a:extLst>
                <a:ext uri="{FF2B5EF4-FFF2-40B4-BE49-F238E27FC236}">
                  <a16:creationId xmlns:a16="http://schemas.microsoft.com/office/drawing/2014/main" id="{A4E1A162-96F7-4252-BC1F-C0FD774840F1}"/>
                </a:ext>
              </a:extLst>
            </p:cNvPr>
            <p:cNvSpPr txBox="1"/>
            <p:nvPr/>
          </p:nvSpPr>
          <p:spPr>
            <a:xfrm>
              <a:off x="9104085" y="2695066"/>
              <a:ext cx="800220"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to"/>
                  <a:ea typeface="League Spartan" charset="0"/>
                  <a:cs typeface="Poppins" pitchFamily="2" charset="77"/>
                </a:rPr>
                <a:t>Customer</a:t>
              </a:r>
              <a:endParaRPr kumimoji="0" lang="en-US" sz="1200" b="1" i="0" u="none" strike="noStrike" kern="1200" cap="none" spc="0" normalizeH="0" baseline="0" noProof="0" dirty="0">
                <a:ln>
                  <a:noFill/>
                </a:ln>
                <a:solidFill>
                  <a:srgbClr val="FFFFFF"/>
                </a:solidFill>
                <a:effectLst/>
                <a:uLnTx/>
                <a:uFillTx/>
                <a:latin typeface="Tato"/>
                <a:ea typeface="League Spartan" charset="0"/>
                <a:cs typeface="Poppins" pitchFamily="2" charset="77"/>
              </a:endParaRPr>
            </a:p>
          </p:txBody>
        </p:sp>
        <p:sp>
          <p:nvSpPr>
            <p:cNvPr id="14" name="TextBox 13">
              <a:extLst>
                <a:ext uri="{FF2B5EF4-FFF2-40B4-BE49-F238E27FC236}">
                  <a16:creationId xmlns:a16="http://schemas.microsoft.com/office/drawing/2014/main" id="{F72C281B-2484-49AB-BF33-BB264FA4C0F6}"/>
                </a:ext>
              </a:extLst>
            </p:cNvPr>
            <p:cNvSpPr txBox="1"/>
            <p:nvPr/>
          </p:nvSpPr>
          <p:spPr>
            <a:xfrm>
              <a:off x="9110603" y="3325776"/>
              <a:ext cx="800220"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to"/>
                  <a:ea typeface="League Spartan" charset="0"/>
                  <a:cs typeface="Poppins" pitchFamily="2" charset="77"/>
                </a:rPr>
                <a:t>Customer</a:t>
              </a:r>
              <a:endParaRPr kumimoji="0" lang="en-US" sz="1200" b="1" i="0" u="none" strike="noStrike" kern="1200" cap="none" spc="0" normalizeH="0" baseline="0" noProof="0" dirty="0">
                <a:ln>
                  <a:noFill/>
                </a:ln>
                <a:solidFill>
                  <a:srgbClr val="FFFFFF"/>
                </a:solidFill>
                <a:effectLst/>
                <a:uLnTx/>
                <a:uFillTx/>
                <a:latin typeface="Tato"/>
                <a:ea typeface="League Spartan" charset="0"/>
                <a:cs typeface="Poppins" pitchFamily="2" charset="77"/>
              </a:endParaRPr>
            </a:p>
          </p:txBody>
        </p:sp>
        <p:sp>
          <p:nvSpPr>
            <p:cNvPr id="15" name="TextBox 14">
              <a:extLst>
                <a:ext uri="{FF2B5EF4-FFF2-40B4-BE49-F238E27FC236}">
                  <a16:creationId xmlns:a16="http://schemas.microsoft.com/office/drawing/2014/main" id="{C13BE675-5C9F-4DCC-9008-B521CFF01EAE}"/>
                </a:ext>
              </a:extLst>
            </p:cNvPr>
            <p:cNvSpPr txBox="1"/>
            <p:nvPr/>
          </p:nvSpPr>
          <p:spPr>
            <a:xfrm>
              <a:off x="9110603" y="3915617"/>
              <a:ext cx="800220"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to"/>
                  <a:ea typeface="League Spartan" charset="0"/>
                  <a:cs typeface="Poppins" pitchFamily="2" charset="77"/>
                </a:rPr>
                <a:t>Customer</a:t>
              </a:r>
              <a:endParaRPr kumimoji="0" lang="en-US" sz="1200" b="1" i="0" u="none" strike="noStrike" kern="1200" cap="none" spc="0" normalizeH="0" baseline="0" noProof="0" dirty="0">
                <a:ln>
                  <a:noFill/>
                </a:ln>
                <a:solidFill>
                  <a:srgbClr val="FFFFFF"/>
                </a:solidFill>
                <a:effectLst/>
                <a:uLnTx/>
                <a:uFillTx/>
                <a:latin typeface="Tato"/>
                <a:ea typeface="League Spartan" charset="0"/>
                <a:cs typeface="Poppins" pitchFamily="2" charset="77"/>
              </a:endParaRPr>
            </a:p>
          </p:txBody>
        </p:sp>
        <p:sp>
          <p:nvSpPr>
            <p:cNvPr id="16" name="TextBox 15">
              <a:extLst>
                <a:ext uri="{FF2B5EF4-FFF2-40B4-BE49-F238E27FC236}">
                  <a16:creationId xmlns:a16="http://schemas.microsoft.com/office/drawing/2014/main" id="{60FA0DED-15A0-4F94-9AD4-EC9A188D154B}"/>
                </a:ext>
              </a:extLst>
            </p:cNvPr>
            <p:cNvSpPr txBox="1"/>
            <p:nvPr/>
          </p:nvSpPr>
          <p:spPr>
            <a:xfrm>
              <a:off x="9092970" y="4529397"/>
              <a:ext cx="835486"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to"/>
                  <a:ea typeface="League Spartan" charset="0"/>
                  <a:cs typeface="Poppins" pitchFamily="2" charset="77"/>
                </a:rPr>
                <a:t>Customer </a:t>
              </a:r>
              <a:endParaRPr kumimoji="0" lang="en-US" sz="1200" b="1" i="0" u="none" strike="noStrike" kern="1200" cap="none" spc="0" normalizeH="0" baseline="0" noProof="0" dirty="0">
                <a:ln>
                  <a:noFill/>
                </a:ln>
                <a:solidFill>
                  <a:srgbClr val="FFFFFF"/>
                </a:solidFill>
                <a:effectLst/>
                <a:uLnTx/>
                <a:uFillTx/>
                <a:latin typeface="Tato"/>
                <a:ea typeface="League Spartan" charset="0"/>
                <a:cs typeface="Poppins" pitchFamily="2" charset="77"/>
              </a:endParaRPr>
            </a:p>
          </p:txBody>
        </p:sp>
        <p:grpSp>
          <p:nvGrpSpPr>
            <p:cNvPr id="26" name="Group 25">
              <a:extLst>
                <a:ext uri="{FF2B5EF4-FFF2-40B4-BE49-F238E27FC236}">
                  <a16:creationId xmlns:a16="http://schemas.microsoft.com/office/drawing/2014/main" id="{CAE48609-8368-4A47-82CC-1363482D48BB}"/>
                </a:ext>
              </a:extLst>
            </p:cNvPr>
            <p:cNvGrpSpPr/>
            <p:nvPr/>
          </p:nvGrpSpPr>
          <p:grpSpPr>
            <a:xfrm>
              <a:off x="8226517" y="4938964"/>
              <a:ext cx="2260655" cy="499414"/>
              <a:chOff x="5017989" y="5608947"/>
              <a:chExt cx="2156022" cy="499414"/>
            </a:xfrm>
          </p:grpSpPr>
          <p:sp>
            <p:nvSpPr>
              <p:cNvPr id="37" name="Arrow: Right 36">
                <a:extLst>
                  <a:ext uri="{FF2B5EF4-FFF2-40B4-BE49-F238E27FC236}">
                    <a16:creationId xmlns:a16="http://schemas.microsoft.com/office/drawing/2014/main" id="{5DE69160-7BF5-4FE5-B5DB-2ECDCABBD837}"/>
                  </a:ext>
                </a:extLst>
              </p:cNvPr>
              <p:cNvSpPr/>
              <p:nvPr/>
            </p:nvSpPr>
            <p:spPr>
              <a:xfrm rot="10800000">
                <a:off x="5017989" y="5608947"/>
                <a:ext cx="2156022" cy="499414"/>
              </a:xfrm>
              <a:prstGeom prst="rightArrow">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5" name="TextBox 24">
                <a:extLst>
                  <a:ext uri="{FF2B5EF4-FFF2-40B4-BE49-F238E27FC236}">
                    <a16:creationId xmlns:a16="http://schemas.microsoft.com/office/drawing/2014/main" id="{2398CC34-6922-4FB4-8FB5-6C9ABA85D9DE}"/>
                  </a:ext>
                </a:extLst>
              </p:cNvPr>
              <p:cNvSpPr txBox="1"/>
              <p:nvPr/>
            </p:nvSpPr>
            <p:spPr>
              <a:xfrm>
                <a:off x="5498246" y="5738653"/>
                <a:ext cx="1473401" cy="235573"/>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4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Pull Campaigns</a:t>
                </a:r>
              </a:p>
            </p:txBody>
          </p:sp>
        </p:grpSp>
      </p:grpSp>
      <p:sp>
        <p:nvSpPr>
          <p:cNvPr id="27" name="TextBox 26">
            <a:extLst>
              <a:ext uri="{FF2B5EF4-FFF2-40B4-BE49-F238E27FC236}">
                <a16:creationId xmlns:a16="http://schemas.microsoft.com/office/drawing/2014/main" id="{535798D4-352D-4D77-826B-04613138CCC0}"/>
              </a:ext>
            </a:extLst>
          </p:cNvPr>
          <p:cNvSpPr txBox="1"/>
          <p:nvPr/>
        </p:nvSpPr>
        <p:spPr>
          <a:xfrm>
            <a:off x="4444938" y="5913310"/>
            <a:ext cx="3827056" cy="27699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lumMod val="50000"/>
                  </a:prstClr>
                </a:solidFill>
                <a:effectLst/>
                <a:uLnTx/>
                <a:uFillTx/>
                <a:latin typeface="Plato"/>
                <a:ea typeface="+mn-ea"/>
                <a:cs typeface="+mn-cs"/>
              </a:rPr>
              <a:t>Demand creation campaigns using the marketing mix </a:t>
            </a:r>
          </a:p>
        </p:txBody>
      </p:sp>
      <p:cxnSp>
        <p:nvCxnSpPr>
          <p:cNvPr id="31" name="Straight Connector 30">
            <a:extLst>
              <a:ext uri="{FF2B5EF4-FFF2-40B4-BE49-F238E27FC236}">
                <a16:creationId xmlns:a16="http://schemas.microsoft.com/office/drawing/2014/main" id="{31624D4A-A135-4F98-9AC2-594137678C38}"/>
              </a:ext>
            </a:extLst>
          </p:cNvPr>
          <p:cNvCxnSpPr>
            <a:cxnSpLocks/>
            <a:endCxn id="7" idx="2"/>
          </p:cNvCxnSpPr>
          <p:nvPr/>
        </p:nvCxnSpPr>
        <p:spPr>
          <a:xfrm flipH="1" flipV="1">
            <a:off x="10217032" y="5576161"/>
            <a:ext cx="15077" cy="5077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8F4C7F5-3D98-4F82-8AC0-4262E3E5B7DB}"/>
              </a:ext>
            </a:extLst>
          </p:cNvPr>
          <p:cNvCxnSpPr>
            <a:cxnSpLocks/>
          </p:cNvCxnSpPr>
          <p:nvPr/>
        </p:nvCxnSpPr>
        <p:spPr>
          <a:xfrm flipH="1" flipV="1">
            <a:off x="3018464" y="5566734"/>
            <a:ext cx="1" cy="49837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C900627-3E46-4285-8B30-9207A3E4D133}"/>
              </a:ext>
            </a:extLst>
          </p:cNvPr>
          <p:cNvGrpSpPr/>
          <p:nvPr/>
        </p:nvGrpSpPr>
        <p:grpSpPr>
          <a:xfrm>
            <a:off x="886060" y="1869910"/>
            <a:ext cx="2430921" cy="3739037"/>
            <a:chOff x="1781606" y="1869910"/>
            <a:chExt cx="2430921" cy="3739037"/>
          </a:xfrm>
        </p:grpSpPr>
        <p:sp>
          <p:nvSpPr>
            <p:cNvPr id="8" name="Rounded Rectangle 9">
              <a:extLst>
                <a:ext uri="{FF2B5EF4-FFF2-40B4-BE49-F238E27FC236}">
                  <a16:creationId xmlns:a16="http://schemas.microsoft.com/office/drawing/2014/main" id="{C68A9F9C-F151-4227-8587-6A547E1468BF}"/>
                </a:ext>
              </a:extLst>
            </p:cNvPr>
            <p:cNvSpPr/>
            <p:nvPr/>
          </p:nvSpPr>
          <p:spPr>
            <a:xfrm>
              <a:off x="1781606" y="1869910"/>
              <a:ext cx="2430921" cy="3739037"/>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 name="Rectangle 5">
              <a:extLst>
                <a:ext uri="{FF2B5EF4-FFF2-40B4-BE49-F238E27FC236}">
                  <a16:creationId xmlns:a16="http://schemas.microsoft.com/office/drawing/2014/main" id="{14C84B2C-7A44-49EF-A673-92E0983CD18C}"/>
                </a:ext>
              </a:extLst>
            </p:cNvPr>
            <p:cNvSpPr/>
            <p:nvPr/>
          </p:nvSpPr>
          <p:spPr>
            <a:xfrm>
              <a:off x="2014086" y="2962357"/>
              <a:ext cx="1965960" cy="1216598"/>
            </a:xfrm>
            <a:prstGeom prst="rect">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6" name="TextBox 55">
              <a:extLst>
                <a:ext uri="{FF2B5EF4-FFF2-40B4-BE49-F238E27FC236}">
                  <a16:creationId xmlns:a16="http://schemas.microsoft.com/office/drawing/2014/main" id="{0C054E3C-1CDC-4C8E-9F60-11528DC6EA5D}"/>
                </a:ext>
              </a:extLst>
            </p:cNvPr>
            <p:cNvSpPr txBox="1"/>
            <p:nvPr/>
          </p:nvSpPr>
          <p:spPr>
            <a:xfrm>
              <a:off x="2367986" y="3120273"/>
              <a:ext cx="1411732" cy="830997"/>
            </a:xfrm>
            <a:prstGeom prst="rect">
              <a:avLst/>
            </a:prstGeom>
            <a:solidFill>
              <a:srgbClr val="0091B5"/>
            </a:solidFill>
            <a:ln w="12700" cap="flat">
              <a:noFill/>
              <a:miter lim="400000"/>
            </a:ln>
            <a:effectLst/>
          </p:spPr>
          <p:txBody>
            <a:bodyPr wrap="square" lIns="0" tIns="0" rIns="0" bIns="0" numCol="1" anchor="ctr">
              <a:noAutofit/>
            </a:bodyPr>
            <a:lstStyle>
              <a:defPPr>
                <a:defRPr lang="en-US"/>
              </a:defPPr>
              <a:lvl1pPr algn="ctr" defTabSz="914217">
                <a:defRPr sz="1600" kern="0">
                  <a:solidFill>
                    <a:schemeClr val="bg1"/>
                  </a:solidFill>
                  <a:latin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Brand Owner</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or</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Manufacturer</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Or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Distributor  </a:t>
              </a:r>
            </a:p>
          </p:txBody>
        </p:sp>
      </p:grpSp>
      <p:graphicFrame>
        <p:nvGraphicFramePr>
          <p:cNvPr id="40" name="Chart 306">
            <a:extLst>
              <a:ext uri="{FF2B5EF4-FFF2-40B4-BE49-F238E27FC236}">
                <a16:creationId xmlns:a16="http://schemas.microsoft.com/office/drawing/2014/main" id="{E6409BF7-E13C-48E8-9BD8-6BB21B24F4B9}"/>
              </a:ext>
            </a:extLst>
          </p:cNvPr>
          <p:cNvGraphicFramePr/>
          <p:nvPr/>
        </p:nvGraphicFramePr>
        <p:xfrm>
          <a:off x="7182340" y="2180943"/>
          <a:ext cx="1121253" cy="35055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6" name="Chart 306">
            <a:extLst>
              <a:ext uri="{FF2B5EF4-FFF2-40B4-BE49-F238E27FC236}">
                <a16:creationId xmlns:a16="http://schemas.microsoft.com/office/drawing/2014/main" id="{A94C8B4F-D715-4535-8667-9A8E744BE14B}"/>
              </a:ext>
            </a:extLst>
          </p:cNvPr>
          <p:cNvGraphicFramePr/>
          <p:nvPr/>
        </p:nvGraphicFramePr>
        <p:xfrm>
          <a:off x="6233615" y="2257368"/>
          <a:ext cx="1121253" cy="3505594"/>
        </p:xfrm>
        <a:graphic>
          <a:graphicData uri="http://schemas.openxmlformats.org/drawingml/2006/chart">
            <c:chart xmlns:c="http://schemas.openxmlformats.org/drawingml/2006/chart" xmlns:r="http://schemas.openxmlformats.org/officeDocument/2006/relationships" r:id="rId3"/>
          </a:graphicData>
        </a:graphic>
      </p:graphicFrame>
      <p:sp>
        <p:nvSpPr>
          <p:cNvPr id="47" name="Rounded Rectangular Callout 19">
            <a:extLst>
              <a:ext uri="{FF2B5EF4-FFF2-40B4-BE49-F238E27FC236}">
                <a16:creationId xmlns:a16="http://schemas.microsoft.com/office/drawing/2014/main" id="{9ADFFE44-371C-4D14-997B-8EFB077DC844}"/>
              </a:ext>
            </a:extLst>
          </p:cNvPr>
          <p:cNvSpPr/>
          <p:nvPr/>
        </p:nvSpPr>
        <p:spPr bwMode="auto">
          <a:xfrm>
            <a:off x="7034735" y="230311"/>
            <a:ext cx="1966836" cy="616875"/>
          </a:xfrm>
          <a:prstGeom prst="wedgeRoundRectCallout">
            <a:avLst>
              <a:gd name="adj1" fmla="val -45996"/>
              <a:gd name="adj2" fmla="val 209002"/>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rPr>
              <a:t>Overall Category Sales Contribution </a:t>
            </a:r>
          </a:p>
        </p:txBody>
      </p:sp>
      <p:sp>
        <p:nvSpPr>
          <p:cNvPr id="55" name="Rounded Rectangular Callout 19">
            <a:extLst>
              <a:ext uri="{FF2B5EF4-FFF2-40B4-BE49-F238E27FC236}">
                <a16:creationId xmlns:a16="http://schemas.microsoft.com/office/drawing/2014/main" id="{51B4A6D5-A495-462E-931E-11FF84C964F7}"/>
              </a:ext>
            </a:extLst>
          </p:cNvPr>
          <p:cNvSpPr/>
          <p:nvPr/>
        </p:nvSpPr>
        <p:spPr bwMode="auto">
          <a:xfrm>
            <a:off x="9037728" y="712084"/>
            <a:ext cx="2316072" cy="616875"/>
          </a:xfrm>
          <a:prstGeom prst="wedgeRoundRectCallout">
            <a:avLst>
              <a:gd name="adj1" fmla="val -83969"/>
              <a:gd name="adj2" fmla="val 137089"/>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rPr>
              <a:t>Your category sales contribution . Both are different , this requires some category insight to find out if your brand is under contributing .</a:t>
            </a:r>
          </a:p>
        </p:txBody>
      </p:sp>
      <p:sp>
        <p:nvSpPr>
          <p:cNvPr id="45" name="Rectangle 44">
            <a:extLst>
              <a:ext uri="{FF2B5EF4-FFF2-40B4-BE49-F238E27FC236}">
                <a16:creationId xmlns:a16="http://schemas.microsoft.com/office/drawing/2014/main" id="{0D1F7045-D6C1-4CB7-ADC0-FB8385F4D0B4}"/>
              </a:ext>
            </a:extLst>
          </p:cNvPr>
          <p:cNvSpPr/>
          <p:nvPr/>
        </p:nvSpPr>
        <p:spPr>
          <a:xfrm>
            <a:off x="6409870" y="1849369"/>
            <a:ext cx="815124" cy="301543"/>
          </a:xfrm>
          <a:prstGeom prst="rect">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Sales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Contribution  </a:t>
            </a:r>
          </a:p>
        </p:txBody>
      </p:sp>
      <p:sp>
        <p:nvSpPr>
          <p:cNvPr id="58" name="Rectangle 57">
            <a:extLst>
              <a:ext uri="{FF2B5EF4-FFF2-40B4-BE49-F238E27FC236}">
                <a16:creationId xmlns:a16="http://schemas.microsoft.com/office/drawing/2014/main" id="{7B38F9D3-AB3C-4993-B3BE-7F04384D243F}"/>
              </a:ext>
            </a:extLst>
          </p:cNvPr>
          <p:cNvSpPr/>
          <p:nvPr/>
        </p:nvSpPr>
        <p:spPr>
          <a:xfrm>
            <a:off x="7334752" y="1849369"/>
            <a:ext cx="815124" cy="301543"/>
          </a:xfrm>
          <a:prstGeom prst="rect">
            <a:avLst/>
          </a:prstGeom>
          <a:solidFill>
            <a:srgbClr val="0091B5"/>
          </a:solidFill>
          <a:ln w="12700" cap="flat">
            <a:noFill/>
            <a:miter lim="400000"/>
          </a:ln>
          <a:effectLst/>
        </p:spPr>
        <p:txBody>
          <a:bodyPr wrap="square" lIns="0" tIns="0" rIns="0" bIns="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Category</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rPr>
              <a:t>Contribution  </a:t>
            </a:r>
          </a:p>
        </p:txBody>
      </p:sp>
      <p:pic>
        <p:nvPicPr>
          <p:cNvPr id="60" name="Picture 59" descr="Logo&#10;&#10;Description automatically generated">
            <a:extLst>
              <a:ext uri="{FF2B5EF4-FFF2-40B4-BE49-F238E27FC236}">
                <a16:creationId xmlns:a16="http://schemas.microsoft.com/office/drawing/2014/main" id="{556F548B-031A-49DA-BE58-BFBB1F8AE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61" name="TextBox 60">
            <a:extLst>
              <a:ext uri="{FF2B5EF4-FFF2-40B4-BE49-F238E27FC236}">
                <a16:creationId xmlns:a16="http://schemas.microsoft.com/office/drawing/2014/main" id="{6F614D21-FD67-4DA1-8479-C887B0D5052A}"/>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Basic Channel Mapping </a:t>
            </a:r>
          </a:p>
        </p:txBody>
      </p:sp>
      <p:sp>
        <p:nvSpPr>
          <p:cNvPr id="22" name="Footer Placeholder 21">
            <a:extLst>
              <a:ext uri="{FF2B5EF4-FFF2-40B4-BE49-F238E27FC236}">
                <a16:creationId xmlns:a16="http://schemas.microsoft.com/office/drawing/2014/main" id="{BFF2AEE2-AF5D-4CA4-943B-8CADA70F215E}"/>
              </a:ext>
            </a:extLst>
          </p:cNvPr>
          <p:cNvSpPr>
            <a:spLocks noGrp="1"/>
          </p:cNvSpPr>
          <p:nvPr>
            <p:ph type="ftr" sz="quarter" idx="11"/>
          </p:nvPr>
        </p:nvSpPr>
        <p:spPr/>
        <p:txBody>
          <a:bodyPr/>
          <a:lstStyle/>
          <a:p>
            <a:r>
              <a:rPr lang="en-GB"/>
              <a:t>www.upskilpro.com</a:t>
            </a:r>
          </a:p>
        </p:txBody>
      </p:sp>
      <p:sp>
        <p:nvSpPr>
          <p:cNvPr id="28" name="Slide Number Placeholder 27">
            <a:extLst>
              <a:ext uri="{FF2B5EF4-FFF2-40B4-BE49-F238E27FC236}">
                <a16:creationId xmlns:a16="http://schemas.microsoft.com/office/drawing/2014/main" id="{037209E0-48EE-42F1-94A3-37E8B4E02895}"/>
              </a:ext>
            </a:extLst>
          </p:cNvPr>
          <p:cNvSpPr>
            <a:spLocks noGrp="1"/>
          </p:cNvSpPr>
          <p:nvPr>
            <p:ph type="sldNum" sz="quarter" idx="12"/>
          </p:nvPr>
        </p:nvSpPr>
        <p:spPr/>
        <p:txBody>
          <a:bodyPr/>
          <a:lstStyle/>
          <a:p>
            <a:fld id="{C78A94D8-6129-47FC-8647-F2BFC87A2450}" type="slidenum">
              <a:rPr lang="en-GB" smtClean="0"/>
              <a:t>39</a:t>
            </a:fld>
            <a:endParaRPr lang="en-GB"/>
          </a:p>
        </p:txBody>
      </p:sp>
    </p:spTree>
    <p:extLst>
      <p:ext uri="{BB962C8B-B14F-4D97-AF65-F5344CB8AC3E}">
        <p14:creationId xmlns:p14="http://schemas.microsoft.com/office/powerpoint/2010/main" val="217835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F0088FE-71F4-4F43-9C5B-E3939302009B}"/>
              </a:ext>
            </a:extLst>
          </p:cNvPr>
          <p:cNvGrpSpPr/>
          <p:nvPr/>
        </p:nvGrpSpPr>
        <p:grpSpPr>
          <a:xfrm>
            <a:off x="1279585" y="1843374"/>
            <a:ext cx="2520000" cy="2160000"/>
            <a:chOff x="1346260" y="1583471"/>
            <a:chExt cx="2520000" cy="2100090"/>
          </a:xfrm>
        </p:grpSpPr>
        <p:sp>
          <p:nvSpPr>
            <p:cNvPr id="7" name="Rectangle 6">
              <a:extLst>
                <a:ext uri="{FF2B5EF4-FFF2-40B4-BE49-F238E27FC236}">
                  <a16:creationId xmlns:a16="http://schemas.microsoft.com/office/drawing/2014/main" id="{FAA9CFFF-C547-433D-947D-069F536F8A15}"/>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Reporting</a:t>
              </a:r>
            </a:p>
          </p:txBody>
        </p:sp>
        <p:sp>
          <p:nvSpPr>
            <p:cNvPr id="8" name="Rectangle 7">
              <a:extLst>
                <a:ext uri="{FF2B5EF4-FFF2-40B4-BE49-F238E27FC236}">
                  <a16:creationId xmlns:a16="http://schemas.microsoft.com/office/drawing/2014/main" id="{A285162B-2E5C-4C3F-A618-F30CAD3E3CFE}"/>
                </a:ext>
              </a:extLst>
            </p:cNvPr>
            <p:cNvSpPr/>
            <p:nvPr/>
          </p:nvSpPr>
          <p:spPr>
            <a:xfrm>
              <a:off x="1346260" y="1946199"/>
              <a:ext cx="2520000" cy="17373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The key here is to establish a clear protocol and design for reports as mandated.</a:t>
              </a:r>
              <a:endParaRPr lang="en-GB" sz="3600" dirty="0">
                <a:effectLst/>
                <a:latin typeface="Lato Light" panose="020F0502020204030203"/>
                <a:ea typeface="Times New Roman" panose="02020603050405020304" pitchFamily="18" charset="0"/>
                <a:cs typeface="Times New Roman" panose="02020603050405020304" pitchFamily="18" charset="0"/>
              </a:endParaRPr>
            </a:p>
            <a:p>
              <a:pPr marL="628650" lvl="1" indent="-171450" defTabSz="914217">
                <a:buFont typeface="Arial" panose="020B0604020202020204" pitchFamily="34" charset="0"/>
                <a:buChar char="•"/>
              </a:pPr>
              <a:endParaRPr kumimoji="0" lang="en-US" sz="16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9" name="TextBox 8">
            <a:extLst>
              <a:ext uri="{FF2B5EF4-FFF2-40B4-BE49-F238E27FC236}">
                <a16:creationId xmlns:a16="http://schemas.microsoft.com/office/drawing/2014/main" id="{C579439D-60D8-41F9-A522-319E4AC40CE3}"/>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Reporting</a:t>
            </a:r>
          </a:p>
        </p:txBody>
      </p:sp>
      <p:pic>
        <p:nvPicPr>
          <p:cNvPr id="10" name="Picture 9" descr="Logo&#10;&#10;Description automatically generated">
            <a:extLst>
              <a:ext uri="{FF2B5EF4-FFF2-40B4-BE49-F238E27FC236}">
                <a16:creationId xmlns:a16="http://schemas.microsoft.com/office/drawing/2014/main" id="{A03555A8-3942-4355-8D49-6489F057B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11" name="Rounded Rectangle 10">
            <a:extLst>
              <a:ext uri="{FF2B5EF4-FFF2-40B4-BE49-F238E27FC236}">
                <a16:creationId xmlns:a16="http://schemas.microsoft.com/office/drawing/2014/main" id="{A4A67FBD-D605-4364-A7D4-0E7263EBBCF1}"/>
              </a:ext>
            </a:extLst>
          </p:cNvPr>
          <p:cNvSpPr/>
          <p:nvPr/>
        </p:nvSpPr>
        <p:spPr>
          <a:xfrm>
            <a:off x="178754" y="288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#11</a:t>
            </a:r>
          </a:p>
        </p:txBody>
      </p:sp>
      <p:sp>
        <p:nvSpPr>
          <p:cNvPr id="12" name="Rounded Rectangle 10">
            <a:extLst>
              <a:ext uri="{FF2B5EF4-FFF2-40B4-BE49-F238E27FC236}">
                <a16:creationId xmlns:a16="http://schemas.microsoft.com/office/drawing/2014/main" id="{40D04B96-FA8B-4453-BA84-661BB9A5E548}"/>
              </a:ext>
            </a:extLst>
          </p:cNvPr>
          <p:cNvSpPr/>
          <p:nvPr/>
        </p:nvSpPr>
        <p:spPr>
          <a:xfrm>
            <a:off x="3936000" y="229320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Markets </a:t>
            </a:r>
          </a:p>
        </p:txBody>
      </p:sp>
      <p:sp>
        <p:nvSpPr>
          <p:cNvPr id="13" name="Rounded Rectangle 9">
            <a:extLst>
              <a:ext uri="{FF2B5EF4-FFF2-40B4-BE49-F238E27FC236}">
                <a16:creationId xmlns:a16="http://schemas.microsoft.com/office/drawing/2014/main" id="{71BBD213-C96F-4C4A-B167-87E68ECE30DA}"/>
              </a:ext>
            </a:extLst>
          </p:cNvPr>
          <p:cNvSpPr/>
          <p:nvPr/>
        </p:nvSpPr>
        <p:spPr>
          <a:xfrm>
            <a:off x="3936000" y="2908304"/>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Systems</a:t>
            </a:r>
          </a:p>
        </p:txBody>
      </p:sp>
      <p:sp>
        <p:nvSpPr>
          <p:cNvPr id="14" name="Rounded Rectangle 10">
            <a:extLst>
              <a:ext uri="{FF2B5EF4-FFF2-40B4-BE49-F238E27FC236}">
                <a16:creationId xmlns:a16="http://schemas.microsoft.com/office/drawing/2014/main" id="{CE605A4B-02D5-4350-9423-EF289E43F215}"/>
              </a:ext>
            </a:extLst>
          </p:cNvPr>
          <p:cNvSpPr/>
          <p:nvPr/>
        </p:nvSpPr>
        <p:spPr>
          <a:xfrm>
            <a:off x="3936000" y="352339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Competition</a:t>
            </a:r>
            <a:endParaRPr lang="en-US" kern="0" dirty="0">
              <a:solidFill>
                <a:schemeClr val="tx1">
                  <a:lumMod val="50000"/>
                  <a:lumOff val="50000"/>
                </a:schemeClr>
              </a:solidFill>
              <a:latin typeface="Lato Light" panose="020F0502020204030203" pitchFamily="34" charset="0"/>
            </a:endParaRPr>
          </a:p>
        </p:txBody>
      </p:sp>
      <p:sp>
        <p:nvSpPr>
          <p:cNvPr id="15" name="Rounded Rectangle 11">
            <a:extLst>
              <a:ext uri="{FF2B5EF4-FFF2-40B4-BE49-F238E27FC236}">
                <a16:creationId xmlns:a16="http://schemas.microsoft.com/office/drawing/2014/main" id="{73ACB87F-B40D-4751-A8CA-C3539B70188C}"/>
              </a:ext>
            </a:extLst>
          </p:cNvPr>
          <p:cNvSpPr/>
          <p:nvPr/>
        </p:nvSpPr>
        <p:spPr>
          <a:xfrm>
            <a:off x="6208683" y="229320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Management</a:t>
            </a:r>
          </a:p>
        </p:txBody>
      </p:sp>
      <p:sp>
        <p:nvSpPr>
          <p:cNvPr id="16" name="Rounded Rectangle 12">
            <a:extLst>
              <a:ext uri="{FF2B5EF4-FFF2-40B4-BE49-F238E27FC236}">
                <a16:creationId xmlns:a16="http://schemas.microsoft.com/office/drawing/2014/main" id="{926E1738-D966-47C8-8AB7-76A639DB6E5B}"/>
              </a:ext>
            </a:extLst>
          </p:cNvPr>
          <p:cNvSpPr/>
          <p:nvPr/>
        </p:nvSpPr>
        <p:spPr>
          <a:xfrm>
            <a:off x="6208683" y="290098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Channel</a:t>
            </a:r>
            <a:endParaRPr lang="en-US" kern="0" dirty="0">
              <a:solidFill>
                <a:schemeClr val="tx1">
                  <a:lumMod val="50000"/>
                  <a:lumOff val="50000"/>
                </a:schemeClr>
              </a:solidFill>
              <a:latin typeface="Lato Light" panose="020F0502020204030203" pitchFamily="34" charset="0"/>
            </a:endParaRPr>
          </a:p>
        </p:txBody>
      </p:sp>
      <p:sp>
        <p:nvSpPr>
          <p:cNvPr id="17" name="Rounded Rectangle 13">
            <a:extLst>
              <a:ext uri="{FF2B5EF4-FFF2-40B4-BE49-F238E27FC236}">
                <a16:creationId xmlns:a16="http://schemas.microsoft.com/office/drawing/2014/main" id="{ADAEB62B-06B5-4B64-A612-EFE148750314}"/>
              </a:ext>
            </a:extLst>
          </p:cNvPr>
          <p:cNvSpPr/>
          <p:nvPr/>
        </p:nvSpPr>
        <p:spPr>
          <a:xfrm>
            <a:off x="6208683" y="350876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Compliance</a:t>
            </a:r>
          </a:p>
        </p:txBody>
      </p:sp>
      <p:sp>
        <p:nvSpPr>
          <p:cNvPr id="18" name="Rounded Rectangle 10">
            <a:extLst>
              <a:ext uri="{FF2B5EF4-FFF2-40B4-BE49-F238E27FC236}">
                <a16:creationId xmlns:a16="http://schemas.microsoft.com/office/drawing/2014/main" id="{A25B69D6-CEEA-43A9-A4C1-F84632C2176B}"/>
              </a:ext>
            </a:extLst>
          </p:cNvPr>
          <p:cNvSpPr/>
          <p:nvPr/>
        </p:nvSpPr>
        <p:spPr>
          <a:xfrm>
            <a:off x="8481366" y="227600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Portfolio</a:t>
            </a:r>
          </a:p>
        </p:txBody>
      </p:sp>
      <p:sp>
        <p:nvSpPr>
          <p:cNvPr id="19" name="Rounded Rectangle 9">
            <a:extLst>
              <a:ext uri="{FF2B5EF4-FFF2-40B4-BE49-F238E27FC236}">
                <a16:creationId xmlns:a16="http://schemas.microsoft.com/office/drawing/2014/main" id="{366EE491-0EF0-462C-BE65-940A70BC17F9}"/>
              </a:ext>
            </a:extLst>
          </p:cNvPr>
          <p:cNvSpPr/>
          <p:nvPr/>
        </p:nvSpPr>
        <p:spPr>
          <a:xfrm>
            <a:off x="8481366" y="2891101"/>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Win/Loss</a:t>
            </a:r>
          </a:p>
        </p:txBody>
      </p:sp>
      <p:sp>
        <p:nvSpPr>
          <p:cNvPr id="20" name="Rounded Rectangle 10">
            <a:extLst>
              <a:ext uri="{FF2B5EF4-FFF2-40B4-BE49-F238E27FC236}">
                <a16:creationId xmlns:a16="http://schemas.microsoft.com/office/drawing/2014/main" id="{AA4721CC-4941-4EC3-BEA7-C4B664D34530}"/>
              </a:ext>
            </a:extLst>
          </p:cNvPr>
          <p:cNvSpPr/>
          <p:nvPr/>
        </p:nvSpPr>
        <p:spPr>
          <a:xfrm>
            <a:off x="8481366" y="350619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dirty="0">
                <a:solidFill>
                  <a:schemeClr val="tx1">
                    <a:lumMod val="50000"/>
                    <a:lumOff val="50000"/>
                  </a:schemeClr>
                </a:solidFill>
                <a:latin typeface="Lato Light" panose="020F0502020204030203" pitchFamily="34" charset="0"/>
              </a:rPr>
              <a:t>Metrics</a:t>
            </a:r>
          </a:p>
        </p:txBody>
      </p:sp>
      <p:sp>
        <p:nvSpPr>
          <p:cNvPr id="2" name="Footer Placeholder 1">
            <a:extLst>
              <a:ext uri="{FF2B5EF4-FFF2-40B4-BE49-F238E27FC236}">
                <a16:creationId xmlns:a16="http://schemas.microsoft.com/office/drawing/2014/main" id="{7E9707FA-A177-416E-9BC2-B8D9207BF243}"/>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7CAA9142-05EF-41A0-A780-992C2E1DCEC1}"/>
              </a:ext>
            </a:extLst>
          </p:cNvPr>
          <p:cNvSpPr>
            <a:spLocks noGrp="1"/>
          </p:cNvSpPr>
          <p:nvPr>
            <p:ph type="sldNum" sz="quarter" idx="12"/>
          </p:nvPr>
        </p:nvSpPr>
        <p:spPr/>
        <p:txBody>
          <a:bodyPr/>
          <a:lstStyle/>
          <a:p>
            <a:fld id="{C78A94D8-6129-47FC-8647-F2BFC87A2450}" type="slidenum">
              <a:rPr lang="en-GB" smtClean="0"/>
              <a:t>40</a:t>
            </a:fld>
            <a:endParaRPr lang="en-GB"/>
          </a:p>
        </p:txBody>
      </p:sp>
    </p:spTree>
    <p:extLst>
      <p:ext uri="{BB962C8B-B14F-4D97-AF65-F5344CB8AC3E}">
        <p14:creationId xmlns:p14="http://schemas.microsoft.com/office/powerpoint/2010/main" val="2524238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EC12E9-9B25-46BE-9DF6-E30B3DBF7EF4}"/>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Reporting</a:t>
            </a:r>
          </a:p>
        </p:txBody>
      </p:sp>
      <p:pic>
        <p:nvPicPr>
          <p:cNvPr id="4" name="Picture 3" descr="Logo&#10;&#10;Description automatically generated">
            <a:extLst>
              <a:ext uri="{FF2B5EF4-FFF2-40B4-BE49-F238E27FC236}">
                <a16:creationId xmlns:a16="http://schemas.microsoft.com/office/drawing/2014/main" id="{9B4C5C98-D09C-4F91-89AF-1BCF81FCA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pic>
        <p:nvPicPr>
          <p:cNvPr id="6" name="Picture 5">
            <a:extLst>
              <a:ext uri="{FF2B5EF4-FFF2-40B4-BE49-F238E27FC236}">
                <a16:creationId xmlns:a16="http://schemas.microsoft.com/office/drawing/2014/main" id="{9082069D-D28A-4EBD-8B97-09D82A481BBC}"/>
              </a:ext>
            </a:extLst>
          </p:cNvPr>
          <p:cNvPicPr>
            <a:picLocks noChangeAspect="1"/>
          </p:cNvPicPr>
          <p:nvPr/>
        </p:nvPicPr>
        <p:blipFill>
          <a:blip r:embed="rId3"/>
          <a:stretch>
            <a:fillRect/>
          </a:stretch>
        </p:blipFill>
        <p:spPr>
          <a:xfrm>
            <a:off x="285750" y="1501140"/>
            <a:ext cx="11620500" cy="3855720"/>
          </a:xfrm>
          <a:prstGeom prst="rect">
            <a:avLst/>
          </a:prstGeom>
        </p:spPr>
      </p:pic>
      <p:sp>
        <p:nvSpPr>
          <p:cNvPr id="2" name="Footer Placeholder 1">
            <a:extLst>
              <a:ext uri="{FF2B5EF4-FFF2-40B4-BE49-F238E27FC236}">
                <a16:creationId xmlns:a16="http://schemas.microsoft.com/office/drawing/2014/main" id="{497D8DE5-8C5B-45E4-AA4E-7A12E9735183}"/>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0FFA0063-C25F-4FA1-B9D3-7D34EB17F293}"/>
              </a:ext>
            </a:extLst>
          </p:cNvPr>
          <p:cNvSpPr>
            <a:spLocks noGrp="1"/>
          </p:cNvSpPr>
          <p:nvPr>
            <p:ph type="sldNum" sz="quarter" idx="12"/>
          </p:nvPr>
        </p:nvSpPr>
        <p:spPr/>
        <p:txBody>
          <a:bodyPr/>
          <a:lstStyle/>
          <a:p>
            <a:fld id="{C78A94D8-6129-47FC-8647-F2BFC87A2450}" type="slidenum">
              <a:rPr lang="en-GB" smtClean="0"/>
              <a:t>41</a:t>
            </a:fld>
            <a:endParaRPr lang="en-GB"/>
          </a:p>
        </p:txBody>
      </p:sp>
    </p:spTree>
    <p:extLst>
      <p:ext uri="{BB962C8B-B14F-4D97-AF65-F5344CB8AC3E}">
        <p14:creationId xmlns:p14="http://schemas.microsoft.com/office/powerpoint/2010/main" val="117925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6719E-E41B-4C06-91AE-415FC13D4402}"/>
              </a:ext>
            </a:extLst>
          </p:cNvPr>
          <p:cNvSpPr/>
          <p:nvPr/>
        </p:nvSpPr>
        <p:spPr>
          <a:xfrm>
            <a:off x="1289480" y="2020743"/>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Competitive Landscape </a:t>
            </a:r>
          </a:p>
        </p:txBody>
      </p:sp>
      <p:sp>
        <p:nvSpPr>
          <p:cNvPr id="3" name="Rectangle 2">
            <a:extLst>
              <a:ext uri="{FF2B5EF4-FFF2-40B4-BE49-F238E27FC236}">
                <a16:creationId xmlns:a16="http://schemas.microsoft.com/office/drawing/2014/main" id="{2BFEFB0E-1BC8-4195-8304-159DDF667DE0}"/>
              </a:ext>
            </a:extLst>
          </p:cNvPr>
          <p:cNvSpPr/>
          <p:nvPr/>
        </p:nvSpPr>
        <p:spPr>
          <a:xfrm>
            <a:off x="1289480" y="2383471"/>
            <a:ext cx="2520000" cy="17373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pPr algn="just"/>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The CL forms a key aspect of recognising the landscape and the inherent capability of the partner to navigate the landscape.</a:t>
            </a:r>
            <a:endParaRPr lang="en-GB" sz="3600" dirty="0">
              <a:effectLst/>
              <a:latin typeface="Lato Light" panose="020F0502020204030203"/>
              <a:ea typeface="Times New Roman" panose="02020603050405020304" pitchFamily="18" charset="0"/>
              <a:cs typeface="Times New Roman" panose="02020603050405020304" pitchFamily="18" charset="0"/>
            </a:endParaRPr>
          </a:p>
          <a:p>
            <a:pPr marL="628650" lvl="1" indent="-171450" defTabSz="914217">
              <a:buFont typeface="Arial" panose="020B0604020202020204" pitchFamily="34" charset="0"/>
              <a:buChar char="•"/>
            </a:pPr>
            <a:endParaRPr kumimoji="0" lang="en-US" sz="16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sp>
        <p:nvSpPr>
          <p:cNvPr id="4" name="TextBox 3">
            <a:extLst>
              <a:ext uri="{FF2B5EF4-FFF2-40B4-BE49-F238E27FC236}">
                <a16:creationId xmlns:a16="http://schemas.microsoft.com/office/drawing/2014/main" id="{428A9718-07D6-427F-9BEA-D71C72D0EF3A}"/>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Competitive Landscape </a:t>
            </a:r>
          </a:p>
        </p:txBody>
      </p:sp>
      <p:pic>
        <p:nvPicPr>
          <p:cNvPr id="5" name="Picture 4" descr="Logo&#10;&#10;Description automatically generated">
            <a:extLst>
              <a:ext uri="{FF2B5EF4-FFF2-40B4-BE49-F238E27FC236}">
                <a16:creationId xmlns:a16="http://schemas.microsoft.com/office/drawing/2014/main" id="{629387AE-EDD9-4664-9D49-CC4BCAA2F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6" name="Rounded Rectangle 10">
            <a:extLst>
              <a:ext uri="{FF2B5EF4-FFF2-40B4-BE49-F238E27FC236}">
                <a16:creationId xmlns:a16="http://schemas.microsoft.com/office/drawing/2014/main" id="{6D23D556-4013-46B8-8D3F-D835F4175745}"/>
              </a:ext>
            </a:extLst>
          </p:cNvPr>
          <p:cNvSpPr/>
          <p:nvPr/>
        </p:nvSpPr>
        <p:spPr>
          <a:xfrm>
            <a:off x="178754" y="288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#12</a:t>
            </a:r>
          </a:p>
        </p:txBody>
      </p:sp>
      <p:sp>
        <p:nvSpPr>
          <p:cNvPr id="7" name="Rounded Rectangle 10">
            <a:extLst>
              <a:ext uri="{FF2B5EF4-FFF2-40B4-BE49-F238E27FC236}">
                <a16:creationId xmlns:a16="http://schemas.microsoft.com/office/drawing/2014/main" id="{05D4AC73-D685-4C6E-B03E-719B31548267}"/>
              </a:ext>
            </a:extLst>
          </p:cNvPr>
          <p:cNvSpPr/>
          <p:nvPr/>
        </p:nvSpPr>
        <p:spPr>
          <a:xfrm>
            <a:off x="3936000" y="229320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Markets </a:t>
            </a:r>
          </a:p>
        </p:txBody>
      </p:sp>
      <p:sp>
        <p:nvSpPr>
          <p:cNvPr id="8" name="Rounded Rectangle 9">
            <a:extLst>
              <a:ext uri="{FF2B5EF4-FFF2-40B4-BE49-F238E27FC236}">
                <a16:creationId xmlns:a16="http://schemas.microsoft.com/office/drawing/2014/main" id="{1EFD3995-BE3D-4DE9-922A-0B961B1CC5BF}"/>
              </a:ext>
            </a:extLst>
          </p:cNvPr>
          <p:cNvSpPr/>
          <p:nvPr/>
        </p:nvSpPr>
        <p:spPr>
          <a:xfrm>
            <a:off x="3936000" y="2908304"/>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Systems</a:t>
            </a:r>
          </a:p>
        </p:txBody>
      </p:sp>
      <p:sp>
        <p:nvSpPr>
          <p:cNvPr id="9" name="Rounded Rectangle 10">
            <a:extLst>
              <a:ext uri="{FF2B5EF4-FFF2-40B4-BE49-F238E27FC236}">
                <a16:creationId xmlns:a16="http://schemas.microsoft.com/office/drawing/2014/main" id="{9BD0FE86-6D8D-443D-81F8-A800BA39DACA}"/>
              </a:ext>
            </a:extLst>
          </p:cNvPr>
          <p:cNvSpPr/>
          <p:nvPr/>
        </p:nvSpPr>
        <p:spPr>
          <a:xfrm>
            <a:off x="3936000" y="352339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Competition</a:t>
            </a:r>
            <a:endParaRPr lang="en-US" kern="0" dirty="0">
              <a:solidFill>
                <a:schemeClr val="tx1">
                  <a:lumMod val="50000"/>
                  <a:lumOff val="50000"/>
                </a:schemeClr>
              </a:solidFill>
              <a:latin typeface="Lato Light" panose="020F0502020204030203" pitchFamily="34" charset="0"/>
            </a:endParaRPr>
          </a:p>
        </p:txBody>
      </p:sp>
      <p:sp>
        <p:nvSpPr>
          <p:cNvPr id="10" name="Rounded Rectangle 11">
            <a:extLst>
              <a:ext uri="{FF2B5EF4-FFF2-40B4-BE49-F238E27FC236}">
                <a16:creationId xmlns:a16="http://schemas.microsoft.com/office/drawing/2014/main" id="{DCD7D1D9-F630-4C52-B245-68327D7D6159}"/>
              </a:ext>
            </a:extLst>
          </p:cNvPr>
          <p:cNvSpPr/>
          <p:nvPr/>
        </p:nvSpPr>
        <p:spPr>
          <a:xfrm>
            <a:off x="6208683" y="229320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Management</a:t>
            </a:r>
          </a:p>
        </p:txBody>
      </p:sp>
      <p:sp>
        <p:nvSpPr>
          <p:cNvPr id="11" name="Rounded Rectangle 12">
            <a:extLst>
              <a:ext uri="{FF2B5EF4-FFF2-40B4-BE49-F238E27FC236}">
                <a16:creationId xmlns:a16="http://schemas.microsoft.com/office/drawing/2014/main" id="{E4207404-FB62-4818-BD68-956A906A17CC}"/>
              </a:ext>
            </a:extLst>
          </p:cNvPr>
          <p:cNvSpPr/>
          <p:nvPr/>
        </p:nvSpPr>
        <p:spPr>
          <a:xfrm>
            <a:off x="6208683" y="290098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Channel</a:t>
            </a:r>
            <a:endParaRPr lang="en-US" kern="0" dirty="0">
              <a:solidFill>
                <a:schemeClr val="tx1">
                  <a:lumMod val="50000"/>
                  <a:lumOff val="50000"/>
                </a:schemeClr>
              </a:solidFill>
              <a:latin typeface="Lato Light" panose="020F0502020204030203" pitchFamily="34" charset="0"/>
            </a:endParaRPr>
          </a:p>
        </p:txBody>
      </p:sp>
      <p:sp>
        <p:nvSpPr>
          <p:cNvPr id="12" name="Rounded Rectangle 13">
            <a:extLst>
              <a:ext uri="{FF2B5EF4-FFF2-40B4-BE49-F238E27FC236}">
                <a16:creationId xmlns:a16="http://schemas.microsoft.com/office/drawing/2014/main" id="{53A4EA8F-1F30-4F6A-8708-0D385808F38C}"/>
              </a:ext>
            </a:extLst>
          </p:cNvPr>
          <p:cNvSpPr/>
          <p:nvPr/>
        </p:nvSpPr>
        <p:spPr>
          <a:xfrm>
            <a:off x="6208683" y="350876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Compliance</a:t>
            </a:r>
          </a:p>
        </p:txBody>
      </p:sp>
      <p:sp>
        <p:nvSpPr>
          <p:cNvPr id="13" name="Rounded Rectangle 10">
            <a:extLst>
              <a:ext uri="{FF2B5EF4-FFF2-40B4-BE49-F238E27FC236}">
                <a16:creationId xmlns:a16="http://schemas.microsoft.com/office/drawing/2014/main" id="{14A1B34C-608D-4BD5-8E5F-E62785EFE766}"/>
              </a:ext>
            </a:extLst>
          </p:cNvPr>
          <p:cNvSpPr/>
          <p:nvPr/>
        </p:nvSpPr>
        <p:spPr>
          <a:xfrm>
            <a:off x="8481366" y="227600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Portfolio</a:t>
            </a:r>
          </a:p>
        </p:txBody>
      </p:sp>
      <p:sp>
        <p:nvSpPr>
          <p:cNvPr id="14" name="Rounded Rectangle 9">
            <a:extLst>
              <a:ext uri="{FF2B5EF4-FFF2-40B4-BE49-F238E27FC236}">
                <a16:creationId xmlns:a16="http://schemas.microsoft.com/office/drawing/2014/main" id="{2E287DCF-2D0E-43C2-8A5A-919D7824C96E}"/>
              </a:ext>
            </a:extLst>
          </p:cNvPr>
          <p:cNvSpPr/>
          <p:nvPr/>
        </p:nvSpPr>
        <p:spPr>
          <a:xfrm>
            <a:off x="8481366" y="2891101"/>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Win/Loss</a:t>
            </a:r>
          </a:p>
        </p:txBody>
      </p:sp>
      <p:sp>
        <p:nvSpPr>
          <p:cNvPr id="15" name="Rounded Rectangle 10">
            <a:extLst>
              <a:ext uri="{FF2B5EF4-FFF2-40B4-BE49-F238E27FC236}">
                <a16:creationId xmlns:a16="http://schemas.microsoft.com/office/drawing/2014/main" id="{FFF09960-34F1-45B8-9CC7-A6B40615925C}"/>
              </a:ext>
            </a:extLst>
          </p:cNvPr>
          <p:cNvSpPr/>
          <p:nvPr/>
        </p:nvSpPr>
        <p:spPr>
          <a:xfrm>
            <a:off x="8481366" y="350619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dirty="0">
                <a:solidFill>
                  <a:schemeClr val="tx1">
                    <a:lumMod val="50000"/>
                    <a:lumOff val="50000"/>
                  </a:schemeClr>
                </a:solidFill>
                <a:latin typeface="Lato Light" panose="020F0502020204030203" pitchFamily="34" charset="0"/>
              </a:rPr>
              <a:t>Metrics</a:t>
            </a:r>
          </a:p>
        </p:txBody>
      </p:sp>
      <p:sp>
        <p:nvSpPr>
          <p:cNvPr id="16" name="Footer Placeholder 15">
            <a:extLst>
              <a:ext uri="{FF2B5EF4-FFF2-40B4-BE49-F238E27FC236}">
                <a16:creationId xmlns:a16="http://schemas.microsoft.com/office/drawing/2014/main" id="{97A87C2D-1DF3-4002-BE57-BF126E20C1C3}"/>
              </a:ext>
            </a:extLst>
          </p:cNvPr>
          <p:cNvSpPr>
            <a:spLocks noGrp="1"/>
          </p:cNvSpPr>
          <p:nvPr>
            <p:ph type="ftr" sz="quarter" idx="11"/>
          </p:nvPr>
        </p:nvSpPr>
        <p:spPr/>
        <p:txBody>
          <a:bodyPr/>
          <a:lstStyle/>
          <a:p>
            <a:r>
              <a:rPr lang="en-GB"/>
              <a:t>www.upskilpro.com</a:t>
            </a:r>
          </a:p>
        </p:txBody>
      </p:sp>
      <p:sp>
        <p:nvSpPr>
          <p:cNvPr id="17" name="Slide Number Placeholder 16">
            <a:extLst>
              <a:ext uri="{FF2B5EF4-FFF2-40B4-BE49-F238E27FC236}">
                <a16:creationId xmlns:a16="http://schemas.microsoft.com/office/drawing/2014/main" id="{D2B03D5C-BF9A-4BAE-ABF4-245EAAA8523F}"/>
              </a:ext>
            </a:extLst>
          </p:cNvPr>
          <p:cNvSpPr>
            <a:spLocks noGrp="1"/>
          </p:cNvSpPr>
          <p:nvPr>
            <p:ph type="sldNum" sz="quarter" idx="12"/>
          </p:nvPr>
        </p:nvSpPr>
        <p:spPr/>
        <p:txBody>
          <a:bodyPr/>
          <a:lstStyle/>
          <a:p>
            <a:fld id="{C78A94D8-6129-47FC-8647-F2BFC87A2450}" type="slidenum">
              <a:rPr lang="en-GB" smtClean="0"/>
              <a:t>42</a:t>
            </a:fld>
            <a:endParaRPr lang="en-GB"/>
          </a:p>
        </p:txBody>
      </p:sp>
    </p:spTree>
    <p:extLst>
      <p:ext uri="{BB962C8B-B14F-4D97-AF65-F5344CB8AC3E}">
        <p14:creationId xmlns:p14="http://schemas.microsoft.com/office/powerpoint/2010/main" val="3993491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7F0F94C-8493-49CB-A7FB-2FCB8FF96546}"/>
              </a:ext>
            </a:extLst>
          </p:cNvPr>
          <p:cNvSpPr txBox="1"/>
          <p:nvPr/>
        </p:nvSpPr>
        <p:spPr>
          <a:xfrm>
            <a:off x="8872" y="5104"/>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Competitive Analysis Measurement Tool</a:t>
            </a:r>
          </a:p>
        </p:txBody>
      </p:sp>
      <p:pic>
        <p:nvPicPr>
          <p:cNvPr id="12" name="Picture 11" descr="Logo&#10;&#10;Description automatically generated">
            <a:extLst>
              <a:ext uri="{FF2B5EF4-FFF2-40B4-BE49-F238E27FC236}">
                <a16:creationId xmlns:a16="http://schemas.microsoft.com/office/drawing/2014/main" id="{20B25A40-C83E-4723-86AE-7F5DB3AF9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pic>
        <p:nvPicPr>
          <p:cNvPr id="7" name="Picture 6">
            <a:extLst>
              <a:ext uri="{FF2B5EF4-FFF2-40B4-BE49-F238E27FC236}">
                <a16:creationId xmlns:a16="http://schemas.microsoft.com/office/drawing/2014/main" id="{074D18E6-2F0A-44CC-9525-143131445F0E}"/>
              </a:ext>
            </a:extLst>
          </p:cNvPr>
          <p:cNvPicPr>
            <a:picLocks noChangeAspect="1"/>
          </p:cNvPicPr>
          <p:nvPr/>
        </p:nvPicPr>
        <p:blipFill>
          <a:blip r:embed="rId3"/>
          <a:stretch>
            <a:fillRect/>
          </a:stretch>
        </p:blipFill>
        <p:spPr>
          <a:xfrm>
            <a:off x="72392" y="2009785"/>
            <a:ext cx="1917236" cy="689979"/>
          </a:xfrm>
          <a:prstGeom prst="rect">
            <a:avLst/>
          </a:prstGeom>
        </p:spPr>
      </p:pic>
      <p:sp>
        <p:nvSpPr>
          <p:cNvPr id="3" name="Footer Placeholder 2">
            <a:extLst>
              <a:ext uri="{FF2B5EF4-FFF2-40B4-BE49-F238E27FC236}">
                <a16:creationId xmlns:a16="http://schemas.microsoft.com/office/drawing/2014/main" id="{A1C0A06B-5E6D-4FC6-BB20-FCFAF6AE16D6}"/>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69C206AB-B6CB-4E39-A1A1-DD088869F0C9}"/>
              </a:ext>
            </a:extLst>
          </p:cNvPr>
          <p:cNvSpPr>
            <a:spLocks noGrp="1"/>
          </p:cNvSpPr>
          <p:nvPr>
            <p:ph type="sldNum" sz="quarter" idx="12"/>
          </p:nvPr>
        </p:nvSpPr>
        <p:spPr/>
        <p:txBody>
          <a:bodyPr/>
          <a:lstStyle/>
          <a:p>
            <a:fld id="{C78A94D8-6129-47FC-8647-F2BFC87A2450}" type="slidenum">
              <a:rPr lang="en-GB" smtClean="0"/>
              <a:t>43</a:t>
            </a:fld>
            <a:endParaRPr lang="en-GB"/>
          </a:p>
        </p:txBody>
      </p:sp>
      <p:pic>
        <p:nvPicPr>
          <p:cNvPr id="5" name="Picture 4">
            <a:extLst>
              <a:ext uri="{FF2B5EF4-FFF2-40B4-BE49-F238E27FC236}">
                <a16:creationId xmlns:a16="http://schemas.microsoft.com/office/drawing/2014/main" id="{A2290B0C-26CF-C630-F093-15E48B1883B4}"/>
              </a:ext>
            </a:extLst>
          </p:cNvPr>
          <p:cNvPicPr>
            <a:picLocks noChangeAspect="1"/>
          </p:cNvPicPr>
          <p:nvPr/>
        </p:nvPicPr>
        <p:blipFill>
          <a:blip r:embed="rId4"/>
          <a:stretch>
            <a:fillRect/>
          </a:stretch>
        </p:blipFill>
        <p:spPr>
          <a:xfrm>
            <a:off x="2198020" y="893152"/>
            <a:ext cx="9368563" cy="5788152"/>
          </a:xfrm>
          <a:prstGeom prst="rect">
            <a:avLst/>
          </a:prstGeom>
        </p:spPr>
      </p:pic>
    </p:spTree>
    <p:extLst>
      <p:ext uri="{BB962C8B-B14F-4D97-AF65-F5344CB8AC3E}">
        <p14:creationId xmlns:p14="http://schemas.microsoft.com/office/powerpoint/2010/main" val="2102642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C580B1-D50F-4EFC-B465-1A86FAD04A66}"/>
              </a:ext>
            </a:extLst>
          </p:cNvPr>
          <p:cNvPicPr>
            <a:picLocks noChangeAspect="1"/>
          </p:cNvPicPr>
          <p:nvPr/>
        </p:nvPicPr>
        <p:blipFill rotWithShape="1">
          <a:blip r:embed="rId2"/>
          <a:srcRect b="2178"/>
          <a:stretch/>
        </p:blipFill>
        <p:spPr>
          <a:xfrm>
            <a:off x="281940" y="1145303"/>
            <a:ext cx="11628120" cy="4934582"/>
          </a:xfrm>
          <a:prstGeom prst="rect">
            <a:avLst/>
          </a:prstGeom>
        </p:spPr>
      </p:pic>
      <p:sp>
        <p:nvSpPr>
          <p:cNvPr id="4" name="TextBox 3">
            <a:extLst>
              <a:ext uri="{FF2B5EF4-FFF2-40B4-BE49-F238E27FC236}">
                <a16:creationId xmlns:a16="http://schemas.microsoft.com/office/drawing/2014/main" id="{AC854117-4CDE-4A06-ABC4-A7A2BCD79F6E}"/>
              </a:ext>
            </a:extLst>
          </p:cNvPr>
          <p:cNvSpPr txBox="1"/>
          <p:nvPr/>
        </p:nvSpPr>
        <p:spPr>
          <a:xfrm>
            <a:off x="8872" y="5104"/>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Competitive Analysis </a:t>
            </a:r>
          </a:p>
        </p:txBody>
      </p:sp>
      <p:pic>
        <p:nvPicPr>
          <p:cNvPr id="5" name="Picture 4" descr="Logo&#10;&#10;Description automatically generated">
            <a:extLst>
              <a:ext uri="{FF2B5EF4-FFF2-40B4-BE49-F238E27FC236}">
                <a16:creationId xmlns:a16="http://schemas.microsoft.com/office/drawing/2014/main" id="{00105940-AA88-4920-9527-2609C8ACF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6" name="Rectangle 5">
            <a:extLst>
              <a:ext uri="{FF2B5EF4-FFF2-40B4-BE49-F238E27FC236}">
                <a16:creationId xmlns:a16="http://schemas.microsoft.com/office/drawing/2014/main" id="{FBAAD92D-6CB2-4AC6-82C6-418048EBF845}"/>
              </a:ext>
            </a:extLst>
          </p:cNvPr>
          <p:cNvSpPr/>
          <p:nvPr/>
        </p:nvSpPr>
        <p:spPr>
          <a:xfrm>
            <a:off x="10905478" y="874494"/>
            <a:ext cx="896644" cy="177553"/>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Lato Light" panose="020F0502020204030203"/>
              </a:rPr>
              <a:t>9004</a:t>
            </a:r>
          </a:p>
        </p:txBody>
      </p:sp>
      <p:sp>
        <p:nvSpPr>
          <p:cNvPr id="7" name="Footer Placeholder 6">
            <a:extLst>
              <a:ext uri="{FF2B5EF4-FFF2-40B4-BE49-F238E27FC236}">
                <a16:creationId xmlns:a16="http://schemas.microsoft.com/office/drawing/2014/main" id="{CA20CBE9-20F0-4405-85D9-05B2152EE1AF}"/>
              </a:ext>
            </a:extLst>
          </p:cNvPr>
          <p:cNvSpPr>
            <a:spLocks noGrp="1"/>
          </p:cNvSpPr>
          <p:nvPr>
            <p:ph type="ftr" sz="quarter" idx="11"/>
          </p:nvPr>
        </p:nvSpPr>
        <p:spPr/>
        <p:txBody>
          <a:bodyPr/>
          <a:lstStyle/>
          <a:p>
            <a:r>
              <a:rPr lang="en-GB"/>
              <a:t>www.upskilpro.com</a:t>
            </a:r>
          </a:p>
        </p:txBody>
      </p:sp>
      <p:sp>
        <p:nvSpPr>
          <p:cNvPr id="8" name="Slide Number Placeholder 7">
            <a:extLst>
              <a:ext uri="{FF2B5EF4-FFF2-40B4-BE49-F238E27FC236}">
                <a16:creationId xmlns:a16="http://schemas.microsoft.com/office/drawing/2014/main" id="{4E5A8B13-056A-41A0-8A7B-CDD28C252A12}"/>
              </a:ext>
            </a:extLst>
          </p:cNvPr>
          <p:cNvSpPr>
            <a:spLocks noGrp="1"/>
          </p:cNvSpPr>
          <p:nvPr>
            <p:ph type="sldNum" sz="quarter" idx="12"/>
          </p:nvPr>
        </p:nvSpPr>
        <p:spPr/>
        <p:txBody>
          <a:bodyPr/>
          <a:lstStyle/>
          <a:p>
            <a:fld id="{C78A94D8-6129-47FC-8647-F2BFC87A2450}" type="slidenum">
              <a:rPr lang="en-GB" smtClean="0"/>
              <a:t>44</a:t>
            </a:fld>
            <a:endParaRPr lang="en-GB"/>
          </a:p>
        </p:txBody>
      </p:sp>
    </p:spTree>
    <p:extLst>
      <p:ext uri="{BB962C8B-B14F-4D97-AF65-F5344CB8AC3E}">
        <p14:creationId xmlns:p14="http://schemas.microsoft.com/office/powerpoint/2010/main" val="4145344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77">
            <a:extLst>
              <a:ext uri="{FF2B5EF4-FFF2-40B4-BE49-F238E27FC236}">
                <a16:creationId xmlns:a16="http://schemas.microsoft.com/office/drawing/2014/main" id="{4170A73A-5244-49BF-886D-82D4FFFFF501}"/>
              </a:ext>
            </a:extLst>
          </p:cNvPr>
          <p:cNvGrpSpPr/>
          <p:nvPr/>
        </p:nvGrpSpPr>
        <p:grpSpPr>
          <a:xfrm>
            <a:off x="324205" y="3402664"/>
            <a:ext cx="1477380" cy="663188"/>
            <a:chOff x="7549376" y="228600"/>
            <a:chExt cx="1477380" cy="663188"/>
          </a:xfrm>
        </p:grpSpPr>
        <p:sp>
          <p:nvSpPr>
            <p:cNvPr id="10" name="Rectangle 87">
              <a:extLst>
                <a:ext uri="{FF2B5EF4-FFF2-40B4-BE49-F238E27FC236}">
                  <a16:creationId xmlns:a16="http://schemas.microsoft.com/office/drawing/2014/main" id="{BD1A52B7-A362-41E3-9906-5C725DE00CC8}"/>
                </a:ext>
              </a:extLst>
            </p:cNvPr>
            <p:cNvSpPr>
              <a:spLocks noChangeArrowheads="1"/>
            </p:cNvSpPr>
            <p:nvPr>
              <p:custDataLst>
                <p:tags r:id="rId1"/>
              </p:custDataLst>
            </p:nvPr>
          </p:nvSpPr>
          <p:spPr bwMode="gray">
            <a:xfrm>
              <a:off x="7866294" y="228600"/>
              <a:ext cx="1100137" cy="138499"/>
            </a:xfrm>
            <a:prstGeom prst="rect">
              <a:avLst/>
            </a:prstGeom>
            <a:noFill/>
            <a:ln w="9525">
              <a:noFill/>
              <a:miter lim="800000"/>
              <a:headEnd/>
              <a:tailEnd/>
            </a:ln>
          </p:spPr>
          <p:txBody>
            <a:bodyPr lIns="0" tIns="0" rIns="0" bIns="0">
              <a:spAutoFit/>
            </a:bodyPr>
            <a:lstStyle/>
            <a:p>
              <a:pPr marL="0" marR="0" lvl="0" indent="0" algn="l" defTabSz="912813" rtl="0" eaLnBrk="1" fontAlgn="auto" latinLnBrk="0" hangingPunct="1">
                <a:lnSpc>
                  <a:spcPct val="100000"/>
                </a:lnSpc>
                <a:spcBef>
                  <a:spcPts val="0"/>
                </a:spcBef>
                <a:spcAft>
                  <a:spcPts val="0"/>
                </a:spcAft>
                <a:buClr>
                  <a:srgbClr val="1F497D"/>
                </a:buClr>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rPr>
                <a:t>Competitive strength</a:t>
              </a:r>
            </a:p>
          </p:txBody>
        </p:sp>
        <p:sp>
          <p:nvSpPr>
            <p:cNvPr id="11" name="Rectangle 88">
              <a:extLst>
                <a:ext uri="{FF2B5EF4-FFF2-40B4-BE49-F238E27FC236}">
                  <a16:creationId xmlns:a16="http://schemas.microsoft.com/office/drawing/2014/main" id="{A859E695-BDDD-4F41-B8BC-0E07ED4FC8FE}"/>
                </a:ext>
              </a:extLst>
            </p:cNvPr>
            <p:cNvSpPr>
              <a:spLocks noChangeArrowheads="1"/>
            </p:cNvSpPr>
            <p:nvPr>
              <p:custDataLst>
                <p:tags r:id="rId2"/>
              </p:custDataLst>
            </p:nvPr>
          </p:nvSpPr>
          <p:spPr bwMode="gray">
            <a:xfrm>
              <a:off x="7866294" y="474278"/>
              <a:ext cx="1160462" cy="138499"/>
            </a:xfrm>
            <a:prstGeom prst="rect">
              <a:avLst/>
            </a:prstGeom>
            <a:noFill/>
            <a:ln w="9525">
              <a:noFill/>
              <a:miter lim="800000"/>
              <a:headEnd/>
              <a:tailEnd/>
            </a:ln>
          </p:spPr>
          <p:txBody>
            <a:bodyPr lIns="0" tIns="0" rIns="0" bIns="0">
              <a:spAutoFit/>
            </a:bodyPr>
            <a:lstStyle/>
            <a:p>
              <a:pPr marL="0" marR="0" lvl="0" indent="0" algn="l" defTabSz="912813" rtl="0" eaLnBrk="1" fontAlgn="auto" latinLnBrk="0" hangingPunct="1">
                <a:lnSpc>
                  <a:spcPct val="100000"/>
                </a:lnSpc>
                <a:spcBef>
                  <a:spcPts val="0"/>
                </a:spcBef>
                <a:spcAft>
                  <a:spcPts val="0"/>
                </a:spcAft>
                <a:buClr>
                  <a:srgbClr val="1F497D"/>
                </a:buClr>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rPr>
                <a:t>Competitive weakness</a:t>
              </a:r>
            </a:p>
          </p:txBody>
        </p:sp>
        <p:sp>
          <p:nvSpPr>
            <p:cNvPr id="12" name="Oval 61">
              <a:extLst>
                <a:ext uri="{FF2B5EF4-FFF2-40B4-BE49-F238E27FC236}">
                  <a16:creationId xmlns:a16="http://schemas.microsoft.com/office/drawing/2014/main" id="{832E2FE2-09D0-4D0B-A316-B22C38366D91}"/>
                </a:ext>
              </a:extLst>
            </p:cNvPr>
            <p:cNvSpPr>
              <a:spLocks noChangeAspect="1" noChangeArrowheads="1"/>
            </p:cNvSpPr>
            <p:nvPr/>
          </p:nvSpPr>
          <p:spPr bwMode="gray">
            <a:xfrm>
              <a:off x="7607185" y="246140"/>
              <a:ext cx="136525" cy="136525"/>
            </a:xfrm>
            <a:prstGeom prst="ellipse">
              <a:avLst/>
            </a:prstGeom>
            <a:solidFill>
              <a:srgbClr val="92D050"/>
            </a:solidFill>
            <a:ln w="9525" algn="ctr">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63">
              <a:extLst>
                <a:ext uri="{FF2B5EF4-FFF2-40B4-BE49-F238E27FC236}">
                  <a16:creationId xmlns:a16="http://schemas.microsoft.com/office/drawing/2014/main" id="{E6C3EC2D-1828-4C76-8AF4-88400231ED63}"/>
                </a:ext>
              </a:extLst>
            </p:cNvPr>
            <p:cNvSpPr>
              <a:spLocks noChangeAspect="1" noChangeArrowheads="1"/>
            </p:cNvSpPr>
            <p:nvPr/>
          </p:nvSpPr>
          <p:spPr bwMode="gray">
            <a:xfrm>
              <a:off x="7607185" y="475904"/>
              <a:ext cx="136525" cy="136525"/>
            </a:xfrm>
            <a:prstGeom prst="ellipse">
              <a:avLst/>
            </a:prstGeom>
            <a:solidFill>
              <a:srgbClr val="FF0000"/>
            </a:solidFill>
            <a:ln w="9525" algn="ctr">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4" name="Diagram 13">
              <a:extLst>
                <a:ext uri="{FF2B5EF4-FFF2-40B4-BE49-F238E27FC236}">
                  <a16:creationId xmlns:a16="http://schemas.microsoft.com/office/drawing/2014/main" id="{866AE6B8-161B-4202-9CFB-5C0FE2035698}"/>
                </a:ext>
              </a:extLst>
            </p:cNvPr>
            <p:cNvGraphicFramePr/>
            <p:nvPr/>
          </p:nvGraphicFramePr>
          <p:xfrm>
            <a:off x="7549376" y="691066"/>
            <a:ext cx="245326" cy="2007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88">
              <a:extLst>
                <a:ext uri="{FF2B5EF4-FFF2-40B4-BE49-F238E27FC236}">
                  <a16:creationId xmlns:a16="http://schemas.microsoft.com/office/drawing/2014/main" id="{8E4A1185-0AEE-41C1-A51C-26582298FD2D}"/>
                </a:ext>
              </a:extLst>
            </p:cNvPr>
            <p:cNvSpPr>
              <a:spLocks noChangeArrowheads="1"/>
            </p:cNvSpPr>
            <p:nvPr>
              <p:custDataLst>
                <p:tags r:id="rId3"/>
              </p:custDataLst>
            </p:nvPr>
          </p:nvSpPr>
          <p:spPr bwMode="gray">
            <a:xfrm>
              <a:off x="7866294" y="738188"/>
              <a:ext cx="1160462" cy="138499"/>
            </a:xfrm>
            <a:prstGeom prst="rect">
              <a:avLst/>
            </a:prstGeom>
            <a:noFill/>
            <a:ln w="9525">
              <a:noFill/>
              <a:miter lim="800000"/>
              <a:headEnd/>
              <a:tailEnd/>
            </a:ln>
          </p:spPr>
          <p:txBody>
            <a:bodyPr lIns="0" tIns="0" rIns="0" bIns="0">
              <a:spAutoFit/>
            </a:bodyPr>
            <a:lstStyle/>
            <a:p>
              <a:pPr marL="0" marR="0" lvl="0" indent="0" algn="l" defTabSz="912813" rtl="0" eaLnBrk="1" fontAlgn="auto" latinLnBrk="0" hangingPunct="1">
                <a:lnSpc>
                  <a:spcPct val="100000"/>
                </a:lnSpc>
                <a:spcBef>
                  <a:spcPts val="0"/>
                </a:spcBef>
                <a:spcAft>
                  <a:spcPts val="0"/>
                </a:spcAft>
                <a:buClr>
                  <a:srgbClr val="1F497D"/>
                </a:buClr>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rPr>
                <a:t>Portfolio Coverage</a:t>
              </a:r>
            </a:p>
          </p:txBody>
        </p:sp>
      </p:grpSp>
      <p:sp>
        <p:nvSpPr>
          <p:cNvPr id="4" name="TextBox 3">
            <a:extLst>
              <a:ext uri="{FF2B5EF4-FFF2-40B4-BE49-F238E27FC236}">
                <a16:creationId xmlns:a16="http://schemas.microsoft.com/office/drawing/2014/main" id="{E01C54FC-7750-4797-B5EB-212A74551F69}"/>
              </a:ext>
            </a:extLst>
          </p:cNvPr>
          <p:cNvSpPr txBox="1"/>
          <p:nvPr/>
        </p:nvSpPr>
        <p:spPr>
          <a:xfrm>
            <a:off x="13889" y="46938"/>
            <a:ext cx="5611304"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Competitive Intelligence Framework </a:t>
            </a:r>
            <a:endParaRPr kumimoji="0" lang="en-US" sz="10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2" name="Picture 1">
            <a:extLst>
              <a:ext uri="{FF2B5EF4-FFF2-40B4-BE49-F238E27FC236}">
                <a16:creationId xmlns:a16="http://schemas.microsoft.com/office/drawing/2014/main" id="{D8326BEF-9210-4479-8789-B2D7E8AF77AB}"/>
              </a:ext>
            </a:extLst>
          </p:cNvPr>
          <p:cNvPicPr>
            <a:picLocks noChangeAspect="1"/>
          </p:cNvPicPr>
          <p:nvPr/>
        </p:nvPicPr>
        <p:blipFill>
          <a:blip r:embed="rId10"/>
          <a:stretch>
            <a:fillRect/>
          </a:stretch>
        </p:blipFill>
        <p:spPr>
          <a:xfrm>
            <a:off x="1863844" y="875336"/>
            <a:ext cx="8991600" cy="5448300"/>
          </a:xfrm>
          <a:prstGeom prst="rect">
            <a:avLst/>
          </a:prstGeom>
        </p:spPr>
      </p:pic>
      <p:pic>
        <p:nvPicPr>
          <p:cNvPr id="16" name="Picture 15" descr="Logo&#10;&#10;Description automatically generated">
            <a:extLst>
              <a:ext uri="{FF2B5EF4-FFF2-40B4-BE49-F238E27FC236}">
                <a16:creationId xmlns:a16="http://schemas.microsoft.com/office/drawing/2014/main" id="{B78AD889-CDD0-46D6-BBED-7B2EFF786F3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3" name="Footer Placeholder 2">
            <a:extLst>
              <a:ext uri="{FF2B5EF4-FFF2-40B4-BE49-F238E27FC236}">
                <a16:creationId xmlns:a16="http://schemas.microsoft.com/office/drawing/2014/main" id="{C1E3C2BE-BBB9-48F7-9813-D65E88034458}"/>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4C42F45D-ECEF-4391-A5D2-4F47EFF96FB2}"/>
              </a:ext>
            </a:extLst>
          </p:cNvPr>
          <p:cNvSpPr>
            <a:spLocks noGrp="1"/>
          </p:cNvSpPr>
          <p:nvPr>
            <p:ph type="sldNum" sz="quarter" idx="12"/>
          </p:nvPr>
        </p:nvSpPr>
        <p:spPr/>
        <p:txBody>
          <a:bodyPr/>
          <a:lstStyle/>
          <a:p>
            <a:fld id="{C78A94D8-6129-47FC-8647-F2BFC87A2450}" type="slidenum">
              <a:rPr lang="en-GB" smtClean="0"/>
              <a:t>45</a:t>
            </a:fld>
            <a:endParaRPr lang="en-GB"/>
          </a:p>
        </p:txBody>
      </p:sp>
    </p:spTree>
    <p:extLst>
      <p:ext uri="{BB962C8B-B14F-4D97-AF65-F5344CB8AC3E}">
        <p14:creationId xmlns:p14="http://schemas.microsoft.com/office/powerpoint/2010/main" val="3606165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2D7AF7-7569-4F3D-948C-CF4F97C1CCBA}"/>
              </a:ext>
            </a:extLst>
          </p:cNvPr>
          <p:cNvGrpSpPr/>
          <p:nvPr/>
        </p:nvGrpSpPr>
        <p:grpSpPr>
          <a:xfrm>
            <a:off x="1279585" y="1843374"/>
            <a:ext cx="2520000" cy="2533073"/>
            <a:chOff x="1346260" y="1583471"/>
            <a:chExt cx="2520000" cy="2462820"/>
          </a:xfrm>
        </p:grpSpPr>
        <p:sp>
          <p:nvSpPr>
            <p:cNvPr id="5" name="Rectangle 4">
              <a:extLst>
                <a:ext uri="{FF2B5EF4-FFF2-40B4-BE49-F238E27FC236}">
                  <a16:creationId xmlns:a16="http://schemas.microsoft.com/office/drawing/2014/main" id="{598B77E3-23FC-4950-9F7E-70A595DC88D1}"/>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Distributor rating</a:t>
              </a:r>
            </a:p>
          </p:txBody>
        </p:sp>
        <p:sp>
          <p:nvSpPr>
            <p:cNvPr id="6" name="Rectangle 5">
              <a:extLst>
                <a:ext uri="{FF2B5EF4-FFF2-40B4-BE49-F238E27FC236}">
                  <a16:creationId xmlns:a16="http://schemas.microsoft.com/office/drawing/2014/main" id="{14805721-F0DF-4BEC-9DCB-88D8F60E414C}"/>
                </a:ext>
              </a:extLst>
            </p:cNvPr>
            <p:cNvSpPr/>
            <p:nvPr/>
          </p:nvSpPr>
          <p:spPr>
            <a:xfrm>
              <a:off x="1346260" y="1946197"/>
              <a:ext cx="2520000" cy="2100094"/>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endPar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Distributors form a very important part of the value chain, developing a business with a rated distributor is far easier than starting with a non-rated distributor.</a:t>
              </a:r>
            </a:p>
            <a:p>
              <a:endPar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endParaRPr>
            </a:p>
            <a:p>
              <a:r>
                <a:rPr lang="en-GB" sz="1000" dirty="0">
                  <a:solidFill>
                    <a:srgbClr val="000000"/>
                  </a:solidFill>
                  <a:latin typeface="Lato Light" panose="020F0502020204030203"/>
                  <a:ea typeface="Times New Roman" panose="02020603050405020304" pitchFamily="18" charset="0"/>
                  <a:cs typeface="Times New Roman" panose="02020603050405020304" pitchFamily="18" charset="0"/>
                </a:rPr>
                <a:t>We rate distributors through a rating panel which is structured to cover all important attributes</a:t>
              </a:r>
              <a:r>
                <a:rPr lang="en-GB" sz="1400" dirty="0">
                  <a:solidFill>
                    <a:srgbClr val="000000"/>
                  </a:solidFill>
                  <a:effectLst/>
                  <a:latin typeface="Lato Light" panose="020F0502020204030203"/>
                  <a:ea typeface="Times New Roman" panose="02020603050405020304" pitchFamily="18" charset="0"/>
                  <a:cs typeface="Times New Roman" panose="02020603050405020304" pitchFamily="18" charset="0"/>
                </a:rPr>
                <a:t> </a:t>
              </a:r>
              <a:endParaRPr lang="en-GB" sz="2800" dirty="0">
                <a:effectLst/>
                <a:latin typeface="Lato Light" panose="020F0502020204030203"/>
                <a:ea typeface="Times New Roman" panose="02020603050405020304" pitchFamily="18" charset="0"/>
                <a:cs typeface="Times New Roman" panose="02020603050405020304" pitchFamily="18" charset="0"/>
              </a:endParaRP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7" name="TextBox 6">
            <a:extLst>
              <a:ext uri="{FF2B5EF4-FFF2-40B4-BE49-F238E27FC236}">
                <a16:creationId xmlns:a16="http://schemas.microsoft.com/office/drawing/2014/main" id="{F33F3374-49F3-4682-A449-71559477180F}"/>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Distributor Rating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8" name="Picture 7" descr="Logo&#10;&#10;Description automatically generated">
            <a:extLst>
              <a:ext uri="{FF2B5EF4-FFF2-40B4-BE49-F238E27FC236}">
                <a16:creationId xmlns:a16="http://schemas.microsoft.com/office/drawing/2014/main" id="{A8C79FF0-45FA-46CD-948C-870E5DEC6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9" name="Rounded Rectangle 10">
            <a:extLst>
              <a:ext uri="{FF2B5EF4-FFF2-40B4-BE49-F238E27FC236}">
                <a16:creationId xmlns:a16="http://schemas.microsoft.com/office/drawing/2014/main" id="{E3DC8025-7BCE-4938-B51A-67476335E883}"/>
              </a:ext>
            </a:extLst>
          </p:cNvPr>
          <p:cNvSpPr/>
          <p:nvPr/>
        </p:nvSpPr>
        <p:spPr>
          <a:xfrm>
            <a:off x="178754" y="288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#13</a:t>
            </a:r>
          </a:p>
        </p:txBody>
      </p:sp>
      <p:sp>
        <p:nvSpPr>
          <p:cNvPr id="10" name="Rounded Rectangle 10">
            <a:extLst>
              <a:ext uri="{FF2B5EF4-FFF2-40B4-BE49-F238E27FC236}">
                <a16:creationId xmlns:a16="http://schemas.microsoft.com/office/drawing/2014/main" id="{4A3EFE2B-991E-4A38-86CC-A83C1953EE9B}"/>
              </a:ext>
            </a:extLst>
          </p:cNvPr>
          <p:cNvSpPr/>
          <p:nvPr/>
        </p:nvSpPr>
        <p:spPr>
          <a:xfrm>
            <a:off x="3936000" y="229320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Markets </a:t>
            </a:r>
          </a:p>
        </p:txBody>
      </p:sp>
      <p:sp>
        <p:nvSpPr>
          <p:cNvPr id="11" name="Rounded Rectangle 9">
            <a:extLst>
              <a:ext uri="{FF2B5EF4-FFF2-40B4-BE49-F238E27FC236}">
                <a16:creationId xmlns:a16="http://schemas.microsoft.com/office/drawing/2014/main" id="{9A918C3A-D828-48D7-9BC1-52F84269A23D}"/>
              </a:ext>
            </a:extLst>
          </p:cNvPr>
          <p:cNvSpPr/>
          <p:nvPr/>
        </p:nvSpPr>
        <p:spPr>
          <a:xfrm>
            <a:off x="3936000" y="2908304"/>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Systems</a:t>
            </a:r>
          </a:p>
        </p:txBody>
      </p:sp>
      <p:sp>
        <p:nvSpPr>
          <p:cNvPr id="12" name="Rounded Rectangle 10">
            <a:extLst>
              <a:ext uri="{FF2B5EF4-FFF2-40B4-BE49-F238E27FC236}">
                <a16:creationId xmlns:a16="http://schemas.microsoft.com/office/drawing/2014/main" id="{D14A3B0C-818C-4505-B51E-FFFAE3F23034}"/>
              </a:ext>
            </a:extLst>
          </p:cNvPr>
          <p:cNvSpPr/>
          <p:nvPr/>
        </p:nvSpPr>
        <p:spPr>
          <a:xfrm>
            <a:off x="3936000" y="352339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Competition</a:t>
            </a:r>
            <a:endParaRPr lang="en-US" kern="0" dirty="0">
              <a:solidFill>
                <a:schemeClr val="tx1">
                  <a:lumMod val="50000"/>
                  <a:lumOff val="50000"/>
                </a:schemeClr>
              </a:solidFill>
              <a:latin typeface="Lato Light" panose="020F0502020204030203" pitchFamily="34" charset="0"/>
            </a:endParaRPr>
          </a:p>
        </p:txBody>
      </p:sp>
      <p:sp>
        <p:nvSpPr>
          <p:cNvPr id="13" name="Rounded Rectangle 11">
            <a:extLst>
              <a:ext uri="{FF2B5EF4-FFF2-40B4-BE49-F238E27FC236}">
                <a16:creationId xmlns:a16="http://schemas.microsoft.com/office/drawing/2014/main" id="{30BB2B3C-1D31-4763-B892-C47BA6AE013E}"/>
              </a:ext>
            </a:extLst>
          </p:cNvPr>
          <p:cNvSpPr/>
          <p:nvPr/>
        </p:nvSpPr>
        <p:spPr>
          <a:xfrm>
            <a:off x="6208683" y="229320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Management</a:t>
            </a:r>
          </a:p>
        </p:txBody>
      </p:sp>
      <p:sp>
        <p:nvSpPr>
          <p:cNvPr id="14" name="Rounded Rectangle 12">
            <a:extLst>
              <a:ext uri="{FF2B5EF4-FFF2-40B4-BE49-F238E27FC236}">
                <a16:creationId xmlns:a16="http://schemas.microsoft.com/office/drawing/2014/main" id="{0C74821D-BEF1-45BD-B16B-C7E347F35360}"/>
              </a:ext>
            </a:extLst>
          </p:cNvPr>
          <p:cNvSpPr/>
          <p:nvPr/>
        </p:nvSpPr>
        <p:spPr>
          <a:xfrm>
            <a:off x="6208683" y="290098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Channel</a:t>
            </a:r>
            <a:endParaRPr lang="en-US" kern="0" dirty="0">
              <a:solidFill>
                <a:schemeClr val="tx1">
                  <a:lumMod val="50000"/>
                  <a:lumOff val="50000"/>
                </a:schemeClr>
              </a:solidFill>
              <a:latin typeface="Lato Light" panose="020F0502020204030203" pitchFamily="34" charset="0"/>
            </a:endParaRPr>
          </a:p>
        </p:txBody>
      </p:sp>
      <p:sp>
        <p:nvSpPr>
          <p:cNvPr id="15" name="Rounded Rectangle 13">
            <a:extLst>
              <a:ext uri="{FF2B5EF4-FFF2-40B4-BE49-F238E27FC236}">
                <a16:creationId xmlns:a16="http://schemas.microsoft.com/office/drawing/2014/main" id="{0B1AD49E-6613-4015-8E6C-69B4E4F153CE}"/>
              </a:ext>
            </a:extLst>
          </p:cNvPr>
          <p:cNvSpPr/>
          <p:nvPr/>
        </p:nvSpPr>
        <p:spPr>
          <a:xfrm>
            <a:off x="6208683" y="350876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Compliance</a:t>
            </a:r>
          </a:p>
        </p:txBody>
      </p:sp>
      <p:sp>
        <p:nvSpPr>
          <p:cNvPr id="16" name="Rounded Rectangle 10">
            <a:extLst>
              <a:ext uri="{FF2B5EF4-FFF2-40B4-BE49-F238E27FC236}">
                <a16:creationId xmlns:a16="http://schemas.microsoft.com/office/drawing/2014/main" id="{F1771F7E-CCCD-485F-A9A5-2DB12990BC49}"/>
              </a:ext>
            </a:extLst>
          </p:cNvPr>
          <p:cNvSpPr/>
          <p:nvPr/>
        </p:nvSpPr>
        <p:spPr>
          <a:xfrm>
            <a:off x="8481366" y="227600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Portfolio</a:t>
            </a:r>
          </a:p>
        </p:txBody>
      </p:sp>
      <p:sp>
        <p:nvSpPr>
          <p:cNvPr id="17" name="Rounded Rectangle 9">
            <a:extLst>
              <a:ext uri="{FF2B5EF4-FFF2-40B4-BE49-F238E27FC236}">
                <a16:creationId xmlns:a16="http://schemas.microsoft.com/office/drawing/2014/main" id="{BDA4E88A-F81F-4DFA-B12F-E9175782EC9A}"/>
              </a:ext>
            </a:extLst>
          </p:cNvPr>
          <p:cNvSpPr/>
          <p:nvPr/>
        </p:nvSpPr>
        <p:spPr>
          <a:xfrm>
            <a:off x="8481366" y="2891101"/>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Win/Loss</a:t>
            </a:r>
          </a:p>
        </p:txBody>
      </p:sp>
      <p:sp>
        <p:nvSpPr>
          <p:cNvPr id="18" name="Rounded Rectangle 10">
            <a:extLst>
              <a:ext uri="{FF2B5EF4-FFF2-40B4-BE49-F238E27FC236}">
                <a16:creationId xmlns:a16="http://schemas.microsoft.com/office/drawing/2014/main" id="{C8F3B6CF-4084-4A12-8906-56CE03748EB1}"/>
              </a:ext>
            </a:extLst>
          </p:cNvPr>
          <p:cNvSpPr/>
          <p:nvPr/>
        </p:nvSpPr>
        <p:spPr>
          <a:xfrm>
            <a:off x="8481366" y="350619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dirty="0">
                <a:solidFill>
                  <a:schemeClr val="tx1">
                    <a:lumMod val="50000"/>
                    <a:lumOff val="50000"/>
                  </a:schemeClr>
                </a:solidFill>
                <a:latin typeface="Lato Light" panose="020F0502020204030203" pitchFamily="34" charset="0"/>
              </a:rPr>
              <a:t>Metrics</a:t>
            </a:r>
          </a:p>
        </p:txBody>
      </p:sp>
      <p:sp>
        <p:nvSpPr>
          <p:cNvPr id="2" name="Footer Placeholder 1">
            <a:extLst>
              <a:ext uri="{FF2B5EF4-FFF2-40B4-BE49-F238E27FC236}">
                <a16:creationId xmlns:a16="http://schemas.microsoft.com/office/drawing/2014/main" id="{E4A9E65D-1AAB-4B93-813F-32005B89399D}"/>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90D2968D-31EC-43EC-904B-AD9254ECBA79}"/>
              </a:ext>
            </a:extLst>
          </p:cNvPr>
          <p:cNvSpPr>
            <a:spLocks noGrp="1"/>
          </p:cNvSpPr>
          <p:nvPr>
            <p:ph type="sldNum" sz="quarter" idx="12"/>
          </p:nvPr>
        </p:nvSpPr>
        <p:spPr/>
        <p:txBody>
          <a:bodyPr/>
          <a:lstStyle/>
          <a:p>
            <a:fld id="{C78A94D8-6129-47FC-8647-F2BFC87A2450}" type="slidenum">
              <a:rPr lang="en-GB" smtClean="0"/>
              <a:t>46</a:t>
            </a:fld>
            <a:endParaRPr lang="en-GB"/>
          </a:p>
        </p:txBody>
      </p:sp>
    </p:spTree>
    <p:extLst>
      <p:ext uri="{BB962C8B-B14F-4D97-AF65-F5344CB8AC3E}">
        <p14:creationId xmlns:p14="http://schemas.microsoft.com/office/powerpoint/2010/main" val="2960957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86F9A20A-21B0-43D7-9F66-7A6717F9F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7" name="TextBox 6">
            <a:extLst>
              <a:ext uri="{FF2B5EF4-FFF2-40B4-BE49-F238E27FC236}">
                <a16:creationId xmlns:a16="http://schemas.microsoft.com/office/drawing/2014/main" id="{4EA0EA91-B76F-479C-A4DF-06CD11127D8A}"/>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Distributor Rating ( Interview Context )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3" name="Footer Placeholder 2">
            <a:extLst>
              <a:ext uri="{FF2B5EF4-FFF2-40B4-BE49-F238E27FC236}">
                <a16:creationId xmlns:a16="http://schemas.microsoft.com/office/drawing/2014/main" id="{334FDFE8-999F-4D58-BAA5-CD602D6DDA20}"/>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C28684A4-91F9-45EC-AE59-5589A65527E5}"/>
              </a:ext>
            </a:extLst>
          </p:cNvPr>
          <p:cNvSpPr>
            <a:spLocks noGrp="1"/>
          </p:cNvSpPr>
          <p:nvPr>
            <p:ph type="sldNum" sz="quarter" idx="12"/>
          </p:nvPr>
        </p:nvSpPr>
        <p:spPr/>
        <p:txBody>
          <a:bodyPr/>
          <a:lstStyle/>
          <a:p>
            <a:fld id="{C78A94D8-6129-47FC-8647-F2BFC87A2450}" type="slidenum">
              <a:rPr lang="en-GB" smtClean="0"/>
              <a:t>47</a:t>
            </a:fld>
            <a:endParaRPr lang="en-GB"/>
          </a:p>
        </p:txBody>
      </p:sp>
      <p:pic>
        <p:nvPicPr>
          <p:cNvPr id="5" name="Picture 4">
            <a:extLst>
              <a:ext uri="{FF2B5EF4-FFF2-40B4-BE49-F238E27FC236}">
                <a16:creationId xmlns:a16="http://schemas.microsoft.com/office/drawing/2014/main" id="{B52314A5-D043-F8E4-893C-16322EE348AC}"/>
              </a:ext>
            </a:extLst>
          </p:cNvPr>
          <p:cNvPicPr>
            <a:picLocks noChangeAspect="1"/>
          </p:cNvPicPr>
          <p:nvPr/>
        </p:nvPicPr>
        <p:blipFill>
          <a:blip r:embed="rId3"/>
          <a:stretch>
            <a:fillRect/>
          </a:stretch>
        </p:blipFill>
        <p:spPr>
          <a:xfrm>
            <a:off x="865809" y="745413"/>
            <a:ext cx="10623825" cy="5394882"/>
          </a:xfrm>
          <a:prstGeom prst="rect">
            <a:avLst/>
          </a:prstGeom>
        </p:spPr>
      </p:pic>
      <p:pic>
        <p:nvPicPr>
          <p:cNvPr id="9" name="Picture 8">
            <a:extLst>
              <a:ext uri="{FF2B5EF4-FFF2-40B4-BE49-F238E27FC236}">
                <a16:creationId xmlns:a16="http://schemas.microsoft.com/office/drawing/2014/main" id="{73A0BC44-5D3C-45C6-80F3-37CA34BDD1BF}"/>
              </a:ext>
            </a:extLst>
          </p:cNvPr>
          <p:cNvPicPr>
            <a:picLocks noChangeAspect="1"/>
          </p:cNvPicPr>
          <p:nvPr/>
        </p:nvPicPr>
        <p:blipFill>
          <a:blip r:embed="rId4"/>
          <a:stretch>
            <a:fillRect/>
          </a:stretch>
        </p:blipFill>
        <p:spPr>
          <a:xfrm>
            <a:off x="836731" y="5920724"/>
            <a:ext cx="1915303" cy="840389"/>
          </a:xfrm>
          <a:prstGeom prst="rect">
            <a:avLst/>
          </a:prstGeom>
        </p:spPr>
      </p:pic>
    </p:spTree>
    <p:extLst>
      <p:ext uri="{BB962C8B-B14F-4D97-AF65-F5344CB8AC3E}">
        <p14:creationId xmlns:p14="http://schemas.microsoft.com/office/powerpoint/2010/main" val="1546417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D79D702-5F80-4236-84CF-B21CA5D3D2E4}"/>
              </a:ext>
            </a:extLst>
          </p:cNvPr>
          <p:cNvGrpSpPr/>
          <p:nvPr/>
        </p:nvGrpSpPr>
        <p:grpSpPr>
          <a:xfrm>
            <a:off x="1303317" y="2079000"/>
            <a:ext cx="2520000" cy="2160000"/>
            <a:chOff x="1346260" y="1583471"/>
            <a:chExt cx="2520000" cy="2100090"/>
          </a:xfrm>
        </p:grpSpPr>
        <p:sp>
          <p:nvSpPr>
            <p:cNvPr id="7" name="Rectangle 6">
              <a:extLst>
                <a:ext uri="{FF2B5EF4-FFF2-40B4-BE49-F238E27FC236}">
                  <a16:creationId xmlns:a16="http://schemas.microsoft.com/office/drawing/2014/main" id="{F2867EEA-B8D2-48DF-8DCB-878FD0AFA47A}"/>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Brand &amp; Reputation </a:t>
              </a:r>
            </a:p>
          </p:txBody>
        </p:sp>
        <p:sp>
          <p:nvSpPr>
            <p:cNvPr id="8" name="Rectangle 7">
              <a:extLst>
                <a:ext uri="{FF2B5EF4-FFF2-40B4-BE49-F238E27FC236}">
                  <a16:creationId xmlns:a16="http://schemas.microsoft.com/office/drawing/2014/main" id="{84FAD3E3-F083-4F0A-8384-8D74377C769A}"/>
                </a:ext>
              </a:extLst>
            </p:cNvPr>
            <p:cNvSpPr/>
            <p:nvPr/>
          </p:nvSpPr>
          <p:spPr>
            <a:xfrm>
              <a:off x="1346260" y="1946199"/>
              <a:ext cx="2520000" cy="17373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Brand and reputation check is compiled form a variety of sources with emphasis on available data digitally. </a:t>
              </a:r>
              <a:endParaRPr lang="en-GB" sz="1000" dirty="0">
                <a:effectLst/>
                <a:latin typeface="Lato Light" panose="020F0502020204030203"/>
                <a:ea typeface="Times New Roman" panose="02020603050405020304" pitchFamily="18" charset="0"/>
                <a:cs typeface="Times New Roman" panose="02020603050405020304" pitchFamily="18" charset="0"/>
              </a:endParaRPr>
            </a:p>
            <a:p>
              <a:pPr algn="ctr"/>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 </a:t>
              </a:r>
              <a:endParaRPr lang="en-GB" sz="3600" dirty="0">
                <a:effectLst/>
                <a:latin typeface="Lato Light" panose="020F0502020204030203"/>
                <a:ea typeface="Times New Roman" panose="02020603050405020304" pitchFamily="18" charset="0"/>
                <a:cs typeface="Times New Roman" panose="02020603050405020304" pitchFamily="18" charset="0"/>
              </a:endParaRP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9" name="TextBox 8">
            <a:extLst>
              <a:ext uri="{FF2B5EF4-FFF2-40B4-BE49-F238E27FC236}">
                <a16:creationId xmlns:a16="http://schemas.microsoft.com/office/drawing/2014/main" id="{8BA7425F-9FA4-4040-8DBE-0D908F8EC291}"/>
              </a:ext>
            </a:extLst>
          </p:cNvPr>
          <p:cNvSpPr txBox="1"/>
          <p:nvPr/>
        </p:nvSpPr>
        <p:spPr>
          <a:xfrm>
            <a:off x="0" y="0"/>
            <a:ext cx="9525741" cy="89255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a:ea typeface="+mn-ea"/>
                <a:cs typeface="+mn-cs"/>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lumMod val="50000"/>
                  </a:schemeClr>
                </a:solidFill>
                <a:effectLst/>
                <a:uLnTx/>
                <a:uFillTx/>
                <a:latin typeface="Lato Light"/>
                <a:ea typeface="+mn-ea"/>
                <a:cs typeface="+mn-cs"/>
              </a:rPr>
              <a:t>Brand &amp; Reputation</a:t>
            </a:r>
          </a:p>
        </p:txBody>
      </p:sp>
      <p:pic>
        <p:nvPicPr>
          <p:cNvPr id="10" name="Picture 9" descr="Logo&#10;&#10;Description automatically generated">
            <a:extLst>
              <a:ext uri="{FF2B5EF4-FFF2-40B4-BE49-F238E27FC236}">
                <a16:creationId xmlns:a16="http://schemas.microsoft.com/office/drawing/2014/main" id="{74551C51-57A3-45E0-8DC0-7E248B84B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11" name="Rounded Rectangle 10">
            <a:extLst>
              <a:ext uri="{FF2B5EF4-FFF2-40B4-BE49-F238E27FC236}">
                <a16:creationId xmlns:a16="http://schemas.microsoft.com/office/drawing/2014/main" id="{F28F1FD8-4BA9-492D-AE7F-9C9B967D85BB}"/>
              </a:ext>
            </a:extLst>
          </p:cNvPr>
          <p:cNvSpPr/>
          <p:nvPr/>
        </p:nvSpPr>
        <p:spPr>
          <a:xfrm>
            <a:off x="402323" y="2983399"/>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#14</a:t>
            </a:r>
          </a:p>
        </p:txBody>
      </p:sp>
      <p:sp>
        <p:nvSpPr>
          <p:cNvPr id="12" name="Rounded Rectangle 10">
            <a:extLst>
              <a:ext uri="{FF2B5EF4-FFF2-40B4-BE49-F238E27FC236}">
                <a16:creationId xmlns:a16="http://schemas.microsoft.com/office/drawing/2014/main" id="{E9E1909F-8A74-44EA-A3A9-C761664865C4}"/>
              </a:ext>
            </a:extLst>
          </p:cNvPr>
          <p:cNvSpPr/>
          <p:nvPr/>
        </p:nvSpPr>
        <p:spPr>
          <a:xfrm>
            <a:off x="3962033" y="264561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Online </a:t>
            </a:r>
          </a:p>
        </p:txBody>
      </p:sp>
      <p:sp>
        <p:nvSpPr>
          <p:cNvPr id="13" name="Rounded Rectangle 9">
            <a:extLst>
              <a:ext uri="{FF2B5EF4-FFF2-40B4-BE49-F238E27FC236}">
                <a16:creationId xmlns:a16="http://schemas.microsoft.com/office/drawing/2014/main" id="{C633D671-D208-4422-A5AF-4AA3C1D56D5D}"/>
              </a:ext>
            </a:extLst>
          </p:cNvPr>
          <p:cNvSpPr/>
          <p:nvPr/>
        </p:nvSpPr>
        <p:spPr>
          <a:xfrm>
            <a:off x="3962033" y="3260714"/>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Blogs</a:t>
            </a:r>
          </a:p>
        </p:txBody>
      </p:sp>
      <p:sp>
        <p:nvSpPr>
          <p:cNvPr id="15" name="Rounded Rectangle 11">
            <a:extLst>
              <a:ext uri="{FF2B5EF4-FFF2-40B4-BE49-F238E27FC236}">
                <a16:creationId xmlns:a16="http://schemas.microsoft.com/office/drawing/2014/main" id="{1ABBA286-FA18-46C2-BA83-8FD6DAAD002A}"/>
              </a:ext>
            </a:extLst>
          </p:cNvPr>
          <p:cNvSpPr/>
          <p:nvPr/>
        </p:nvSpPr>
        <p:spPr>
          <a:xfrm>
            <a:off x="6234716" y="264561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Lato Light" panose="020F0502020204030203" pitchFamily="34" charset="0"/>
              </a:rPr>
              <a:t>Social networks</a:t>
            </a: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 name="Rounded Rectangle 12">
            <a:extLst>
              <a:ext uri="{FF2B5EF4-FFF2-40B4-BE49-F238E27FC236}">
                <a16:creationId xmlns:a16="http://schemas.microsoft.com/office/drawing/2014/main" id="{C0A50FA6-B744-4649-83F9-392FFFB51B2D}"/>
              </a:ext>
            </a:extLst>
          </p:cNvPr>
          <p:cNvSpPr/>
          <p:nvPr/>
        </p:nvSpPr>
        <p:spPr>
          <a:xfrm>
            <a:off x="6234716" y="325339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dirty="0">
                <a:solidFill>
                  <a:schemeClr val="tx1">
                    <a:lumMod val="50000"/>
                    <a:lumOff val="50000"/>
                  </a:schemeClr>
                </a:solidFill>
                <a:latin typeface="Lato Light" panose="020F0502020204030203" pitchFamily="34" charset="0"/>
              </a:rPr>
              <a:t>News Sites</a:t>
            </a:r>
          </a:p>
        </p:txBody>
      </p:sp>
      <p:sp>
        <p:nvSpPr>
          <p:cNvPr id="18" name="Rounded Rectangle 10">
            <a:extLst>
              <a:ext uri="{FF2B5EF4-FFF2-40B4-BE49-F238E27FC236}">
                <a16:creationId xmlns:a16="http://schemas.microsoft.com/office/drawing/2014/main" id="{9D017A62-3586-439A-930E-0C39EC51CFD3}"/>
              </a:ext>
            </a:extLst>
          </p:cNvPr>
          <p:cNvSpPr/>
          <p:nvPr/>
        </p:nvSpPr>
        <p:spPr>
          <a:xfrm>
            <a:off x="8507399" y="262841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Newsletters</a:t>
            </a:r>
          </a:p>
        </p:txBody>
      </p:sp>
      <p:sp>
        <p:nvSpPr>
          <p:cNvPr id="19" name="Rounded Rectangle 9">
            <a:extLst>
              <a:ext uri="{FF2B5EF4-FFF2-40B4-BE49-F238E27FC236}">
                <a16:creationId xmlns:a16="http://schemas.microsoft.com/office/drawing/2014/main" id="{2CB53027-8163-4241-B5B0-CF8CE81F4C31}"/>
              </a:ext>
            </a:extLst>
          </p:cNvPr>
          <p:cNvSpPr/>
          <p:nvPr/>
        </p:nvSpPr>
        <p:spPr>
          <a:xfrm>
            <a:off x="8507399" y="3243511"/>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Podcasts</a:t>
            </a:r>
          </a:p>
        </p:txBody>
      </p:sp>
      <p:sp>
        <p:nvSpPr>
          <p:cNvPr id="2" name="Footer Placeholder 1">
            <a:extLst>
              <a:ext uri="{FF2B5EF4-FFF2-40B4-BE49-F238E27FC236}">
                <a16:creationId xmlns:a16="http://schemas.microsoft.com/office/drawing/2014/main" id="{3EF6C8EE-9198-41E0-A242-D9924C67976C}"/>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D9AD7F63-607D-4E09-A50E-1F1CD4F62E18}"/>
              </a:ext>
            </a:extLst>
          </p:cNvPr>
          <p:cNvSpPr>
            <a:spLocks noGrp="1"/>
          </p:cNvSpPr>
          <p:nvPr>
            <p:ph type="sldNum" sz="quarter" idx="12"/>
          </p:nvPr>
        </p:nvSpPr>
        <p:spPr/>
        <p:txBody>
          <a:bodyPr/>
          <a:lstStyle/>
          <a:p>
            <a:fld id="{C78A94D8-6129-47FC-8647-F2BFC87A2450}" type="slidenum">
              <a:rPr lang="en-GB" smtClean="0"/>
              <a:t>48</a:t>
            </a:fld>
            <a:endParaRPr lang="en-GB"/>
          </a:p>
        </p:txBody>
      </p:sp>
    </p:spTree>
    <p:extLst>
      <p:ext uri="{BB962C8B-B14F-4D97-AF65-F5344CB8AC3E}">
        <p14:creationId xmlns:p14="http://schemas.microsoft.com/office/powerpoint/2010/main" val="1130462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4">
            <a:extLst>
              <a:ext uri="{FF2B5EF4-FFF2-40B4-BE49-F238E27FC236}">
                <a16:creationId xmlns:a16="http://schemas.microsoft.com/office/drawing/2014/main" id="{CABC4259-36B3-4A3A-A9CF-8741BBC8CE04}"/>
              </a:ext>
            </a:extLst>
          </p:cNvPr>
          <p:cNvSpPr/>
          <p:nvPr/>
        </p:nvSpPr>
        <p:spPr>
          <a:xfrm>
            <a:off x="1752600" y="2032000"/>
            <a:ext cx="2349985" cy="89255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a:defRPr sz="1800"/>
            </a:pPr>
            <a:r>
              <a:rPr lang="en-US" sz="1600" b="1" kern="0" spc="-32" dirty="0">
                <a:solidFill>
                  <a:srgbClr val="000000">
                    <a:lumMod val="65000"/>
                    <a:lumOff val="35000"/>
                  </a:srgbClr>
                </a:solidFill>
                <a:latin typeface="Lato Light"/>
                <a:ea typeface="Open Sans"/>
                <a:cs typeface="Segoe UI" panose="020B0502040204020203" pitchFamily="34" charset="0"/>
                <a:sym typeface="Open Sans"/>
              </a:rPr>
              <a:t>Public Domain </a:t>
            </a:r>
          </a:p>
          <a:p>
            <a:pPr defTabSz="412750">
              <a:defRPr sz="1800"/>
            </a:pPr>
            <a:r>
              <a:rPr lang="en-GB" sz="1400" dirty="0"/>
              <a:t>The tool collects publicly available </a:t>
            </a:r>
            <a:r>
              <a:rPr lang="en-GB" sz="1400" dirty="0">
                <a:hlinkClick r:id="rId2">
                  <a:extLst>
                    <a:ext uri="{A12FA001-AC4F-418D-AE19-62706E023703}">
                      <ahyp:hlinkClr xmlns:ahyp="http://schemas.microsoft.com/office/drawing/2018/hyperlinkcolor" val="tx"/>
                    </a:ext>
                  </a:extLst>
                </a:hlinkClick>
              </a:rPr>
              <a:t>brand mentions</a:t>
            </a:r>
            <a:r>
              <a:rPr lang="en-GB" sz="1400" dirty="0"/>
              <a:t> in real-time. </a:t>
            </a:r>
            <a:endParaRPr lang="en-US" sz="1400" kern="0" spc="-27" dirty="0">
              <a:solidFill>
                <a:srgbClr val="000000">
                  <a:lumMod val="65000"/>
                  <a:lumOff val="35000"/>
                </a:srgbClr>
              </a:solidFill>
              <a:latin typeface="Lato Light"/>
              <a:ea typeface="Open Sans"/>
              <a:cs typeface="Segoe UI" panose="020B0502040204020203" pitchFamily="34" charset="0"/>
              <a:sym typeface="Open Sans"/>
            </a:endParaRPr>
          </a:p>
        </p:txBody>
      </p:sp>
      <p:sp>
        <p:nvSpPr>
          <p:cNvPr id="3" name="Shape 214">
            <a:extLst>
              <a:ext uri="{FF2B5EF4-FFF2-40B4-BE49-F238E27FC236}">
                <a16:creationId xmlns:a16="http://schemas.microsoft.com/office/drawing/2014/main" id="{D2E18F71-B40B-4816-B64B-45E0227E6521}"/>
              </a:ext>
            </a:extLst>
          </p:cNvPr>
          <p:cNvSpPr/>
          <p:nvPr/>
        </p:nvSpPr>
        <p:spPr>
          <a:xfrm>
            <a:off x="5568831" y="2032000"/>
            <a:ext cx="2349985" cy="132343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a:defRPr sz="1800"/>
            </a:pPr>
            <a:r>
              <a:rPr lang="en-US" sz="1600" b="1" kern="0" spc="-32" dirty="0">
                <a:solidFill>
                  <a:srgbClr val="000000">
                    <a:lumMod val="65000"/>
                    <a:lumOff val="35000"/>
                  </a:srgbClr>
                </a:solidFill>
                <a:latin typeface="Lato Light"/>
                <a:ea typeface="Open Sans"/>
                <a:cs typeface="Segoe UI" panose="020B0502040204020203" pitchFamily="34" charset="0"/>
                <a:sym typeface="Open Sans"/>
              </a:rPr>
              <a:t>Reputation Management </a:t>
            </a:r>
          </a:p>
          <a:p>
            <a:pPr defTabSz="412750">
              <a:defRPr sz="1800"/>
            </a:pPr>
            <a:r>
              <a:rPr lang="en-GB" sz="1400" dirty="0"/>
              <a:t>reputation management platform that collects and analyses the results. It helps you spot positive or negative mentions and react</a:t>
            </a:r>
            <a:endParaRPr lang="en-US" sz="1400" kern="0" spc="-27" dirty="0">
              <a:solidFill>
                <a:srgbClr val="000000">
                  <a:lumMod val="65000"/>
                  <a:lumOff val="35000"/>
                </a:srgbClr>
              </a:solidFill>
              <a:latin typeface="Lato Light"/>
              <a:ea typeface="Open Sans"/>
              <a:cs typeface="Segoe UI" panose="020B0502040204020203" pitchFamily="34" charset="0"/>
              <a:sym typeface="Open Sans"/>
            </a:endParaRPr>
          </a:p>
        </p:txBody>
      </p:sp>
      <p:sp>
        <p:nvSpPr>
          <p:cNvPr id="4" name="Shape 214">
            <a:extLst>
              <a:ext uri="{FF2B5EF4-FFF2-40B4-BE49-F238E27FC236}">
                <a16:creationId xmlns:a16="http://schemas.microsoft.com/office/drawing/2014/main" id="{23D479B2-09FC-48A5-B840-6EF881834DAB}"/>
              </a:ext>
            </a:extLst>
          </p:cNvPr>
          <p:cNvSpPr/>
          <p:nvPr/>
        </p:nvSpPr>
        <p:spPr>
          <a:xfrm>
            <a:off x="9385062" y="2032000"/>
            <a:ext cx="2349985" cy="11079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l"/>
            <a:r>
              <a:rPr lang="en-GB" sz="1600" b="1" kern="0" spc="-32" dirty="0">
                <a:solidFill>
                  <a:srgbClr val="000000">
                    <a:lumMod val="65000"/>
                    <a:lumOff val="35000"/>
                  </a:srgbClr>
                </a:solidFill>
                <a:latin typeface="Lato Light"/>
                <a:ea typeface="Open Sans"/>
                <a:cs typeface="Segoe UI" panose="020B0502040204020203" pitchFamily="34" charset="0"/>
              </a:rPr>
              <a:t>Sentiment analysis </a:t>
            </a:r>
            <a:endParaRPr lang="en-GB" sz="1400" b="0" i="0" dirty="0">
              <a:solidFill>
                <a:srgbClr val="1F3B56"/>
              </a:solidFill>
              <a:effectLst/>
              <a:latin typeface="Lato Light" panose="020F0502020204030203"/>
            </a:endParaRPr>
          </a:p>
          <a:p>
            <a:pPr algn="l"/>
            <a:r>
              <a:rPr lang="en-GB" sz="1400" b="0" i="0" dirty="0">
                <a:solidFill>
                  <a:srgbClr val="1F3B56"/>
                </a:solidFill>
                <a:effectLst/>
                <a:latin typeface="Lato Light" panose="020F0502020204030203"/>
              </a:rPr>
              <a:t>which will help you determine whether the online talk about your company is positive or negative;</a:t>
            </a:r>
          </a:p>
        </p:txBody>
      </p:sp>
      <p:sp>
        <p:nvSpPr>
          <p:cNvPr id="5" name="Shape 214">
            <a:extLst>
              <a:ext uri="{FF2B5EF4-FFF2-40B4-BE49-F238E27FC236}">
                <a16:creationId xmlns:a16="http://schemas.microsoft.com/office/drawing/2014/main" id="{670A7353-5995-45A7-BB21-146BD153E31C}"/>
              </a:ext>
            </a:extLst>
          </p:cNvPr>
          <p:cNvSpPr/>
          <p:nvPr/>
        </p:nvSpPr>
        <p:spPr>
          <a:xfrm>
            <a:off x="1752600" y="4438429"/>
            <a:ext cx="2349985" cy="98488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l"/>
            <a:r>
              <a:rPr lang="en-GB" sz="1600" b="1" kern="0" spc="-32" dirty="0">
                <a:solidFill>
                  <a:srgbClr val="000000">
                    <a:lumMod val="65000"/>
                    <a:lumOff val="35000"/>
                  </a:srgbClr>
                </a:solidFill>
                <a:latin typeface="Lato Light"/>
                <a:ea typeface="Open Sans"/>
                <a:cs typeface="Segoe UI" panose="020B0502040204020203" pitchFamily="34" charset="0"/>
              </a:rPr>
              <a:t>Hashtag metrics </a:t>
            </a:r>
          </a:p>
          <a:p>
            <a:pPr algn="l"/>
            <a:r>
              <a:rPr lang="en-GB" sz="1600" b="0" i="0" dirty="0">
                <a:solidFill>
                  <a:srgbClr val="1F3B56"/>
                </a:solidFill>
                <a:effectLst/>
                <a:latin typeface="Lato Light" panose="020F0502020204030203"/>
              </a:rPr>
              <a:t>to see where and who talks about your company online;</a:t>
            </a:r>
          </a:p>
        </p:txBody>
      </p:sp>
      <p:sp>
        <p:nvSpPr>
          <p:cNvPr id="6" name="Shape 214">
            <a:extLst>
              <a:ext uri="{FF2B5EF4-FFF2-40B4-BE49-F238E27FC236}">
                <a16:creationId xmlns:a16="http://schemas.microsoft.com/office/drawing/2014/main" id="{1658606B-3824-4E7F-8D85-F8EF3C3D0D97}"/>
              </a:ext>
            </a:extLst>
          </p:cNvPr>
          <p:cNvSpPr/>
          <p:nvPr/>
        </p:nvSpPr>
        <p:spPr>
          <a:xfrm>
            <a:off x="5568831" y="4438429"/>
            <a:ext cx="2349985" cy="98488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l"/>
            <a:r>
              <a:rPr lang="en-GB" sz="1600" b="1" i="0" dirty="0">
                <a:solidFill>
                  <a:srgbClr val="1F3B56"/>
                </a:solidFill>
                <a:effectLst/>
                <a:latin typeface="Lato Light" panose="020F0502020204030203"/>
              </a:rPr>
              <a:t>PDF reports – to present </a:t>
            </a:r>
            <a:r>
              <a:rPr lang="en-GB" sz="1600" b="0" i="0" dirty="0">
                <a:solidFill>
                  <a:srgbClr val="1F3B56"/>
                </a:solidFill>
                <a:effectLst/>
                <a:latin typeface="Lato Light" panose="020F0502020204030203"/>
              </a:rPr>
              <a:t>the results you gathered in a clear and consistent way;</a:t>
            </a:r>
          </a:p>
        </p:txBody>
      </p:sp>
      <p:sp>
        <p:nvSpPr>
          <p:cNvPr id="7" name="Shape 214">
            <a:extLst>
              <a:ext uri="{FF2B5EF4-FFF2-40B4-BE49-F238E27FC236}">
                <a16:creationId xmlns:a16="http://schemas.microsoft.com/office/drawing/2014/main" id="{95E082F3-26A3-44CF-827E-EEEC0CE87503}"/>
              </a:ext>
            </a:extLst>
          </p:cNvPr>
          <p:cNvSpPr/>
          <p:nvPr/>
        </p:nvSpPr>
        <p:spPr>
          <a:xfrm>
            <a:off x="9385062" y="4438429"/>
            <a:ext cx="2349985" cy="73866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l"/>
            <a:r>
              <a:rPr lang="en-GB" sz="1600" b="1" i="0" dirty="0">
                <a:solidFill>
                  <a:srgbClr val="1F3B56"/>
                </a:solidFill>
                <a:effectLst/>
                <a:latin typeface="Lato Light" panose="020F0502020204030203"/>
              </a:rPr>
              <a:t>Widget</a:t>
            </a:r>
            <a:r>
              <a:rPr lang="en-GB" sz="1600" b="0" i="0" dirty="0">
                <a:solidFill>
                  <a:srgbClr val="1F3B56"/>
                </a:solidFill>
                <a:effectLst/>
                <a:latin typeface="Lato Light" panose="020F0502020204030203"/>
              </a:rPr>
              <a:t> – to share customers’ reviews on your website. </a:t>
            </a:r>
          </a:p>
        </p:txBody>
      </p:sp>
      <p:sp>
        <p:nvSpPr>
          <p:cNvPr id="8" name="Graphic 12" descr="Connections">
            <a:extLst>
              <a:ext uri="{FF2B5EF4-FFF2-40B4-BE49-F238E27FC236}">
                <a16:creationId xmlns:a16="http://schemas.microsoft.com/office/drawing/2014/main" id="{94C04359-CBA2-452F-9505-608E43E6A3DA}"/>
              </a:ext>
            </a:extLst>
          </p:cNvPr>
          <p:cNvSpPr/>
          <p:nvPr/>
        </p:nvSpPr>
        <p:spPr>
          <a:xfrm>
            <a:off x="680118" y="4519567"/>
            <a:ext cx="655518" cy="594724"/>
          </a:xfrm>
          <a:custGeom>
            <a:avLst/>
            <a:gdLst>
              <a:gd name="connsiteX0" fmla="*/ 733425 w 814050"/>
              <a:gd name="connsiteY0" fmla="*/ 289163 h 738553"/>
              <a:gd name="connsiteX1" fmla="*/ 724853 w 814050"/>
              <a:gd name="connsiteY1" fmla="*/ 289163 h 738553"/>
              <a:gd name="connsiteX2" fmla="*/ 700088 w 814050"/>
              <a:gd name="connsiteY2" fmla="*/ 222488 h 738553"/>
              <a:gd name="connsiteX3" fmla="*/ 745808 w 814050"/>
              <a:gd name="connsiteY3" fmla="*/ 60563 h 738553"/>
              <a:gd name="connsiteX4" fmla="*/ 583883 w 814050"/>
              <a:gd name="connsiteY4" fmla="*/ 14843 h 738553"/>
              <a:gd name="connsiteX5" fmla="*/ 527685 w 814050"/>
              <a:gd name="connsiteY5" fmla="*/ 87233 h 738553"/>
              <a:gd name="connsiteX6" fmla="*/ 439103 w 814050"/>
              <a:gd name="connsiteY6" fmla="*/ 77708 h 738553"/>
              <a:gd name="connsiteX7" fmla="*/ 351473 w 814050"/>
              <a:gd name="connsiteY7" fmla="*/ 12938 h 738553"/>
              <a:gd name="connsiteX8" fmla="*/ 285750 w 814050"/>
              <a:gd name="connsiteY8" fmla="*/ 89138 h 738553"/>
              <a:gd name="connsiteX9" fmla="*/ 296228 w 814050"/>
              <a:gd name="connsiteY9" fmla="*/ 128190 h 738553"/>
              <a:gd name="connsiteX10" fmla="*/ 189547 w 814050"/>
              <a:gd name="connsiteY10" fmla="*/ 232965 h 738553"/>
              <a:gd name="connsiteX11" fmla="*/ 119062 w 814050"/>
              <a:gd name="connsiteY11" fmla="*/ 209153 h 738553"/>
              <a:gd name="connsiteX12" fmla="*/ 0 w 814050"/>
              <a:gd name="connsiteY12" fmla="*/ 328215 h 738553"/>
              <a:gd name="connsiteX13" fmla="*/ 119062 w 814050"/>
              <a:gd name="connsiteY13" fmla="*/ 447278 h 738553"/>
              <a:gd name="connsiteX14" fmla="*/ 142875 w 814050"/>
              <a:gd name="connsiteY14" fmla="*/ 590153 h 738553"/>
              <a:gd name="connsiteX15" fmla="*/ 102870 w 814050"/>
              <a:gd name="connsiteY15" fmla="*/ 692070 h 738553"/>
              <a:gd name="connsiteX16" fmla="*/ 204788 w 814050"/>
              <a:gd name="connsiteY16" fmla="*/ 732075 h 738553"/>
              <a:gd name="connsiteX17" fmla="*/ 248603 w 814050"/>
              <a:gd name="connsiteY17" fmla="*/ 638730 h 738553"/>
              <a:gd name="connsiteX18" fmla="*/ 332423 w 814050"/>
              <a:gd name="connsiteY18" fmla="*/ 594915 h 738553"/>
              <a:gd name="connsiteX19" fmla="*/ 541020 w 814050"/>
              <a:gd name="connsiteY19" fmla="*/ 605393 h 738553"/>
              <a:gd name="connsiteX20" fmla="*/ 589598 w 814050"/>
              <a:gd name="connsiteY20" fmla="*/ 496808 h 738553"/>
              <a:gd name="connsiteX21" fmla="*/ 585788 w 814050"/>
              <a:gd name="connsiteY21" fmla="*/ 464423 h 738553"/>
              <a:gd name="connsiteX22" fmla="*/ 678180 w 814050"/>
              <a:gd name="connsiteY22" fmla="*/ 416798 h 738553"/>
              <a:gd name="connsiteX23" fmla="*/ 787718 w 814050"/>
              <a:gd name="connsiteY23" fmla="*/ 423465 h 738553"/>
              <a:gd name="connsiteX24" fmla="*/ 794385 w 814050"/>
              <a:gd name="connsiteY24" fmla="*/ 313928 h 738553"/>
              <a:gd name="connsiteX25" fmla="*/ 733425 w 814050"/>
              <a:gd name="connsiteY25" fmla="*/ 289163 h 738553"/>
              <a:gd name="connsiteX26" fmla="*/ 733425 w 814050"/>
              <a:gd name="connsiteY26" fmla="*/ 289163 h 738553"/>
              <a:gd name="connsiteX27" fmla="*/ 733425 w 814050"/>
              <a:gd name="connsiteY27" fmla="*/ 317738 h 738553"/>
              <a:gd name="connsiteX28" fmla="*/ 755333 w 814050"/>
              <a:gd name="connsiteY28" fmla="*/ 339645 h 738553"/>
              <a:gd name="connsiteX29" fmla="*/ 733425 w 814050"/>
              <a:gd name="connsiteY29" fmla="*/ 361553 h 738553"/>
              <a:gd name="connsiteX30" fmla="*/ 711518 w 814050"/>
              <a:gd name="connsiteY30" fmla="*/ 339645 h 738553"/>
              <a:gd name="connsiteX31" fmla="*/ 711518 w 814050"/>
              <a:gd name="connsiteY31" fmla="*/ 339645 h 738553"/>
              <a:gd name="connsiteX32" fmla="*/ 733425 w 814050"/>
              <a:gd name="connsiteY32" fmla="*/ 317738 h 738553"/>
              <a:gd name="connsiteX33" fmla="*/ 733425 w 814050"/>
              <a:gd name="connsiteY33" fmla="*/ 317738 h 738553"/>
              <a:gd name="connsiteX34" fmla="*/ 641985 w 814050"/>
              <a:gd name="connsiteY34" fmla="*/ 46275 h 738553"/>
              <a:gd name="connsiteX35" fmla="*/ 675323 w 814050"/>
              <a:gd name="connsiteY35" fmla="*/ 79613 h 738553"/>
              <a:gd name="connsiteX36" fmla="*/ 641985 w 814050"/>
              <a:gd name="connsiteY36" fmla="*/ 112950 h 738553"/>
              <a:gd name="connsiteX37" fmla="*/ 608648 w 814050"/>
              <a:gd name="connsiteY37" fmla="*/ 79613 h 738553"/>
              <a:gd name="connsiteX38" fmla="*/ 608648 w 814050"/>
              <a:gd name="connsiteY38" fmla="*/ 79613 h 738553"/>
              <a:gd name="connsiteX39" fmla="*/ 641985 w 814050"/>
              <a:gd name="connsiteY39" fmla="*/ 46275 h 738553"/>
              <a:gd name="connsiteX40" fmla="*/ 574358 w 814050"/>
              <a:gd name="connsiteY40" fmla="*/ 154860 h 738553"/>
              <a:gd name="connsiteX41" fmla="*/ 581025 w 814050"/>
              <a:gd name="connsiteY41" fmla="*/ 141525 h 738553"/>
              <a:gd name="connsiteX42" fmla="*/ 613410 w 814050"/>
              <a:gd name="connsiteY42" fmla="*/ 126285 h 738553"/>
              <a:gd name="connsiteX43" fmla="*/ 641033 w 814050"/>
              <a:gd name="connsiteY43" fmla="*/ 122475 h 738553"/>
              <a:gd name="connsiteX44" fmla="*/ 668655 w 814050"/>
              <a:gd name="connsiteY44" fmla="*/ 126285 h 738553"/>
              <a:gd name="connsiteX45" fmla="*/ 701040 w 814050"/>
              <a:gd name="connsiteY45" fmla="*/ 142478 h 738553"/>
              <a:gd name="connsiteX46" fmla="*/ 707708 w 814050"/>
              <a:gd name="connsiteY46" fmla="*/ 155813 h 738553"/>
              <a:gd name="connsiteX47" fmla="*/ 707708 w 814050"/>
              <a:gd name="connsiteY47" fmla="*/ 181530 h 738553"/>
              <a:gd name="connsiteX48" fmla="*/ 574358 w 814050"/>
              <a:gd name="connsiteY48" fmla="*/ 181530 h 738553"/>
              <a:gd name="connsiteX49" fmla="*/ 574358 w 814050"/>
              <a:gd name="connsiteY49" fmla="*/ 154860 h 738553"/>
              <a:gd name="connsiteX50" fmla="*/ 361950 w 814050"/>
              <a:gd name="connsiteY50" fmla="*/ 40560 h 738553"/>
              <a:gd name="connsiteX51" fmla="*/ 383858 w 814050"/>
              <a:gd name="connsiteY51" fmla="*/ 62468 h 738553"/>
              <a:gd name="connsiteX52" fmla="*/ 361950 w 814050"/>
              <a:gd name="connsiteY52" fmla="*/ 84375 h 738553"/>
              <a:gd name="connsiteX53" fmla="*/ 340043 w 814050"/>
              <a:gd name="connsiteY53" fmla="*/ 62468 h 738553"/>
              <a:gd name="connsiteX54" fmla="*/ 340043 w 814050"/>
              <a:gd name="connsiteY54" fmla="*/ 62468 h 738553"/>
              <a:gd name="connsiteX55" fmla="*/ 361950 w 814050"/>
              <a:gd name="connsiteY55" fmla="*/ 40560 h 738553"/>
              <a:gd name="connsiteX56" fmla="*/ 361950 w 814050"/>
              <a:gd name="connsiteY56" fmla="*/ 40560 h 738553"/>
              <a:gd name="connsiteX57" fmla="*/ 317183 w 814050"/>
              <a:gd name="connsiteY57" fmla="*/ 111998 h 738553"/>
              <a:gd name="connsiteX58" fmla="*/ 321945 w 814050"/>
              <a:gd name="connsiteY58" fmla="*/ 103425 h 738553"/>
              <a:gd name="connsiteX59" fmla="*/ 343853 w 814050"/>
              <a:gd name="connsiteY59" fmla="*/ 93900 h 738553"/>
              <a:gd name="connsiteX60" fmla="*/ 361950 w 814050"/>
              <a:gd name="connsiteY60" fmla="*/ 91043 h 738553"/>
              <a:gd name="connsiteX61" fmla="*/ 380048 w 814050"/>
              <a:gd name="connsiteY61" fmla="*/ 93900 h 738553"/>
              <a:gd name="connsiteX62" fmla="*/ 401003 w 814050"/>
              <a:gd name="connsiteY62" fmla="*/ 104378 h 738553"/>
              <a:gd name="connsiteX63" fmla="*/ 405765 w 814050"/>
              <a:gd name="connsiteY63" fmla="*/ 112950 h 738553"/>
              <a:gd name="connsiteX64" fmla="*/ 405765 w 814050"/>
              <a:gd name="connsiteY64" fmla="*/ 130095 h 738553"/>
              <a:gd name="connsiteX65" fmla="*/ 318135 w 814050"/>
              <a:gd name="connsiteY65" fmla="*/ 130095 h 738553"/>
              <a:gd name="connsiteX66" fmla="*/ 318135 w 814050"/>
              <a:gd name="connsiteY66" fmla="*/ 111998 h 738553"/>
              <a:gd name="connsiteX67" fmla="*/ 117158 w 814050"/>
              <a:gd name="connsiteY67" fmla="*/ 255825 h 738553"/>
              <a:gd name="connsiteX68" fmla="*/ 150495 w 814050"/>
              <a:gd name="connsiteY68" fmla="*/ 289163 h 738553"/>
              <a:gd name="connsiteX69" fmla="*/ 117158 w 814050"/>
              <a:gd name="connsiteY69" fmla="*/ 322500 h 738553"/>
              <a:gd name="connsiteX70" fmla="*/ 83820 w 814050"/>
              <a:gd name="connsiteY70" fmla="*/ 289163 h 738553"/>
              <a:gd name="connsiteX71" fmla="*/ 83820 w 814050"/>
              <a:gd name="connsiteY71" fmla="*/ 289163 h 738553"/>
              <a:gd name="connsiteX72" fmla="*/ 117158 w 814050"/>
              <a:gd name="connsiteY72" fmla="*/ 255825 h 738553"/>
              <a:gd name="connsiteX73" fmla="*/ 117158 w 814050"/>
              <a:gd name="connsiteY73" fmla="*/ 255825 h 738553"/>
              <a:gd name="connsiteX74" fmla="*/ 50482 w 814050"/>
              <a:gd name="connsiteY74" fmla="*/ 390128 h 738553"/>
              <a:gd name="connsiteX75" fmla="*/ 50482 w 814050"/>
              <a:gd name="connsiteY75" fmla="*/ 364410 h 738553"/>
              <a:gd name="connsiteX76" fmla="*/ 57150 w 814050"/>
              <a:gd name="connsiteY76" fmla="*/ 351075 h 738553"/>
              <a:gd name="connsiteX77" fmla="*/ 89535 w 814050"/>
              <a:gd name="connsiteY77" fmla="*/ 335835 h 738553"/>
              <a:gd name="connsiteX78" fmla="*/ 117158 w 814050"/>
              <a:gd name="connsiteY78" fmla="*/ 332025 h 738553"/>
              <a:gd name="connsiteX79" fmla="*/ 144780 w 814050"/>
              <a:gd name="connsiteY79" fmla="*/ 335835 h 738553"/>
              <a:gd name="connsiteX80" fmla="*/ 177165 w 814050"/>
              <a:gd name="connsiteY80" fmla="*/ 352028 h 738553"/>
              <a:gd name="connsiteX81" fmla="*/ 183833 w 814050"/>
              <a:gd name="connsiteY81" fmla="*/ 365363 h 738553"/>
              <a:gd name="connsiteX82" fmla="*/ 183833 w 814050"/>
              <a:gd name="connsiteY82" fmla="*/ 391080 h 738553"/>
              <a:gd name="connsiteX83" fmla="*/ 50482 w 814050"/>
              <a:gd name="connsiteY83" fmla="*/ 390128 h 738553"/>
              <a:gd name="connsiteX84" fmla="*/ 215265 w 814050"/>
              <a:gd name="connsiteY84" fmla="*/ 700643 h 738553"/>
              <a:gd name="connsiteX85" fmla="*/ 126683 w 814050"/>
              <a:gd name="connsiteY85" fmla="*/ 700643 h 738553"/>
              <a:gd name="connsiteX86" fmla="*/ 126683 w 814050"/>
              <a:gd name="connsiteY86" fmla="*/ 683498 h 738553"/>
              <a:gd name="connsiteX87" fmla="*/ 131445 w 814050"/>
              <a:gd name="connsiteY87" fmla="*/ 674925 h 738553"/>
              <a:gd name="connsiteX88" fmla="*/ 153353 w 814050"/>
              <a:gd name="connsiteY88" fmla="*/ 664448 h 738553"/>
              <a:gd name="connsiteX89" fmla="*/ 171450 w 814050"/>
              <a:gd name="connsiteY89" fmla="*/ 661590 h 738553"/>
              <a:gd name="connsiteX90" fmla="*/ 189547 w 814050"/>
              <a:gd name="connsiteY90" fmla="*/ 664448 h 738553"/>
              <a:gd name="connsiteX91" fmla="*/ 210503 w 814050"/>
              <a:gd name="connsiteY91" fmla="*/ 674925 h 738553"/>
              <a:gd name="connsiteX92" fmla="*/ 215265 w 814050"/>
              <a:gd name="connsiteY92" fmla="*/ 683498 h 738553"/>
              <a:gd name="connsiteX93" fmla="*/ 215265 w 814050"/>
              <a:gd name="connsiteY93" fmla="*/ 700643 h 738553"/>
              <a:gd name="connsiteX94" fmla="*/ 148590 w 814050"/>
              <a:gd name="connsiteY94" fmla="*/ 633968 h 738553"/>
              <a:gd name="connsiteX95" fmla="*/ 170497 w 814050"/>
              <a:gd name="connsiteY95" fmla="*/ 612060 h 738553"/>
              <a:gd name="connsiteX96" fmla="*/ 192405 w 814050"/>
              <a:gd name="connsiteY96" fmla="*/ 633968 h 738553"/>
              <a:gd name="connsiteX97" fmla="*/ 170497 w 814050"/>
              <a:gd name="connsiteY97" fmla="*/ 655875 h 738553"/>
              <a:gd name="connsiteX98" fmla="*/ 148590 w 814050"/>
              <a:gd name="connsiteY98" fmla="*/ 633968 h 738553"/>
              <a:gd name="connsiteX99" fmla="*/ 148590 w 814050"/>
              <a:gd name="connsiteY99" fmla="*/ 633968 h 738553"/>
              <a:gd name="connsiteX100" fmla="*/ 224790 w 814050"/>
              <a:gd name="connsiteY100" fmla="*/ 607298 h 738553"/>
              <a:gd name="connsiteX101" fmla="*/ 178118 w 814050"/>
              <a:gd name="connsiteY101" fmla="*/ 585390 h 738553"/>
              <a:gd name="connsiteX102" fmla="*/ 154305 w 814050"/>
              <a:gd name="connsiteY102" fmla="*/ 442515 h 738553"/>
              <a:gd name="connsiteX103" fmla="*/ 211455 w 814050"/>
              <a:gd name="connsiteY103" fmla="*/ 401558 h 738553"/>
              <a:gd name="connsiteX104" fmla="*/ 300038 w 814050"/>
              <a:gd name="connsiteY104" fmla="*/ 448230 h 738553"/>
              <a:gd name="connsiteX105" fmla="*/ 307658 w 814050"/>
              <a:gd name="connsiteY105" fmla="*/ 565388 h 738553"/>
              <a:gd name="connsiteX106" fmla="*/ 224790 w 814050"/>
              <a:gd name="connsiteY106" fmla="*/ 607298 h 738553"/>
              <a:gd name="connsiteX107" fmla="*/ 318135 w 814050"/>
              <a:gd name="connsiteY107" fmla="*/ 412988 h 738553"/>
              <a:gd name="connsiteX108" fmla="*/ 230505 w 814050"/>
              <a:gd name="connsiteY108" fmla="*/ 367268 h 738553"/>
              <a:gd name="connsiteX109" fmla="*/ 236220 w 814050"/>
              <a:gd name="connsiteY109" fmla="*/ 329168 h 738553"/>
              <a:gd name="connsiteX110" fmla="*/ 214313 w 814050"/>
              <a:gd name="connsiteY110" fmla="*/ 260588 h 738553"/>
              <a:gd name="connsiteX111" fmla="*/ 320993 w 814050"/>
              <a:gd name="connsiteY111" fmla="*/ 156765 h 738553"/>
              <a:gd name="connsiteX112" fmla="*/ 426720 w 814050"/>
              <a:gd name="connsiteY112" fmla="*/ 132000 h 738553"/>
              <a:gd name="connsiteX113" fmla="*/ 433388 w 814050"/>
              <a:gd name="connsiteY113" fmla="*/ 117713 h 738553"/>
              <a:gd name="connsiteX114" fmla="*/ 521970 w 814050"/>
              <a:gd name="connsiteY114" fmla="*/ 127238 h 738553"/>
              <a:gd name="connsiteX115" fmla="*/ 568643 w 814050"/>
              <a:gd name="connsiteY115" fmla="*/ 214868 h 738553"/>
              <a:gd name="connsiteX116" fmla="*/ 490538 w 814050"/>
              <a:gd name="connsiteY116" fmla="*/ 360600 h 738553"/>
              <a:gd name="connsiteX117" fmla="*/ 318135 w 814050"/>
              <a:gd name="connsiteY117" fmla="*/ 412988 h 738553"/>
              <a:gd name="connsiteX118" fmla="*/ 318135 w 814050"/>
              <a:gd name="connsiteY118" fmla="*/ 412988 h 738553"/>
              <a:gd name="connsiteX119" fmla="*/ 480060 w 814050"/>
              <a:gd name="connsiteY119" fmla="*/ 448230 h 738553"/>
              <a:gd name="connsiteX120" fmla="*/ 438150 w 814050"/>
              <a:gd name="connsiteY120" fmla="*/ 489188 h 738553"/>
              <a:gd name="connsiteX121" fmla="*/ 397193 w 814050"/>
              <a:gd name="connsiteY121" fmla="*/ 448230 h 738553"/>
              <a:gd name="connsiteX122" fmla="*/ 438150 w 814050"/>
              <a:gd name="connsiteY122" fmla="*/ 407273 h 738553"/>
              <a:gd name="connsiteX123" fmla="*/ 439103 w 814050"/>
              <a:gd name="connsiteY123" fmla="*/ 407273 h 738553"/>
              <a:gd name="connsiteX124" fmla="*/ 480060 w 814050"/>
              <a:gd name="connsiteY124" fmla="*/ 448230 h 738553"/>
              <a:gd name="connsiteX125" fmla="*/ 480060 w 814050"/>
              <a:gd name="connsiteY125" fmla="*/ 448230 h 738553"/>
              <a:gd name="connsiteX126" fmla="*/ 521018 w 814050"/>
              <a:gd name="connsiteY126" fmla="*/ 573008 h 738553"/>
              <a:gd name="connsiteX127" fmla="*/ 356235 w 814050"/>
              <a:gd name="connsiteY127" fmla="*/ 573008 h 738553"/>
              <a:gd name="connsiteX128" fmla="*/ 356235 w 814050"/>
              <a:gd name="connsiteY128" fmla="*/ 541575 h 738553"/>
              <a:gd name="connsiteX129" fmla="*/ 364808 w 814050"/>
              <a:gd name="connsiteY129" fmla="*/ 525383 h 738553"/>
              <a:gd name="connsiteX130" fmla="*/ 404813 w 814050"/>
              <a:gd name="connsiteY130" fmla="*/ 505380 h 738553"/>
              <a:gd name="connsiteX131" fmla="*/ 439103 w 814050"/>
              <a:gd name="connsiteY131" fmla="*/ 500618 h 738553"/>
              <a:gd name="connsiteX132" fmla="*/ 473393 w 814050"/>
              <a:gd name="connsiteY132" fmla="*/ 505380 h 738553"/>
              <a:gd name="connsiteX133" fmla="*/ 513398 w 814050"/>
              <a:gd name="connsiteY133" fmla="*/ 525383 h 738553"/>
              <a:gd name="connsiteX134" fmla="*/ 521970 w 814050"/>
              <a:gd name="connsiteY134" fmla="*/ 541575 h 738553"/>
              <a:gd name="connsiteX135" fmla="*/ 521018 w 814050"/>
              <a:gd name="connsiteY135" fmla="*/ 573008 h 738553"/>
              <a:gd name="connsiteX136" fmla="*/ 656273 w 814050"/>
              <a:gd name="connsiteY136" fmla="*/ 367268 h 738553"/>
              <a:gd name="connsiteX137" fmla="*/ 659130 w 814050"/>
              <a:gd name="connsiteY137" fmla="*/ 384413 h 738553"/>
              <a:gd name="connsiteX138" fmla="*/ 571500 w 814050"/>
              <a:gd name="connsiteY138" fmla="*/ 430133 h 738553"/>
              <a:gd name="connsiteX139" fmla="*/ 525780 w 814050"/>
              <a:gd name="connsiteY139" fmla="*/ 378698 h 738553"/>
              <a:gd name="connsiteX140" fmla="*/ 603885 w 814050"/>
              <a:gd name="connsiteY140" fmla="*/ 232965 h 738553"/>
              <a:gd name="connsiteX141" fmla="*/ 642938 w 814050"/>
              <a:gd name="connsiteY141" fmla="*/ 239633 h 738553"/>
              <a:gd name="connsiteX142" fmla="*/ 665798 w 814050"/>
              <a:gd name="connsiteY142" fmla="*/ 237728 h 738553"/>
              <a:gd name="connsiteX143" fmla="*/ 690563 w 814050"/>
              <a:gd name="connsiteY143" fmla="*/ 304403 h 738553"/>
              <a:gd name="connsiteX144" fmla="*/ 656273 w 814050"/>
              <a:gd name="connsiteY144" fmla="*/ 367268 h 738553"/>
              <a:gd name="connsiteX145" fmla="*/ 777240 w 814050"/>
              <a:gd name="connsiteY145" fmla="*/ 405368 h 738553"/>
              <a:gd name="connsiteX146" fmla="*/ 688658 w 814050"/>
              <a:gd name="connsiteY146" fmla="*/ 405368 h 738553"/>
              <a:gd name="connsiteX147" fmla="*/ 688658 w 814050"/>
              <a:gd name="connsiteY147" fmla="*/ 388223 h 738553"/>
              <a:gd name="connsiteX148" fmla="*/ 693420 w 814050"/>
              <a:gd name="connsiteY148" fmla="*/ 379650 h 738553"/>
              <a:gd name="connsiteX149" fmla="*/ 715328 w 814050"/>
              <a:gd name="connsiteY149" fmla="*/ 369173 h 738553"/>
              <a:gd name="connsiteX150" fmla="*/ 733425 w 814050"/>
              <a:gd name="connsiteY150" fmla="*/ 366315 h 738553"/>
              <a:gd name="connsiteX151" fmla="*/ 751523 w 814050"/>
              <a:gd name="connsiteY151" fmla="*/ 369173 h 738553"/>
              <a:gd name="connsiteX152" fmla="*/ 772478 w 814050"/>
              <a:gd name="connsiteY152" fmla="*/ 379650 h 738553"/>
              <a:gd name="connsiteX153" fmla="*/ 777240 w 814050"/>
              <a:gd name="connsiteY153" fmla="*/ 388223 h 738553"/>
              <a:gd name="connsiteX154" fmla="*/ 777240 w 814050"/>
              <a:gd name="connsiteY154" fmla="*/ 405368 h 73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14050" h="738553">
                <a:moveTo>
                  <a:pt x="733425" y="289163"/>
                </a:moveTo>
                <a:cubicBezTo>
                  <a:pt x="730568" y="289163"/>
                  <a:pt x="727710" y="289163"/>
                  <a:pt x="724853" y="289163"/>
                </a:cubicBezTo>
                <a:lnTo>
                  <a:pt x="700088" y="222488"/>
                </a:lnTo>
                <a:cubicBezTo>
                  <a:pt x="757238" y="190103"/>
                  <a:pt x="777240" y="117713"/>
                  <a:pt x="745808" y="60563"/>
                </a:cubicBezTo>
                <a:cubicBezTo>
                  <a:pt x="713423" y="3413"/>
                  <a:pt x="641033" y="-16590"/>
                  <a:pt x="583883" y="14843"/>
                </a:cubicBezTo>
                <a:cubicBezTo>
                  <a:pt x="556260" y="30083"/>
                  <a:pt x="535305" y="56753"/>
                  <a:pt x="527685" y="87233"/>
                </a:cubicBezTo>
                <a:lnTo>
                  <a:pt x="439103" y="77708"/>
                </a:lnTo>
                <a:cubicBezTo>
                  <a:pt x="432435" y="35798"/>
                  <a:pt x="393383" y="6270"/>
                  <a:pt x="351473" y="12938"/>
                </a:cubicBezTo>
                <a:cubicBezTo>
                  <a:pt x="313373" y="18653"/>
                  <a:pt x="285750" y="51038"/>
                  <a:pt x="285750" y="89138"/>
                </a:cubicBezTo>
                <a:cubicBezTo>
                  <a:pt x="285750" y="102473"/>
                  <a:pt x="289560" y="115808"/>
                  <a:pt x="296228" y="128190"/>
                </a:cubicBezTo>
                <a:lnTo>
                  <a:pt x="189547" y="232965"/>
                </a:lnTo>
                <a:cubicBezTo>
                  <a:pt x="169545" y="217725"/>
                  <a:pt x="144780" y="209153"/>
                  <a:pt x="119062" y="209153"/>
                </a:cubicBezTo>
                <a:cubicBezTo>
                  <a:pt x="53340" y="209153"/>
                  <a:pt x="0" y="262493"/>
                  <a:pt x="0" y="328215"/>
                </a:cubicBezTo>
                <a:cubicBezTo>
                  <a:pt x="0" y="393938"/>
                  <a:pt x="53340" y="447278"/>
                  <a:pt x="119062" y="447278"/>
                </a:cubicBezTo>
                <a:lnTo>
                  <a:pt x="142875" y="590153"/>
                </a:lnTo>
                <a:cubicBezTo>
                  <a:pt x="103822" y="607298"/>
                  <a:pt x="85725" y="653018"/>
                  <a:pt x="102870" y="692070"/>
                </a:cubicBezTo>
                <a:cubicBezTo>
                  <a:pt x="120015" y="731123"/>
                  <a:pt x="165735" y="749220"/>
                  <a:pt x="204788" y="732075"/>
                </a:cubicBezTo>
                <a:cubicBezTo>
                  <a:pt x="240983" y="716835"/>
                  <a:pt x="259080" y="676830"/>
                  <a:pt x="248603" y="638730"/>
                </a:cubicBezTo>
                <a:lnTo>
                  <a:pt x="332423" y="594915"/>
                </a:lnTo>
                <a:cubicBezTo>
                  <a:pt x="386715" y="654923"/>
                  <a:pt x="480060" y="659685"/>
                  <a:pt x="541020" y="605393"/>
                </a:cubicBezTo>
                <a:cubicBezTo>
                  <a:pt x="571500" y="577770"/>
                  <a:pt x="589598" y="537765"/>
                  <a:pt x="589598" y="496808"/>
                </a:cubicBezTo>
                <a:cubicBezTo>
                  <a:pt x="589598" y="486330"/>
                  <a:pt x="588645" y="474900"/>
                  <a:pt x="585788" y="464423"/>
                </a:cubicBezTo>
                <a:lnTo>
                  <a:pt x="678180" y="416798"/>
                </a:lnTo>
                <a:cubicBezTo>
                  <a:pt x="706755" y="449183"/>
                  <a:pt x="755333" y="452040"/>
                  <a:pt x="787718" y="423465"/>
                </a:cubicBezTo>
                <a:cubicBezTo>
                  <a:pt x="820103" y="394890"/>
                  <a:pt x="822960" y="346313"/>
                  <a:pt x="794385" y="313928"/>
                </a:cubicBezTo>
                <a:cubicBezTo>
                  <a:pt x="776288" y="298688"/>
                  <a:pt x="755333" y="289163"/>
                  <a:pt x="733425" y="289163"/>
                </a:cubicBezTo>
                <a:lnTo>
                  <a:pt x="733425" y="289163"/>
                </a:lnTo>
                <a:close/>
                <a:moveTo>
                  <a:pt x="733425" y="317738"/>
                </a:moveTo>
                <a:cubicBezTo>
                  <a:pt x="745808" y="317738"/>
                  <a:pt x="755333" y="327263"/>
                  <a:pt x="755333" y="339645"/>
                </a:cubicBezTo>
                <a:cubicBezTo>
                  <a:pt x="755333" y="352028"/>
                  <a:pt x="745808" y="361553"/>
                  <a:pt x="733425" y="361553"/>
                </a:cubicBezTo>
                <a:cubicBezTo>
                  <a:pt x="721043" y="361553"/>
                  <a:pt x="711518" y="352028"/>
                  <a:pt x="711518" y="339645"/>
                </a:cubicBezTo>
                <a:cubicBezTo>
                  <a:pt x="711518" y="339645"/>
                  <a:pt x="711518" y="339645"/>
                  <a:pt x="711518" y="339645"/>
                </a:cubicBezTo>
                <a:cubicBezTo>
                  <a:pt x="711518" y="327263"/>
                  <a:pt x="721043" y="317738"/>
                  <a:pt x="733425" y="317738"/>
                </a:cubicBezTo>
                <a:lnTo>
                  <a:pt x="733425" y="317738"/>
                </a:lnTo>
                <a:close/>
                <a:moveTo>
                  <a:pt x="641985" y="46275"/>
                </a:moveTo>
                <a:cubicBezTo>
                  <a:pt x="660083" y="46275"/>
                  <a:pt x="675323" y="61515"/>
                  <a:pt x="675323" y="79613"/>
                </a:cubicBezTo>
                <a:cubicBezTo>
                  <a:pt x="675323" y="97710"/>
                  <a:pt x="660083" y="112950"/>
                  <a:pt x="641985" y="112950"/>
                </a:cubicBezTo>
                <a:cubicBezTo>
                  <a:pt x="623888" y="112950"/>
                  <a:pt x="608648" y="97710"/>
                  <a:pt x="608648" y="79613"/>
                </a:cubicBezTo>
                <a:cubicBezTo>
                  <a:pt x="608648" y="79613"/>
                  <a:pt x="608648" y="79613"/>
                  <a:pt x="608648" y="79613"/>
                </a:cubicBezTo>
                <a:cubicBezTo>
                  <a:pt x="608648" y="61515"/>
                  <a:pt x="622935" y="46275"/>
                  <a:pt x="641985" y="46275"/>
                </a:cubicBezTo>
                <a:close/>
                <a:moveTo>
                  <a:pt x="574358" y="154860"/>
                </a:moveTo>
                <a:cubicBezTo>
                  <a:pt x="574358" y="150098"/>
                  <a:pt x="577215" y="144383"/>
                  <a:pt x="581025" y="141525"/>
                </a:cubicBezTo>
                <a:cubicBezTo>
                  <a:pt x="590550" y="134858"/>
                  <a:pt x="601980" y="129143"/>
                  <a:pt x="613410" y="126285"/>
                </a:cubicBezTo>
                <a:cubicBezTo>
                  <a:pt x="621983" y="123428"/>
                  <a:pt x="631508" y="122475"/>
                  <a:pt x="641033" y="122475"/>
                </a:cubicBezTo>
                <a:cubicBezTo>
                  <a:pt x="650558" y="122475"/>
                  <a:pt x="660083" y="124380"/>
                  <a:pt x="668655" y="126285"/>
                </a:cubicBezTo>
                <a:cubicBezTo>
                  <a:pt x="680085" y="129143"/>
                  <a:pt x="691515" y="134858"/>
                  <a:pt x="701040" y="142478"/>
                </a:cubicBezTo>
                <a:cubicBezTo>
                  <a:pt x="704850" y="145335"/>
                  <a:pt x="707708" y="151050"/>
                  <a:pt x="707708" y="155813"/>
                </a:cubicBezTo>
                <a:lnTo>
                  <a:pt x="707708" y="181530"/>
                </a:lnTo>
                <a:lnTo>
                  <a:pt x="574358" y="181530"/>
                </a:lnTo>
                <a:lnTo>
                  <a:pt x="574358" y="154860"/>
                </a:lnTo>
                <a:close/>
                <a:moveTo>
                  <a:pt x="361950" y="40560"/>
                </a:moveTo>
                <a:cubicBezTo>
                  <a:pt x="374333" y="40560"/>
                  <a:pt x="383858" y="50085"/>
                  <a:pt x="383858" y="62468"/>
                </a:cubicBezTo>
                <a:cubicBezTo>
                  <a:pt x="383858" y="74850"/>
                  <a:pt x="374333" y="84375"/>
                  <a:pt x="361950" y="84375"/>
                </a:cubicBezTo>
                <a:cubicBezTo>
                  <a:pt x="349568" y="84375"/>
                  <a:pt x="340043" y="74850"/>
                  <a:pt x="340043" y="62468"/>
                </a:cubicBezTo>
                <a:cubicBezTo>
                  <a:pt x="340043" y="62468"/>
                  <a:pt x="340043" y="62468"/>
                  <a:pt x="340043" y="62468"/>
                </a:cubicBezTo>
                <a:cubicBezTo>
                  <a:pt x="340043" y="51038"/>
                  <a:pt x="349568" y="40560"/>
                  <a:pt x="361950" y="40560"/>
                </a:cubicBezTo>
                <a:lnTo>
                  <a:pt x="361950" y="40560"/>
                </a:lnTo>
                <a:close/>
                <a:moveTo>
                  <a:pt x="317183" y="111998"/>
                </a:moveTo>
                <a:cubicBezTo>
                  <a:pt x="317183" y="108188"/>
                  <a:pt x="319088" y="105330"/>
                  <a:pt x="321945" y="103425"/>
                </a:cubicBezTo>
                <a:cubicBezTo>
                  <a:pt x="328613" y="98663"/>
                  <a:pt x="336233" y="95805"/>
                  <a:pt x="343853" y="93900"/>
                </a:cubicBezTo>
                <a:cubicBezTo>
                  <a:pt x="349568" y="91995"/>
                  <a:pt x="356235" y="91043"/>
                  <a:pt x="361950" y="91043"/>
                </a:cubicBezTo>
                <a:cubicBezTo>
                  <a:pt x="367665" y="91043"/>
                  <a:pt x="374333" y="91995"/>
                  <a:pt x="380048" y="93900"/>
                </a:cubicBezTo>
                <a:cubicBezTo>
                  <a:pt x="387668" y="95805"/>
                  <a:pt x="394335" y="99615"/>
                  <a:pt x="401003" y="104378"/>
                </a:cubicBezTo>
                <a:cubicBezTo>
                  <a:pt x="403860" y="106283"/>
                  <a:pt x="405765" y="110093"/>
                  <a:pt x="405765" y="112950"/>
                </a:cubicBezTo>
                <a:lnTo>
                  <a:pt x="405765" y="130095"/>
                </a:lnTo>
                <a:lnTo>
                  <a:pt x="318135" y="130095"/>
                </a:lnTo>
                <a:lnTo>
                  <a:pt x="318135" y="111998"/>
                </a:lnTo>
                <a:close/>
                <a:moveTo>
                  <a:pt x="117158" y="255825"/>
                </a:moveTo>
                <a:cubicBezTo>
                  <a:pt x="135255" y="255825"/>
                  <a:pt x="150495" y="271065"/>
                  <a:pt x="150495" y="289163"/>
                </a:cubicBezTo>
                <a:cubicBezTo>
                  <a:pt x="150495" y="307260"/>
                  <a:pt x="135255" y="322500"/>
                  <a:pt x="117158" y="322500"/>
                </a:cubicBezTo>
                <a:cubicBezTo>
                  <a:pt x="99060" y="322500"/>
                  <a:pt x="83820" y="307260"/>
                  <a:pt x="83820" y="289163"/>
                </a:cubicBezTo>
                <a:cubicBezTo>
                  <a:pt x="83820" y="289163"/>
                  <a:pt x="83820" y="289163"/>
                  <a:pt x="83820" y="289163"/>
                </a:cubicBezTo>
                <a:cubicBezTo>
                  <a:pt x="84773" y="271065"/>
                  <a:pt x="99060" y="255825"/>
                  <a:pt x="117158" y="255825"/>
                </a:cubicBezTo>
                <a:lnTo>
                  <a:pt x="117158" y="255825"/>
                </a:lnTo>
                <a:close/>
                <a:moveTo>
                  <a:pt x="50482" y="390128"/>
                </a:moveTo>
                <a:lnTo>
                  <a:pt x="50482" y="364410"/>
                </a:lnTo>
                <a:cubicBezTo>
                  <a:pt x="50482" y="359648"/>
                  <a:pt x="53340" y="353933"/>
                  <a:pt x="57150" y="351075"/>
                </a:cubicBezTo>
                <a:cubicBezTo>
                  <a:pt x="66675" y="344408"/>
                  <a:pt x="78105" y="338693"/>
                  <a:pt x="89535" y="335835"/>
                </a:cubicBezTo>
                <a:cubicBezTo>
                  <a:pt x="98108" y="332978"/>
                  <a:pt x="107633" y="332025"/>
                  <a:pt x="117158" y="332025"/>
                </a:cubicBezTo>
                <a:cubicBezTo>
                  <a:pt x="126683" y="332025"/>
                  <a:pt x="136208" y="333930"/>
                  <a:pt x="144780" y="335835"/>
                </a:cubicBezTo>
                <a:cubicBezTo>
                  <a:pt x="156210" y="338693"/>
                  <a:pt x="167640" y="344408"/>
                  <a:pt x="177165" y="352028"/>
                </a:cubicBezTo>
                <a:cubicBezTo>
                  <a:pt x="180975" y="354885"/>
                  <a:pt x="183833" y="360600"/>
                  <a:pt x="183833" y="365363"/>
                </a:cubicBezTo>
                <a:lnTo>
                  <a:pt x="183833" y="391080"/>
                </a:lnTo>
                <a:lnTo>
                  <a:pt x="50482" y="390128"/>
                </a:lnTo>
                <a:close/>
                <a:moveTo>
                  <a:pt x="215265" y="700643"/>
                </a:moveTo>
                <a:lnTo>
                  <a:pt x="126683" y="700643"/>
                </a:lnTo>
                <a:lnTo>
                  <a:pt x="126683" y="683498"/>
                </a:lnTo>
                <a:cubicBezTo>
                  <a:pt x="126683" y="679688"/>
                  <a:pt x="128587" y="676830"/>
                  <a:pt x="131445" y="674925"/>
                </a:cubicBezTo>
                <a:cubicBezTo>
                  <a:pt x="138113" y="670163"/>
                  <a:pt x="145733" y="666353"/>
                  <a:pt x="153353" y="664448"/>
                </a:cubicBezTo>
                <a:cubicBezTo>
                  <a:pt x="159068" y="662543"/>
                  <a:pt x="165735" y="661590"/>
                  <a:pt x="171450" y="661590"/>
                </a:cubicBezTo>
                <a:cubicBezTo>
                  <a:pt x="177165" y="661590"/>
                  <a:pt x="183833" y="662543"/>
                  <a:pt x="189547" y="664448"/>
                </a:cubicBezTo>
                <a:cubicBezTo>
                  <a:pt x="197168" y="666353"/>
                  <a:pt x="203835" y="670163"/>
                  <a:pt x="210503" y="674925"/>
                </a:cubicBezTo>
                <a:cubicBezTo>
                  <a:pt x="213360" y="676830"/>
                  <a:pt x="215265" y="680640"/>
                  <a:pt x="215265" y="683498"/>
                </a:cubicBezTo>
                <a:lnTo>
                  <a:pt x="215265" y="700643"/>
                </a:lnTo>
                <a:close/>
                <a:moveTo>
                  <a:pt x="148590" y="633968"/>
                </a:moveTo>
                <a:cubicBezTo>
                  <a:pt x="148590" y="621585"/>
                  <a:pt x="158115" y="612060"/>
                  <a:pt x="170497" y="612060"/>
                </a:cubicBezTo>
                <a:cubicBezTo>
                  <a:pt x="182880" y="612060"/>
                  <a:pt x="192405" y="621585"/>
                  <a:pt x="192405" y="633968"/>
                </a:cubicBezTo>
                <a:cubicBezTo>
                  <a:pt x="192405" y="646350"/>
                  <a:pt x="182880" y="655875"/>
                  <a:pt x="170497" y="655875"/>
                </a:cubicBezTo>
                <a:cubicBezTo>
                  <a:pt x="159068" y="656828"/>
                  <a:pt x="149543" y="646350"/>
                  <a:pt x="148590" y="633968"/>
                </a:cubicBezTo>
                <a:lnTo>
                  <a:pt x="148590" y="633968"/>
                </a:lnTo>
                <a:close/>
                <a:moveTo>
                  <a:pt x="224790" y="607298"/>
                </a:moveTo>
                <a:cubicBezTo>
                  <a:pt x="212408" y="594915"/>
                  <a:pt x="195263" y="587295"/>
                  <a:pt x="178118" y="585390"/>
                </a:cubicBezTo>
                <a:lnTo>
                  <a:pt x="154305" y="442515"/>
                </a:lnTo>
                <a:cubicBezTo>
                  <a:pt x="177165" y="434895"/>
                  <a:pt x="197168" y="420608"/>
                  <a:pt x="211455" y="401558"/>
                </a:cubicBezTo>
                <a:lnTo>
                  <a:pt x="300038" y="448230"/>
                </a:lnTo>
                <a:cubicBezTo>
                  <a:pt x="285750" y="486330"/>
                  <a:pt x="288608" y="529193"/>
                  <a:pt x="307658" y="565388"/>
                </a:cubicBezTo>
                <a:lnTo>
                  <a:pt x="224790" y="607298"/>
                </a:lnTo>
                <a:close/>
                <a:moveTo>
                  <a:pt x="318135" y="412988"/>
                </a:moveTo>
                <a:lnTo>
                  <a:pt x="230505" y="367268"/>
                </a:lnTo>
                <a:cubicBezTo>
                  <a:pt x="234315" y="354885"/>
                  <a:pt x="236220" y="342503"/>
                  <a:pt x="236220" y="329168"/>
                </a:cubicBezTo>
                <a:cubicBezTo>
                  <a:pt x="236220" y="304403"/>
                  <a:pt x="228600" y="280590"/>
                  <a:pt x="214313" y="260588"/>
                </a:cubicBezTo>
                <a:lnTo>
                  <a:pt x="320993" y="156765"/>
                </a:lnTo>
                <a:cubicBezTo>
                  <a:pt x="357188" y="178673"/>
                  <a:pt x="404813" y="168195"/>
                  <a:pt x="426720" y="132000"/>
                </a:cubicBezTo>
                <a:cubicBezTo>
                  <a:pt x="429578" y="127238"/>
                  <a:pt x="431483" y="122475"/>
                  <a:pt x="433388" y="117713"/>
                </a:cubicBezTo>
                <a:lnTo>
                  <a:pt x="521970" y="127238"/>
                </a:lnTo>
                <a:cubicBezTo>
                  <a:pt x="523875" y="161528"/>
                  <a:pt x="541020" y="193913"/>
                  <a:pt x="568643" y="214868"/>
                </a:cubicBezTo>
                <a:lnTo>
                  <a:pt x="490538" y="360600"/>
                </a:lnTo>
                <a:cubicBezTo>
                  <a:pt x="428625" y="335835"/>
                  <a:pt x="357188" y="357743"/>
                  <a:pt x="318135" y="412988"/>
                </a:cubicBezTo>
                <a:lnTo>
                  <a:pt x="318135" y="412988"/>
                </a:lnTo>
                <a:close/>
                <a:moveTo>
                  <a:pt x="480060" y="448230"/>
                </a:moveTo>
                <a:cubicBezTo>
                  <a:pt x="480060" y="471090"/>
                  <a:pt x="461010" y="489188"/>
                  <a:pt x="438150" y="489188"/>
                </a:cubicBezTo>
                <a:cubicBezTo>
                  <a:pt x="415290" y="489188"/>
                  <a:pt x="397193" y="471090"/>
                  <a:pt x="397193" y="448230"/>
                </a:cubicBezTo>
                <a:cubicBezTo>
                  <a:pt x="397193" y="425370"/>
                  <a:pt x="415290" y="407273"/>
                  <a:pt x="438150" y="407273"/>
                </a:cubicBezTo>
                <a:cubicBezTo>
                  <a:pt x="438150" y="407273"/>
                  <a:pt x="438150" y="407273"/>
                  <a:pt x="439103" y="407273"/>
                </a:cubicBezTo>
                <a:cubicBezTo>
                  <a:pt x="461963" y="407273"/>
                  <a:pt x="480060" y="425370"/>
                  <a:pt x="480060" y="448230"/>
                </a:cubicBezTo>
                <a:lnTo>
                  <a:pt x="480060" y="448230"/>
                </a:lnTo>
                <a:close/>
                <a:moveTo>
                  <a:pt x="521018" y="573008"/>
                </a:moveTo>
                <a:lnTo>
                  <a:pt x="356235" y="573008"/>
                </a:lnTo>
                <a:lnTo>
                  <a:pt x="356235" y="541575"/>
                </a:lnTo>
                <a:cubicBezTo>
                  <a:pt x="356235" y="534908"/>
                  <a:pt x="359093" y="529193"/>
                  <a:pt x="364808" y="525383"/>
                </a:cubicBezTo>
                <a:cubicBezTo>
                  <a:pt x="377190" y="516810"/>
                  <a:pt x="390525" y="510143"/>
                  <a:pt x="404813" y="505380"/>
                </a:cubicBezTo>
                <a:cubicBezTo>
                  <a:pt x="416243" y="502523"/>
                  <a:pt x="427673" y="500618"/>
                  <a:pt x="439103" y="500618"/>
                </a:cubicBezTo>
                <a:cubicBezTo>
                  <a:pt x="450533" y="500618"/>
                  <a:pt x="461963" y="502523"/>
                  <a:pt x="473393" y="505380"/>
                </a:cubicBezTo>
                <a:cubicBezTo>
                  <a:pt x="487680" y="509190"/>
                  <a:pt x="501968" y="515858"/>
                  <a:pt x="513398" y="525383"/>
                </a:cubicBezTo>
                <a:cubicBezTo>
                  <a:pt x="518160" y="529193"/>
                  <a:pt x="521970" y="535860"/>
                  <a:pt x="521970" y="541575"/>
                </a:cubicBezTo>
                <a:lnTo>
                  <a:pt x="521018" y="573008"/>
                </a:lnTo>
                <a:close/>
                <a:moveTo>
                  <a:pt x="656273" y="367268"/>
                </a:moveTo>
                <a:cubicBezTo>
                  <a:pt x="656273" y="372983"/>
                  <a:pt x="657225" y="378698"/>
                  <a:pt x="659130" y="384413"/>
                </a:cubicBezTo>
                <a:lnTo>
                  <a:pt x="571500" y="430133"/>
                </a:lnTo>
                <a:cubicBezTo>
                  <a:pt x="561023" y="409178"/>
                  <a:pt x="544830" y="392033"/>
                  <a:pt x="525780" y="378698"/>
                </a:cubicBezTo>
                <a:lnTo>
                  <a:pt x="603885" y="232965"/>
                </a:lnTo>
                <a:cubicBezTo>
                  <a:pt x="616268" y="237728"/>
                  <a:pt x="629603" y="239633"/>
                  <a:pt x="642938" y="239633"/>
                </a:cubicBezTo>
                <a:cubicBezTo>
                  <a:pt x="650558" y="239633"/>
                  <a:pt x="658178" y="238680"/>
                  <a:pt x="665798" y="237728"/>
                </a:cubicBezTo>
                <a:lnTo>
                  <a:pt x="690563" y="304403"/>
                </a:lnTo>
                <a:cubicBezTo>
                  <a:pt x="667703" y="317738"/>
                  <a:pt x="655320" y="341550"/>
                  <a:pt x="656273" y="367268"/>
                </a:cubicBezTo>
                <a:close/>
                <a:moveTo>
                  <a:pt x="777240" y="405368"/>
                </a:moveTo>
                <a:lnTo>
                  <a:pt x="688658" y="405368"/>
                </a:lnTo>
                <a:lnTo>
                  <a:pt x="688658" y="388223"/>
                </a:lnTo>
                <a:cubicBezTo>
                  <a:pt x="688658" y="384413"/>
                  <a:pt x="690563" y="381555"/>
                  <a:pt x="693420" y="379650"/>
                </a:cubicBezTo>
                <a:cubicBezTo>
                  <a:pt x="700088" y="374888"/>
                  <a:pt x="707708" y="371078"/>
                  <a:pt x="715328" y="369173"/>
                </a:cubicBezTo>
                <a:cubicBezTo>
                  <a:pt x="721043" y="367268"/>
                  <a:pt x="727710" y="366315"/>
                  <a:pt x="733425" y="366315"/>
                </a:cubicBezTo>
                <a:cubicBezTo>
                  <a:pt x="739140" y="366315"/>
                  <a:pt x="745808" y="367268"/>
                  <a:pt x="751523" y="369173"/>
                </a:cubicBezTo>
                <a:cubicBezTo>
                  <a:pt x="759143" y="371078"/>
                  <a:pt x="765810" y="374888"/>
                  <a:pt x="772478" y="379650"/>
                </a:cubicBezTo>
                <a:cubicBezTo>
                  <a:pt x="775335" y="381555"/>
                  <a:pt x="777240" y="385365"/>
                  <a:pt x="777240" y="388223"/>
                </a:cubicBezTo>
                <a:lnTo>
                  <a:pt x="777240" y="405368"/>
                </a:lnTo>
                <a:close/>
              </a:path>
            </a:pathLst>
          </a:custGeom>
          <a:solidFill>
            <a:schemeClr val="accent5"/>
          </a:solid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sp>
        <p:nvSpPr>
          <p:cNvPr id="9" name="Graphic 14" descr="Brain">
            <a:extLst>
              <a:ext uri="{FF2B5EF4-FFF2-40B4-BE49-F238E27FC236}">
                <a16:creationId xmlns:a16="http://schemas.microsoft.com/office/drawing/2014/main" id="{E4538753-093E-438C-8714-2452ACB3938C}"/>
              </a:ext>
            </a:extLst>
          </p:cNvPr>
          <p:cNvSpPr/>
          <p:nvPr/>
        </p:nvSpPr>
        <p:spPr>
          <a:xfrm>
            <a:off x="8519557" y="4555674"/>
            <a:ext cx="613384" cy="522509"/>
          </a:xfrm>
          <a:custGeom>
            <a:avLst/>
            <a:gdLst>
              <a:gd name="connsiteX0" fmla="*/ 742246 w 761725"/>
              <a:gd name="connsiteY0" fmla="*/ 392651 h 648873"/>
              <a:gd name="connsiteX1" fmla="*/ 737484 w 761725"/>
              <a:gd name="connsiteY1" fmla="*/ 260253 h 648873"/>
              <a:gd name="connsiteX2" fmla="*/ 743199 w 761725"/>
              <a:gd name="connsiteY2" fmla="*/ 225963 h 648873"/>
              <a:gd name="connsiteX3" fmla="*/ 651759 w 761725"/>
              <a:gd name="connsiteY3" fmla="*/ 115473 h 648873"/>
              <a:gd name="connsiteX4" fmla="*/ 543174 w 761725"/>
              <a:gd name="connsiteY4" fmla="*/ 38321 h 648873"/>
              <a:gd name="connsiteX5" fmla="*/ 516504 w 761725"/>
              <a:gd name="connsiteY5" fmla="*/ 41178 h 648873"/>
              <a:gd name="connsiteX6" fmla="*/ 436494 w 761725"/>
              <a:gd name="connsiteY6" fmla="*/ 221 h 648873"/>
              <a:gd name="connsiteX7" fmla="*/ 351721 w 761725"/>
              <a:gd name="connsiteY7" fmla="*/ 29748 h 648873"/>
              <a:gd name="connsiteX8" fmla="*/ 251709 w 761725"/>
              <a:gd name="connsiteY8" fmla="*/ 14508 h 648873"/>
              <a:gd name="connsiteX9" fmla="*/ 178366 w 761725"/>
              <a:gd name="connsiteY9" fmla="*/ 84993 h 648873"/>
              <a:gd name="connsiteX10" fmla="*/ 171699 w 761725"/>
              <a:gd name="connsiteY10" fmla="*/ 84993 h 648873"/>
              <a:gd name="connsiteX11" fmla="*/ 57399 w 761725"/>
              <a:gd name="connsiteY11" fmla="*/ 197388 h 648873"/>
              <a:gd name="connsiteX12" fmla="*/ 57399 w 761725"/>
              <a:gd name="connsiteY12" fmla="*/ 203103 h 648873"/>
              <a:gd name="connsiteX13" fmla="*/ 249 w 761725"/>
              <a:gd name="connsiteY13" fmla="*/ 308831 h 648873"/>
              <a:gd name="connsiteX14" fmla="*/ 118359 w 761725"/>
              <a:gd name="connsiteY14" fmla="*/ 413606 h 648873"/>
              <a:gd name="connsiteX15" fmla="*/ 265996 w 761725"/>
              <a:gd name="connsiteY15" fmla="*/ 413606 h 648873"/>
              <a:gd name="connsiteX16" fmla="*/ 381249 w 761725"/>
              <a:gd name="connsiteY16" fmla="*/ 526953 h 648873"/>
              <a:gd name="connsiteX17" fmla="*/ 381249 w 761725"/>
              <a:gd name="connsiteY17" fmla="*/ 648873 h 648873"/>
              <a:gd name="connsiteX18" fmla="*/ 456496 w 761725"/>
              <a:gd name="connsiteY18" fmla="*/ 648873 h 648873"/>
              <a:gd name="connsiteX19" fmla="*/ 456496 w 761725"/>
              <a:gd name="connsiteY19" fmla="*/ 563148 h 648873"/>
              <a:gd name="connsiteX20" fmla="*/ 456496 w 761725"/>
              <a:gd name="connsiteY20" fmla="*/ 550766 h 648873"/>
              <a:gd name="connsiteX21" fmla="*/ 480309 w 761725"/>
              <a:gd name="connsiteY21" fmla="*/ 442181 h 648873"/>
              <a:gd name="connsiteX22" fmla="*/ 530791 w 761725"/>
              <a:gd name="connsiteY22" fmla="*/ 399318 h 648873"/>
              <a:gd name="connsiteX23" fmla="*/ 567939 w 761725"/>
              <a:gd name="connsiteY23" fmla="*/ 367886 h 648873"/>
              <a:gd name="connsiteX24" fmla="*/ 580321 w 761725"/>
              <a:gd name="connsiteY24" fmla="*/ 345026 h 648873"/>
              <a:gd name="connsiteX25" fmla="*/ 518409 w 761725"/>
              <a:gd name="connsiteY25" fmla="*/ 337406 h 648873"/>
              <a:gd name="connsiteX26" fmla="*/ 496501 w 761725"/>
              <a:gd name="connsiteY26" fmla="*/ 321213 h 648873"/>
              <a:gd name="connsiteX27" fmla="*/ 512694 w 761725"/>
              <a:gd name="connsiteY27" fmla="*/ 299306 h 648873"/>
              <a:gd name="connsiteX28" fmla="*/ 588894 w 761725"/>
              <a:gd name="connsiteY28" fmla="*/ 307878 h 648873"/>
              <a:gd name="connsiteX29" fmla="*/ 589846 w 761725"/>
              <a:gd name="connsiteY29" fmla="*/ 300258 h 648873"/>
              <a:gd name="connsiteX30" fmla="*/ 584131 w 761725"/>
              <a:gd name="connsiteY30" fmla="*/ 255491 h 648873"/>
              <a:gd name="connsiteX31" fmla="*/ 506026 w 761725"/>
              <a:gd name="connsiteY31" fmla="*/ 193578 h 648873"/>
              <a:gd name="connsiteX32" fmla="*/ 486976 w 761725"/>
              <a:gd name="connsiteY32" fmla="*/ 187863 h 648873"/>
              <a:gd name="connsiteX33" fmla="*/ 481261 w 761725"/>
              <a:gd name="connsiteY33" fmla="*/ 185958 h 648873"/>
              <a:gd name="connsiteX34" fmla="*/ 480309 w 761725"/>
              <a:gd name="connsiteY34" fmla="*/ 185958 h 648873"/>
              <a:gd name="connsiteX35" fmla="*/ 458401 w 761725"/>
              <a:gd name="connsiteY35" fmla="*/ 191673 h 648873"/>
              <a:gd name="connsiteX36" fmla="*/ 449829 w 761725"/>
              <a:gd name="connsiteY36" fmla="*/ 193578 h 648873"/>
              <a:gd name="connsiteX37" fmla="*/ 440304 w 761725"/>
              <a:gd name="connsiteY37" fmla="*/ 195483 h 648873"/>
              <a:gd name="connsiteX38" fmla="*/ 417444 w 761725"/>
              <a:gd name="connsiteY38" fmla="*/ 265016 h 648873"/>
              <a:gd name="connsiteX39" fmla="*/ 450781 w 761725"/>
              <a:gd name="connsiteY39" fmla="*/ 329786 h 648873"/>
              <a:gd name="connsiteX40" fmla="*/ 452686 w 761725"/>
              <a:gd name="connsiteY40" fmla="*/ 356456 h 648873"/>
              <a:gd name="connsiteX41" fmla="*/ 427921 w 761725"/>
              <a:gd name="connsiteY41" fmla="*/ 358361 h 648873"/>
              <a:gd name="connsiteX42" fmla="*/ 399346 w 761725"/>
              <a:gd name="connsiteY42" fmla="*/ 323118 h 648873"/>
              <a:gd name="connsiteX43" fmla="*/ 397441 w 761725"/>
              <a:gd name="connsiteY43" fmla="*/ 323118 h 648873"/>
              <a:gd name="connsiteX44" fmla="*/ 315526 w 761725"/>
              <a:gd name="connsiteY44" fmla="*/ 297401 h 648873"/>
              <a:gd name="connsiteX45" fmla="*/ 310764 w 761725"/>
              <a:gd name="connsiteY45" fmla="*/ 271683 h 648873"/>
              <a:gd name="connsiteX46" fmla="*/ 336481 w 761725"/>
              <a:gd name="connsiteY46" fmla="*/ 265968 h 648873"/>
              <a:gd name="connsiteX47" fmla="*/ 384106 w 761725"/>
              <a:gd name="connsiteY47" fmla="*/ 282161 h 648873"/>
              <a:gd name="connsiteX48" fmla="*/ 380296 w 761725"/>
              <a:gd name="connsiteY48" fmla="*/ 266921 h 648873"/>
              <a:gd name="connsiteX49" fmla="*/ 390774 w 761725"/>
              <a:gd name="connsiteY49" fmla="*/ 205008 h 648873"/>
              <a:gd name="connsiteX50" fmla="*/ 351721 w 761725"/>
              <a:gd name="connsiteY50" fmla="*/ 207866 h 648873"/>
              <a:gd name="connsiteX51" fmla="*/ 317431 w 761725"/>
              <a:gd name="connsiteY51" fmla="*/ 205008 h 648873"/>
              <a:gd name="connsiteX52" fmla="*/ 234564 w 761725"/>
              <a:gd name="connsiteY52" fmla="*/ 257396 h 648873"/>
              <a:gd name="connsiteX53" fmla="*/ 151696 w 761725"/>
              <a:gd name="connsiteY53" fmla="*/ 353598 h 648873"/>
              <a:gd name="connsiteX54" fmla="*/ 132646 w 761725"/>
              <a:gd name="connsiteY54" fmla="*/ 372648 h 648873"/>
              <a:gd name="connsiteX55" fmla="*/ 113596 w 761725"/>
              <a:gd name="connsiteY55" fmla="*/ 353598 h 648873"/>
              <a:gd name="connsiteX56" fmla="*/ 158364 w 761725"/>
              <a:gd name="connsiteY56" fmla="*/ 261206 h 648873"/>
              <a:gd name="connsiteX57" fmla="*/ 99309 w 761725"/>
              <a:gd name="connsiteY57" fmla="*/ 231678 h 648873"/>
              <a:gd name="connsiteX58" fmla="*/ 102166 w 761725"/>
              <a:gd name="connsiteY58" fmla="*/ 205008 h 648873"/>
              <a:gd name="connsiteX59" fmla="*/ 128836 w 761725"/>
              <a:gd name="connsiteY59" fmla="*/ 206913 h 648873"/>
              <a:gd name="connsiteX60" fmla="*/ 189796 w 761725"/>
              <a:gd name="connsiteY60" fmla="*/ 224058 h 648873"/>
              <a:gd name="connsiteX61" fmla="*/ 276474 w 761725"/>
              <a:gd name="connsiteY61" fmla="*/ 191673 h 648873"/>
              <a:gd name="connsiteX62" fmla="*/ 211704 w 761725"/>
              <a:gd name="connsiteY62" fmla="*/ 132618 h 648873"/>
              <a:gd name="connsiteX63" fmla="*/ 218371 w 761725"/>
              <a:gd name="connsiteY63" fmla="*/ 106901 h 648873"/>
              <a:gd name="connsiteX64" fmla="*/ 244089 w 761725"/>
              <a:gd name="connsiteY64" fmla="*/ 113568 h 648873"/>
              <a:gd name="connsiteX65" fmla="*/ 426969 w 761725"/>
              <a:gd name="connsiteY65" fmla="*/ 157383 h 648873"/>
              <a:gd name="connsiteX66" fmla="*/ 398394 w 761725"/>
              <a:gd name="connsiteY66" fmla="*/ 84041 h 648873"/>
              <a:gd name="connsiteX67" fmla="*/ 418396 w 761725"/>
              <a:gd name="connsiteY67" fmla="*/ 65943 h 648873"/>
              <a:gd name="connsiteX68" fmla="*/ 436494 w 761725"/>
              <a:gd name="connsiteY68" fmla="*/ 85946 h 648873"/>
              <a:gd name="connsiteX69" fmla="*/ 496501 w 761725"/>
              <a:gd name="connsiteY69" fmla="*/ 148811 h 648873"/>
              <a:gd name="connsiteX70" fmla="*/ 513646 w 761725"/>
              <a:gd name="connsiteY70" fmla="*/ 153573 h 648873"/>
              <a:gd name="connsiteX71" fmla="*/ 570796 w 761725"/>
              <a:gd name="connsiteY71" fmla="*/ 104996 h 648873"/>
              <a:gd name="connsiteX72" fmla="*/ 594609 w 761725"/>
              <a:gd name="connsiteY72" fmla="*/ 119283 h 648873"/>
              <a:gd name="connsiteX73" fmla="*/ 580321 w 761725"/>
              <a:gd name="connsiteY73" fmla="*/ 143096 h 648873"/>
              <a:gd name="connsiteX74" fmla="*/ 549842 w 761725"/>
              <a:gd name="connsiteY74" fmla="*/ 167861 h 648873"/>
              <a:gd name="connsiteX75" fmla="*/ 549842 w 761725"/>
              <a:gd name="connsiteY75" fmla="*/ 169766 h 648873"/>
              <a:gd name="connsiteX76" fmla="*/ 618421 w 761725"/>
              <a:gd name="connsiteY76" fmla="*/ 240251 h 648873"/>
              <a:gd name="connsiteX77" fmla="*/ 624136 w 761725"/>
              <a:gd name="connsiteY77" fmla="*/ 263111 h 648873"/>
              <a:gd name="connsiteX78" fmla="*/ 632709 w 761725"/>
              <a:gd name="connsiteY78" fmla="*/ 251681 h 648873"/>
              <a:gd name="connsiteX79" fmla="*/ 646044 w 761725"/>
              <a:gd name="connsiteY79" fmla="*/ 206913 h 648873"/>
              <a:gd name="connsiteX80" fmla="*/ 658426 w 761725"/>
              <a:gd name="connsiteY80" fmla="*/ 191673 h 648873"/>
              <a:gd name="connsiteX81" fmla="*/ 677476 w 761725"/>
              <a:gd name="connsiteY81" fmla="*/ 195483 h 648873"/>
              <a:gd name="connsiteX82" fmla="*/ 683192 w 761725"/>
              <a:gd name="connsiteY82" fmla="*/ 214533 h 648873"/>
              <a:gd name="connsiteX83" fmla="*/ 665094 w 761725"/>
              <a:gd name="connsiteY83" fmla="*/ 269778 h 648873"/>
              <a:gd name="connsiteX84" fmla="*/ 624136 w 761725"/>
              <a:gd name="connsiteY84" fmla="*/ 308831 h 648873"/>
              <a:gd name="connsiteX85" fmla="*/ 603181 w 761725"/>
              <a:gd name="connsiteY85" fmla="*/ 377411 h 648873"/>
              <a:gd name="connsiteX86" fmla="*/ 645092 w 761725"/>
              <a:gd name="connsiteY86" fmla="*/ 413606 h 648873"/>
              <a:gd name="connsiteX87" fmla="*/ 654617 w 761725"/>
              <a:gd name="connsiteY87" fmla="*/ 430751 h 648873"/>
              <a:gd name="connsiteX88" fmla="*/ 644139 w 761725"/>
              <a:gd name="connsiteY88" fmla="*/ 446943 h 648873"/>
              <a:gd name="connsiteX89" fmla="*/ 625089 w 761725"/>
              <a:gd name="connsiteY89" fmla="*/ 445991 h 648873"/>
              <a:gd name="connsiteX90" fmla="*/ 580321 w 761725"/>
              <a:gd name="connsiteY90" fmla="*/ 407891 h 648873"/>
              <a:gd name="connsiteX91" fmla="*/ 550794 w 761725"/>
              <a:gd name="connsiteY91" fmla="*/ 429798 h 648873"/>
              <a:gd name="connsiteX92" fmla="*/ 507931 w 761725"/>
              <a:gd name="connsiteY92" fmla="*/ 465993 h 648873"/>
              <a:gd name="connsiteX93" fmla="*/ 493644 w 761725"/>
              <a:gd name="connsiteY93" fmla="*/ 549813 h 648873"/>
              <a:gd name="connsiteX94" fmla="*/ 493644 w 761725"/>
              <a:gd name="connsiteY94" fmla="*/ 563148 h 648873"/>
              <a:gd name="connsiteX95" fmla="*/ 493644 w 761725"/>
              <a:gd name="connsiteY95" fmla="*/ 648873 h 648873"/>
              <a:gd name="connsiteX96" fmla="*/ 569844 w 761725"/>
              <a:gd name="connsiteY96" fmla="*/ 648873 h 648873"/>
              <a:gd name="connsiteX97" fmla="*/ 636519 w 761725"/>
              <a:gd name="connsiteY97" fmla="*/ 516476 h 648873"/>
              <a:gd name="connsiteX98" fmla="*/ 741294 w 761725"/>
              <a:gd name="connsiteY98" fmla="*/ 405033 h 648873"/>
              <a:gd name="connsiteX99" fmla="*/ 742246 w 761725"/>
              <a:gd name="connsiteY99" fmla="*/ 392651 h 648873"/>
              <a:gd name="connsiteX100" fmla="*/ 742246 w 761725"/>
              <a:gd name="connsiteY100" fmla="*/ 392651 h 64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61725" h="648873">
                <a:moveTo>
                  <a:pt x="742246" y="392651"/>
                </a:moveTo>
                <a:cubicBezTo>
                  <a:pt x="769869" y="352646"/>
                  <a:pt x="767964" y="298353"/>
                  <a:pt x="737484" y="260253"/>
                </a:cubicBezTo>
                <a:cubicBezTo>
                  <a:pt x="741294" y="248823"/>
                  <a:pt x="743199" y="237393"/>
                  <a:pt x="743199" y="225963"/>
                </a:cubicBezTo>
                <a:cubicBezTo>
                  <a:pt x="743199" y="171671"/>
                  <a:pt x="704146" y="125951"/>
                  <a:pt x="651759" y="115473"/>
                </a:cubicBezTo>
                <a:cubicBezTo>
                  <a:pt x="635567" y="68801"/>
                  <a:pt x="592704" y="38321"/>
                  <a:pt x="543174" y="38321"/>
                </a:cubicBezTo>
                <a:cubicBezTo>
                  <a:pt x="534601" y="38321"/>
                  <a:pt x="525076" y="39273"/>
                  <a:pt x="516504" y="41178"/>
                </a:cubicBezTo>
                <a:cubicBezTo>
                  <a:pt x="496501" y="17366"/>
                  <a:pt x="466974" y="3078"/>
                  <a:pt x="436494" y="221"/>
                </a:cubicBezTo>
                <a:cubicBezTo>
                  <a:pt x="405061" y="-1684"/>
                  <a:pt x="374581" y="8793"/>
                  <a:pt x="351721" y="29748"/>
                </a:cubicBezTo>
                <a:cubicBezTo>
                  <a:pt x="322194" y="9746"/>
                  <a:pt x="285046" y="4031"/>
                  <a:pt x="251709" y="14508"/>
                </a:cubicBezTo>
                <a:cubicBezTo>
                  <a:pt x="217419" y="24986"/>
                  <a:pt x="190749" y="50703"/>
                  <a:pt x="178366" y="84993"/>
                </a:cubicBezTo>
                <a:cubicBezTo>
                  <a:pt x="176461" y="84993"/>
                  <a:pt x="173604" y="84993"/>
                  <a:pt x="171699" y="84993"/>
                </a:cubicBezTo>
                <a:cubicBezTo>
                  <a:pt x="108834" y="84993"/>
                  <a:pt x="58351" y="134523"/>
                  <a:pt x="57399" y="197388"/>
                </a:cubicBezTo>
                <a:cubicBezTo>
                  <a:pt x="57399" y="199293"/>
                  <a:pt x="57399" y="201198"/>
                  <a:pt x="57399" y="203103"/>
                </a:cubicBezTo>
                <a:cubicBezTo>
                  <a:pt x="19299" y="224058"/>
                  <a:pt x="-2609" y="265016"/>
                  <a:pt x="249" y="308831"/>
                </a:cubicBezTo>
                <a:cubicBezTo>
                  <a:pt x="4059" y="368838"/>
                  <a:pt x="57399" y="413606"/>
                  <a:pt x="118359" y="413606"/>
                </a:cubicBezTo>
                <a:lnTo>
                  <a:pt x="265996" y="413606"/>
                </a:lnTo>
                <a:cubicBezTo>
                  <a:pt x="328861" y="413606"/>
                  <a:pt x="380296" y="464088"/>
                  <a:pt x="381249" y="526953"/>
                </a:cubicBezTo>
                <a:lnTo>
                  <a:pt x="381249" y="648873"/>
                </a:lnTo>
                <a:lnTo>
                  <a:pt x="456496" y="648873"/>
                </a:lnTo>
                <a:lnTo>
                  <a:pt x="456496" y="563148"/>
                </a:lnTo>
                <a:cubicBezTo>
                  <a:pt x="456496" y="559338"/>
                  <a:pt x="456496" y="554576"/>
                  <a:pt x="456496" y="550766"/>
                </a:cubicBezTo>
                <a:cubicBezTo>
                  <a:pt x="456496" y="515523"/>
                  <a:pt x="455544" y="470756"/>
                  <a:pt x="480309" y="442181"/>
                </a:cubicBezTo>
                <a:cubicBezTo>
                  <a:pt x="495549" y="425988"/>
                  <a:pt x="512694" y="411701"/>
                  <a:pt x="530791" y="399318"/>
                </a:cubicBezTo>
                <a:cubicBezTo>
                  <a:pt x="545079" y="390746"/>
                  <a:pt x="557461" y="380268"/>
                  <a:pt x="567939" y="367886"/>
                </a:cubicBezTo>
                <a:cubicBezTo>
                  <a:pt x="572701" y="360266"/>
                  <a:pt x="577464" y="352646"/>
                  <a:pt x="580321" y="345026"/>
                </a:cubicBezTo>
                <a:cubicBezTo>
                  <a:pt x="560319" y="337406"/>
                  <a:pt x="539364" y="334548"/>
                  <a:pt x="518409" y="337406"/>
                </a:cubicBezTo>
                <a:cubicBezTo>
                  <a:pt x="507931" y="338358"/>
                  <a:pt x="498406" y="331691"/>
                  <a:pt x="496501" y="321213"/>
                </a:cubicBezTo>
                <a:cubicBezTo>
                  <a:pt x="495549" y="310736"/>
                  <a:pt x="502216" y="301211"/>
                  <a:pt x="512694" y="299306"/>
                </a:cubicBezTo>
                <a:cubicBezTo>
                  <a:pt x="538411" y="295496"/>
                  <a:pt x="564129" y="298353"/>
                  <a:pt x="588894" y="307878"/>
                </a:cubicBezTo>
                <a:cubicBezTo>
                  <a:pt x="588894" y="305021"/>
                  <a:pt x="588894" y="303116"/>
                  <a:pt x="589846" y="300258"/>
                </a:cubicBezTo>
                <a:cubicBezTo>
                  <a:pt x="590799" y="285018"/>
                  <a:pt x="588894" y="269778"/>
                  <a:pt x="584131" y="255491"/>
                </a:cubicBezTo>
                <a:cubicBezTo>
                  <a:pt x="570796" y="221201"/>
                  <a:pt x="537459" y="205961"/>
                  <a:pt x="506026" y="193578"/>
                </a:cubicBezTo>
                <a:cubicBezTo>
                  <a:pt x="500311" y="191673"/>
                  <a:pt x="494596" y="189768"/>
                  <a:pt x="486976" y="187863"/>
                </a:cubicBezTo>
                <a:lnTo>
                  <a:pt x="481261" y="185958"/>
                </a:lnTo>
                <a:lnTo>
                  <a:pt x="480309" y="185958"/>
                </a:lnTo>
                <a:cubicBezTo>
                  <a:pt x="472689" y="186911"/>
                  <a:pt x="466021" y="188816"/>
                  <a:pt x="458401" y="191673"/>
                </a:cubicBezTo>
                <a:lnTo>
                  <a:pt x="449829" y="193578"/>
                </a:lnTo>
                <a:lnTo>
                  <a:pt x="440304" y="195483"/>
                </a:lnTo>
                <a:cubicBezTo>
                  <a:pt x="424111" y="214533"/>
                  <a:pt x="415539" y="239298"/>
                  <a:pt x="417444" y="265016"/>
                </a:cubicBezTo>
                <a:cubicBezTo>
                  <a:pt x="419349" y="290733"/>
                  <a:pt x="431731" y="313593"/>
                  <a:pt x="450781" y="329786"/>
                </a:cubicBezTo>
                <a:cubicBezTo>
                  <a:pt x="458401" y="336453"/>
                  <a:pt x="458401" y="347883"/>
                  <a:pt x="452686" y="356456"/>
                </a:cubicBezTo>
                <a:cubicBezTo>
                  <a:pt x="446971" y="363123"/>
                  <a:pt x="435541" y="364076"/>
                  <a:pt x="427921" y="358361"/>
                </a:cubicBezTo>
                <a:cubicBezTo>
                  <a:pt x="416491" y="348836"/>
                  <a:pt x="406966" y="336453"/>
                  <a:pt x="399346" y="323118"/>
                </a:cubicBezTo>
                <a:lnTo>
                  <a:pt x="397441" y="323118"/>
                </a:lnTo>
                <a:cubicBezTo>
                  <a:pt x="370771" y="318356"/>
                  <a:pt x="340291" y="313593"/>
                  <a:pt x="315526" y="297401"/>
                </a:cubicBezTo>
                <a:cubicBezTo>
                  <a:pt x="306954" y="291686"/>
                  <a:pt x="305049" y="280256"/>
                  <a:pt x="310764" y="271683"/>
                </a:cubicBezTo>
                <a:cubicBezTo>
                  <a:pt x="316479" y="263111"/>
                  <a:pt x="327909" y="260253"/>
                  <a:pt x="336481" y="265968"/>
                </a:cubicBezTo>
                <a:cubicBezTo>
                  <a:pt x="350769" y="274541"/>
                  <a:pt x="366961" y="280256"/>
                  <a:pt x="384106" y="282161"/>
                </a:cubicBezTo>
                <a:cubicBezTo>
                  <a:pt x="382201" y="277398"/>
                  <a:pt x="381249" y="272636"/>
                  <a:pt x="380296" y="266921"/>
                </a:cubicBezTo>
                <a:cubicBezTo>
                  <a:pt x="378391" y="245966"/>
                  <a:pt x="382201" y="224058"/>
                  <a:pt x="390774" y="205008"/>
                </a:cubicBezTo>
                <a:cubicBezTo>
                  <a:pt x="377439" y="206913"/>
                  <a:pt x="365056" y="207866"/>
                  <a:pt x="351721" y="207866"/>
                </a:cubicBezTo>
                <a:cubicBezTo>
                  <a:pt x="340291" y="207866"/>
                  <a:pt x="328861" y="206913"/>
                  <a:pt x="317431" y="205008"/>
                </a:cubicBezTo>
                <a:cubicBezTo>
                  <a:pt x="296476" y="230726"/>
                  <a:pt x="266949" y="249776"/>
                  <a:pt x="234564" y="257396"/>
                </a:cubicBezTo>
                <a:cubicBezTo>
                  <a:pt x="191701" y="279303"/>
                  <a:pt x="151696" y="306926"/>
                  <a:pt x="151696" y="353598"/>
                </a:cubicBezTo>
                <a:cubicBezTo>
                  <a:pt x="151696" y="364076"/>
                  <a:pt x="143124" y="372648"/>
                  <a:pt x="132646" y="372648"/>
                </a:cubicBezTo>
                <a:cubicBezTo>
                  <a:pt x="122169" y="372648"/>
                  <a:pt x="113596" y="364076"/>
                  <a:pt x="113596" y="353598"/>
                </a:cubicBezTo>
                <a:cubicBezTo>
                  <a:pt x="114549" y="317403"/>
                  <a:pt x="130741" y="284066"/>
                  <a:pt x="158364" y="261206"/>
                </a:cubicBezTo>
                <a:cubicBezTo>
                  <a:pt x="135504" y="258348"/>
                  <a:pt x="114549" y="248823"/>
                  <a:pt x="99309" y="231678"/>
                </a:cubicBezTo>
                <a:cubicBezTo>
                  <a:pt x="92641" y="223106"/>
                  <a:pt x="94546" y="211676"/>
                  <a:pt x="102166" y="205008"/>
                </a:cubicBezTo>
                <a:cubicBezTo>
                  <a:pt x="109786" y="198341"/>
                  <a:pt x="122169" y="199293"/>
                  <a:pt x="128836" y="206913"/>
                </a:cubicBezTo>
                <a:cubicBezTo>
                  <a:pt x="136456" y="216438"/>
                  <a:pt x="158364" y="225011"/>
                  <a:pt x="189796" y="224058"/>
                </a:cubicBezTo>
                <a:cubicBezTo>
                  <a:pt x="221229" y="224058"/>
                  <a:pt x="252661" y="212628"/>
                  <a:pt x="276474" y="191673"/>
                </a:cubicBezTo>
                <a:cubicBezTo>
                  <a:pt x="248851" y="180243"/>
                  <a:pt x="225991" y="159288"/>
                  <a:pt x="211704" y="132618"/>
                </a:cubicBezTo>
                <a:cubicBezTo>
                  <a:pt x="205989" y="123093"/>
                  <a:pt x="209799" y="111663"/>
                  <a:pt x="218371" y="106901"/>
                </a:cubicBezTo>
                <a:cubicBezTo>
                  <a:pt x="227896" y="101186"/>
                  <a:pt x="239326" y="104996"/>
                  <a:pt x="244089" y="113568"/>
                </a:cubicBezTo>
                <a:cubicBezTo>
                  <a:pt x="272664" y="165003"/>
                  <a:pt x="332671" y="179291"/>
                  <a:pt x="426969" y="157383"/>
                </a:cubicBezTo>
                <a:cubicBezTo>
                  <a:pt x="409824" y="143096"/>
                  <a:pt x="397441" y="120236"/>
                  <a:pt x="398394" y="84041"/>
                </a:cubicBezTo>
                <a:cubicBezTo>
                  <a:pt x="398394" y="73563"/>
                  <a:pt x="407919" y="64991"/>
                  <a:pt x="418396" y="65943"/>
                </a:cubicBezTo>
                <a:cubicBezTo>
                  <a:pt x="428874" y="65943"/>
                  <a:pt x="437446" y="75468"/>
                  <a:pt x="436494" y="85946"/>
                </a:cubicBezTo>
                <a:cubicBezTo>
                  <a:pt x="434589" y="128808"/>
                  <a:pt x="458401" y="137381"/>
                  <a:pt x="496501" y="148811"/>
                </a:cubicBezTo>
                <a:cubicBezTo>
                  <a:pt x="502216" y="150716"/>
                  <a:pt x="507931" y="151668"/>
                  <a:pt x="513646" y="153573"/>
                </a:cubicBezTo>
                <a:cubicBezTo>
                  <a:pt x="524124" y="129761"/>
                  <a:pt x="545079" y="111663"/>
                  <a:pt x="570796" y="104996"/>
                </a:cubicBezTo>
                <a:cubicBezTo>
                  <a:pt x="581274" y="102138"/>
                  <a:pt x="591751" y="108806"/>
                  <a:pt x="594609" y="119283"/>
                </a:cubicBezTo>
                <a:cubicBezTo>
                  <a:pt x="597467" y="129761"/>
                  <a:pt x="590799" y="140238"/>
                  <a:pt x="580321" y="143096"/>
                </a:cubicBezTo>
                <a:cubicBezTo>
                  <a:pt x="566986" y="146906"/>
                  <a:pt x="556509" y="155478"/>
                  <a:pt x="549842" y="167861"/>
                </a:cubicBezTo>
                <a:cubicBezTo>
                  <a:pt x="549842" y="168813"/>
                  <a:pt x="549842" y="168813"/>
                  <a:pt x="549842" y="169766"/>
                </a:cubicBezTo>
                <a:cubicBezTo>
                  <a:pt x="579369" y="184053"/>
                  <a:pt x="605086" y="205008"/>
                  <a:pt x="618421" y="240251"/>
                </a:cubicBezTo>
                <a:cubicBezTo>
                  <a:pt x="621279" y="247871"/>
                  <a:pt x="623184" y="255491"/>
                  <a:pt x="624136" y="263111"/>
                </a:cubicBezTo>
                <a:cubicBezTo>
                  <a:pt x="627946" y="260253"/>
                  <a:pt x="630804" y="256443"/>
                  <a:pt x="632709" y="251681"/>
                </a:cubicBezTo>
                <a:cubicBezTo>
                  <a:pt x="639376" y="237393"/>
                  <a:pt x="644139" y="223106"/>
                  <a:pt x="646044" y="206913"/>
                </a:cubicBezTo>
                <a:cubicBezTo>
                  <a:pt x="646996" y="200246"/>
                  <a:pt x="651759" y="194531"/>
                  <a:pt x="658426" y="191673"/>
                </a:cubicBezTo>
                <a:cubicBezTo>
                  <a:pt x="665094" y="188816"/>
                  <a:pt x="672714" y="190721"/>
                  <a:pt x="677476" y="195483"/>
                </a:cubicBezTo>
                <a:cubicBezTo>
                  <a:pt x="683192" y="200246"/>
                  <a:pt x="685096" y="206913"/>
                  <a:pt x="683192" y="214533"/>
                </a:cubicBezTo>
                <a:cubicBezTo>
                  <a:pt x="680334" y="233583"/>
                  <a:pt x="674619" y="252633"/>
                  <a:pt x="665094" y="269778"/>
                </a:cubicBezTo>
                <a:cubicBezTo>
                  <a:pt x="655569" y="285971"/>
                  <a:pt x="641281" y="299306"/>
                  <a:pt x="624136" y="308831"/>
                </a:cubicBezTo>
                <a:cubicBezTo>
                  <a:pt x="622231" y="332643"/>
                  <a:pt x="614611" y="356456"/>
                  <a:pt x="603181" y="377411"/>
                </a:cubicBezTo>
                <a:cubicBezTo>
                  <a:pt x="615564" y="391698"/>
                  <a:pt x="628899" y="404081"/>
                  <a:pt x="645092" y="413606"/>
                </a:cubicBezTo>
                <a:cubicBezTo>
                  <a:pt x="650806" y="417416"/>
                  <a:pt x="654617" y="424083"/>
                  <a:pt x="654617" y="430751"/>
                </a:cubicBezTo>
                <a:cubicBezTo>
                  <a:pt x="654617" y="437418"/>
                  <a:pt x="650806" y="444086"/>
                  <a:pt x="644139" y="446943"/>
                </a:cubicBezTo>
                <a:cubicBezTo>
                  <a:pt x="637471" y="449801"/>
                  <a:pt x="630804" y="449801"/>
                  <a:pt x="625089" y="445991"/>
                </a:cubicBezTo>
                <a:cubicBezTo>
                  <a:pt x="608896" y="435513"/>
                  <a:pt x="593656" y="422178"/>
                  <a:pt x="580321" y="407891"/>
                </a:cubicBezTo>
                <a:cubicBezTo>
                  <a:pt x="570796" y="415511"/>
                  <a:pt x="560319" y="423131"/>
                  <a:pt x="550794" y="429798"/>
                </a:cubicBezTo>
                <a:cubicBezTo>
                  <a:pt x="534601" y="440276"/>
                  <a:pt x="520314" y="451706"/>
                  <a:pt x="507931" y="465993"/>
                </a:cubicBezTo>
                <a:cubicBezTo>
                  <a:pt x="492691" y="484091"/>
                  <a:pt x="493644" y="519333"/>
                  <a:pt x="493644" y="549813"/>
                </a:cubicBezTo>
                <a:cubicBezTo>
                  <a:pt x="493644" y="554576"/>
                  <a:pt x="493644" y="558386"/>
                  <a:pt x="493644" y="563148"/>
                </a:cubicBezTo>
                <a:lnTo>
                  <a:pt x="493644" y="648873"/>
                </a:lnTo>
                <a:lnTo>
                  <a:pt x="569844" y="648873"/>
                </a:lnTo>
                <a:cubicBezTo>
                  <a:pt x="569844" y="525048"/>
                  <a:pt x="628899" y="518381"/>
                  <a:pt x="636519" y="516476"/>
                </a:cubicBezTo>
                <a:cubicBezTo>
                  <a:pt x="661284" y="509808"/>
                  <a:pt x="727006" y="475518"/>
                  <a:pt x="741294" y="405033"/>
                </a:cubicBezTo>
                <a:cubicBezTo>
                  <a:pt x="743199" y="401223"/>
                  <a:pt x="742246" y="396461"/>
                  <a:pt x="742246" y="392651"/>
                </a:cubicBezTo>
                <a:cubicBezTo>
                  <a:pt x="741294" y="392651"/>
                  <a:pt x="741294" y="392651"/>
                  <a:pt x="742246" y="392651"/>
                </a:cubicBezTo>
                <a:close/>
              </a:path>
            </a:pathLst>
          </a:custGeom>
          <a:solidFill>
            <a:schemeClr val="accent5"/>
          </a:solid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grpSp>
        <p:nvGrpSpPr>
          <p:cNvPr id="10" name="Graphic 16" descr="Chevron arrows">
            <a:extLst>
              <a:ext uri="{FF2B5EF4-FFF2-40B4-BE49-F238E27FC236}">
                <a16:creationId xmlns:a16="http://schemas.microsoft.com/office/drawing/2014/main" id="{BB6115A3-94DA-40DA-B321-93DE4850B0EB}"/>
              </a:ext>
            </a:extLst>
          </p:cNvPr>
          <p:cNvGrpSpPr/>
          <p:nvPr/>
        </p:nvGrpSpPr>
        <p:grpSpPr>
          <a:xfrm>
            <a:off x="4627225" y="4448766"/>
            <a:ext cx="736325" cy="736325"/>
            <a:chOff x="12034800" y="6700800"/>
            <a:chExt cx="914400" cy="914400"/>
          </a:xfrm>
          <a:solidFill>
            <a:schemeClr val="accent5"/>
          </a:solidFill>
        </p:grpSpPr>
        <p:sp>
          <p:nvSpPr>
            <p:cNvPr id="11" name="Freeform: Shape 10">
              <a:extLst>
                <a:ext uri="{FF2B5EF4-FFF2-40B4-BE49-F238E27FC236}">
                  <a16:creationId xmlns:a16="http://schemas.microsoft.com/office/drawing/2014/main" id="{5EC3349D-61D7-46B5-B271-DD0A20326099}"/>
                </a:ext>
              </a:extLst>
            </p:cNvPr>
            <p:cNvSpPr/>
            <p:nvPr/>
          </p:nvSpPr>
          <p:spPr>
            <a:xfrm>
              <a:off x="12337218" y="6891300"/>
              <a:ext cx="319087" cy="533400"/>
            </a:xfrm>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0"/>
                  </a:moveTo>
                  <a:lnTo>
                    <a:pt x="0" y="0"/>
                  </a:lnTo>
                  <a:lnTo>
                    <a:pt x="200025" y="266700"/>
                  </a:lnTo>
                  <a:lnTo>
                    <a:pt x="0" y="533400"/>
                  </a:lnTo>
                  <a:lnTo>
                    <a:pt x="119063" y="533400"/>
                  </a:lnTo>
                  <a:lnTo>
                    <a:pt x="319088" y="266700"/>
                  </a:lnTo>
                  <a:lnTo>
                    <a:pt x="119063" y="0"/>
                  </a:lnTo>
                  <a:close/>
                </a:path>
              </a:pathLst>
            </a:custGeom>
            <a:grp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sp>
          <p:nvSpPr>
            <p:cNvPr id="12" name="Freeform: Shape 11">
              <a:extLst>
                <a:ext uri="{FF2B5EF4-FFF2-40B4-BE49-F238E27FC236}">
                  <a16:creationId xmlns:a16="http://schemas.microsoft.com/office/drawing/2014/main" id="{38CBBD02-844B-4D3A-8EF5-776E8D85D92A}"/>
                </a:ext>
              </a:extLst>
            </p:cNvPr>
            <p:cNvSpPr/>
            <p:nvPr/>
          </p:nvSpPr>
          <p:spPr>
            <a:xfrm>
              <a:off x="12108618" y="6891300"/>
              <a:ext cx="319087" cy="533400"/>
            </a:xfrm>
            <a:custGeom>
              <a:avLst/>
              <a:gdLst>
                <a:gd name="connsiteX0" fmla="*/ 0 w 319087"/>
                <a:gd name="connsiteY0" fmla="*/ 533400 h 533400"/>
                <a:gd name="connsiteX1" fmla="*/ 119063 w 319087"/>
                <a:gd name="connsiteY1" fmla="*/ 533400 h 533400"/>
                <a:gd name="connsiteX2" fmla="*/ 319088 w 319087"/>
                <a:gd name="connsiteY2" fmla="*/ 266700 h 533400"/>
                <a:gd name="connsiteX3" fmla="*/ 119063 w 319087"/>
                <a:gd name="connsiteY3" fmla="*/ 0 h 533400"/>
                <a:gd name="connsiteX4" fmla="*/ 0 w 319087"/>
                <a:gd name="connsiteY4" fmla="*/ 0 h 533400"/>
                <a:gd name="connsiteX5" fmla="*/ 200025 w 319087"/>
                <a:gd name="connsiteY5" fmla="*/ 266700 h 533400"/>
                <a:gd name="connsiteX6" fmla="*/ 0 w 319087"/>
                <a:gd name="connsiteY6"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0" y="533400"/>
                  </a:moveTo>
                  <a:lnTo>
                    <a:pt x="119063" y="533400"/>
                  </a:lnTo>
                  <a:lnTo>
                    <a:pt x="319088" y="266700"/>
                  </a:lnTo>
                  <a:lnTo>
                    <a:pt x="119063" y="0"/>
                  </a:lnTo>
                  <a:lnTo>
                    <a:pt x="0" y="0"/>
                  </a:lnTo>
                  <a:lnTo>
                    <a:pt x="200025" y="266700"/>
                  </a:lnTo>
                  <a:lnTo>
                    <a:pt x="0" y="533400"/>
                  </a:lnTo>
                  <a:close/>
                </a:path>
              </a:pathLst>
            </a:custGeom>
            <a:grp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sp>
          <p:nvSpPr>
            <p:cNvPr id="13" name="Freeform: Shape 12">
              <a:extLst>
                <a:ext uri="{FF2B5EF4-FFF2-40B4-BE49-F238E27FC236}">
                  <a16:creationId xmlns:a16="http://schemas.microsoft.com/office/drawing/2014/main" id="{931D8421-5B0F-4C07-82B2-34D8B5188E4E}"/>
                </a:ext>
              </a:extLst>
            </p:cNvPr>
            <p:cNvSpPr/>
            <p:nvPr/>
          </p:nvSpPr>
          <p:spPr>
            <a:xfrm>
              <a:off x="12565818" y="6891300"/>
              <a:ext cx="319087" cy="533400"/>
            </a:xfrm>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0"/>
                  </a:moveTo>
                  <a:lnTo>
                    <a:pt x="0" y="0"/>
                  </a:lnTo>
                  <a:lnTo>
                    <a:pt x="200025" y="266700"/>
                  </a:lnTo>
                  <a:lnTo>
                    <a:pt x="0" y="533400"/>
                  </a:lnTo>
                  <a:lnTo>
                    <a:pt x="119063" y="533400"/>
                  </a:lnTo>
                  <a:lnTo>
                    <a:pt x="319088" y="266700"/>
                  </a:lnTo>
                  <a:lnTo>
                    <a:pt x="119063" y="0"/>
                  </a:lnTo>
                  <a:close/>
                </a:path>
              </a:pathLst>
            </a:custGeom>
            <a:grp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grpSp>
      <p:grpSp>
        <p:nvGrpSpPr>
          <p:cNvPr id="14" name="Graphic 3" descr="Cmd Terminal">
            <a:extLst>
              <a:ext uri="{FF2B5EF4-FFF2-40B4-BE49-F238E27FC236}">
                <a16:creationId xmlns:a16="http://schemas.microsoft.com/office/drawing/2014/main" id="{30D55436-FEC8-414D-829E-054429F19E67}"/>
              </a:ext>
            </a:extLst>
          </p:cNvPr>
          <p:cNvGrpSpPr/>
          <p:nvPr/>
        </p:nvGrpSpPr>
        <p:grpSpPr>
          <a:xfrm>
            <a:off x="4549911" y="1974095"/>
            <a:ext cx="890954" cy="890954"/>
            <a:chOff x="11734800" y="6400800"/>
            <a:chExt cx="914400" cy="914400"/>
          </a:xfrm>
          <a:solidFill>
            <a:schemeClr val="accent5"/>
          </a:solidFill>
        </p:grpSpPr>
        <p:sp>
          <p:nvSpPr>
            <p:cNvPr id="15" name="Freeform: Shape 14">
              <a:extLst>
                <a:ext uri="{FF2B5EF4-FFF2-40B4-BE49-F238E27FC236}">
                  <a16:creationId xmlns:a16="http://schemas.microsoft.com/office/drawing/2014/main" id="{1316EC02-46D0-44AC-BFF2-994126E1DBB7}"/>
                </a:ext>
              </a:extLst>
            </p:cNvPr>
            <p:cNvSpPr/>
            <p:nvPr/>
          </p:nvSpPr>
          <p:spPr>
            <a:xfrm>
              <a:off x="11945302" y="6782752"/>
              <a:ext cx="135254" cy="217170"/>
            </a:xfrm>
            <a:custGeom>
              <a:avLst/>
              <a:gdLst>
                <a:gd name="connsiteX0" fmla="*/ 26670 w 135254"/>
                <a:gd name="connsiteY0" fmla="*/ 217170 h 217170"/>
                <a:gd name="connsiteX1" fmla="*/ 0 w 135254"/>
                <a:gd name="connsiteY1" fmla="*/ 190500 h 217170"/>
                <a:gd name="connsiteX2" fmla="*/ 81915 w 135254"/>
                <a:gd name="connsiteY2" fmla="*/ 108585 h 217170"/>
                <a:gd name="connsiteX3" fmla="*/ 0 w 135254"/>
                <a:gd name="connsiteY3" fmla="*/ 26670 h 217170"/>
                <a:gd name="connsiteX4" fmla="*/ 26670 w 135254"/>
                <a:gd name="connsiteY4" fmla="*/ 0 h 217170"/>
                <a:gd name="connsiteX5" fmla="*/ 135255 w 135254"/>
                <a:gd name="connsiteY5" fmla="*/ 108585 h 2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54" h="217170">
                  <a:moveTo>
                    <a:pt x="26670" y="217170"/>
                  </a:moveTo>
                  <a:lnTo>
                    <a:pt x="0" y="190500"/>
                  </a:lnTo>
                  <a:lnTo>
                    <a:pt x="81915" y="108585"/>
                  </a:lnTo>
                  <a:lnTo>
                    <a:pt x="0" y="26670"/>
                  </a:lnTo>
                  <a:lnTo>
                    <a:pt x="26670" y="0"/>
                  </a:lnTo>
                  <a:lnTo>
                    <a:pt x="135255" y="108585"/>
                  </a:lnTo>
                  <a:close/>
                </a:path>
              </a:pathLst>
            </a:custGeom>
            <a:grp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sp>
          <p:nvSpPr>
            <p:cNvPr id="16" name="Freeform: Shape 15">
              <a:extLst>
                <a:ext uri="{FF2B5EF4-FFF2-40B4-BE49-F238E27FC236}">
                  <a16:creationId xmlns:a16="http://schemas.microsoft.com/office/drawing/2014/main" id="{84B4DC52-BC96-43AD-89FC-D91230F2411F}"/>
                </a:ext>
              </a:extLst>
            </p:cNvPr>
            <p:cNvSpPr/>
            <p:nvPr/>
          </p:nvSpPr>
          <p:spPr>
            <a:xfrm>
              <a:off x="11811000" y="6562725"/>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0 w 762000"/>
                <a:gd name="connsiteY4" fmla="*/ 0 h 590550"/>
                <a:gd name="connsiteX5" fmla="*/ 657225 w 762000"/>
                <a:gd name="connsiteY5" fmla="*/ 57150 h 590550"/>
                <a:gd name="connsiteX6" fmla="*/ 676275 w 762000"/>
                <a:gd name="connsiteY6" fmla="*/ 76200 h 590550"/>
                <a:gd name="connsiteX7" fmla="*/ 657225 w 762000"/>
                <a:gd name="connsiteY7" fmla="*/ 95250 h 590550"/>
                <a:gd name="connsiteX8" fmla="*/ 638175 w 762000"/>
                <a:gd name="connsiteY8" fmla="*/ 76200 h 590550"/>
                <a:gd name="connsiteX9" fmla="*/ 657225 w 762000"/>
                <a:gd name="connsiteY9" fmla="*/ 57150 h 590550"/>
                <a:gd name="connsiteX10" fmla="*/ 590550 w 762000"/>
                <a:gd name="connsiteY10" fmla="*/ 57150 h 590550"/>
                <a:gd name="connsiteX11" fmla="*/ 609600 w 762000"/>
                <a:gd name="connsiteY11" fmla="*/ 76200 h 590550"/>
                <a:gd name="connsiteX12" fmla="*/ 590550 w 762000"/>
                <a:gd name="connsiteY12" fmla="*/ 95250 h 590550"/>
                <a:gd name="connsiteX13" fmla="*/ 571500 w 762000"/>
                <a:gd name="connsiteY13" fmla="*/ 76200 h 590550"/>
                <a:gd name="connsiteX14" fmla="*/ 590550 w 762000"/>
                <a:gd name="connsiteY14" fmla="*/ 57150 h 590550"/>
                <a:gd name="connsiteX15" fmla="*/ 523875 w 762000"/>
                <a:gd name="connsiteY15" fmla="*/ 57150 h 590550"/>
                <a:gd name="connsiteX16" fmla="*/ 542925 w 762000"/>
                <a:gd name="connsiteY16" fmla="*/ 76200 h 590550"/>
                <a:gd name="connsiteX17" fmla="*/ 523875 w 762000"/>
                <a:gd name="connsiteY17" fmla="*/ 95250 h 590550"/>
                <a:gd name="connsiteX18" fmla="*/ 504825 w 762000"/>
                <a:gd name="connsiteY18" fmla="*/ 76200 h 590550"/>
                <a:gd name="connsiteX19" fmla="*/ 523875 w 762000"/>
                <a:gd name="connsiteY19" fmla="*/ 57150 h 590550"/>
                <a:gd name="connsiteX20" fmla="*/ 704850 w 762000"/>
                <a:gd name="connsiteY20" fmla="*/ 533400 h 590550"/>
                <a:gd name="connsiteX21" fmla="*/ 57150 w 762000"/>
                <a:gd name="connsiteY21" fmla="*/ 533400 h 590550"/>
                <a:gd name="connsiteX22" fmla="*/ 57150 w 762000"/>
                <a:gd name="connsiteY22" fmla="*/ 152400 h 590550"/>
                <a:gd name="connsiteX23" fmla="*/ 704850 w 762000"/>
                <a:gd name="connsiteY23" fmla="*/ 152400 h 590550"/>
                <a:gd name="connsiteX24" fmla="*/ 704850 w 762000"/>
                <a:gd name="connsiteY24" fmla="*/ 533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2000" h="590550">
                  <a:moveTo>
                    <a:pt x="0" y="0"/>
                  </a:moveTo>
                  <a:lnTo>
                    <a:pt x="0" y="590550"/>
                  </a:lnTo>
                  <a:lnTo>
                    <a:pt x="762000" y="590550"/>
                  </a:lnTo>
                  <a:lnTo>
                    <a:pt x="762000" y="0"/>
                  </a:lnTo>
                  <a:lnTo>
                    <a:pt x="0" y="0"/>
                  </a:lnTo>
                  <a:close/>
                  <a:moveTo>
                    <a:pt x="657225" y="57150"/>
                  </a:moveTo>
                  <a:cubicBezTo>
                    <a:pt x="667703" y="57150"/>
                    <a:pt x="676275" y="65723"/>
                    <a:pt x="676275" y="76200"/>
                  </a:cubicBezTo>
                  <a:cubicBezTo>
                    <a:pt x="676275" y="86678"/>
                    <a:pt x="667703" y="95250"/>
                    <a:pt x="657225" y="95250"/>
                  </a:cubicBezTo>
                  <a:cubicBezTo>
                    <a:pt x="646748" y="95250"/>
                    <a:pt x="638175" y="86678"/>
                    <a:pt x="638175" y="76200"/>
                  </a:cubicBezTo>
                  <a:cubicBezTo>
                    <a:pt x="638175" y="65723"/>
                    <a:pt x="646748" y="57150"/>
                    <a:pt x="657225" y="57150"/>
                  </a:cubicBezTo>
                  <a:close/>
                  <a:moveTo>
                    <a:pt x="590550" y="57150"/>
                  </a:moveTo>
                  <a:cubicBezTo>
                    <a:pt x="601028" y="57150"/>
                    <a:pt x="609600" y="65723"/>
                    <a:pt x="609600" y="76200"/>
                  </a:cubicBezTo>
                  <a:cubicBezTo>
                    <a:pt x="609600" y="86678"/>
                    <a:pt x="601028" y="95250"/>
                    <a:pt x="590550" y="95250"/>
                  </a:cubicBezTo>
                  <a:cubicBezTo>
                    <a:pt x="580073" y="95250"/>
                    <a:pt x="571500" y="86678"/>
                    <a:pt x="571500" y="76200"/>
                  </a:cubicBezTo>
                  <a:cubicBezTo>
                    <a:pt x="571500" y="65723"/>
                    <a:pt x="580073" y="57150"/>
                    <a:pt x="590550" y="57150"/>
                  </a:cubicBezTo>
                  <a:close/>
                  <a:moveTo>
                    <a:pt x="523875" y="57150"/>
                  </a:moveTo>
                  <a:cubicBezTo>
                    <a:pt x="534353" y="57150"/>
                    <a:pt x="542925" y="65723"/>
                    <a:pt x="542925" y="76200"/>
                  </a:cubicBezTo>
                  <a:cubicBezTo>
                    <a:pt x="542925" y="86678"/>
                    <a:pt x="534353" y="95250"/>
                    <a:pt x="523875" y="95250"/>
                  </a:cubicBezTo>
                  <a:cubicBezTo>
                    <a:pt x="513398" y="95250"/>
                    <a:pt x="504825" y="86678"/>
                    <a:pt x="504825" y="76200"/>
                  </a:cubicBezTo>
                  <a:cubicBezTo>
                    <a:pt x="504825" y="65723"/>
                    <a:pt x="513398" y="57150"/>
                    <a:pt x="523875" y="57150"/>
                  </a:cubicBezTo>
                  <a:close/>
                  <a:moveTo>
                    <a:pt x="704850" y="533400"/>
                  </a:moveTo>
                  <a:lnTo>
                    <a:pt x="57150" y="533400"/>
                  </a:lnTo>
                  <a:lnTo>
                    <a:pt x="57150" y="152400"/>
                  </a:lnTo>
                  <a:lnTo>
                    <a:pt x="704850" y="152400"/>
                  </a:lnTo>
                  <a:lnTo>
                    <a:pt x="704850" y="533400"/>
                  </a:lnTo>
                  <a:close/>
                </a:path>
              </a:pathLst>
            </a:custGeom>
            <a:grp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sp>
          <p:nvSpPr>
            <p:cNvPr id="17" name="Freeform: Shape 16">
              <a:extLst>
                <a:ext uri="{FF2B5EF4-FFF2-40B4-BE49-F238E27FC236}">
                  <a16:creationId xmlns:a16="http://schemas.microsoft.com/office/drawing/2014/main" id="{76BEE432-A55D-4501-94F5-B5EDC2DE7ACF}"/>
                </a:ext>
              </a:extLst>
            </p:cNvPr>
            <p:cNvSpPr/>
            <p:nvPr/>
          </p:nvSpPr>
          <p:spPr>
            <a:xfrm>
              <a:off x="12096750" y="6962775"/>
              <a:ext cx="152400" cy="38100"/>
            </a:xfrm>
            <a:custGeom>
              <a:avLst/>
              <a:gdLst>
                <a:gd name="connsiteX0" fmla="*/ 0 w 152400"/>
                <a:gd name="connsiteY0" fmla="*/ 0 h 38100"/>
                <a:gd name="connsiteX1" fmla="*/ 152400 w 152400"/>
                <a:gd name="connsiteY1" fmla="*/ 0 h 38100"/>
                <a:gd name="connsiteX2" fmla="*/ 152400 w 152400"/>
                <a:gd name="connsiteY2" fmla="*/ 38100 h 38100"/>
                <a:gd name="connsiteX3" fmla="*/ 0 w 1524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52400" h="38100">
                  <a:moveTo>
                    <a:pt x="0" y="0"/>
                  </a:moveTo>
                  <a:lnTo>
                    <a:pt x="152400" y="0"/>
                  </a:lnTo>
                  <a:lnTo>
                    <a:pt x="152400" y="38100"/>
                  </a:lnTo>
                  <a:lnTo>
                    <a:pt x="0" y="38100"/>
                  </a:lnTo>
                  <a:close/>
                </a:path>
              </a:pathLst>
            </a:custGeom>
            <a:grp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grpSp>
      <p:grpSp>
        <p:nvGrpSpPr>
          <p:cNvPr id="18" name="Graphic 5" descr="Flowchart">
            <a:extLst>
              <a:ext uri="{FF2B5EF4-FFF2-40B4-BE49-F238E27FC236}">
                <a16:creationId xmlns:a16="http://schemas.microsoft.com/office/drawing/2014/main" id="{ACD7B714-86FB-4A83-833D-D734C3EE78FD}"/>
              </a:ext>
            </a:extLst>
          </p:cNvPr>
          <p:cNvGrpSpPr/>
          <p:nvPr/>
        </p:nvGrpSpPr>
        <p:grpSpPr>
          <a:xfrm>
            <a:off x="8380772" y="2014593"/>
            <a:ext cx="890954" cy="809958"/>
            <a:chOff x="11884800" y="6550800"/>
            <a:chExt cx="914400" cy="914400"/>
          </a:xfrm>
          <a:solidFill>
            <a:schemeClr val="accent5"/>
          </a:solidFill>
        </p:grpSpPr>
        <p:sp>
          <p:nvSpPr>
            <p:cNvPr id="19" name="Freeform: Shape 18">
              <a:extLst>
                <a:ext uri="{FF2B5EF4-FFF2-40B4-BE49-F238E27FC236}">
                  <a16:creationId xmlns:a16="http://schemas.microsoft.com/office/drawing/2014/main" id="{26D7C544-833E-46FD-AD72-FCD13E243FAF}"/>
                </a:ext>
              </a:extLst>
            </p:cNvPr>
            <p:cNvSpPr/>
            <p:nvPr/>
          </p:nvSpPr>
          <p:spPr>
            <a:xfrm>
              <a:off x="12180075" y="6703200"/>
              <a:ext cx="323850" cy="133350"/>
            </a:xfrm>
            <a:custGeom>
              <a:avLst/>
              <a:gdLst>
                <a:gd name="connsiteX0" fmla="*/ 0 w 323850"/>
                <a:gd name="connsiteY0" fmla="*/ 0 h 133350"/>
                <a:gd name="connsiteX1" fmla="*/ 323850 w 323850"/>
                <a:gd name="connsiteY1" fmla="*/ 0 h 133350"/>
                <a:gd name="connsiteX2" fmla="*/ 323850 w 323850"/>
                <a:gd name="connsiteY2" fmla="*/ 133350 h 133350"/>
                <a:gd name="connsiteX3" fmla="*/ 0 w 323850"/>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323850" h="133350">
                  <a:moveTo>
                    <a:pt x="0" y="0"/>
                  </a:moveTo>
                  <a:lnTo>
                    <a:pt x="323850" y="0"/>
                  </a:lnTo>
                  <a:lnTo>
                    <a:pt x="323850" y="133350"/>
                  </a:lnTo>
                  <a:lnTo>
                    <a:pt x="0" y="133350"/>
                  </a:lnTo>
                  <a:close/>
                </a:path>
              </a:pathLst>
            </a:custGeom>
            <a:grp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sp>
          <p:nvSpPr>
            <p:cNvPr id="20" name="Freeform: Shape 19">
              <a:extLst>
                <a:ext uri="{FF2B5EF4-FFF2-40B4-BE49-F238E27FC236}">
                  <a16:creationId xmlns:a16="http://schemas.microsoft.com/office/drawing/2014/main" id="{496EC379-E986-4864-BD24-413D2F05AD22}"/>
                </a:ext>
              </a:extLst>
            </p:cNvPr>
            <p:cNvSpPr/>
            <p:nvPr/>
          </p:nvSpPr>
          <p:spPr>
            <a:xfrm>
              <a:off x="11999100" y="7208025"/>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sp>
          <p:nvSpPr>
            <p:cNvPr id="21" name="Freeform: Shape 20">
              <a:extLst>
                <a:ext uri="{FF2B5EF4-FFF2-40B4-BE49-F238E27FC236}">
                  <a16:creationId xmlns:a16="http://schemas.microsoft.com/office/drawing/2014/main" id="{59CF8D53-D005-4CCC-AB26-AB6CEB57551E}"/>
                </a:ext>
              </a:extLst>
            </p:cNvPr>
            <p:cNvSpPr/>
            <p:nvPr/>
          </p:nvSpPr>
          <p:spPr>
            <a:xfrm>
              <a:off x="12284850" y="7208025"/>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sp>
          <p:nvSpPr>
            <p:cNvPr id="22" name="Freeform: Shape 21">
              <a:extLst>
                <a:ext uri="{FF2B5EF4-FFF2-40B4-BE49-F238E27FC236}">
                  <a16:creationId xmlns:a16="http://schemas.microsoft.com/office/drawing/2014/main" id="{161DB9DF-59EA-4B4A-8BE9-45B0DD70E9EF}"/>
                </a:ext>
              </a:extLst>
            </p:cNvPr>
            <p:cNvSpPr/>
            <p:nvPr/>
          </p:nvSpPr>
          <p:spPr>
            <a:xfrm>
              <a:off x="12570600" y="7208025"/>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sp>
          <p:nvSpPr>
            <p:cNvPr id="23" name="Freeform: Shape 22">
              <a:extLst>
                <a:ext uri="{FF2B5EF4-FFF2-40B4-BE49-F238E27FC236}">
                  <a16:creationId xmlns:a16="http://schemas.microsoft.com/office/drawing/2014/main" id="{24B6E6C0-0560-4A11-80D0-7B286636CFFC}"/>
                </a:ext>
              </a:extLst>
            </p:cNvPr>
            <p:cNvSpPr/>
            <p:nvPr/>
          </p:nvSpPr>
          <p:spPr>
            <a:xfrm>
              <a:off x="12037200" y="6874650"/>
              <a:ext cx="609600" cy="304800"/>
            </a:xfrm>
            <a:custGeom>
              <a:avLst/>
              <a:gdLst>
                <a:gd name="connsiteX0" fmla="*/ 366713 w 609600"/>
                <a:gd name="connsiteY0" fmla="*/ 133350 h 304800"/>
                <a:gd name="connsiteX1" fmla="*/ 323850 w 609600"/>
                <a:gd name="connsiteY1" fmla="*/ 90488 h 304800"/>
                <a:gd name="connsiteX2" fmla="*/ 323850 w 609600"/>
                <a:gd name="connsiteY2" fmla="*/ 0 h 304800"/>
                <a:gd name="connsiteX3" fmla="*/ 285750 w 609600"/>
                <a:gd name="connsiteY3" fmla="*/ 0 h 304800"/>
                <a:gd name="connsiteX4" fmla="*/ 285750 w 609600"/>
                <a:gd name="connsiteY4" fmla="*/ 90488 h 304800"/>
                <a:gd name="connsiteX5" fmla="*/ 242888 w 609600"/>
                <a:gd name="connsiteY5" fmla="*/ 133350 h 304800"/>
                <a:gd name="connsiteX6" fmla="*/ 0 w 609600"/>
                <a:gd name="connsiteY6" fmla="*/ 133350 h 304800"/>
                <a:gd name="connsiteX7" fmla="*/ 0 w 609600"/>
                <a:gd name="connsiteY7" fmla="*/ 304800 h 304800"/>
                <a:gd name="connsiteX8" fmla="*/ 38100 w 609600"/>
                <a:gd name="connsiteY8" fmla="*/ 304800 h 304800"/>
                <a:gd name="connsiteX9" fmla="*/ 38100 w 609600"/>
                <a:gd name="connsiteY9" fmla="*/ 171450 h 304800"/>
                <a:gd name="connsiteX10" fmla="*/ 242888 w 609600"/>
                <a:gd name="connsiteY10" fmla="*/ 171450 h 304800"/>
                <a:gd name="connsiteX11" fmla="*/ 285750 w 609600"/>
                <a:gd name="connsiteY11" fmla="*/ 214313 h 304800"/>
                <a:gd name="connsiteX12" fmla="*/ 285750 w 609600"/>
                <a:gd name="connsiteY12" fmla="*/ 304800 h 304800"/>
                <a:gd name="connsiteX13" fmla="*/ 323850 w 609600"/>
                <a:gd name="connsiteY13" fmla="*/ 304800 h 304800"/>
                <a:gd name="connsiteX14" fmla="*/ 323850 w 609600"/>
                <a:gd name="connsiteY14" fmla="*/ 214313 h 304800"/>
                <a:gd name="connsiteX15" fmla="*/ 366713 w 609600"/>
                <a:gd name="connsiteY15" fmla="*/ 171450 h 304800"/>
                <a:gd name="connsiteX16" fmla="*/ 571500 w 609600"/>
                <a:gd name="connsiteY16" fmla="*/ 171450 h 304800"/>
                <a:gd name="connsiteX17" fmla="*/ 571500 w 609600"/>
                <a:gd name="connsiteY17" fmla="*/ 304800 h 304800"/>
                <a:gd name="connsiteX18" fmla="*/ 609600 w 609600"/>
                <a:gd name="connsiteY18" fmla="*/ 304800 h 304800"/>
                <a:gd name="connsiteX19" fmla="*/ 609600 w 609600"/>
                <a:gd name="connsiteY19" fmla="*/ 133350 h 304800"/>
                <a:gd name="connsiteX20" fmla="*/ 304800 w 609600"/>
                <a:gd name="connsiteY20" fmla="*/ 200025 h 304800"/>
                <a:gd name="connsiteX21" fmla="*/ 257175 w 609600"/>
                <a:gd name="connsiteY21" fmla="*/ 152400 h 304800"/>
                <a:gd name="connsiteX22" fmla="*/ 304800 w 609600"/>
                <a:gd name="connsiteY22" fmla="*/ 104775 h 304800"/>
                <a:gd name="connsiteX23" fmla="*/ 352425 w 609600"/>
                <a:gd name="connsiteY23"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600" h="304800">
                  <a:moveTo>
                    <a:pt x="366713" y="133350"/>
                  </a:moveTo>
                  <a:lnTo>
                    <a:pt x="323850" y="90488"/>
                  </a:lnTo>
                  <a:lnTo>
                    <a:pt x="323850" y="0"/>
                  </a:lnTo>
                  <a:lnTo>
                    <a:pt x="285750" y="0"/>
                  </a:lnTo>
                  <a:lnTo>
                    <a:pt x="285750" y="90488"/>
                  </a:lnTo>
                  <a:lnTo>
                    <a:pt x="242888" y="133350"/>
                  </a:lnTo>
                  <a:lnTo>
                    <a:pt x="0" y="133350"/>
                  </a:lnTo>
                  <a:lnTo>
                    <a:pt x="0" y="304800"/>
                  </a:lnTo>
                  <a:lnTo>
                    <a:pt x="38100" y="304800"/>
                  </a:lnTo>
                  <a:lnTo>
                    <a:pt x="38100" y="171450"/>
                  </a:lnTo>
                  <a:lnTo>
                    <a:pt x="242888" y="171450"/>
                  </a:lnTo>
                  <a:lnTo>
                    <a:pt x="285750" y="214313"/>
                  </a:lnTo>
                  <a:lnTo>
                    <a:pt x="285750" y="304800"/>
                  </a:lnTo>
                  <a:lnTo>
                    <a:pt x="323850" y="304800"/>
                  </a:lnTo>
                  <a:lnTo>
                    <a:pt x="323850" y="214313"/>
                  </a:lnTo>
                  <a:lnTo>
                    <a:pt x="366713" y="171450"/>
                  </a:lnTo>
                  <a:lnTo>
                    <a:pt x="571500" y="171450"/>
                  </a:lnTo>
                  <a:lnTo>
                    <a:pt x="571500" y="304800"/>
                  </a:lnTo>
                  <a:lnTo>
                    <a:pt x="609600" y="304800"/>
                  </a:lnTo>
                  <a:lnTo>
                    <a:pt x="609600" y="133350"/>
                  </a:lnTo>
                  <a:close/>
                  <a:moveTo>
                    <a:pt x="304800" y="200025"/>
                  </a:moveTo>
                  <a:lnTo>
                    <a:pt x="257175" y="152400"/>
                  </a:lnTo>
                  <a:lnTo>
                    <a:pt x="304800" y="104775"/>
                  </a:lnTo>
                  <a:lnTo>
                    <a:pt x="352425" y="152400"/>
                  </a:lnTo>
                  <a:close/>
                </a:path>
              </a:pathLst>
            </a:custGeom>
            <a:grp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grpSp>
      <p:grpSp>
        <p:nvGrpSpPr>
          <p:cNvPr id="24" name="Graphic 7" descr="Upward trend">
            <a:extLst>
              <a:ext uri="{FF2B5EF4-FFF2-40B4-BE49-F238E27FC236}">
                <a16:creationId xmlns:a16="http://schemas.microsoft.com/office/drawing/2014/main" id="{42F2E801-8078-46FB-8FF9-6D3F94A838F1}"/>
              </a:ext>
            </a:extLst>
          </p:cNvPr>
          <p:cNvGrpSpPr/>
          <p:nvPr/>
        </p:nvGrpSpPr>
        <p:grpSpPr>
          <a:xfrm>
            <a:off x="602899" y="2014593"/>
            <a:ext cx="809958" cy="809958"/>
            <a:chOff x="12034800" y="6700800"/>
            <a:chExt cx="914400" cy="914400"/>
          </a:xfrm>
          <a:solidFill>
            <a:schemeClr val="accent5"/>
          </a:solidFill>
        </p:grpSpPr>
        <p:sp>
          <p:nvSpPr>
            <p:cNvPr id="25" name="Freeform: Shape 24">
              <a:extLst>
                <a:ext uri="{FF2B5EF4-FFF2-40B4-BE49-F238E27FC236}">
                  <a16:creationId xmlns:a16="http://schemas.microsoft.com/office/drawing/2014/main" id="{65A59A4D-A063-4426-88A6-52A8B8559BCB}"/>
                </a:ext>
              </a:extLst>
            </p:cNvPr>
            <p:cNvSpPr/>
            <p:nvPr/>
          </p:nvSpPr>
          <p:spPr>
            <a:xfrm>
              <a:off x="12168150" y="6834150"/>
              <a:ext cx="647700" cy="647700"/>
            </a:xfrm>
            <a:custGeom>
              <a:avLst/>
              <a:gdLst>
                <a:gd name="connsiteX0" fmla="*/ 57150 w 647700"/>
                <a:gd name="connsiteY0" fmla="*/ 0 h 647700"/>
                <a:gd name="connsiteX1" fmla="*/ 0 w 647700"/>
                <a:gd name="connsiteY1" fmla="*/ 0 h 647700"/>
                <a:gd name="connsiteX2" fmla="*/ 0 w 647700"/>
                <a:gd name="connsiteY2" fmla="*/ 647700 h 647700"/>
                <a:gd name="connsiteX3" fmla="*/ 647700 w 647700"/>
                <a:gd name="connsiteY3" fmla="*/ 647700 h 647700"/>
                <a:gd name="connsiteX4" fmla="*/ 647700 w 647700"/>
                <a:gd name="connsiteY4" fmla="*/ 590550 h 647700"/>
                <a:gd name="connsiteX5" fmla="*/ 57150 w 647700"/>
                <a:gd name="connsiteY5" fmla="*/ 5905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00" h="647700">
                  <a:moveTo>
                    <a:pt x="57150" y="0"/>
                  </a:moveTo>
                  <a:lnTo>
                    <a:pt x="0" y="0"/>
                  </a:lnTo>
                  <a:lnTo>
                    <a:pt x="0" y="647700"/>
                  </a:lnTo>
                  <a:lnTo>
                    <a:pt x="647700" y="647700"/>
                  </a:lnTo>
                  <a:lnTo>
                    <a:pt x="647700" y="590550"/>
                  </a:lnTo>
                  <a:lnTo>
                    <a:pt x="57150" y="590550"/>
                  </a:lnTo>
                  <a:close/>
                </a:path>
              </a:pathLst>
            </a:custGeom>
            <a:grp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sp>
          <p:nvSpPr>
            <p:cNvPr id="26" name="Freeform: Shape 25">
              <a:extLst>
                <a:ext uri="{FF2B5EF4-FFF2-40B4-BE49-F238E27FC236}">
                  <a16:creationId xmlns:a16="http://schemas.microsoft.com/office/drawing/2014/main" id="{7885EEC7-BB02-4B42-B8D1-63930E1C8BF5}"/>
                </a:ext>
              </a:extLst>
            </p:cNvPr>
            <p:cNvSpPr/>
            <p:nvPr/>
          </p:nvSpPr>
          <p:spPr>
            <a:xfrm>
              <a:off x="12262447" y="6996075"/>
              <a:ext cx="553402" cy="324802"/>
            </a:xfrm>
            <a:custGeom>
              <a:avLst/>
              <a:gdLst>
                <a:gd name="connsiteX0" fmla="*/ 401003 w 553402"/>
                <a:gd name="connsiteY0" fmla="*/ 0 h 324802"/>
                <a:gd name="connsiteX1" fmla="*/ 457200 w 553402"/>
                <a:gd name="connsiteY1" fmla="*/ 56198 h 324802"/>
                <a:gd name="connsiteX2" fmla="*/ 381953 w 553402"/>
                <a:gd name="connsiteY2" fmla="*/ 131445 h 324802"/>
                <a:gd name="connsiteX3" fmla="*/ 324803 w 553402"/>
                <a:gd name="connsiteY3" fmla="*/ 74295 h 324802"/>
                <a:gd name="connsiteX4" fmla="*/ 229553 w 553402"/>
                <a:gd name="connsiteY4" fmla="*/ 169545 h 324802"/>
                <a:gd name="connsiteX5" fmla="*/ 172403 w 553402"/>
                <a:gd name="connsiteY5" fmla="*/ 112395 h 324802"/>
                <a:gd name="connsiteX6" fmla="*/ 0 w 553402"/>
                <a:gd name="connsiteY6" fmla="*/ 284798 h 324802"/>
                <a:gd name="connsiteX7" fmla="*/ 40005 w 553402"/>
                <a:gd name="connsiteY7" fmla="*/ 324803 h 324802"/>
                <a:gd name="connsiteX8" fmla="*/ 172403 w 553402"/>
                <a:gd name="connsiteY8" fmla="*/ 192405 h 324802"/>
                <a:gd name="connsiteX9" fmla="*/ 229553 w 553402"/>
                <a:gd name="connsiteY9" fmla="*/ 249555 h 324802"/>
                <a:gd name="connsiteX10" fmla="*/ 324803 w 553402"/>
                <a:gd name="connsiteY10" fmla="*/ 154305 h 324802"/>
                <a:gd name="connsiteX11" fmla="*/ 381953 w 553402"/>
                <a:gd name="connsiteY11" fmla="*/ 211455 h 324802"/>
                <a:gd name="connsiteX12" fmla="*/ 497205 w 553402"/>
                <a:gd name="connsiteY12" fmla="*/ 96202 h 324802"/>
                <a:gd name="connsiteX13" fmla="*/ 553403 w 553402"/>
                <a:gd name="connsiteY13" fmla="*/ 152400 h 324802"/>
                <a:gd name="connsiteX14" fmla="*/ 553403 w 553402"/>
                <a:gd name="connsiteY14" fmla="*/ 0 h 3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3402" h="324802">
                  <a:moveTo>
                    <a:pt x="401003" y="0"/>
                  </a:moveTo>
                  <a:lnTo>
                    <a:pt x="457200" y="56198"/>
                  </a:lnTo>
                  <a:lnTo>
                    <a:pt x="381953" y="131445"/>
                  </a:lnTo>
                  <a:lnTo>
                    <a:pt x="324803" y="74295"/>
                  </a:lnTo>
                  <a:lnTo>
                    <a:pt x="229553" y="169545"/>
                  </a:lnTo>
                  <a:lnTo>
                    <a:pt x="172403" y="112395"/>
                  </a:lnTo>
                  <a:lnTo>
                    <a:pt x="0" y="284798"/>
                  </a:lnTo>
                  <a:lnTo>
                    <a:pt x="40005" y="324803"/>
                  </a:lnTo>
                  <a:lnTo>
                    <a:pt x="172403" y="192405"/>
                  </a:lnTo>
                  <a:lnTo>
                    <a:pt x="229553" y="249555"/>
                  </a:lnTo>
                  <a:lnTo>
                    <a:pt x="324803" y="154305"/>
                  </a:lnTo>
                  <a:lnTo>
                    <a:pt x="381953" y="211455"/>
                  </a:lnTo>
                  <a:lnTo>
                    <a:pt x="497205" y="96202"/>
                  </a:lnTo>
                  <a:lnTo>
                    <a:pt x="553403" y="152400"/>
                  </a:lnTo>
                  <a:lnTo>
                    <a:pt x="553403" y="0"/>
                  </a:lnTo>
                  <a:close/>
                </a:path>
              </a:pathLst>
            </a:custGeom>
            <a:grpFill/>
            <a:ln w="9525" cap="flat">
              <a:noFill/>
              <a:prstDash val="solid"/>
              <a:miter/>
            </a:ln>
          </p:spPr>
          <p:txBody>
            <a:bodyPr rtlCol="0" anchor="ctr"/>
            <a:lstStyle/>
            <a:p>
              <a:pPr algn="ctr" defTabSz="412750"/>
              <a:endParaRPr lang="es-UY" sz="2800" kern="0">
                <a:solidFill>
                  <a:sysClr val="windowText" lastClr="000000"/>
                </a:solidFill>
                <a:latin typeface="Lato Light"/>
                <a:sym typeface="Gill Sans"/>
              </a:endParaRPr>
            </a:p>
          </p:txBody>
        </p:sp>
      </p:grpSp>
      <p:sp>
        <p:nvSpPr>
          <p:cNvPr id="27" name="TextBox 26">
            <a:extLst>
              <a:ext uri="{FF2B5EF4-FFF2-40B4-BE49-F238E27FC236}">
                <a16:creationId xmlns:a16="http://schemas.microsoft.com/office/drawing/2014/main" id="{453B8CC3-BE54-4A36-9E67-30A1CDC38587}"/>
              </a:ext>
            </a:extLst>
          </p:cNvPr>
          <p:cNvSpPr txBox="1"/>
          <p:nvPr/>
        </p:nvSpPr>
        <p:spPr>
          <a:xfrm>
            <a:off x="0" y="0"/>
            <a:ext cx="9525741" cy="89255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a:ea typeface="+mn-ea"/>
                <a:cs typeface="+mn-cs"/>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lumMod val="50000"/>
                  </a:schemeClr>
                </a:solidFill>
                <a:effectLst/>
                <a:uLnTx/>
                <a:uFillTx/>
                <a:latin typeface="Lato Light"/>
                <a:ea typeface="+mn-ea"/>
                <a:cs typeface="+mn-cs"/>
              </a:rPr>
              <a:t>Brand &amp; Reputation</a:t>
            </a:r>
          </a:p>
        </p:txBody>
      </p:sp>
      <p:pic>
        <p:nvPicPr>
          <p:cNvPr id="28" name="Picture 27" descr="Logo&#10;&#10;Description automatically generated">
            <a:extLst>
              <a:ext uri="{FF2B5EF4-FFF2-40B4-BE49-F238E27FC236}">
                <a16:creationId xmlns:a16="http://schemas.microsoft.com/office/drawing/2014/main" id="{CF5BB261-3A4C-4812-8F5E-CA3C9714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9" name="Footer Placeholder 28">
            <a:extLst>
              <a:ext uri="{FF2B5EF4-FFF2-40B4-BE49-F238E27FC236}">
                <a16:creationId xmlns:a16="http://schemas.microsoft.com/office/drawing/2014/main" id="{EE0B2C66-C53C-4216-AE64-98F0D9C2C520}"/>
              </a:ext>
            </a:extLst>
          </p:cNvPr>
          <p:cNvSpPr>
            <a:spLocks noGrp="1"/>
          </p:cNvSpPr>
          <p:nvPr>
            <p:ph type="ftr" sz="quarter" idx="11"/>
          </p:nvPr>
        </p:nvSpPr>
        <p:spPr/>
        <p:txBody>
          <a:bodyPr/>
          <a:lstStyle/>
          <a:p>
            <a:r>
              <a:rPr lang="en-GB"/>
              <a:t>www.upskilpro.com</a:t>
            </a:r>
          </a:p>
        </p:txBody>
      </p:sp>
      <p:sp>
        <p:nvSpPr>
          <p:cNvPr id="30" name="Slide Number Placeholder 29">
            <a:extLst>
              <a:ext uri="{FF2B5EF4-FFF2-40B4-BE49-F238E27FC236}">
                <a16:creationId xmlns:a16="http://schemas.microsoft.com/office/drawing/2014/main" id="{59B5EA99-1489-4191-A61C-FFAF4A757E52}"/>
              </a:ext>
            </a:extLst>
          </p:cNvPr>
          <p:cNvSpPr>
            <a:spLocks noGrp="1"/>
          </p:cNvSpPr>
          <p:nvPr>
            <p:ph type="sldNum" sz="quarter" idx="12"/>
          </p:nvPr>
        </p:nvSpPr>
        <p:spPr/>
        <p:txBody>
          <a:bodyPr/>
          <a:lstStyle/>
          <a:p>
            <a:fld id="{C78A94D8-6129-47FC-8647-F2BFC87A2450}" type="slidenum">
              <a:rPr lang="en-GB" smtClean="0"/>
              <a:t>49</a:t>
            </a:fld>
            <a:endParaRPr lang="en-GB"/>
          </a:p>
        </p:txBody>
      </p:sp>
    </p:spTree>
    <p:extLst>
      <p:ext uri="{BB962C8B-B14F-4D97-AF65-F5344CB8AC3E}">
        <p14:creationId xmlns:p14="http://schemas.microsoft.com/office/powerpoint/2010/main" val="248138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9FA368D-4B7E-4940-945F-AE694E80791A}"/>
              </a:ext>
            </a:extLst>
          </p:cNvPr>
          <p:cNvGrpSpPr/>
          <p:nvPr/>
        </p:nvGrpSpPr>
        <p:grpSpPr>
          <a:xfrm>
            <a:off x="3236851" y="929130"/>
            <a:ext cx="4599710" cy="5143780"/>
            <a:chOff x="3796145" y="1335531"/>
            <a:chExt cx="4599710" cy="5143780"/>
          </a:xfrm>
        </p:grpSpPr>
        <p:sp>
          <p:nvSpPr>
            <p:cNvPr id="13" name="Shape">
              <a:extLst>
                <a:ext uri="{FF2B5EF4-FFF2-40B4-BE49-F238E27FC236}">
                  <a16:creationId xmlns:a16="http://schemas.microsoft.com/office/drawing/2014/main" id="{B73966A3-AC38-47F7-817D-55E762405F33}"/>
                </a:ext>
              </a:extLst>
            </p:cNvPr>
            <p:cNvSpPr/>
            <p:nvPr/>
          </p:nvSpPr>
          <p:spPr>
            <a:xfrm>
              <a:off x="4146563" y="1953375"/>
              <a:ext cx="3906250" cy="3907170"/>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8794"/>
                    <a:pt x="21049" y="6913"/>
                    <a:pt x="20091" y="5302"/>
                  </a:cubicBezTo>
                  <a:cubicBezTo>
                    <a:pt x="20091" y="5297"/>
                    <a:pt x="20086" y="5287"/>
                    <a:pt x="20080" y="5281"/>
                  </a:cubicBezTo>
                  <a:cubicBezTo>
                    <a:pt x="20075" y="5276"/>
                    <a:pt x="20070" y="5271"/>
                    <a:pt x="20065" y="5266"/>
                  </a:cubicBezTo>
                  <a:cubicBezTo>
                    <a:pt x="18178" y="2116"/>
                    <a:pt x="14726" y="0"/>
                    <a:pt x="10795" y="0"/>
                  </a:cubicBezTo>
                  <a:cubicBezTo>
                    <a:pt x="6889" y="0"/>
                    <a:pt x="3462" y="2085"/>
                    <a:pt x="1565" y="5195"/>
                  </a:cubicBezTo>
                  <a:cubicBezTo>
                    <a:pt x="1560" y="5200"/>
                    <a:pt x="1555" y="5205"/>
                    <a:pt x="1555" y="5210"/>
                  </a:cubicBezTo>
                  <a:cubicBezTo>
                    <a:pt x="1550" y="5215"/>
                    <a:pt x="1550" y="5220"/>
                    <a:pt x="1550" y="5230"/>
                  </a:cubicBezTo>
                  <a:cubicBezTo>
                    <a:pt x="566" y="6857"/>
                    <a:pt x="0" y="8763"/>
                    <a:pt x="0" y="10803"/>
                  </a:cubicBezTo>
                  <a:cubicBezTo>
                    <a:pt x="0" y="12811"/>
                    <a:pt x="551" y="14692"/>
                    <a:pt x="1509" y="16303"/>
                  </a:cubicBezTo>
                  <a:cubicBezTo>
                    <a:pt x="1509" y="16308"/>
                    <a:pt x="1514" y="16319"/>
                    <a:pt x="1520" y="16324"/>
                  </a:cubicBezTo>
                  <a:cubicBezTo>
                    <a:pt x="1525" y="16329"/>
                    <a:pt x="1530" y="16334"/>
                    <a:pt x="1535" y="16339"/>
                  </a:cubicBezTo>
                  <a:cubicBezTo>
                    <a:pt x="3422" y="19489"/>
                    <a:pt x="6874" y="21600"/>
                    <a:pt x="10805" y="21600"/>
                  </a:cubicBezTo>
                  <a:cubicBezTo>
                    <a:pt x="14711" y="21600"/>
                    <a:pt x="18138" y="19520"/>
                    <a:pt x="20035" y="16405"/>
                  </a:cubicBezTo>
                  <a:cubicBezTo>
                    <a:pt x="20040" y="16400"/>
                    <a:pt x="20045" y="16395"/>
                    <a:pt x="20045" y="16390"/>
                  </a:cubicBezTo>
                  <a:cubicBezTo>
                    <a:pt x="20050" y="16385"/>
                    <a:pt x="20050" y="16380"/>
                    <a:pt x="20050" y="16370"/>
                  </a:cubicBezTo>
                  <a:cubicBezTo>
                    <a:pt x="21034" y="14743"/>
                    <a:pt x="21600" y="12837"/>
                    <a:pt x="21600" y="10803"/>
                  </a:cubicBezTo>
                  <a:close/>
                  <a:moveTo>
                    <a:pt x="19948" y="16242"/>
                  </a:moveTo>
                  <a:lnTo>
                    <a:pt x="18342" y="15273"/>
                  </a:lnTo>
                  <a:cubicBezTo>
                    <a:pt x="18337" y="15171"/>
                    <a:pt x="18331" y="15070"/>
                    <a:pt x="18326" y="14962"/>
                  </a:cubicBezTo>
                  <a:cubicBezTo>
                    <a:pt x="19474" y="14442"/>
                    <a:pt x="20096" y="13815"/>
                    <a:pt x="20096" y="13148"/>
                  </a:cubicBezTo>
                  <a:cubicBezTo>
                    <a:pt x="20096" y="13107"/>
                    <a:pt x="20060" y="13071"/>
                    <a:pt x="20019" y="13071"/>
                  </a:cubicBezTo>
                  <a:cubicBezTo>
                    <a:pt x="19978" y="13071"/>
                    <a:pt x="19943" y="13107"/>
                    <a:pt x="19943" y="13148"/>
                  </a:cubicBezTo>
                  <a:cubicBezTo>
                    <a:pt x="19943" y="13734"/>
                    <a:pt x="19361" y="14315"/>
                    <a:pt x="18316" y="14799"/>
                  </a:cubicBezTo>
                  <a:cubicBezTo>
                    <a:pt x="18286" y="14504"/>
                    <a:pt x="18240" y="14188"/>
                    <a:pt x="18173" y="13851"/>
                  </a:cubicBezTo>
                  <a:cubicBezTo>
                    <a:pt x="17985" y="12888"/>
                    <a:pt x="17648" y="11817"/>
                    <a:pt x="17194" y="10701"/>
                  </a:cubicBezTo>
                  <a:cubicBezTo>
                    <a:pt x="17648" y="9584"/>
                    <a:pt x="17985" y="8514"/>
                    <a:pt x="18173" y="7550"/>
                  </a:cubicBezTo>
                  <a:cubicBezTo>
                    <a:pt x="18240" y="7214"/>
                    <a:pt x="18286" y="6898"/>
                    <a:pt x="18316" y="6602"/>
                  </a:cubicBezTo>
                  <a:cubicBezTo>
                    <a:pt x="19361" y="7086"/>
                    <a:pt x="19943" y="7667"/>
                    <a:pt x="19943" y="8254"/>
                  </a:cubicBezTo>
                  <a:cubicBezTo>
                    <a:pt x="19943" y="8294"/>
                    <a:pt x="19978" y="8330"/>
                    <a:pt x="20019" y="8330"/>
                  </a:cubicBezTo>
                  <a:cubicBezTo>
                    <a:pt x="20060" y="8330"/>
                    <a:pt x="20096" y="8294"/>
                    <a:pt x="20096" y="8254"/>
                  </a:cubicBezTo>
                  <a:cubicBezTo>
                    <a:pt x="20096" y="7586"/>
                    <a:pt x="19474" y="6959"/>
                    <a:pt x="18326" y="6439"/>
                  </a:cubicBezTo>
                  <a:cubicBezTo>
                    <a:pt x="18326" y="6434"/>
                    <a:pt x="18326" y="6423"/>
                    <a:pt x="18326" y="6418"/>
                  </a:cubicBezTo>
                  <a:lnTo>
                    <a:pt x="19989" y="5429"/>
                  </a:lnTo>
                  <a:cubicBezTo>
                    <a:pt x="20917" y="7010"/>
                    <a:pt x="21447" y="8845"/>
                    <a:pt x="21447" y="10803"/>
                  </a:cubicBezTo>
                  <a:cubicBezTo>
                    <a:pt x="21447" y="12786"/>
                    <a:pt x="20896" y="14651"/>
                    <a:pt x="19948" y="16242"/>
                  </a:cubicBezTo>
                  <a:close/>
                  <a:moveTo>
                    <a:pt x="3432" y="14866"/>
                  </a:moveTo>
                  <a:cubicBezTo>
                    <a:pt x="3457" y="14560"/>
                    <a:pt x="3508" y="14233"/>
                    <a:pt x="3575" y="13882"/>
                  </a:cubicBezTo>
                  <a:cubicBezTo>
                    <a:pt x="3753" y="12969"/>
                    <a:pt x="4064" y="11960"/>
                    <a:pt x="4487" y="10905"/>
                  </a:cubicBezTo>
                  <a:cubicBezTo>
                    <a:pt x="4865" y="11807"/>
                    <a:pt x="5318" y="12740"/>
                    <a:pt x="5833" y="13668"/>
                  </a:cubicBezTo>
                  <a:lnTo>
                    <a:pt x="3651" y="14962"/>
                  </a:lnTo>
                  <a:cubicBezTo>
                    <a:pt x="3575" y="14927"/>
                    <a:pt x="3503" y="14896"/>
                    <a:pt x="3432" y="14866"/>
                  </a:cubicBezTo>
                  <a:close/>
                  <a:moveTo>
                    <a:pt x="3488" y="15059"/>
                  </a:moveTo>
                  <a:lnTo>
                    <a:pt x="3416" y="15105"/>
                  </a:lnTo>
                  <a:cubicBezTo>
                    <a:pt x="3416" y="15080"/>
                    <a:pt x="3422" y="15054"/>
                    <a:pt x="3422" y="15034"/>
                  </a:cubicBezTo>
                  <a:cubicBezTo>
                    <a:pt x="3442" y="15039"/>
                    <a:pt x="3462" y="15049"/>
                    <a:pt x="3488" y="15059"/>
                  </a:cubicBezTo>
                  <a:close/>
                  <a:moveTo>
                    <a:pt x="3524" y="6490"/>
                  </a:moveTo>
                  <a:lnTo>
                    <a:pt x="5767" y="7846"/>
                  </a:lnTo>
                  <a:cubicBezTo>
                    <a:pt x="5278" y="8733"/>
                    <a:pt x="4844" y="9625"/>
                    <a:pt x="4482" y="10492"/>
                  </a:cubicBezTo>
                  <a:cubicBezTo>
                    <a:pt x="4064" y="9436"/>
                    <a:pt x="3753" y="8427"/>
                    <a:pt x="3569" y="7514"/>
                  </a:cubicBezTo>
                  <a:cubicBezTo>
                    <a:pt x="3498" y="7163"/>
                    <a:pt x="3452" y="6836"/>
                    <a:pt x="3427" y="6530"/>
                  </a:cubicBezTo>
                  <a:cubicBezTo>
                    <a:pt x="3462" y="6520"/>
                    <a:pt x="3493" y="6505"/>
                    <a:pt x="3524" y="6490"/>
                  </a:cubicBezTo>
                  <a:close/>
                  <a:moveTo>
                    <a:pt x="18163" y="6530"/>
                  </a:moveTo>
                  <a:cubicBezTo>
                    <a:pt x="18138" y="6836"/>
                    <a:pt x="18087" y="7168"/>
                    <a:pt x="18020" y="7519"/>
                  </a:cubicBezTo>
                  <a:cubicBezTo>
                    <a:pt x="17842" y="8432"/>
                    <a:pt x="17531" y="9441"/>
                    <a:pt x="17108" y="10497"/>
                  </a:cubicBezTo>
                  <a:cubicBezTo>
                    <a:pt x="16751" y="9645"/>
                    <a:pt x="16327" y="8763"/>
                    <a:pt x="15848" y="7892"/>
                  </a:cubicBezTo>
                  <a:lnTo>
                    <a:pt x="18148" y="6525"/>
                  </a:lnTo>
                  <a:cubicBezTo>
                    <a:pt x="18153" y="6525"/>
                    <a:pt x="18158" y="6530"/>
                    <a:pt x="18163" y="6530"/>
                  </a:cubicBezTo>
                  <a:close/>
                  <a:moveTo>
                    <a:pt x="15608" y="13622"/>
                  </a:moveTo>
                  <a:lnTo>
                    <a:pt x="10948" y="10803"/>
                  </a:lnTo>
                  <a:lnTo>
                    <a:pt x="15716" y="7968"/>
                  </a:lnTo>
                  <a:cubicBezTo>
                    <a:pt x="16220" y="8886"/>
                    <a:pt x="16659" y="9808"/>
                    <a:pt x="17026" y="10701"/>
                  </a:cubicBezTo>
                  <a:cubicBezTo>
                    <a:pt x="16639" y="11649"/>
                    <a:pt x="16164" y="12633"/>
                    <a:pt x="15614" y="13612"/>
                  </a:cubicBezTo>
                  <a:cubicBezTo>
                    <a:pt x="15614" y="13617"/>
                    <a:pt x="15608" y="13617"/>
                    <a:pt x="15608" y="13622"/>
                  </a:cubicBezTo>
                  <a:close/>
                  <a:moveTo>
                    <a:pt x="15772" y="7754"/>
                  </a:moveTo>
                  <a:cubicBezTo>
                    <a:pt x="15761" y="7739"/>
                    <a:pt x="15756" y="7723"/>
                    <a:pt x="15746" y="7708"/>
                  </a:cubicBezTo>
                  <a:cubicBezTo>
                    <a:pt x="15323" y="6954"/>
                    <a:pt x="14879" y="6235"/>
                    <a:pt x="14420" y="5567"/>
                  </a:cubicBezTo>
                  <a:cubicBezTo>
                    <a:pt x="15481" y="5715"/>
                    <a:pt x="16455" y="5929"/>
                    <a:pt x="17291" y="6199"/>
                  </a:cubicBezTo>
                  <a:cubicBezTo>
                    <a:pt x="17531" y="6276"/>
                    <a:pt x="17755" y="6362"/>
                    <a:pt x="17969" y="6444"/>
                  </a:cubicBezTo>
                  <a:lnTo>
                    <a:pt x="15772" y="7754"/>
                  </a:lnTo>
                  <a:close/>
                  <a:moveTo>
                    <a:pt x="15614" y="7785"/>
                  </a:moveTo>
                  <a:cubicBezTo>
                    <a:pt x="15624" y="7800"/>
                    <a:pt x="15629" y="7815"/>
                    <a:pt x="15639" y="7830"/>
                  </a:cubicBezTo>
                  <a:lnTo>
                    <a:pt x="10871" y="10665"/>
                  </a:lnTo>
                  <a:lnTo>
                    <a:pt x="10871" y="5327"/>
                  </a:lnTo>
                  <a:cubicBezTo>
                    <a:pt x="12034" y="5332"/>
                    <a:pt x="13161" y="5404"/>
                    <a:pt x="14211" y="5541"/>
                  </a:cubicBezTo>
                  <a:cubicBezTo>
                    <a:pt x="14701" y="6240"/>
                    <a:pt x="15170" y="6994"/>
                    <a:pt x="15614" y="7785"/>
                  </a:cubicBezTo>
                  <a:close/>
                  <a:moveTo>
                    <a:pt x="10876" y="5174"/>
                  </a:moveTo>
                  <a:lnTo>
                    <a:pt x="10876" y="1871"/>
                  </a:lnTo>
                  <a:cubicBezTo>
                    <a:pt x="11137" y="2060"/>
                    <a:pt x="11407" y="2284"/>
                    <a:pt x="11682" y="2544"/>
                  </a:cubicBezTo>
                  <a:cubicBezTo>
                    <a:pt x="12483" y="3288"/>
                    <a:pt x="13309" y="4257"/>
                    <a:pt x="14099" y="5373"/>
                  </a:cubicBezTo>
                  <a:cubicBezTo>
                    <a:pt x="13079" y="5246"/>
                    <a:pt x="11993" y="5180"/>
                    <a:pt x="10876" y="5174"/>
                  </a:cubicBezTo>
                  <a:close/>
                  <a:moveTo>
                    <a:pt x="10724" y="5174"/>
                  </a:moveTo>
                  <a:cubicBezTo>
                    <a:pt x="9602" y="5180"/>
                    <a:pt x="8516" y="5246"/>
                    <a:pt x="7496" y="5373"/>
                  </a:cubicBezTo>
                  <a:cubicBezTo>
                    <a:pt x="8286" y="4257"/>
                    <a:pt x="9107" y="3288"/>
                    <a:pt x="9913" y="2544"/>
                  </a:cubicBezTo>
                  <a:cubicBezTo>
                    <a:pt x="10193" y="2284"/>
                    <a:pt x="10463" y="2060"/>
                    <a:pt x="10724" y="1871"/>
                  </a:cubicBezTo>
                  <a:lnTo>
                    <a:pt x="10724" y="5174"/>
                  </a:lnTo>
                  <a:close/>
                  <a:moveTo>
                    <a:pt x="10724" y="5327"/>
                  </a:moveTo>
                  <a:lnTo>
                    <a:pt x="10724" y="10665"/>
                  </a:lnTo>
                  <a:lnTo>
                    <a:pt x="5976" y="7795"/>
                  </a:lnTo>
                  <a:cubicBezTo>
                    <a:pt x="5976" y="7790"/>
                    <a:pt x="5981" y="7790"/>
                    <a:pt x="5981" y="7785"/>
                  </a:cubicBezTo>
                  <a:cubicBezTo>
                    <a:pt x="6425" y="6994"/>
                    <a:pt x="6894" y="6240"/>
                    <a:pt x="7378" y="5541"/>
                  </a:cubicBezTo>
                  <a:cubicBezTo>
                    <a:pt x="8429" y="5404"/>
                    <a:pt x="9556" y="5332"/>
                    <a:pt x="10724" y="5327"/>
                  </a:cubicBezTo>
                  <a:close/>
                  <a:moveTo>
                    <a:pt x="5849" y="7713"/>
                  </a:moveTo>
                  <a:cubicBezTo>
                    <a:pt x="5844" y="7713"/>
                    <a:pt x="5844" y="7713"/>
                    <a:pt x="5849" y="7713"/>
                  </a:cubicBezTo>
                  <a:lnTo>
                    <a:pt x="3702" y="6423"/>
                  </a:lnTo>
                  <a:cubicBezTo>
                    <a:pt x="3891" y="6347"/>
                    <a:pt x="4095" y="6276"/>
                    <a:pt x="4304" y="6204"/>
                  </a:cubicBezTo>
                  <a:cubicBezTo>
                    <a:pt x="5140" y="5934"/>
                    <a:pt x="6114" y="5720"/>
                    <a:pt x="7175" y="5572"/>
                  </a:cubicBezTo>
                  <a:cubicBezTo>
                    <a:pt x="6716" y="6240"/>
                    <a:pt x="6267" y="6959"/>
                    <a:pt x="5849" y="7713"/>
                  </a:cubicBezTo>
                  <a:close/>
                  <a:moveTo>
                    <a:pt x="5900" y="7927"/>
                  </a:moveTo>
                  <a:lnTo>
                    <a:pt x="10647" y="10797"/>
                  </a:lnTo>
                  <a:lnTo>
                    <a:pt x="5961" y="13581"/>
                  </a:lnTo>
                  <a:cubicBezTo>
                    <a:pt x="5420" y="12612"/>
                    <a:pt x="4951" y="11639"/>
                    <a:pt x="4564" y="10695"/>
                  </a:cubicBezTo>
                  <a:cubicBezTo>
                    <a:pt x="4936" y="9793"/>
                    <a:pt x="5385" y="8860"/>
                    <a:pt x="5900" y="7927"/>
                  </a:cubicBezTo>
                  <a:close/>
                  <a:moveTo>
                    <a:pt x="5910" y="13795"/>
                  </a:moveTo>
                  <a:cubicBezTo>
                    <a:pt x="6313" y="14509"/>
                    <a:pt x="6736" y="15192"/>
                    <a:pt x="7175" y="15829"/>
                  </a:cubicBezTo>
                  <a:cubicBezTo>
                    <a:pt x="6114" y="15681"/>
                    <a:pt x="5145" y="15467"/>
                    <a:pt x="4304" y="15197"/>
                  </a:cubicBezTo>
                  <a:cubicBezTo>
                    <a:pt x="4141" y="15146"/>
                    <a:pt x="3982" y="15090"/>
                    <a:pt x="3835" y="15034"/>
                  </a:cubicBezTo>
                  <a:lnTo>
                    <a:pt x="5910" y="13795"/>
                  </a:lnTo>
                  <a:close/>
                  <a:moveTo>
                    <a:pt x="6037" y="13719"/>
                  </a:moveTo>
                  <a:lnTo>
                    <a:pt x="10718" y="10935"/>
                  </a:lnTo>
                  <a:lnTo>
                    <a:pt x="10718" y="16069"/>
                  </a:lnTo>
                  <a:cubicBezTo>
                    <a:pt x="9556" y="16064"/>
                    <a:pt x="8424" y="15992"/>
                    <a:pt x="7373" y="15855"/>
                  </a:cubicBezTo>
                  <a:cubicBezTo>
                    <a:pt x="6914" y="15192"/>
                    <a:pt x="6466" y="14473"/>
                    <a:pt x="6037" y="13719"/>
                  </a:cubicBezTo>
                  <a:close/>
                  <a:moveTo>
                    <a:pt x="10724" y="16222"/>
                  </a:moveTo>
                  <a:lnTo>
                    <a:pt x="10724" y="19525"/>
                  </a:lnTo>
                  <a:cubicBezTo>
                    <a:pt x="10463" y="19337"/>
                    <a:pt x="10193" y="19112"/>
                    <a:pt x="9913" y="18852"/>
                  </a:cubicBezTo>
                  <a:cubicBezTo>
                    <a:pt x="9112" y="18108"/>
                    <a:pt x="8286" y="17139"/>
                    <a:pt x="7496" y="16023"/>
                  </a:cubicBezTo>
                  <a:cubicBezTo>
                    <a:pt x="8510" y="16150"/>
                    <a:pt x="9602" y="16222"/>
                    <a:pt x="10724" y="16222"/>
                  </a:cubicBezTo>
                  <a:close/>
                  <a:moveTo>
                    <a:pt x="10876" y="16222"/>
                  </a:moveTo>
                  <a:cubicBezTo>
                    <a:pt x="11993" y="16217"/>
                    <a:pt x="13084" y="16150"/>
                    <a:pt x="14099" y="16028"/>
                  </a:cubicBezTo>
                  <a:cubicBezTo>
                    <a:pt x="13309" y="17144"/>
                    <a:pt x="12488" y="18113"/>
                    <a:pt x="11682" y="18857"/>
                  </a:cubicBezTo>
                  <a:cubicBezTo>
                    <a:pt x="11402" y="19112"/>
                    <a:pt x="11137" y="19337"/>
                    <a:pt x="10876" y="19530"/>
                  </a:cubicBezTo>
                  <a:lnTo>
                    <a:pt x="10876" y="16222"/>
                  </a:lnTo>
                  <a:close/>
                  <a:moveTo>
                    <a:pt x="10876" y="16069"/>
                  </a:moveTo>
                  <a:lnTo>
                    <a:pt x="10876" y="10935"/>
                  </a:lnTo>
                  <a:lnTo>
                    <a:pt x="15537" y="13754"/>
                  </a:lnTo>
                  <a:cubicBezTo>
                    <a:pt x="15119" y="14493"/>
                    <a:pt x="14675" y="15202"/>
                    <a:pt x="14222" y="15860"/>
                  </a:cubicBezTo>
                  <a:cubicBezTo>
                    <a:pt x="13166" y="15992"/>
                    <a:pt x="12039" y="16064"/>
                    <a:pt x="10876" y="16069"/>
                  </a:cubicBezTo>
                  <a:close/>
                  <a:moveTo>
                    <a:pt x="15665" y="13831"/>
                  </a:moveTo>
                  <a:lnTo>
                    <a:pt x="17689" y="15054"/>
                  </a:lnTo>
                  <a:cubicBezTo>
                    <a:pt x="17561" y="15100"/>
                    <a:pt x="17429" y="15146"/>
                    <a:pt x="17291" y="15192"/>
                  </a:cubicBezTo>
                  <a:cubicBezTo>
                    <a:pt x="16450" y="15467"/>
                    <a:pt x="15476" y="15676"/>
                    <a:pt x="14420" y="15824"/>
                  </a:cubicBezTo>
                  <a:cubicBezTo>
                    <a:pt x="14849" y="15202"/>
                    <a:pt x="15267" y="14534"/>
                    <a:pt x="15665" y="13831"/>
                  </a:cubicBezTo>
                  <a:close/>
                  <a:moveTo>
                    <a:pt x="15741" y="13698"/>
                  </a:moveTo>
                  <a:cubicBezTo>
                    <a:pt x="15741" y="13693"/>
                    <a:pt x="15746" y="13688"/>
                    <a:pt x="15746" y="13688"/>
                  </a:cubicBezTo>
                  <a:cubicBezTo>
                    <a:pt x="16266" y="12755"/>
                    <a:pt x="16725" y="11812"/>
                    <a:pt x="17108" y="10905"/>
                  </a:cubicBezTo>
                  <a:cubicBezTo>
                    <a:pt x="17526" y="11960"/>
                    <a:pt x="17837" y="12969"/>
                    <a:pt x="18020" y="13882"/>
                  </a:cubicBezTo>
                  <a:cubicBezTo>
                    <a:pt x="18092" y="14233"/>
                    <a:pt x="18138" y="14565"/>
                    <a:pt x="18163" y="14871"/>
                  </a:cubicBezTo>
                  <a:cubicBezTo>
                    <a:pt x="18071" y="14911"/>
                    <a:pt x="17975" y="14952"/>
                    <a:pt x="17873" y="14993"/>
                  </a:cubicBezTo>
                  <a:lnTo>
                    <a:pt x="15741" y="13698"/>
                  </a:lnTo>
                  <a:close/>
                  <a:moveTo>
                    <a:pt x="18173" y="15029"/>
                  </a:moveTo>
                  <a:cubicBezTo>
                    <a:pt x="18178" y="15080"/>
                    <a:pt x="18178" y="15126"/>
                    <a:pt x="18184" y="15177"/>
                  </a:cubicBezTo>
                  <a:lnTo>
                    <a:pt x="18036" y="15090"/>
                  </a:lnTo>
                  <a:cubicBezTo>
                    <a:pt x="18082" y="15070"/>
                    <a:pt x="18127" y="15049"/>
                    <a:pt x="18173" y="15029"/>
                  </a:cubicBezTo>
                  <a:close/>
                  <a:moveTo>
                    <a:pt x="19907" y="5297"/>
                  </a:moveTo>
                  <a:lnTo>
                    <a:pt x="18337" y="6230"/>
                  </a:lnTo>
                  <a:cubicBezTo>
                    <a:pt x="18388" y="5123"/>
                    <a:pt x="18133" y="4374"/>
                    <a:pt x="17597" y="4073"/>
                  </a:cubicBezTo>
                  <a:cubicBezTo>
                    <a:pt x="17561" y="4053"/>
                    <a:pt x="17516" y="4068"/>
                    <a:pt x="17495" y="4104"/>
                  </a:cubicBezTo>
                  <a:cubicBezTo>
                    <a:pt x="17475" y="4140"/>
                    <a:pt x="17490" y="4185"/>
                    <a:pt x="17526" y="4206"/>
                  </a:cubicBezTo>
                  <a:cubicBezTo>
                    <a:pt x="18020" y="4481"/>
                    <a:pt x="18245" y="5230"/>
                    <a:pt x="18178" y="6321"/>
                  </a:cubicBezTo>
                  <a:lnTo>
                    <a:pt x="18138" y="6347"/>
                  </a:lnTo>
                  <a:cubicBezTo>
                    <a:pt x="17893" y="6245"/>
                    <a:pt x="17628" y="6148"/>
                    <a:pt x="17342" y="6051"/>
                  </a:cubicBezTo>
                  <a:cubicBezTo>
                    <a:pt x="16460" y="5766"/>
                    <a:pt x="15425" y="5541"/>
                    <a:pt x="14303" y="5394"/>
                  </a:cubicBezTo>
                  <a:cubicBezTo>
                    <a:pt x="13482" y="4216"/>
                    <a:pt x="12625" y="3202"/>
                    <a:pt x="11784" y="2427"/>
                  </a:cubicBezTo>
                  <a:cubicBezTo>
                    <a:pt x="11488" y="2151"/>
                    <a:pt x="11203" y="1917"/>
                    <a:pt x="10933" y="1718"/>
                  </a:cubicBezTo>
                  <a:cubicBezTo>
                    <a:pt x="11789" y="1137"/>
                    <a:pt x="12513" y="958"/>
                    <a:pt x="12993" y="1229"/>
                  </a:cubicBezTo>
                  <a:cubicBezTo>
                    <a:pt x="13028" y="1249"/>
                    <a:pt x="13074" y="1234"/>
                    <a:pt x="13095" y="1198"/>
                  </a:cubicBezTo>
                  <a:cubicBezTo>
                    <a:pt x="13115" y="1162"/>
                    <a:pt x="13100" y="1116"/>
                    <a:pt x="13064" y="1096"/>
                  </a:cubicBezTo>
                  <a:cubicBezTo>
                    <a:pt x="12534" y="800"/>
                    <a:pt x="11774" y="969"/>
                    <a:pt x="10871" y="1575"/>
                  </a:cubicBezTo>
                  <a:lnTo>
                    <a:pt x="10871" y="158"/>
                  </a:lnTo>
                  <a:cubicBezTo>
                    <a:pt x="14701" y="184"/>
                    <a:pt x="18051" y="2238"/>
                    <a:pt x="19907" y="5297"/>
                  </a:cubicBezTo>
                  <a:close/>
                  <a:moveTo>
                    <a:pt x="10724" y="158"/>
                  </a:moveTo>
                  <a:lnTo>
                    <a:pt x="10724" y="1580"/>
                  </a:lnTo>
                  <a:cubicBezTo>
                    <a:pt x="9821" y="974"/>
                    <a:pt x="9061" y="805"/>
                    <a:pt x="8531" y="1101"/>
                  </a:cubicBezTo>
                  <a:cubicBezTo>
                    <a:pt x="8495" y="1122"/>
                    <a:pt x="8480" y="1167"/>
                    <a:pt x="8500" y="1203"/>
                  </a:cubicBezTo>
                  <a:cubicBezTo>
                    <a:pt x="8521" y="1239"/>
                    <a:pt x="8567" y="1254"/>
                    <a:pt x="8602" y="1234"/>
                  </a:cubicBezTo>
                  <a:cubicBezTo>
                    <a:pt x="9082" y="969"/>
                    <a:pt x="9806" y="1147"/>
                    <a:pt x="10662" y="1723"/>
                  </a:cubicBezTo>
                  <a:cubicBezTo>
                    <a:pt x="10387" y="1922"/>
                    <a:pt x="10101" y="2156"/>
                    <a:pt x="9806" y="2432"/>
                  </a:cubicBezTo>
                  <a:cubicBezTo>
                    <a:pt x="8969" y="3207"/>
                    <a:pt x="8108" y="4221"/>
                    <a:pt x="7287" y="5399"/>
                  </a:cubicBezTo>
                  <a:cubicBezTo>
                    <a:pt x="6165" y="5547"/>
                    <a:pt x="5135" y="5771"/>
                    <a:pt x="4253" y="6056"/>
                  </a:cubicBezTo>
                  <a:cubicBezTo>
                    <a:pt x="3998" y="6138"/>
                    <a:pt x="3758" y="6230"/>
                    <a:pt x="3534" y="6321"/>
                  </a:cubicBezTo>
                  <a:lnTo>
                    <a:pt x="3411" y="6245"/>
                  </a:lnTo>
                  <a:cubicBezTo>
                    <a:pt x="3360" y="5200"/>
                    <a:pt x="3590" y="4476"/>
                    <a:pt x="4069" y="4211"/>
                  </a:cubicBezTo>
                  <a:cubicBezTo>
                    <a:pt x="4105" y="4191"/>
                    <a:pt x="4120" y="4145"/>
                    <a:pt x="4100" y="4109"/>
                  </a:cubicBezTo>
                  <a:cubicBezTo>
                    <a:pt x="4079" y="4073"/>
                    <a:pt x="4033" y="4058"/>
                    <a:pt x="3998" y="4078"/>
                  </a:cubicBezTo>
                  <a:cubicBezTo>
                    <a:pt x="3473" y="4374"/>
                    <a:pt x="3223" y="5093"/>
                    <a:pt x="3253" y="6153"/>
                  </a:cubicBezTo>
                  <a:lnTo>
                    <a:pt x="1729" y="5230"/>
                  </a:lnTo>
                  <a:cubicBezTo>
                    <a:pt x="3595" y="2207"/>
                    <a:pt x="6925" y="184"/>
                    <a:pt x="10724" y="158"/>
                  </a:cubicBezTo>
                  <a:close/>
                  <a:moveTo>
                    <a:pt x="1652" y="5358"/>
                  </a:moveTo>
                  <a:lnTo>
                    <a:pt x="3263" y="6332"/>
                  </a:lnTo>
                  <a:cubicBezTo>
                    <a:pt x="3263" y="6367"/>
                    <a:pt x="3269" y="6398"/>
                    <a:pt x="3269" y="6434"/>
                  </a:cubicBezTo>
                  <a:cubicBezTo>
                    <a:pt x="2121" y="6954"/>
                    <a:pt x="1504" y="7581"/>
                    <a:pt x="1504" y="8248"/>
                  </a:cubicBezTo>
                  <a:cubicBezTo>
                    <a:pt x="1504" y="8289"/>
                    <a:pt x="1540" y="8325"/>
                    <a:pt x="1581" y="8325"/>
                  </a:cubicBezTo>
                  <a:cubicBezTo>
                    <a:pt x="1622" y="8325"/>
                    <a:pt x="1657" y="8289"/>
                    <a:pt x="1657" y="8248"/>
                  </a:cubicBezTo>
                  <a:cubicBezTo>
                    <a:pt x="1657" y="7662"/>
                    <a:pt x="2239" y="7086"/>
                    <a:pt x="3284" y="6597"/>
                  </a:cubicBezTo>
                  <a:cubicBezTo>
                    <a:pt x="3314" y="6892"/>
                    <a:pt x="3360" y="7208"/>
                    <a:pt x="3427" y="7545"/>
                  </a:cubicBezTo>
                  <a:cubicBezTo>
                    <a:pt x="3615" y="8508"/>
                    <a:pt x="3952" y="9579"/>
                    <a:pt x="4406" y="10695"/>
                  </a:cubicBezTo>
                  <a:cubicBezTo>
                    <a:pt x="3952" y="11812"/>
                    <a:pt x="3615" y="12883"/>
                    <a:pt x="3427" y="13846"/>
                  </a:cubicBezTo>
                  <a:cubicBezTo>
                    <a:pt x="3360" y="14182"/>
                    <a:pt x="3314" y="14499"/>
                    <a:pt x="3284" y="14794"/>
                  </a:cubicBezTo>
                  <a:cubicBezTo>
                    <a:pt x="2239" y="14310"/>
                    <a:pt x="1657" y="13729"/>
                    <a:pt x="1657" y="13142"/>
                  </a:cubicBezTo>
                  <a:cubicBezTo>
                    <a:pt x="1657" y="13102"/>
                    <a:pt x="1622" y="13066"/>
                    <a:pt x="1581" y="13066"/>
                  </a:cubicBezTo>
                  <a:cubicBezTo>
                    <a:pt x="1540" y="13066"/>
                    <a:pt x="1504" y="13102"/>
                    <a:pt x="1504" y="13142"/>
                  </a:cubicBezTo>
                  <a:cubicBezTo>
                    <a:pt x="1504" y="13805"/>
                    <a:pt x="2121" y="14437"/>
                    <a:pt x="3269" y="14957"/>
                  </a:cubicBezTo>
                  <a:cubicBezTo>
                    <a:pt x="3263" y="15039"/>
                    <a:pt x="3258" y="15115"/>
                    <a:pt x="3253" y="15192"/>
                  </a:cubicBezTo>
                  <a:lnTo>
                    <a:pt x="1606" y="16171"/>
                  </a:lnTo>
                  <a:cubicBezTo>
                    <a:pt x="678" y="14590"/>
                    <a:pt x="148" y="12755"/>
                    <a:pt x="148" y="10797"/>
                  </a:cubicBezTo>
                  <a:cubicBezTo>
                    <a:pt x="148" y="8814"/>
                    <a:pt x="699" y="6954"/>
                    <a:pt x="1652" y="5358"/>
                  </a:cubicBezTo>
                  <a:close/>
                  <a:moveTo>
                    <a:pt x="1688" y="16303"/>
                  </a:moveTo>
                  <a:lnTo>
                    <a:pt x="3253" y="15375"/>
                  </a:lnTo>
                  <a:cubicBezTo>
                    <a:pt x="3243" y="16364"/>
                    <a:pt x="3498" y="17042"/>
                    <a:pt x="3998" y="17323"/>
                  </a:cubicBezTo>
                  <a:cubicBezTo>
                    <a:pt x="4008" y="17328"/>
                    <a:pt x="4023" y="17333"/>
                    <a:pt x="4033" y="17333"/>
                  </a:cubicBezTo>
                  <a:cubicBezTo>
                    <a:pt x="4059" y="17333"/>
                    <a:pt x="4084" y="17318"/>
                    <a:pt x="4100" y="17292"/>
                  </a:cubicBezTo>
                  <a:cubicBezTo>
                    <a:pt x="4120" y="17257"/>
                    <a:pt x="4105" y="17211"/>
                    <a:pt x="4069" y="17190"/>
                  </a:cubicBezTo>
                  <a:cubicBezTo>
                    <a:pt x="3605" y="16930"/>
                    <a:pt x="3381" y="16262"/>
                    <a:pt x="3406" y="15284"/>
                  </a:cubicBezTo>
                  <a:lnTo>
                    <a:pt x="3666" y="15131"/>
                  </a:lnTo>
                  <a:cubicBezTo>
                    <a:pt x="3850" y="15202"/>
                    <a:pt x="4049" y="15273"/>
                    <a:pt x="4258" y="15340"/>
                  </a:cubicBezTo>
                  <a:cubicBezTo>
                    <a:pt x="5140" y="15625"/>
                    <a:pt x="6170" y="15850"/>
                    <a:pt x="7292" y="15997"/>
                  </a:cubicBezTo>
                  <a:cubicBezTo>
                    <a:pt x="8113" y="17175"/>
                    <a:pt x="8969" y="18189"/>
                    <a:pt x="9811" y="18964"/>
                  </a:cubicBezTo>
                  <a:cubicBezTo>
                    <a:pt x="10107" y="19240"/>
                    <a:pt x="10392" y="19474"/>
                    <a:pt x="10662" y="19673"/>
                  </a:cubicBezTo>
                  <a:cubicBezTo>
                    <a:pt x="9806" y="20254"/>
                    <a:pt x="9082" y="20433"/>
                    <a:pt x="8602" y="20162"/>
                  </a:cubicBezTo>
                  <a:cubicBezTo>
                    <a:pt x="8567" y="20142"/>
                    <a:pt x="8521" y="20157"/>
                    <a:pt x="8500" y="20193"/>
                  </a:cubicBezTo>
                  <a:cubicBezTo>
                    <a:pt x="8480" y="20229"/>
                    <a:pt x="8495" y="20275"/>
                    <a:pt x="8531" y="20295"/>
                  </a:cubicBezTo>
                  <a:cubicBezTo>
                    <a:pt x="8704" y="20392"/>
                    <a:pt x="8898" y="20438"/>
                    <a:pt x="9112" y="20438"/>
                  </a:cubicBezTo>
                  <a:cubicBezTo>
                    <a:pt x="9566" y="20438"/>
                    <a:pt x="10112" y="20229"/>
                    <a:pt x="10724" y="19816"/>
                  </a:cubicBezTo>
                  <a:lnTo>
                    <a:pt x="10724" y="21442"/>
                  </a:lnTo>
                  <a:cubicBezTo>
                    <a:pt x="6894" y="21416"/>
                    <a:pt x="3544" y="19362"/>
                    <a:pt x="1688" y="16303"/>
                  </a:cubicBezTo>
                  <a:close/>
                  <a:moveTo>
                    <a:pt x="10876" y="21447"/>
                  </a:moveTo>
                  <a:lnTo>
                    <a:pt x="10876" y="19826"/>
                  </a:lnTo>
                  <a:cubicBezTo>
                    <a:pt x="11488" y="20234"/>
                    <a:pt x="12034" y="20443"/>
                    <a:pt x="12488" y="20443"/>
                  </a:cubicBezTo>
                  <a:cubicBezTo>
                    <a:pt x="12702" y="20443"/>
                    <a:pt x="12896" y="20397"/>
                    <a:pt x="13069" y="20300"/>
                  </a:cubicBezTo>
                  <a:cubicBezTo>
                    <a:pt x="13105" y="20280"/>
                    <a:pt x="13120" y="20234"/>
                    <a:pt x="13100" y="20198"/>
                  </a:cubicBezTo>
                  <a:cubicBezTo>
                    <a:pt x="13079" y="20162"/>
                    <a:pt x="13033" y="20147"/>
                    <a:pt x="12998" y="20167"/>
                  </a:cubicBezTo>
                  <a:cubicBezTo>
                    <a:pt x="12518" y="20433"/>
                    <a:pt x="11794" y="20254"/>
                    <a:pt x="10938" y="19678"/>
                  </a:cubicBezTo>
                  <a:cubicBezTo>
                    <a:pt x="11213" y="19479"/>
                    <a:pt x="11499" y="19245"/>
                    <a:pt x="11789" y="18969"/>
                  </a:cubicBezTo>
                  <a:cubicBezTo>
                    <a:pt x="12625" y="18195"/>
                    <a:pt x="13487" y="17180"/>
                    <a:pt x="14308" y="16002"/>
                  </a:cubicBezTo>
                  <a:cubicBezTo>
                    <a:pt x="15430" y="15855"/>
                    <a:pt x="16460" y="15630"/>
                    <a:pt x="17347" y="15345"/>
                  </a:cubicBezTo>
                  <a:cubicBezTo>
                    <a:pt x="17526" y="15284"/>
                    <a:pt x="17699" y="15228"/>
                    <a:pt x="17862" y="15161"/>
                  </a:cubicBezTo>
                  <a:lnTo>
                    <a:pt x="18194" y="15360"/>
                  </a:lnTo>
                  <a:cubicBezTo>
                    <a:pt x="18204" y="16298"/>
                    <a:pt x="17980" y="16940"/>
                    <a:pt x="17531" y="17190"/>
                  </a:cubicBezTo>
                  <a:cubicBezTo>
                    <a:pt x="17495" y="17211"/>
                    <a:pt x="17480" y="17257"/>
                    <a:pt x="17500" y="17292"/>
                  </a:cubicBezTo>
                  <a:cubicBezTo>
                    <a:pt x="17516" y="17318"/>
                    <a:pt x="17541" y="17333"/>
                    <a:pt x="17567" y="17333"/>
                  </a:cubicBezTo>
                  <a:cubicBezTo>
                    <a:pt x="17577" y="17333"/>
                    <a:pt x="17592" y="17328"/>
                    <a:pt x="17602" y="17323"/>
                  </a:cubicBezTo>
                  <a:cubicBezTo>
                    <a:pt x="18092" y="17048"/>
                    <a:pt x="18347" y="16400"/>
                    <a:pt x="18347" y="15452"/>
                  </a:cubicBezTo>
                  <a:lnTo>
                    <a:pt x="19871" y="16375"/>
                  </a:lnTo>
                  <a:cubicBezTo>
                    <a:pt x="18005" y="19393"/>
                    <a:pt x="14670" y="21416"/>
                    <a:pt x="10876" y="21447"/>
                  </a:cubicBezTo>
                  <a:close/>
                </a:path>
              </a:pathLst>
            </a:custGeom>
            <a:solidFill>
              <a:sysClr val="window" lastClr="FFFFFF">
                <a:lumMod val="85000"/>
              </a:sysClr>
            </a:solidFill>
            <a:ln w="12700">
              <a:miter lim="400000"/>
            </a:ln>
          </p:spPr>
          <p:txBody>
            <a:bodyPr lIns="38100" tIns="38100" rIns="38100" bIns="38100" anchor="ctr"/>
            <a:lstStyle/>
            <a:p>
              <a:pPr marL="0" marR="0" lvl="0" indent="0" algn="ctr" defTabSz="914354" eaLnBrk="1" fontAlgn="auto" latinLnBrk="0" hangingPunct="1">
                <a:lnSpc>
                  <a:spcPct val="100000"/>
                </a:lnSpc>
                <a:spcBef>
                  <a:spcPts val="0"/>
                </a:spcBef>
                <a:spcAft>
                  <a:spcPts val="0"/>
                </a:spcAft>
                <a:buClrTx/>
                <a:buSzTx/>
                <a:buFontTx/>
                <a:buNone/>
                <a:tabLst/>
                <a:defRPr sz="3000">
                  <a:solidFill>
                    <a:srgbClr val="FFFFFF"/>
                  </a:solidFill>
                </a:defRPr>
              </a:pPr>
              <a:endParaRPr kumimoji="0" sz="1600" b="1" i="0" u="none" strike="noStrike" kern="0" cap="none" spc="0" normalizeH="0" baseline="0" noProof="0">
                <a:ln>
                  <a:noFill/>
                </a:ln>
                <a:solidFill>
                  <a:prstClr val="white"/>
                </a:solidFill>
                <a:effectLst/>
                <a:uLnTx/>
                <a:uFillTx/>
                <a:latin typeface="Lato Light" panose="020F0502020204030203"/>
              </a:endParaRPr>
            </a:p>
          </p:txBody>
        </p:sp>
        <p:sp>
          <p:nvSpPr>
            <p:cNvPr id="14" name="Circle">
              <a:extLst>
                <a:ext uri="{FF2B5EF4-FFF2-40B4-BE49-F238E27FC236}">
                  <a16:creationId xmlns:a16="http://schemas.microsoft.com/office/drawing/2014/main" id="{B575069C-1953-4C05-9218-4E17503337BF}"/>
                </a:ext>
              </a:extLst>
            </p:cNvPr>
            <p:cNvSpPr/>
            <p:nvPr/>
          </p:nvSpPr>
          <p:spPr>
            <a:xfrm>
              <a:off x="5465245" y="3272056"/>
              <a:ext cx="1261509" cy="1261509"/>
            </a:xfrm>
            <a:prstGeom prst="ellipse">
              <a:avLst/>
            </a:prstGeom>
            <a:solidFill>
              <a:srgbClr val="2C3E50"/>
            </a:solidFill>
            <a:ln w="12700">
              <a:miter lim="400000"/>
            </a:ln>
          </p:spPr>
          <p:txBody>
            <a:bodyPr lIns="38100" tIns="38100" rIns="38100" bIns="3810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noProof="0" dirty="0">
                  <a:ln>
                    <a:noFill/>
                  </a:ln>
                  <a:solidFill>
                    <a:prstClr val="white"/>
                  </a:solidFill>
                  <a:effectLst/>
                  <a:uLnTx/>
                  <a:uFillTx/>
                  <a:latin typeface="Lato Light" panose="020F0502020204030203"/>
                </a:rPr>
                <a:t>Media Monitoring </a:t>
              </a:r>
              <a:endParaRPr kumimoji="0" sz="1100" b="1" i="0" u="none" strike="noStrike" kern="0" cap="none" spc="0" normalizeH="0" baseline="0" noProof="0" dirty="0">
                <a:ln>
                  <a:noFill/>
                </a:ln>
                <a:solidFill>
                  <a:prstClr val="white"/>
                </a:solidFill>
                <a:effectLst/>
                <a:uLnTx/>
                <a:uFillTx/>
                <a:latin typeface="Lato Light" panose="020F0502020204030203"/>
              </a:endParaRPr>
            </a:p>
          </p:txBody>
        </p:sp>
        <p:sp>
          <p:nvSpPr>
            <p:cNvPr id="15" name="Circle">
              <a:extLst>
                <a:ext uri="{FF2B5EF4-FFF2-40B4-BE49-F238E27FC236}">
                  <a16:creationId xmlns:a16="http://schemas.microsoft.com/office/drawing/2014/main" id="{12029832-E325-4425-81F8-2449C74593FF}"/>
                </a:ext>
              </a:extLst>
            </p:cNvPr>
            <p:cNvSpPr/>
            <p:nvPr/>
          </p:nvSpPr>
          <p:spPr>
            <a:xfrm>
              <a:off x="5465245" y="1335531"/>
              <a:ext cx="1261509" cy="1261508"/>
            </a:xfrm>
            <a:prstGeom prst="ellipse">
              <a:avLst/>
            </a:prstGeom>
            <a:solidFill>
              <a:srgbClr val="2980B9"/>
            </a:solidFill>
            <a:ln w="12700">
              <a:miter lim="400000"/>
            </a:ln>
          </p:spPr>
          <p:txBody>
            <a:bodyPr lIns="0" tIns="38100" rIns="0" bIns="3810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prstClr val="white"/>
                  </a:solidFill>
                  <a:effectLst/>
                  <a:uLnTx/>
                  <a:uFillTx/>
                  <a:latin typeface="Lato Light" panose="020F0502020204030203"/>
                </a:rPr>
                <a:t>Social Networks</a:t>
              </a:r>
              <a:endParaRPr kumimoji="0" sz="1400" b="1" i="0" u="none" strike="noStrike" kern="0" cap="none" spc="0" normalizeH="0" baseline="0" noProof="0" dirty="0">
                <a:ln>
                  <a:noFill/>
                </a:ln>
                <a:solidFill>
                  <a:prstClr val="white"/>
                </a:solidFill>
                <a:effectLst/>
                <a:uLnTx/>
                <a:uFillTx/>
                <a:latin typeface="Lato Light" panose="020F0502020204030203"/>
              </a:endParaRPr>
            </a:p>
          </p:txBody>
        </p:sp>
        <p:sp>
          <p:nvSpPr>
            <p:cNvPr id="16" name="Circle">
              <a:extLst>
                <a:ext uri="{FF2B5EF4-FFF2-40B4-BE49-F238E27FC236}">
                  <a16:creationId xmlns:a16="http://schemas.microsoft.com/office/drawing/2014/main" id="{BC4FAC9B-2635-4936-8E3A-4F8B325D2FE5}"/>
                </a:ext>
              </a:extLst>
            </p:cNvPr>
            <p:cNvSpPr/>
            <p:nvPr/>
          </p:nvSpPr>
          <p:spPr>
            <a:xfrm>
              <a:off x="5465245" y="5217802"/>
              <a:ext cx="1261509" cy="1261509"/>
            </a:xfrm>
            <a:prstGeom prst="ellipse">
              <a:avLst/>
            </a:prstGeom>
            <a:solidFill>
              <a:srgbClr val="F39C12"/>
            </a:solidFill>
            <a:ln w="12700">
              <a:miter lim="400000"/>
            </a:ln>
          </p:spPr>
          <p:txBody>
            <a:bodyPr lIns="0" tIns="38100" rIns="0" bIns="3810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rgbClr val="F2F2F2">
                      <a:lumMod val="10000"/>
                    </a:srgbClr>
                  </a:solidFill>
                  <a:effectLst/>
                  <a:uLnTx/>
                  <a:uFillTx/>
                  <a:latin typeface="Lato Light" panose="020F0502020204030203"/>
                </a:rPr>
                <a:t>Podcasts</a:t>
              </a:r>
              <a:endParaRPr kumimoji="0" sz="1400" b="1" i="0" u="none" strike="noStrike" kern="0" cap="none" spc="0" normalizeH="0" baseline="0" noProof="0" dirty="0">
                <a:ln>
                  <a:noFill/>
                </a:ln>
                <a:solidFill>
                  <a:srgbClr val="F2F2F2">
                    <a:lumMod val="10000"/>
                  </a:srgbClr>
                </a:solidFill>
                <a:effectLst/>
                <a:uLnTx/>
                <a:uFillTx/>
                <a:latin typeface="Lato Light" panose="020F0502020204030203"/>
              </a:endParaRPr>
            </a:p>
          </p:txBody>
        </p:sp>
        <p:sp>
          <p:nvSpPr>
            <p:cNvPr id="17" name="Circle">
              <a:extLst>
                <a:ext uri="{FF2B5EF4-FFF2-40B4-BE49-F238E27FC236}">
                  <a16:creationId xmlns:a16="http://schemas.microsoft.com/office/drawing/2014/main" id="{EA613A43-C80D-4B4A-9362-D1AAD86472FA}"/>
                </a:ext>
              </a:extLst>
            </p:cNvPr>
            <p:cNvSpPr/>
            <p:nvPr/>
          </p:nvSpPr>
          <p:spPr>
            <a:xfrm>
              <a:off x="3805367" y="2276129"/>
              <a:ext cx="1261509" cy="1261508"/>
            </a:xfrm>
            <a:prstGeom prst="ellipse">
              <a:avLst/>
            </a:prstGeom>
            <a:solidFill>
              <a:srgbClr val="4B2C50">
                <a:lumMod val="60000"/>
                <a:lumOff val="40000"/>
              </a:srgbClr>
            </a:solidFill>
            <a:ln w="12700">
              <a:miter lim="400000"/>
            </a:ln>
          </p:spPr>
          <p:txBody>
            <a:bodyPr lIns="0" tIns="38100" rIns="0" bIns="3810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prstClr val="white"/>
                  </a:solidFill>
                  <a:effectLst/>
                  <a:uLnTx/>
                  <a:uFillTx/>
                  <a:latin typeface="Lato Light" panose="020F0502020204030203"/>
                </a:rPr>
                <a:t>Online </a:t>
              </a:r>
              <a:endParaRPr kumimoji="0" sz="1400" b="1" i="0" u="none" strike="noStrike" kern="0" cap="none" spc="0" normalizeH="0" baseline="0" noProof="0" dirty="0">
                <a:ln>
                  <a:noFill/>
                </a:ln>
                <a:solidFill>
                  <a:prstClr val="white"/>
                </a:solidFill>
                <a:effectLst/>
                <a:uLnTx/>
                <a:uFillTx/>
                <a:latin typeface="Lato Light" panose="020F0502020204030203"/>
              </a:endParaRPr>
            </a:p>
          </p:txBody>
        </p:sp>
        <p:sp>
          <p:nvSpPr>
            <p:cNvPr id="18" name="Circle">
              <a:extLst>
                <a:ext uri="{FF2B5EF4-FFF2-40B4-BE49-F238E27FC236}">
                  <a16:creationId xmlns:a16="http://schemas.microsoft.com/office/drawing/2014/main" id="{0E24AC24-3467-42E0-A671-F6EFE7BBC381}"/>
                </a:ext>
              </a:extLst>
            </p:cNvPr>
            <p:cNvSpPr/>
            <p:nvPr/>
          </p:nvSpPr>
          <p:spPr>
            <a:xfrm>
              <a:off x="7125124" y="4277204"/>
              <a:ext cx="1261509" cy="1261509"/>
            </a:xfrm>
            <a:prstGeom prst="ellipse">
              <a:avLst/>
            </a:prstGeom>
            <a:solidFill>
              <a:srgbClr val="9BBB59"/>
            </a:solidFill>
            <a:ln w="12700">
              <a:miter lim="400000"/>
            </a:ln>
          </p:spPr>
          <p:txBody>
            <a:bodyPr lIns="0" tIns="38100" rIns="0" bIns="3810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rgbClr val="F2F2F2">
                      <a:lumMod val="10000"/>
                    </a:srgbClr>
                  </a:solidFill>
                  <a:effectLst/>
                  <a:uLnTx/>
                  <a:uFillTx/>
                  <a:latin typeface="Lato Light" panose="020F0502020204030203"/>
                </a:rPr>
                <a:t>News Sites</a:t>
              </a:r>
              <a:endParaRPr kumimoji="0" sz="1400" b="1" i="0" u="none" strike="noStrike" kern="0" cap="none" spc="0" normalizeH="0" baseline="0" noProof="0" dirty="0">
                <a:ln>
                  <a:noFill/>
                </a:ln>
                <a:solidFill>
                  <a:srgbClr val="F2F2F2">
                    <a:lumMod val="10000"/>
                  </a:srgbClr>
                </a:solidFill>
                <a:effectLst/>
                <a:uLnTx/>
                <a:uFillTx/>
                <a:latin typeface="Lato Light" panose="020F0502020204030203"/>
              </a:endParaRPr>
            </a:p>
          </p:txBody>
        </p:sp>
        <p:sp>
          <p:nvSpPr>
            <p:cNvPr id="19" name="Circle">
              <a:extLst>
                <a:ext uri="{FF2B5EF4-FFF2-40B4-BE49-F238E27FC236}">
                  <a16:creationId xmlns:a16="http://schemas.microsoft.com/office/drawing/2014/main" id="{0708BB83-8466-40FD-8CD3-796E533D64A0}"/>
                </a:ext>
              </a:extLst>
            </p:cNvPr>
            <p:cNvSpPr/>
            <p:nvPr/>
          </p:nvSpPr>
          <p:spPr>
            <a:xfrm>
              <a:off x="3796145" y="4267983"/>
              <a:ext cx="1261509" cy="1261509"/>
            </a:xfrm>
            <a:prstGeom prst="ellipse">
              <a:avLst/>
            </a:prstGeom>
            <a:solidFill>
              <a:srgbClr val="C0392B"/>
            </a:solidFill>
            <a:ln w="12700">
              <a:miter lim="400000"/>
            </a:ln>
          </p:spPr>
          <p:txBody>
            <a:bodyPr lIns="0" tIns="38100" rIns="0" bIns="3810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prstClr val="white"/>
                  </a:solidFill>
                  <a:effectLst/>
                  <a:uLnTx/>
                  <a:uFillTx/>
                  <a:latin typeface="Lato Light" panose="020F0502020204030203"/>
                </a:rPr>
                <a:t>News </a:t>
              </a:r>
              <a:r>
                <a:rPr kumimoji="0" lang="fr-CA" sz="1400" b="1" i="0" u="none" strike="noStrike" kern="0" cap="none" spc="0" normalizeH="0" baseline="0" noProof="0" dirty="0" err="1">
                  <a:ln>
                    <a:noFill/>
                  </a:ln>
                  <a:solidFill>
                    <a:prstClr val="white"/>
                  </a:solidFill>
                  <a:effectLst/>
                  <a:uLnTx/>
                  <a:uFillTx/>
                  <a:latin typeface="Lato Light" panose="020F0502020204030203"/>
                </a:rPr>
                <a:t>Letters</a:t>
              </a:r>
              <a:endParaRPr kumimoji="0" sz="1400" b="1" i="0" u="none" strike="noStrike" kern="0" cap="none" spc="0" normalizeH="0" baseline="0" noProof="0" dirty="0">
                <a:ln>
                  <a:noFill/>
                </a:ln>
                <a:solidFill>
                  <a:prstClr val="white"/>
                </a:solidFill>
                <a:effectLst/>
                <a:uLnTx/>
                <a:uFillTx/>
                <a:latin typeface="Lato Light" panose="020F0502020204030203"/>
              </a:endParaRPr>
            </a:p>
          </p:txBody>
        </p:sp>
        <p:sp>
          <p:nvSpPr>
            <p:cNvPr id="20" name="Circle">
              <a:extLst>
                <a:ext uri="{FF2B5EF4-FFF2-40B4-BE49-F238E27FC236}">
                  <a16:creationId xmlns:a16="http://schemas.microsoft.com/office/drawing/2014/main" id="{F2F52D99-DF60-4255-8BE4-C86549000F50}"/>
                </a:ext>
              </a:extLst>
            </p:cNvPr>
            <p:cNvSpPr/>
            <p:nvPr/>
          </p:nvSpPr>
          <p:spPr>
            <a:xfrm>
              <a:off x="7134346" y="2285350"/>
              <a:ext cx="1261509" cy="1261508"/>
            </a:xfrm>
            <a:prstGeom prst="ellipse">
              <a:avLst/>
            </a:prstGeom>
            <a:solidFill>
              <a:srgbClr val="16A085"/>
            </a:solidFill>
            <a:ln w="12700">
              <a:miter lim="400000"/>
            </a:ln>
          </p:spPr>
          <p:txBody>
            <a:bodyPr lIns="0" tIns="38100" rIns="0" bIns="38100" anchor="ct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prstClr val="white"/>
                  </a:solidFill>
                  <a:effectLst/>
                  <a:uLnTx/>
                  <a:uFillTx/>
                  <a:latin typeface="Lato Light" panose="020F0502020204030203"/>
                </a:rPr>
                <a:t>Blogs</a:t>
              </a:r>
              <a:endParaRPr kumimoji="0" sz="1400" b="1" i="0" u="none" strike="noStrike" kern="0" cap="none" spc="0" normalizeH="0" baseline="0" noProof="0" dirty="0">
                <a:ln>
                  <a:noFill/>
                </a:ln>
                <a:solidFill>
                  <a:prstClr val="white"/>
                </a:solidFill>
                <a:effectLst/>
                <a:uLnTx/>
                <a:uFillTx/>
                <a:latin typeface="Lato Light" panose="020F0502020204030203"/>
              </a:endParaRPr>
            </a:p>
          </p:txBody>
        </p:sp>
      </p:grpSp>
      <p:grpSp>
        <p:nvGrpSpPr>
          <p:cNvPr id="21" name="Group 20">
            <a:extLst>
              <a:ext uri="{FF2B5EF4-FFF2-40B4-BE49-F238E27FC236}">
                <a16:creationId xmlns:a16="http://schemas.microsoft.com/office/drawing/2014/main" id="{438F3574-A384-446D-A5A2-BEFC89348479}"/>
              </a:ext>
            </a:extLst>
          </p:cNvPr>
          <p:cNvGrpSpPr/>
          <p:nvPr/>
        </p:nvGrpSpPr>
        <p:grpSpPr>
          <a:xfrm>
            <a:off x="8477012" y="2197136"/>
            <a:ext cx="2854038" cy="699063"/>
            <a:chOff x="319755" y="4319969"/>
            <a:chExt cx="2088994" cy="699063"/>
          </a:xfrm>
        </p:grpSpPr>
        <p:sp>
          <p:nvSpPr>
            <p:cNvPr id="22" name="TextBox 21">
              <a:extLst>
                <a:ext uri="{FF2B5EF4-FFF2-40B4-BE49-F238E27FC236}">
                  <a16:creationId xmlns:a16="http://schemas.microsoft.com/office/drawing/2014/main" id="{9E9DAF5B-9618-4B28-BCA1-363F11E2AD0B}"/>
                </a:ext>
              </a:extLst>
            </p:cNvPr>
            <p:cNvSpPr txBox="1"/>
            <p:nvPr/>
          </p:nvSpPr>
          <p:spPr>
            <a:xfrm>
              <a:off x="319755" y="4319969"/>
              <a:ext cx="2088993" cy="461665"/>
            </a:xfrm>
            <a:prstGeom prst="rect">
              <a:avLst/>
            </a:prstGeom>
            <a:noFill/>
          </p:spPr>
          <p:txBody>
            <a:bodyPr wrap="square" lIns="0" rtlCol="0"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16A085"/>
                  </a:solidFill>
                  <a:effectLst/>
                  <a:uLnTx/>
                  <a:uFillTx/>
                  <a:latin typeface="Lato Light" panose="020F0502020204030203"/>
                </a:rPr>
                <a:t>Blogs</a:t>
              </a:r>
            </a:p>
          </p:txBody>
        </p:sp>
        <p:sp>
          <p:nvSpPr>
            <p:cNvPr id="23" name="Rectangle 22">
              <a:extLst>
                <a:ext uri="{FF2B5EF4-FFF2-40B4-BE49-F238E27FC236}">
                  <a16:creationId xmlns:a16="http://schemas.microsoft.com/office/drawing/2014/main" id="{0AA90362-1097-44D7-9F17-5E130F6ABD47}"/>
                </a:ext>
              </a:extLst>
            </p:cNvPr>
            <p:cNvSpPr/>
            <p:nvPr/>
          </p:nvSpPr>
          <p:spPr>
            <a:xfrm>
              <a:off x="319756" y="4765116"/>
              <a:ext cx="2088993" cy="253916"/>
            </a:xfrm>
            <a:prstGeom prst="rect">
              <a:avLst/>
            </a:prstGeom>
          </p:spPr>
          <p:txBody>
            <a:bodyPr wrap="square" lIns="0">
              <a:spAutoFit/>
            </a:bodyPr>
            <a:lstStyle/>
            <a:p>
              <a:pPr marR="0" lvl="0" indent="0" fontAlgn="auto">
                <a:lnSpc>
                  <a:spcPct val="100000"/>
                </a:lnSpc>
                <a:spcBef>
                  <a:spcPts val="1200"/>
                </a:spcBef>
                <a:spcAft>
                  <a:spcPts val="0"/>
                </a:spcAft>
                <a:buClrTx/>
                <a:buSzTx/>
                <a:buFontTx/>
                <a:buNone/>
                <a:tabLst/>
                <a:defRPr/>
              </a:pPr>
              <a:r>
                <a:rPr lang="en-US" sz="1050" noProof="1">
                  <a:latin typeface="Lato Light" panose="020F0502020204030203"/>
                </a:rPr>
                <a:t>Blogs and online forums </a:t>
              </a:r>
            </a:p>
          </p:txBody>
        </p:sp>
      </p:grpSp>
      <p:grpSp>
        <p:nvGrpSpPr>
          <p:cNvPr id="24" name="Group 23">
            <a:extLst>
              <a:ext uri="{FF2B5EF4-FFF2-40B4-BE49-F238E27FC236}">
                <a16:creationId xmlns:a16="http://schemas.microsoft.com/office/drawing/2014/main" id="{0AA6BFB7-3A65-42EF-AC52-1F6EB0A455FA}"/>
              </a:ext>
            </a:extLst>
          </p:cNvPr>
          <p:cNvGrpSpPr/>
          <p:nvPr/>
        </p:nvGrpSpPr>
        <p:grpSpPr>
          <a:xfrm>
            <a:off x="6857770" y="953611"/>
            <a:ext cx="2854038" cy="860645"/>
            <a:chOff x="319755" y="4319969"/>
            <a:chExt cx="2088994" cy="860645"/>
          </a:xfrm>
        </p:grpSpPr>
        <p:sp>
          <p:nvSpPr>
            <p:cNvPr id="25" name="TextBox 24">
              <a:extLst>
                <a:ext uri="{FF2B5EF4-FFF2-40B4-BE49-F238E27FC236}">
                  <a16:creationId xmlns:a16="http://schemas.microsoft.com/office/drawing/2014/main" id="{43DBBF8A-1465-48D8-ABAB-F494CBE5B162}"/>
                </a:ext>
              </a:extLst>
            </p:cNvPr>
            <p:cNvSpPr txBox="1"/>
            <p:nvPr/>
          </p:nvSpPr>
          <p:spPr>
            <a:xfrm>
              <a:off x="319755" y="4319969"/>
              <a:ext cx="2088993" cy="461665"/>
            </a:xfrm>
            <a:prstGeom prst="rect">
              <a:avLst/>
            </a:prstGeom>
            <a:noFill/>
          </p:spPr>
          <p:txBody>
            <a:bodyPr wrap="square" lIns="0" rtlCol="0"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400" b="1" noProof="1">
                  <a:solidFill>
                    <a:srgbClr val="2980B9"/>
                  </a:solidFill>
                  <a:latin typeface="Lato Light" panose="020F0502020204030203"/>
                </a:rPr>
                <a:t>Social Networks</a:t>
              </a:r>
              <a:endParaRPr kumimoji="0" lang="en-US" sz="2400" b="1" i="0" u="none" strike="noStrike" kern="1200" cap="none" spc="0" normalizeH="0" baseline="0" noProof="1">
                <a:ln>
                  <a:noFill/>
                </a:ln>
                <a:solidFill>
                  <a:srgbClr val="2980B9"/>
                </a:solidFill>
                <a:effectLst/>
                <a:uLnTx/>
                <a:uFillTx/>
                <a:latin typeface="Lato Light" panose="020F0502020204030203"/>
              </a:endParaRPr>
            </a:p>
          </p:txBody>
        </p:sp>
        <p:sp>
          <p:nvSpPr>
            <p:cNvPr id="26" name="Rectangle 25">
              <a:extLst>
                <a:ext uri="{FF2B5EF4-FFF2-40B4-BE49-F238E27FC236}">
                  <a16:creationId xmlns:a16="http://schemas.microsoft.com/office/drawing/2014/main" id="{E495AFD7-BDEB-4822-9B33-678623616504}"/>
                </a:ext>
              </a:extLst>
            </p:cNvPr>
            <p:cNvSpPr/>
            <p:nvPr/>
          </p:nvSpPr>
          <p:spPr>
            <a:xfrm>
              <a:off x="319756" y="4765116"/>
              <a:ext cx="2088993" cy="415498"/>
            </a:xfrm>
            <a:prstGeom prst="rect">
              <a:avLst/>
            </a:prstGeom>
          </p:spPr>
          <p:txBody>
            <a:bodyPr wrap="square" lIns="0">
              <a:spAutoFit/>
            </a:bodyPr>
            <a:lstStyle/>
            <a:p>
              <a:r>
                <a:rPr lang="en-GB" sz="1050" dirty="0">
                  <a:latin typeface="Lato Light" panose="020F0502020204030203"/>
                </a:rPr>
                <a:t>Facebook, Instagram, Twitter, YouTube, Twitch, and TikTok review sites</a:t>
              </a:r>
            </a:p>
          </p:txBody>
        </p:sp>
      </p:grpSp>
      <p:grpSp>
        <p:nvGrpSpPr>
          <p:cNvPr id="27" name="Group 26">
            <a:extLst>
              <a:ext uri="{FF2B5EF4-FFF2-40B4-BE49-F238E27FC236}">
                <a16:creationId xmlns:a16="http://schemas.microsoft.com/office/drawing/2014/main" id="{D8188A58-BFFA-41A3-9675-CDAE77A22B91}"/>
              </a:ext>
            </a:extLst>
          </p:cNvPr>
          <p:cNvGrpSpPr/>
          <p:nvPr/>
        </p:nvGrpSpPr>
        <p:grpSpPr>
          <a:xfrm>
            <a:off x="8234930" y="4109706"/>
            <a:ext cx="2854038" cy="783701"/>
            <a:chOff x="319755" y="4319969"/>
            <a:chExt cx="2088994" cy="783701"/>
          </a:xfrm>
        </p:grpSpPr>
        <p:sp>
          <p:nvSpPr>
            <p:cNvPr id="28" name="TextBox 27">
              <a:extLst>
                <a:ext uri="{FF2B5EF4-FFF2-40B4-BE49-F238E27FC236}">
                  <a16:creationId xmlns:a16="http://schemas.microsoft.com/office/drawing/2014/main" id="{81B75241-AB6A-4645-9610-E12B10F73495}"/>
                </a:ext>
              </a:extLst>
            </p:cNvPr>
            <p:cNvSpPr txBox="1"/>
            <p:nvPr/>
          </p:nvSpPr>
          <p:spPr>
            <a:xfrm>
              <a:off x="319755" y="4319969"/>
              <a:ext cx="2088993" cy="461665"/>
            </a:xfrm>
            <a:prstGeom prst="rect">
              <a:avLst/>
            </a:prstGeom>
            <a:noFill/>
          </p:spPr>
          <p:txBody>
            <a:bodyPr wrap="square" lIns="0" rtlCol="0"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9BBB59">
                      <a:lumMod val="75000"/>
                    </a:srgbClr>
                  </a:solidFill>
                  <a:effectLst/>
                  <a:uLnTx/>
                  <a:uFillTx/>
                  <a:latin typeface="Lato Light" panose="020F0502020204030203"/>
                </a:rPr>
                <a:t>News Sites</a:t>
              </a:r>
            </a:p>
          </p:txBody>
        </p:sp>
        <p:sp>
          <p:nvSpPr>
            <p:cNvPr id="29" name="Rectangle 28">
              <a:extLst>
                <a:ext uri="{FF2B5EF4-FFF2-40B4-BE49-F238E27FC236}">
                  <a16:creationId xmlns:a16="http://schemas.microsoft.com/office/drawing/2014/main" id="{524CE67F-7A81-4881-936B-0B2675D2D313}"/>
                </a:ext>
              </a:extLst>
            </p:cNvPr>
            <p:cNvSpPr/>
            <p:nvPr/>
          </p:nvSpPr>
          <p:spPr>
            <a:xfrm>
              <a:off x="319756" y="4765116"/>
              <a:ext cx="2088993" cy="338554"/>
            </a:xfrm>
            <a:prstGeom prst="rect">
              <a:avLst/>
            </a:prstGeom>
          </p:spPr>
          <p:txBody>
            <a:bodyPr wrap="square" lIns="0">
              <a:spAutoFit/>
            </a:bodyPr>
            <a:lstStyle/>
            <a:p>
              <a:pPr marL="0" marR="0" lvl="0" indent="0" algn="l" defTabSz="914354" rtl="0" eaLnBrk="1" fontAlgn="auto" latinLnBrk="0" hangingPunct="1">
                <a:lnSpc>
                  <a:spcPct val="100000"/>
                </a:lnSpc>
                <a:spcBef>
                  <a:spcPts val="1200"/>
                </a:spcBef>
                <a:spcAft>
                  <a:spcPts val="0"/>
                </a:spcAft>
                <a:buClrTx/>
                <a:buSzTx/>
                <a:buFontTx/>
                <a:buNone/>
                <a:tabLst/>
                <a:defRPr/>
              </a:pPr>
              <a:r>
                <a:rPr lang="en-US" sz="1050" noProof="1">
                  <a:latin typeface="Lato Light" panose="020F0502020204030203"/>
                </a:rPr>
                <a:t>Any online new site</a:t>
              </a:r>
              <a:r>
                <a:rPr kumimoji="0" lang="en-US" sz="1600" b="0" i="0" u="none" strike="noStrike" kern="1200" cap="none" spc="0" normalizeH="0" baseline="0" noProof="1">
                  <a:ln>
                    <a:noFill/>
                  </a:ln>
                  <a:solidFill>
                    <a:srgbClr val="95A5A6"/>
                  </a:solidFill>
                  <a:effectLst/>
                  <a:uLnTx/>
                  <a:uFillTx/>
                  <a:latin typeface="Lato Light" panose="020F0502020204030203"/>
                </a:rPr>
                <a:t>.</a:t>
              </a:r>
            </a:p>
          </p:txBody>
        </p:sp>
      </p:grpSp>
      <p:grpSp>
        <p:nvGrpSpPr>
          <p:cNvPr id="30" name="Group 29">
            <a:extLst>
              <a:ext uri="{FF2B5EF4-FFF2-40B4-BE49-F238E27FC236}">
                <a16:creationId xmlns:a16="http://schemas.microsoft.com/office/drawing/2014/main" id="{F23EBDFD-3C66-467B-8E4C-0D7EF8C31FAD}"/>
              </a:ext>
            </a:extLst>
          </p:cNvPr>
          <p:cNvGrpSpPr/>
          <p:nvPr/>
        </p:nvGrpSpPr>
        <p:grpSpPr>
          <a:xfrm>
            <a:off x="535438" y="4133167"/>
            <a:ext cx="2497617" cy="999145"/>
            <a:chOff x="319755" y="4319969"/>
            <a:chExt cx="2255740" cy="999145"/>
          </a:xfrm>
        </p:grpSpPr>
        <p:sp>
          <p:nvSpPr>
            <p:cNvPr id="31" name="TextBox 30">
              <a:extLst>
                <a:ext uri="{FF2B5EF4-FFF2-40B4-BE49-F238E27FC236}">
                  <a16:creationId xmlns:a16="http://schemas.microsoft.com/office/drawing/2014/main" id="{52F39472-F98B-4D40-9E9A-2EDA79A2AD0B}"/>
                </a:ext>
              </a:extLst>
            </p:cNvPr>
            <p:cNvSpPr txBox="1"/>
            <p:nvPr/>
          </p:nvSpPr>
          <p:spPr>
            <a:xfrm>
              <a:off x="319755" y="4319969"/>
              <a:ext cx="2088993" cy="461665"/>
            </a:xfrm>
            <a:prstGeom prst="rect">
              <a:avLst/>
            </a:prstGeom>
            <a:noFill/>
          </p:spPr>
          <p:txBody>
            <a:bodyPr wrap="square" lIns="0" rtlCol="0" anchor="b">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C0392B"/>
                  </a:solidFill>
                  <a:effectLst/>
                  <a:uLnTx/>
                  <a:uFillTx/>
                  <a:latin typeface="Lato Light" panose="020F0502020204030203"/>
                </a:rPr>
                <a:t>Newsletters</a:t>
              </a:r>
            </a:p>
          </p:txBody>
        </p:sp>
        <p:sp>
          <p:nvSpPr>
            <p:cNvPr id="32" name="Rectangle 31">
              <a:extLst>
                <a:ext uri="{FF2B5EF4-FFF2-40B4-BE49-F238E27FC236}">
                  <a16:creationId xmlns:a16="http://schemas.microsoft.com/office/drawing/2014/main" id="{B9197F5A-275C-4CE4-91C7-EADBAC7890E5}"/>
                </a:ext>
              </a:extLst>
            </p:cNvPr>
            <p:cNvSpPr/>
            <p:nvPr/>
          </p:nvSpPr>
          <p:spPr>
            <a:xfrm>
              <a:off x="319755" y="4765116"/>
              <a:ext cx="2255740" cy="553998"/>
            </a:xfrm>
            <a:prstGeom prst="rect">
              <a:avLst/>
            </a:prstGeom>
          </p:spPr>
          <p:txBody>
            <a:bodyPr wrap="square" lIns="0">
              <a:spAutoFit/>
            </a:bodyPr>
            <a:lstStyle/>
            <a:p>
              <a:pPr>
                <a:spcBef>
                  <a:spcPts val="1200"/>
                </a:spcBef>
                <a:defRPr/>
              </a:pPr>
              <a:r>
                <a:rPr lang="en-US" sz="1000" noProof="1">
                  <a:latin typeface="Lato Light" panose="020F0502020204030203"/>
                </a:rPr>
                <a:t>Newsletters in general which are in the public domain and subscribed by default or requested</a:t>
              </a:r>
            </a:p>
          </p:txBody>
        </p:sp>
      </p:grpSp>
      <p:grpSp>
        <p:nvGrpSpPr>
          <p:cNvPr id="33" name="Group 32">
            <a:extLst>
              <a:ext uri="{FF2B5EF4-FFF2-40B4-BE49-F238E27FC236}">
                <a16:creationId xmlns:a16="http://schemas.microsoft.com/office/drawing/2014/main" id="{7AE85417-AB0A-43A0-92F8-5BB609F0B8CD}"/>
              </a:ext>
            </a:extLst>
          </p:cNvPr>
          <p:cNvGrpSpPr/>
          <p:nvPr/>
        </p:nvGrpSpPr>
        <p:grpSpPr>
          <a:xfrm>
            <a:off x="682060" y="1897172"/>
            <a:ext cx="1840629" cy="1153033"/>
            <a:chOff x="319755" y="4319969"/>
            <a:chExt cx="2088994" cy="1153033"/>
          </a:xfrm>
        </p:grpSpPr>
        <p:sp>
          <p:nvSpPr>
            <p:cNvPr id="34" name="TextBox 33">
              <a:extLst>
                <a:ext uri="{FF2B5EF4-FFF2-40B4-BE49-F238E27FC236}">
                  <a16:creationId xmlns:a16="http://schemas.microsoft.com/office/drawing/2014/main" id="{4F7DF228-DC40-40F5-9626-90CCD60E13FB}"/>
                </a:ext>
              </a:extLst>
            </p:cNvPr>
            <p:cNvSpPr txBox="1"/>
            <p:nvPr/>
          </p:nvSpPr>
          <p:spPr>
            <a:xfrm>
              <a:off x="319755" y="4319969"/>
              <a:ext cx="2088993" cy="461665"/>
            </a:xfrm>
            <a:prstGeom prst="rect">
              <a:avLst/>
            </a:prstGeom>
            <a:noFill/>
          </p:spPr>
          <p:txBody>
            <a:bodyPr wrap="square" lIns="0" rtlCol="0" anchor="b">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4B2C50">
                      <a:lumMod val="60000"/>
                      <a:lumOff val="40000"/>
                    </a:srgbClr>
                  </a:solidFill>
                  <a:effectLst/>
                  <a:uLnTx/>
                  <a:uFillTx/>
                  <a:latin typeface="Lato Light" panose="020F0502020204030203"/>
                </a:rPr>
                <a:t>Online</a:t>
              </a:r>
            </a:p>
          </p:txBody>
        </p:sp>
        <p:sp>
          <p:nvSpPr>
            <p:cNvPr id="35" name="Rectangle 34">
              <a:extLst>
                <a:ext uri="{FF2B5EF4-FFF2-40B4-BE49-F238E27FC236}">
                  <a16:creationId xmlns:a16="http://schemas.microsoft.com/office/drawing/2014/main" id="{7B43472A-E471-4337-80F3-14FCA73A6CF7}"/>
                </a:ext>
              </a:extLst>
            </p:cNvPr>
            <p:cNvSpPr/>
            <p:nvPr/>
          </p:nvSpPr>
          <p:spPr>
            <a:xfrm>
              <a:off x="319756" y="4765116"/>
              <a:ext cx="2088993" cy="707886"/>
            </a:xfrm>
            <a:prstGeom prst="rect">
              <a:avLst/>
            </a:prstGeom>
          </p:spPr>
          <p:txBody>
            <a:bodyPr wrap="square" lIns="0">
              <a:spAutoFit/>
            </a:bodyPr>
            <a:lstStyle/>
            <a:p>
              <a:pPr marR="0" lvl="0" indent="0" fontAlgn="auto">
                <a:lnSpc>
                  <a:spcPct val="100000"/>
                </a:lnSpc>
                <a:spcBef>
                  <a:spcPts val="1200"/>
                </a:spcBef>
                <a:spcAft>
                  <a:spcPts val="0"/>
                </a:spcAft>
                <a:buClrTx/>
                <a:buSzTx/>
                <a:buFontTx/>
                <a:buNone/>
                <a:tabLst/>
                <a:defRPr/>
              </a:pPr>
              <a:r>
                <a:rPr lang="en-US" sz="1000" noProof="1">
                  <a:latin typeface="Lato Light" panose="020F0502020204030203"/>
                </a:rPr>
                <a:t>Online news carried by news portals and in general any online portal in the business of public news</a:t>
              </a:r>
            </a:p>
          </p:txBody>
        </p:sp>
      </p:grpSp>
      <p:grpSp>
        <p:nvGrpSpPr>
          <p:cNvPr id="36" name="Group 35">
            <a:extLst>
              <a:ext uri="{FF2B5EF4-FFF2-40B4-BE49-F238E27FC236}">
                <a16:creationId xmlns:a16="http://schemas.microsoft.com/office/drawing/2014/main" id="{A9AAE648-A62C-4E91-9ED0-37B2E4A2A9B5}"/>
              </a:ext>
            </a:extLst>
          </p:cNvPr>
          <p:cNvGrpSpPr/>
          <p:nvPr/>
        </p:nvGrpSpPr>
        <p:grpSpPr>
          <a:xfrm>
            <a:off x="2051913" y="5517336"/>
            <a:ext cx="2854038" cy="1106867"/>
            <a:chOff x="319755" y="4319969"/>
            <a:chExt cx="2088994" cy="1106867"/>
          </a:xfrm>
        </p:grpSpPr>
        <p:sp>
          <p:nvSpPr>
            <p:cNvPr id="37" name="TextBox 36">
              <a:extLst>
                <a:ext uri="{FF2B5EF4-FFF2-40B4-BE49-F238E27FC236}">
                  <a16:creationId xmlns:a16="http://schemas.microsoft.com/office/drawing/2014/main" id="{2F448E59-816A-4EF4-A296-11FF3A6245FB}"/>
                </a:ext>
              </a:extLst>
            </p:cNvPr>
            <p:cNvSpPr txBox="1"/>
            <p:nvPr/>
          </p:nvSpPr>
          <p:spPr>
            <a:xfrm>
              <a:off x="319755" y="4319969"/>
              <a:ext cx="2088993" cy="461665"/>
            </a:xfrm>
            <a:prstGeom prst="rect">
              <a:avLst/>
            </a:prstGeom>
            <a:noFill/>
          </p:spPr>
          <p:txBody>
            <a:bodyPr wrap="square" lIns="0" rtlCol="0" anchor="b">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F39C12"/>
                  </a:solidFill>
                  <a:effectLst/>
                  <a:uLnTx/>
                  <a:uFillTx/>
                  <a:latin typeface="Lato Light" panose="020F0502020204030203"/>
                </a:rPr>
                <a:t>Podcasts </a:t>
              </a:r>
              <a:endParaRPr kumimoji="0" lang="en-US" sz="2400" b="1" i="0" u="none" strike="noStrike" kern="1200" cap="none" spc="0" normalizeH="0" baseline="0" noProof="1">
                <a:ln>
                  <a:noFill/>
                </a:ln>
                <a:solidFill>
                  <a:srgbClr val="C0392B"/>
                </a:solidFill>
                <a:effectLst/>
                <a:uLnTx/>
                <a:uFillTx/>
                <a:latin typeface="Lato Light" panose="020F0502020204030203"/>
              </a:endParaRPr>
            </a:p>
          </p:txBody>
        </p:sp>
        <p:sp>
          <p:nvSpPr>
            <p:cNvPr id="38" name="Rectangle 37">
              <a:extLst>
                <a:ext uri="{FF2B5EF4-FFF2-40B4-BE49-F238E27FC236}">
                  <a16:creationId xmlns:a16="http://schemas.microsoft.com/office/drawing/2014/main" id="{0AB53C70-C2A5-4CD2-8D72-711D5F2CD09A}"/>
                </a:ext>
              </a:extLst>
            </p:cNvPr>
            <p:cNvSpPr/>
            <p:nvPr/>
          </p:nvSpPr>
          <p:spPr>
            <a:xfrm>
              <a:off x="319756" y="4765116"/>
              <a:ext cx="2088993" cy="661720"/>
            </a:xfrm>
            <a:prstGeom prst="rect">
              <a:avLst/>
            </a:prstGeom>
          </p:spPr>
          <p:txBody>
            <a:bodyPr wrap="square" lIns="0">
              <a:spAutoFit/>
            </a:bodyPr>
            <a:lstStyle/>
            <a:p>
              <a:pPr marL="0" marR="0" lvl="0" indent="0" algn="r" defTabSz="914354" rtl="0" eaLnBrk="1" fontAlgn="auto" latinLnBrk="0" hangingPunct="1">
                <a:lnSpc>
                  <a:spcPct val="100000"/>
                </a:lnSpc>
                <a:spcBef>
                  <a:spcPts val="1200"/>
                </a:spcBef>
                <a:spcAft>
                  <a:spcPts val="0"/>
                </a:spcAft>
                <a:buClrTx/>
                <a:buSzTx/>
                <a:buFontTx/>
                <a:buNone/>
                <a:tabLst/>
                <a:defRPr/>
              </a:pPr>
              <a:r>
                <a:rPr lang="en-US" sz="1050" noProof="1">
                  <a:latin typeface="Lato Light" panose="020F0502020204030203"/>
                </a:rPr>
                <a:t>The podcast is an audio communication which is picked up for every mention of the chosen brand or name </a:t>
              </a:r>
              <a:r>
                <a:rPr kumimoji="0" lang="en-US" sz="1600" b="0" i="0" u="none" strike="noStrike" kern="1200" cap="none" spc="0" normalizeH="0" baseline="0" noProof="1">
                  <a:ln>
                    <a:noFill/>
                  </a:ln>
                  <a:solidFill>
                    <a:srgbClr val="95A5A6"/>
                  </a:solidFill>
                  <a:effectLst/>
                  <a:uLnTx/>
                  <a:uFillTx/>
                  <a:latin typeface="Lato Light" panose="020F0502020204030203"/>
                </a:rPr>
                <a:t>.</a:t>
              </a:r>
            </a:p>
          </p:txBody>
        </p:sp>
      </p:grpSp>
      <p:sp>
        <p:nvSpPr>
          <p:cNvPr id="39" name="TextBox 38">
            <a:extLst>
              <a:ext uri="{FF2B5EF4-FFF2-40B4-BE49-F238E27FC236}">
                <a16:creationId xmlns:a16="http://schemas.microsoft.com/office/drawing/2014/main" id="{72C791B8-C07A-43CD-8CD8-F494B2F5AED7}"/>
              </a:ext>
            </a:extLst>
          </p:cNvPr>
          <p:cNvSpPr txBox="1"/>
          <p:nvPr/>
        </p:nvSpPr>
        <p:spPr>
          <a:xfrm>
            <a:off x="0" y="0"/>
            <a:ext cx="9525741" cy="89255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a:ea typeface="+mn-ea"/>
                <a:cs typeface="+mn-cs"/>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lumMod val="50000"/>
                  </a:schemeClr>
                </a:solidFill>
                <a:effectLst/>
                <a:uLnTx/>
                <a:uFillTx/>
                <a:latin typeface="Lato Light"/>
                <a:ea typeface="+mn-ea"/>
                <a:cs typeface="+mn-cs"/>
              </a:rPr>
              <a:t>Brand &amp; Reputation</a:t>
            </a:r>
          </a:p>
        </p:txBody>
      </p:sp>
      <p:pic>
        <p:nvPicPr>
          <p:cNvPr id="40" name="Picture 39" descr="Logo&#10;&#10;Description automatically generated">
            <a:extLst>
              <a:ext uri="{FF2B5EF4-FFF2-40B4-BE49-F238E27FC236}">
                <a16:creationId xmlns:a16="http://schemas.microsoft.com/office/drawing/2014/main" id="{99989B9A-8112-40C8-940A-2795A57FD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 name="Footer Placeholder 1">
            <a:extLst>
              <a:ext uri="{FF2B5EF4-FFF2-40B4-BE49-F238E27FC236}">
                <a16:creationId xmlns:a16="http://schemas.microsoft.com/office/drawing/2014/main" id="{16E39ADF-FB47-4D89-B33C-E9156701D678}"/>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1C2D5DF2-6EC4-4F15-82D8-20077AE760A6}"/>
              </a:ext>
            </a:extLst>
          </p:cNvPr>
          <p:cNvSpPr>
            <a:spLocks noGrp="1"/>
          </p:cNvSpPr>
          <p:nvPr>
            <p:ph type="sldNum" sz="quarter" idx="12"/>
          </p:nvPr>
        </p:nvSpPr>
        <p:spPr/>
        <p:txBody>
          <a:bodyPr/>
          <a:lstStyle/>
          <a:p>
            <a:fld id="{C78A94D8-6129-47FC-8647-F2BFC87A2450}" type="slidenum">
              <a:rPr lang="en-GB" smtClean="0"/>
              <a:t>50</a:t>
            </a:fld>
            <a:endParaRPr lang="en-GB"/>
          </a:p>
        </p:txBody>
      </p:sp>
    </p:spTree>
    <p:extLst>
      <p:ext uri="{BB962C8B-B14F-4D97-AF65-F5344CB8AC3E}">
        <p14:creationId xmlns:p14="http://schemas.microsoft.com/office/powerpoint/2010/main" val="4097094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6F6ECE1-1087-42CC-A090-8F27A3B3B3B2}"/>
              </a:ext>
            </a:extLst>
          </p:cNvPr>
          <p:cNvGrpSpPr/>
          <p:nvPr/>
        </p:nvGrpSpPr>
        <p:grpSpPr>
          <a:xfrm>
            <a:off x="2331869" y="2229362"/>
            <a:ext cx="2520000" cy="2160000"/>
            <a:chOff x="1346260" y="1583471"/>
            <a:chExt cx="2520000" cy="2100090"/>
          </a:xfrm>
        </p:grpSpPr>
        <p:sp>
          <p:nvSpPr>
            <p:cNvPr id="7" name="Rectangle 6">
              <a:extLst>
                <a:ext uri="{FF2B5EF4-FFF2-40B4-BE49-F238E27FC236}">
                  <a16:creationId xmlns:a16="http://schemas.microsoft.com/office/drawing/2014/main" id="{228ED411-EAAA-4792-BA1E-BD463A194D35}"/>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Bench Marking</a:t>
              </a:r>
            </a:p>
          </p:txBody>
        </p:sp>
        <p:sp>
          <p:nvSpPr>
            <p:cNvPr id="8" name="Rectangle 7">
              <a:extLst>
                <a:ext uri="{FF2B5EF4-FFF2-40B4-BE49-F238E27FC236}">
                  <a16:creationId xmlns:a16="http://schemas.microsoft.com/office/drawing/2014/main" id="{71466C6D-3FCE-4CB1-AB08-2DCF02996FB3}"/>
                </a:ext>
              </a:extLst>
            </p:cNvPr>
            <p:cNvSpPr/>
            <p:nvPr/>
          </p:nvSpPr>
          <p:spPr>
            <a:xfrm>
              <a:off x="1346260" y="1946199"/>
              <a:ext cx="2520000" cy="17373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r>
                <a:rPr lang="en-GB" sz="1050" dirty="0">
                  <a:solidFill>
                    <a:srgbClr val="000000"/>
                  </a:solidFill>
                  <a:effectLst/>
                  <a:latin typeface="Lato Light" panose="020F0502020204030203"/>
                  <a:ea typeface="Times New Roman" panose="02020603050405020304" pitchFamily="18" charset="0"/>
                  <a:cs typeface="Times New Roman" panose="02020603050405020304" pitchFamily="18" charset="0"/>
                </a:rPr>
                <a:t>Bench marking is based on a wider evaluation potentially using a designated survey</a:t>
              </a:r>
              <a:endParaRPr lang="en-GB" sz="1050" dirty="0">
                <a:effectLst/>
                <a:latin typeface="Lato Light" panose="020F0502020204030203"/>
                <a:ea typeface="Times New Roman" panose="02020603050405020304" pitchFamily="18" charset="0"/>
                <a:cs typeface="Times New Roman" panose="02020603050405020304" pitchFamily="18" charset="0"/>
              </a:endParaRPr>
            </a:p>
            <a:p>
              <a:r>
                <a:rPr lang="en-GB" sz="1050" dirty="0">
                  <a:solidFill>
                    <a:srgbClr val="000000"/>
                  </a:solidFill>
                  <a:effectLst/>
                  <a:latin typeface="Lato Light" panose="020F0502020204030203"/>
                  <a:ea typeface="Times New Roman" panose="02020603050405020304" pitchFamily="18" charset="0"/>
                  <a:cs typeface="Times New Roman" panose="02020603050405020304" pitchFamily="18" charset="0"/>
                </a:rPr>
                <a:t>This is totally dependent on the country and the accessibility of conducting the survey</a:t>
              </a:r>
              <a:endParaRPr lang="en-GB" sz="1050" dirty="0">
                <a:effectLst/>
                <a:latin typeface="Lato Light" panose="020F0502020204030203"/>
                <a:ea typeface="Times New Roman" panose="02020603050405020304" pitchFamily="18" charset="0"/>
                <a:cs typeface="Times New Roman" panose="02020603050405020304" pitchFamily="18" charset="0"/>
              </a:endParaRPr>
            </a:p>
            <a:p>
              <a:endParaRPr kumimoji="0" lang="en-US" sz="105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9" name="TextBox 8">
            <a:extLst>
              <a:ext uri="{FF2B5EF4-FFF2-40B4-BE49-F238E27FC236}">
                <a16:creationId xmlns:a16="http://schemas.microsoft.com/office/drawing/2014/main" id="{0E0E8FDA-6CCE-497E-AC35-0E958D86E7D2}"/>
              </a:ext>
            </a:extLst>
          </p:cNvPr>
          <p:cNvSpPr txBox="1"/>
          <p:nvPr/>
        </p:nvSpPr>
        <p:spPr>
          <a:xfrm>
            <a:off x="0" y="0"/>
            <a:ext cx="9525741" cy="89255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a:ea typeface="+mn-ea"/>
                <a:cs typeface="+mn-cs"/>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lumMod val="50000"/>
                  </a:schemeClr>
                </a:solidFill>
                <a:effectLst/>
                <a:uLnTx/>
                <a:uFillTx/>
                <a:latin typeface="Lato Light"/>
                <a:ea typeface="+mn-ea"/>
                <a:cs typeface="+mn-cs"/>
              </a:rPr>
              <a:t>Bench Marking</a:t>
            </a:r>
          </a:p>
        </p:txBody>
      </p:sp>
      <p:pic>
        <p:nvPicPr>
          <p:cNvPr id="10" name="Picture 9" descr="Logo&#10;&#10;Description automatically generated">
            <a:extLst>
              <a:ext uri="{FF2B5EF4-FFF2-40B4-BE49-F238E27FC236}">
                <a16:creationId xmlns:a16="http://schemas.microsoft.com/office/drawing/2014/main" id="{6ADD0044-AAAE-4DD7-971C-C769BE725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11" name="Rounded Rectangle 10">
            <a:extLst>
              <a:ext uri="{FF2B5EF4-FFF2-40B4-BE49-F238E27FC236}">
                <a16:creationId xmlns:a16="http://schemas.microsoft.com/office/drawing/2014/main" id="{934DF893-9ABD-4525-A4C1-84C7376F41AA}"/>
              </a:ext>
            </a:extLst>
          </p:cNvPr>
          <p:cNvSpPr/>
          <p:nvPr/>
        </p:nvSpPr>
        <p:spPr>
          <a:xfrm>
            <a:off x="1279762" y="315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#15</a:t>
            </a:r>
          </a:p>
        </p:txBody>
      </p:sp>
      <p:sp>
        <p:nvSpPr>
          <p:cNvPr id="12" name="Rounded Rectangle 11">
            <a:extLst>
              <a:ext uri="{FF2B5EF4-FFF2-40B4-BE49-F238E27FC236}">
                <a16:creationId xmlns:a16="http://schemas.microsoft.com/office/drawing/2014/main" id="{634FFC89-B056-430B-A8D0-4F9AF2818531}"/>
              </a:ext>
            </a:extLst>
          </p:cNvPr>
          <p:cNvSpPr/>
          <p:nvPr/>
        </p:nvSpPr>
        <p:spPr>
          <a:xfrm>
            <a:off x="5016000" y="2821220"/>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200" i="0" dirty="0">
                <a:solidFill>
                  <a:schemeClr val="bg1">
                    <a:lumMod val="50000"/>
                  </a:schemeClr>
                </a:solidFill>
                <a:effectLst/>
                <a:latin typeface="Lato Light" panose="020F0502020204030203"/>
              </a:rPr>
              <a:t>Performance benchmarking </a:t>
            </a:r>
            <a:endParaRPr kumimoji="0" lang="en-US" sz="1200" i="0" u="none" strike="noStrike" kern="0" cap="none" spc="0" normalizeH="0" baseline="0" noProof="0" dirty="0">
              <a:ln>
                <a:noFill/>
              </a:ln>
              <a:solidFill>
                <a:schemeClr val="bg1">
                  <a:lumMod val="50000"/>
                </a:schemeClr>
              </a:solidFill>
              <a:effectLst/>
              <a:uLnTx/>
              <a:uFillTx/>
              <a:latin typeface="Lato Light" panose="020F0502020204030203"/>
            </a:endParaRPr>
          </a:p>
        </p:txBody>
      </p:sp>
      <p:sp>
        <p:nvSpPr>
          <p:cNvPr id="13" name="Rounded Rectangle 12">
            <a:extLst>
              <a:ext uri="{FF2B5EF4-FFF2-40B4-BE49-F238E27FC236}">
                <a16:creationId xmlns:a16="http://schemas.microsoft.com/office/drawing/2014/main" id="{E57897AD-A4D8-49C3-90FE-E79F312A4611}"/>
              </a:ext>
            </a:extLst>
          </p:cNvPr>
          <p:cNvSpPr/>
          <p:nvPr/>
        </p:nvSpPr>
        <p:spPr>
          <a:xfrm>
            <a:off x="5016000" y="3429000"/>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200" i="0" dirty="0">
                <a:solidFill>
                  <a:schemeClr val="bg1">
                    <a:lumMod val="50000"/>
                  </a:schemeClr>
                </a:solidFill>
                <a:effectLst/>
                <a:latin typeface="Lato Light" panose="020F0502020204030203"/>
              </a:rPr>
              <a:t>Practice benchmarking </a:t>
            </a:r>
            <a:endParaRPr kumimoji="0" lang="en-US" sz="1200" i="0" u="none" strike="noStrike" kern="0" cap="none" spc="0" normalizeH="0" baseline="0" noProof="0" dirty="0">
              <a:ln>
                <a:noFill/>
              </a:ln>
              <a:solidFill>
                <a:schemeClr val="bg1">
                  <a:lumMod val="50000"/>
                </a:schemeClr>
              </a:solidFill>
              <a:effectLst/>
              <a:uLnTx/>
              <a:uFillTx/>
              <a:latin typeface="Lato Light" panose="020F0502020204030203"/>
            </a:endParaRPr>
          </a:p>
        </p:txBody>
      </p:sp>
      <p:sp>
        <p:nvSpPr>
          <p:cNvPr id="14" name="Rounded Rectangle 10">
            <a:extLst>
              <a:ext uri="{FF2B5EF4-FFF2-40B4-BE49-F238E27FC236}">
                <a16:creationId xmlns:a16="http://schemas.microsoft.com/office/drawing/2014/main" id="{80F4BE7D-7022-41B0-9FB2-3638AC857403}"/>
              </a:ext>
            </a:extLst>
          </p:cNvPr>
          <p:cNvSpPr/>
          <p:nvPr/>
        </p:nvSpPr>
        <p:spPr>
          <a:xfrm>
            <a:off x="7288683" y="2804017"/>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200" i="0" dirty="0">
                <a:solidFill>
                  <a:schemeClr val="bg1">
                    <a:lumMod val="50000"/>
                  </a:schemeClr>
                </a:solidFill>
                <a:effectLst/>
                <a:latin typeface="Lato Light" panose="020F0502020204030203"/>
              </a:rPr>
              <a:t>Internal benchmarking </a:t>
            </a:r>
            <a:endParaRPr kumimoji="0" lang="en-US" sz="1200" i="0" u="none" strike="noStrike" kern="0" cap="none" spc="0" normalizeH="0" baseline="0" noProof="0" dirty="0">
              <a:ln>
                <a:noFill/>
              </a:ln>
              <a:solidFill>
                <a:schemeClr val="bg1">
                  <a:lumMod val="50000"/>
                </a:schemeClr>
              </a:solidFill>
              <a:effectLst/>
              <a:uLnTx/>
              <a:uFillTx/>
              <a:latin typeface="Lato Light" panose="020F0502020204030203"/>
            </a:endParaRPr>
          </a:p>
        </p:txBody>
      </p:sp>
      <p:sp>
        <p:nvSpPr>
          <p:cNvPr id="15" name="Rounded Rectangle 9">
            <a:extLst>
              <a:ext uri="{FF2B5EF4-FFF2-40B4-BE49-F238E27FC236}">
                <a16:creationId xmlns:a16="http://schemas.microsoft.com/office/drawing/2014/main" id="{776C4B04-9910-4CCB-B8B2-361F4FDD2084}"/>
              </a:ext>
            </a:extLst>
          </p:cNvPr>
          <p:cNvSpPr/>
          <p:nvPr/>
        </p:nvSpPr>
        <p:spPr>
          <a:xfrm>
            <a:off x="7288683" y="3419112"/>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200" i="0" dirty="0">
                <a:solidFill>
                  <a:schemeClr val="bg1">
                    <a:lumMod val="50000"/>
                  </a:schemeClr>
                </a:solidFill>
                <a:effectLst/>
                <a:latin typeface="Lato Light" panose="020F0502020204030203"/>
              </a:rPr>
              <a:t>External benchmarking </a:t>
            </a:r>
            <a:endParaRPr kumimoji="0" lang="en-US" sz="1200" i="0" u="none" strike="noStrike" kern="0" cap="none" spc="0" normalizeH="0" baseline="0" noProof="0" dirty="0">
              <a:ln>
                <a:noFill/>
              </a:ln>
              <a:solidFill>
                <a:schemeClr val="bg1">
                  <a:lumMod val="50000"/>
                </a:schemeClr>
              </a:solidFill>
              <a:effectLst/>
              <a:uLnTx/>
              <a:uFillTx/>
              <a:latin typeface="Lato Light" panose="020F0502020204030203"/>
            </a:endParaRPr>
          </a:p>
        </p:txBody>
      </p:sp>
      <p:sp>
        <p:nvSpPr>
          <p:cNvPr id="2" name="Footer Placeholder 1">
            <a:extLst>
              <a:ext uri="{FF2B5EF4-FFF2-40B4-BE49-F238E27FC236}">
                <a16:creationId xmlns:a16="http://schemas.microsoft.com/office/drawing/2014/main" id="{EC8FC106-67F6-4A3C-8E1D-E3B2D68803F0}"/>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98EE97CC-B5E2-44F5-A5ED-629719452458}"/>
              </a:ext>
            </a:extLst>
          </p:cNvPr>
          <p:cNvSpPr>
            <a:spLocks noGrp="1"/>
          </p:cNvSpPr>
          <p:nvPr>
            <p:ph type="sldNum" sz="quarter" idx="12"/>
          </p:nvPr>
        </p:nvSpPr>
        <p:spPr/>
        <p:txBody>
          <a:bodyPr/>
          <a:lstStyle/>
          <a:p>
            <a:fld id="{C78A94D8-6129-47FC-8647-F2BFC87A2450}" type="slidenum">
              <a:rPr lang="en-GB" smtClean="0"/>
              <a:t>51</a:t>
            </a:fld>
            <a:endParaRPr lang="en-GB"/>
          </a:p>
        </p:txBody>
      </p:sp>
    </p:spTree>
    <p:extLst>
      <p:ext uri="{BB962C8B-B14F-4D97-AF65-F5344CB8AC3E}">
        <p14:creationId xmlns:p14="http://schemas.microsoft.com/office/powerpoint/2010/main" val="3034848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E2A3AC-F603-4AEB-8433-706339C8C722}"/>
              </a:ext>
            </a:extLst>
          </p:cNvPr>
          <p:cNvGrpSpPr/>
          <p:nvPr/>
        </p:nvGrpSpPr>
        <p:grpSpPr>
          <a:xfrm>
            <a:off x="2737002" y="1467789"/>
            <a:ext cx="3052718" cy="2160000"/>
            <a:chOff x="1346260" y="1583471"/>
            <a:chExt cx="2520000" cy="2100090"/>
          </a:xfrm>
        </p:grpSpPr>
        <p:sp>
          <p:nvSpPr>
            <p:cNvPr id="5" name="Rectangle 4">
              <a:extLst>
                <a:ext uri="{FF2B5EF4-FFF2-40B4-BE49-F238E27FC236}">
                  <a16:creationId xmlns:a16="http://schemas.microsoft.com/office/drawing/2014/main" id="{1A4CBFE1-43CC-49C5-83FA-BBFEB829FB2F}"/>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600" b="1" i="0" dirty="0">
                  <a:solidFill>
                    <a:schemeClr val="bg1"/>
                  </a:solidFill>
                  <a:effectLst/>
                  <a:latin typeface="Whitney A"/>
                </a:rPr>
                <a:t>Performance benchmarking </a:t>
              </a:r>
              <a:endParaRPr kumimoji="0" lang="en-US" sz="1600" b="0" i="0" u="none" strike="noStrike" kern="0" cap="none" spc="0" normalizeH="0" baseline="0" noProof="0" dirty="0">
                <a:ln>
                  <a:noFill/>
                </a:ln>
                <a:solidFill>
                  <a:schemeClr val="bg1"/>
                </a:solidFill>
                <a:effectLst/>
                <a:uLnTx/>
                <a:uFillTx/>
                <a:latin typeface="Lato Light" panose="020F0502020204030203" pitchFamily="34" charset="0"/>
                <a:ea typeface="+mn-ea"/>
                <a:cs typeface="+mn-cs"/>
              </a:endParaRPr>
            </a:p>
          </p:txBody>
        </p:sp>
        <p:sp>
          <p:nvSpPr>
            <p:cNvPr id="6" name="Rectangle 5">
              <a:extLst>
                <a:ext uri="{FF2B5EF4-FFF2-40B4-BE49-F238E27FC236}">
                  <a16:creationId xmlns:a16="http://schemas.microsoft.com/office/drawing/2014/main" id="{69A601B8-51F6-404C-A9BD-9965532CD690}"/>
                </a:ext>
              </a:extLst>
            </p:cNvPr>
            <p:cNvSpPr/>
            <p:nvPr/>
          </p:nvSpPr>
          <p:spPr>
            <a:xfrm>
              <a:off x="1346260" y="1946199"/>
              <a:ext cx="2520000" cy="17373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pPr algn="l"/>
              <a:r>
                <a:rPr lang="en-GB" sz="1000" b="0" i="0" dirty="0">
                  <a:solidFill>
                    <a:srgbClr val="323232"/>
                  </a:solidFill>
                  <a:effectLst/>
                  <a:latin typeface="Whitney A"/>
                </a:rPr>
                <a:t>involves gathering and comparing quantitative data (i.e., measures or key performance indicators). Performance benchmarking is usually the first step organizations take to identify performance gaps.</a:t>
              </a:r>
            </a:p>
            <a:p>
              <a:pPr algn="l"/>
              <a:r>
                <a:rPr lang="en-GB" sz="1000" b="0" i="1" dirty="0">
                  <a:solidFill>
                    <a:srgbClr val="323232"/>
                  </a:solidFill>
                  <a:effectLst/>
                  <a:latin typeface="Whitney A"/>
                </a:rPr>
                <a:t>What you need</a:t>
              </a:r>
              <a:r>
                <a:rPr lang="en-GB" sz="1000" b="0" i="0" dirty="0">
                  <a:solidFill>
                    <a:srgbClr val="323232"/>
                  </a:solidFill>
                  <a:effectLst/>
                  <a:latin typeface="Whitney A"/>
                </a:rPr>
                <a:t>: Standard measures and/or KPIs and a means of extracting, collecting, and analysing that data. </a:t>
              </a:r>
            </a:p>
            <a:p>
              <a:pPr algn="l"/>
              <a:r>
                <a:rPr lang="en-GB" sz="1000" b="0" i="1" dirty="0">
                  <a:solidFill>
                    <a:srgbClr val="323232"/>
                  </a:solidFill>
                  <a:effectLst/>
                  <a:latin typeface="Whitney A"/>
                </a:rPr>
                <a:t>What you get:</a:t>
              </a:r>
              <a:r>
                <a:rPr lang="en-GB" sz="1000" b="0" i="0" dirty="0">
                  <a:solidFill>
                    <a:srgbClr val="323232"/>
                  </a:solidFill>
                  <a:effectLst/>
                  <a:latin typeface="Whitney A"/>
                </a:rPr>
                <a:t> Data that informs decision making. This form of benchmarking is usually the first step organizations take to identify performance gaps. </a:t>
              </a: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grpSp>
        <p:nvGrpSpPr>
          <p:cNvPr id="7" name="Group 6">
            <a:extLst>
              <a:ext uri="{FF2B5EF4-FFF2-40B4-BE49-F238E27FC236}">
                <a16:creationId xmlns:a16="http://schemas.microsoft.com/office/drawing/2014/main" id="{A411FCEC-AC12-47A8-95AA-0F6E4800978F}"/>
              </a:ext>
            </a:extLst>
          </p:cNvPr>
          <p:cNvGrpSpPr/>
          <p:nvPr/>
        </p:nvGrpSpPr>
        <p:grpSpPr>
          <a:xfrm>
            <a:off x="985421" y="3729932"/>
            <a:ext cx="4804299" cy="2655838"/>
            <a:chOff x="1346260" y="1583471"/>
            <a:chExt cx="2520000" cy="2100090"/>
          </a:xfrm>
        </p:grpSpPr>
        <p:sp>
          <p:nvSpPr>
            <p:cNvPr id="8" name="Rectangle 7">
              <a:extLst>
                <a:ext uri="{FF2B5EF4-FFF2-40B4-BE49-F238E27FC236}">
                  <a16:creationId xmlns:a16="http://schemas.microsoft.com/office/drawing/2014/main" id="{830E0448-CAFB-4C4E-A70E-3C9835D28E39}"/>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600" b="1" i="0" dirty="0">
                  <a:solidFill>
                    <a:schemeClr val="bg1"/>
                  </a:solidFill>
                  <a:effectLst/>
                  <a:latin typeface="Whitney A"/>
                </a:rPr>
                <a:t>Internal benchmarking </a:t>
              </a:r>
              <a:endParaRPr kumimoji="0" lang="en-US" sz="1600" b="0" i="0" u="none" strike="noStrike" kern="0" cap="none" spc="0" normalizeH="0" baseline="0" noProof="0" dirty="0">
                <a:ln>
                  <a:noFill/>
                </a:ln>
                <a:solidFill>
                  <a:schemeClr val="bg1"/>
                </a:solidFill>
                <a:effectLst/>
                <a:uLnTx/>
                <a:uFillTx/>
                <a:latin typeface="Lato Light" panose="020F0502020204030203" pitchFamily="34" charset="0"/>
                <a:ea typeface="+mn-ea"/>
                <a:cs typeface="+mn-cs"/>
              </a:endParaRPr>
            </a:p>
          </p:txBody>
        </p:sp>
        <p:sp>
          <p:nvSpPr>
            <p:cNvPr id="9" name="Rectangle 8">
              <a:extLst>
                <a:ext uri="{FF2B5EF4-FFF2-40B4-BE49-F238E27FC236}">
                  <a16:creationId xmlns:a16="http://schemas.microsoft.com/office/drawing/2014/main" id="{F5C25C6C-DFA3-4F0D-BED0-18039D04AB97}"/>
                </a:ext>
              </a:extLst>
            </p:cNvPr>
            <p:cNvSpPr/>
            <p:nvPr/>
          </p:nvSpPr>
          <p:spPr>
            <a:xfrm>
              <a:off x="1346260" y="1946199"/>
              <a:ext cx="2520000" cy="17373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pPr algn="l"/>
              <a:r>
                <a:rPr lang="en-GB" sz="1000" b="0" i="0" dirty="0">
                  <a:solidFill>
                    <a:srgbClr val="323232"/>
                  </a:solidFill>
                  <a:effectLst/>
                  <a:latin typeface="Whitney A"/>
                </a:rPr>
                <a:t>compares metrics (performance benchmarking) and/or practices (practice benchmarking) from different units, product lines, departments, programs, geographies, etc., within the organization. </a:t>
              </a:r>
            </a:p>
            <a:p>
              <a:pPr algn="l"/>
              <a:r>
                <a:rPr lang="en-GB" sz="1000" b="0" i="1" dirty="0">
                  <a:solidFill>
                    <a:srgbClr val="323232"/>
                  </a:solidFill>
                  <a:effectLst/>
                  <a:latin typeface="Whitney A"/>
                </a:rPr>
                <a:t>What you need:</a:t>
              </a:r>
              <a:r>
                <a:rPr lang="en-GB" sz="1000" b="0" i="0" dirty="0">
                  <a:solidFill>
                    <a:srgbClr val="323232"/>
                  </a:solidFill>
                  <a:effectLst/>
                  <a:latin typeface="Whitney A"/>
                </a:rPr>
                <a:t> At least two areas within the organization that have shared metrics and/or practices. </a:t>
              </a:r>
            </a:p>
            <a:p>
              <a:pPr algn="l"/>
              <a:r>
                <a:rPr lang="en-GB" sz="1000" b="0" i="1" dirty="0">
                  <a:solidFill>
                    <a:srgbClr val="323232"/>
                  </a:solidFill>
                  <a:effectLst/>
                  <a:latin typeface="Whitney A"/>
                </a:rPr>
                <a:t>What you get</a:t>
              </a:r>
              <a:r>
                <a:rPr lang="en-GB" sz="1000" b="0" i="0" dirty="0">
                  <a:solidFill>
                    <a:srgbClr val="323232"/>
                  </a:solidFill>
                  <a:effectLst/>
                  <a:latin typeface="Whitney A"/>
                </a:rPr>
                <a:t>: Internal benchmarking is a good starting point to understand the current standard of business performance. Sustained internal benchmarking applies mainly to large organizations where certain areas of the business are more efficient than others.</a:t>
              </a:r>
            </a:p>
            <a:p>
              <a:pPr algn="l"/>
              <a:r>
                <a:rPr lang="en-GB" sz="1000" b="0" i="0" dirty="0">
                  <a:solidFill>
                    <a:srgbClr val="323232"/>
                  </a:solidFill>
                  <a:effectLst/>
                  <a:latin typeface="Whitney A"/>
                </a:rPr>
                <a:t>. </a:t>
              </a: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grpSp>
        <p:nvGrpSpPr>
          <p:cNvPr id="10" name="Group 9">
            <a:extLst>
              <a:ext uri="{FF2B5EF4-FFF2-40B4-BE49-F238E27FC236}">
                <a16:creationId xmlns:a16="http://schemas.microsoft.com/office/drawing/2014/main" id="{9E0DF447-AA70-4C70-A4B9-1BFDA40459D3}"/>
              </a:ext>
            </a:extLst>
          </p:cNvPr>
          <p:cNvGrpSpPr/>
          <p:nvPr/>
        </p:nvGrpSpPr>
        <p:grpSpPr>
          <a:xfrm>
            <a:off x="6096000" y="1463400"/>
            <a:ext cx="3052718" cy="2160000"/>
            <a:chOff x="1346260" y="1583471"/>
            <a:chExt cx="2520000" cy="2100090"/>
          </a:xfrm>
        </p:grpSpPr>
        <p:sp>
          <p:nvSpPr>
            <p:cNvPr id="11" name="Rectangle 10">
              <a:extLst>
                <a:ext uri="{FF2B5EF4-FFF2-40B4-BE49-F238E27FC236}">
                  <a16:creationId xmlns:a16="http://schemas.microsoft.com/office/drawing/2014/main" id="{EAFFE21F-309D-4A05-91CB-2CF1327B7482}"/>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600" b="1" i="0" dirty="0">
                  <a:solidFill>
                    <a:schemeClr val="bg1"/>
                  </a:solidFill>
                  <a:effectLst/>
                  <a:latin typeface="Whitney A"/>
                </a:rPr>
                <a:t>Practice benchmarking</a:t>
              </a:r>
              <a:r>
                <a:rPr lang="en-GB" sz="1600" b="0" i="0" dirty="0">
                  <a:solidFill>
                    <a:schemeClr val="bg1"/>
                  </a:solidFill>
                  <a:effectLst/>
                  <a:latin typeface="Whitney A"/>
                </a:rPr>
                <a:t> </a:t>
              </a:r>
              <a:endParaRPr kumimoji="0" lang="en-US" sz="1600" b="0" i="0" u="none" strike="noStrike" kern="0" cap="none" spc="0" normalizeH="0" baseline="0" noProof="0" dirty="0">
                <a:ln>
                  <a:noFill/>
                </a:ln>
                <a:solidFill>
                  <a:schemeClr val="bg1"/>
                </a:solidFill>
                <a:effectLst/>
                <a:uLnTx/>
                <a:uFillTx/>
                <a:latin typeface="Lato Light" panose="020F0502020204030203" pitchFamily="34" charset="0"/>
                <a:ea typeface="+mn-ea"/>
                <a:cs typeface="+mn-cs"/>
              </a:endParaRPr>
            </a:p>
          </p:txBody>
        </p:sp>
        <p:sp>
          <p:nvSpPr>
            <p:cNvPr id="12" name="Rectangle 11">
              <a:extLst>
                <a:ext uri="{FF2B5EF4-FFF2-40B4-BE49-F238E27FC236}">
                  <a16:creationId xmlns:a16="http://schemas.microsoft.com/office/drawing/2014/main" id="{A348086F-66CC-47D6-91C1-C2632752BA93}"/>
                </a:ext>
              </a:extLst>
            </p:cNvPr>
            <p:cNvSpPr/>
            <p:nvPr/>
          </p:nvSpPr>
          <p:spPr>
            <a:xfrm>
              <a:off x="1346260" y="1946199"/>
              <a:ext cx="2520000" cy="17373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pPr algn="l"/>
              <a:r>
                <a:rPr lang="en-GB" sz="1000" b="0" i="0" dirty="0">
                  <a:solidFill>
                    <a:srgbClr val="323232"/>
                  </a:solidFill>
                  <a:effectLst/>
                  <a:latin typeface="Whitney A"/>
                </a:rPr>
                <a:t>involves gathering and comparing qualitative information about how an activity is conducted through people, processes, and technology. </a:t>
              </a:r>
            </a:p>
            <a:p>
              <a:pPr algn="l"/>
              <a:r>
                <a:rPr lang="en-GB" sz="1000" b="0" i="1" dirty="0">
                  <a:solidFill>
                    <a:srgbClr val="323232"/>
                  </a:solidFill>
                  <a:effectLst/>
                  <a:latin typeface="Whitney A"/>
                </a:rPr>
                <a:t>What you need:</a:t>
              </a:r>
              <a:r>
                <a:rPr lang="en-GB" sz="1000" b="0" i="0" dirty="0">
                  <a:solidFill>
                    <a:srgbClr val="323232"/>
                  </a:solidFill>
                  <a:effectLst/>
                  <a:latin typeface="Whitney A"/>
                </a:rPr>
                <a:t> A standard approach to gather and compare qualitative information such as process mapping.</a:t>
              </a:r>
            </a:p>
            <a:p>
              <a:pPr algn="l"/>
              <a:r>
                <a:rPr lang="en-GB" sz="1000" b="0" i="1" dirty="0">
                  <a:solidFill>
                    <a:srgbClr val="323232"/>
                  </a:solidFill>
                  <a:effectLst/>
                  <a:latin typeface="Whitney A"/>
                </a:rPr>
                <a:t>What you get:</a:t>
              </a:r>
              <a:r>
                <a:rPr lang="en-GB" sz="1000" b="0" i="0" dirty="0">
                  <a:solidFill>
                    <a:srgbClr val="323232"/>
                  </a:solidFill>
                  <a:effectLst/>
                  <a:latin typeface="Whitney A"/>
                </a:rPr>
                <a:t> Insight into where and how performance gaps occur and best practices that the organization can apply to other areas.</a:t>
              </a: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grpSp>
        <p:nvGrpSpPr>
          <p:cNvPr id="13" name="Group 12">
            <a:extLst>
              <a:ext uri="{FF2B5EF4-FFF2-40B4-BE49-F238E27FC236}">
                <a16:creationId xmlns:a16="http://schemas.microsoft.com/office/drawing/2014/main" id="{6A57570F-1F27-4552-9BC7-1B916AF91D58}"/>
              </a:ext>
            </a:extLst>
          </p:cNvPr>
          <p:cNvGrpSpPr/>
          <p:nvPr/>
        </p:nvGrpSpPr>
        <p:grpSpPr>
          <a:xfrm>
            <a:off x="6096000" y="3729932"/>
            <a:ext cx="4610470" cy="2655838"/>
            <a:chOff x="1346260" y="1583471"/>
            <a:chExt cx="2520000" cy="2100090"/>
          </a:xfrm>
        </p:grpSpPr>
        <p:sp>
          <p:nvSpPr>
            <p:cNvPr id="14" name="Rectangle 13">
              <a:extLst>
                <a:ext uri="{FF2B5EF4-FFF2-40B4-BE49-F238E27FC236}">
                  <a16:creationId xmlns:a16="http://schemas.microsoft.com/office/drawing/2014/main" id="{75922091-ED59-4C0C-8D44-141D1AD52E05}"/>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600" b="1" i="0" dirty="0">
                  <a:solidFill>
                    <a:schemeClr val="bg1"/>
                  </a:solidFill>
                  <a:effectLst/>
                  <a:latin typeface="Whitney A"/>
                </a:rPr>
                <a:t>External benchmarking</a:t>
              </a:r>
              <a:r>
                <a:rPr lang="en-GB" sz="1600" b="0" i="0" dirty="0">
                  <a:solidFill>
                    <a:schemeClr val="bg1"/>
                  </a:solidFill>
                  <a:effectLst/>
                  <a:latin typeface="Whitney A"/>
                </a:rPr>
                <a:t> </a:t>
              </a:r>
              <a:endParaRPr kumimoji="0" lang="en-US" sz="1600" b="0" i="0" u="none" strike="noStrike" kern="0" cap="none" spc="0" normalizeH="0" baseline="0" noProof="0" dirty="0">
                <a:ln>
                  <a:noFill/>
                </a:ln>
                <a:solidFill>
                  <a:schemeClr val="bg1"/>
                </a:solidFill>
                <a:effectLst/>
                <a:uLnTx/>
                <a:uFillTx/>
                <a:latin typeface="Lato Light" panose="020F0502020204030203" pitchFamily="34" charset="0"/>
                <a:ea typeface="+mn-ea"/>
                <a:cs typeface="+mn-cs"/>
              </a:endParaRPr>
            </a:p>
          </p:txBody>
        </p:sp>
        <p:sp>
          <p:nvSpPr>
            <p:cNvPr id="15" name="Rectangle 14">
              <a:extLst>
                <a:ext uri="{FF2B5EF4-FFF2-40B4-BE49-F238E27FC236}">
                  <a16:creationId xmlns:a16="http://schemas.microsoft.com/office/drawing/2014/main" id="{991932E9-5D34-40B3-83FE-471319EA122A}"/>
                </a:ext>
              </a:extLst>
            </p:cNvPr>
            <p:cNvSpPr/>
            <p:nvPr/>
          </p:nvSpPr>
          <p:spPr>
            <a:xfrm>
              <a:off x="1346260" y="1946199"/>
              <a:ext cx="2520000" cy="17373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pPr algn="l"/>
              <a:r>
                <a:rPr lang="en-GB" sz="1000" b="0" i="0" dirty="0">
                  <a:solidFill>
                    <a:srgbClr val="323232"/>
                  </a:solidFill>
                  <a:effectLst/>
                  <a:latin typeface="Whitney A"/>
                </a:rPr>
                <a:t>compares metrics and/or practices of one organization to one or many others. </a:t>
              </a:r>
            </a:p>
            <a:p>
              <a:pPr algn="l"/>
              <a:r>
                <a:rPr lang="en-GB" sz="1000" b="0" i="1" dirty="0">
                  <a:solidFill>
                    <a:srgbClr val="323232"/>
                  </a:solidFill>
                  <a:effectLst/>
                  <a:latin typeface="Whitney A"/>
                </a:rPr>
                <a:t>What you need: </a:t>
              </a:r>
              <a:r>
                <a:rPr lang="en-GB" sz="1000" b="0" i="0" dirty="0">
                  <a:solidFill>
                    <a:srgbClr val="323232"/>
                  </a:solidFill>
                  <a:effectLst/>
                  <a:latin typeface="Whitney A"/>
                </a:rPr>
                <a:t>For custom benchmarking, you need one or more organizations to agree to participate. You may also need a third party to facilitate data collection. This approach can be highly valuable but often requires significant time and effort. That’s why organizations engage with groups like APQC, which offers more than 3,300 measures you can use to compare performance to organizations worldwide and in nearly every industry.</a:t>
              </a:r>
            </a:p>
            <a:p>
              <a:pPr algn="l"/>
              <a:r>
                <a:rPr lang="en-GB" sz="1000" b="0" i="1" dirty="0">
                  <a:solidFill>
                    <a:srgbClr val="323232"/>
                  </a:solidFill>
                  <a:effectLst/>
                  <a:latin typeface="Whitney A"/>
                </a:rPr>
                <a:t>What you get: </a:t>
              </a:r>
              <a:r>
                <a:rPr lang="en-GB" sz="1000" b="0" i="0" dirty="0">
                  <a:solidFill>
                    <a:srgbClr val="323232"/>
                  </a:solidFill>
                  <a:effectLst/>
                  <a:latin typeface="Whitney A"/>
                </a:rPr>
                <a:t>An objective understanding of your organization’s current state, which allows you to set baselines and goals for improvement. </a:t>
              </a:r>
            </a:p>
            <a:p>
              <a:pPr algn="l"/>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16" name="TextBox 15">
            <a:extLst>
              <a:ext uri="{FF2B5EF4-FFF2-40B4-BE49-F238E27FC236}">
                <a16:creationId xmlns:a16="http://schemas.microsoft.com/office/drawing/2014/main" id="{B300FF14-7013-42B7-BC65-C47C0F671A1C}"/>
              </a:ext>
            </a:extLst>
          </p:cNvPr>
          <p:cNvSpPr txBox="1"/>
          <p:nvPr/>
        </p:nvSpPr>
        <p:spPr>
          <a:xfrm>
            <a:off x="0" y="0"/>
            <a:ext cx="9525741" cy="89255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a:ea typeface="+mn-ea"/>
                <a:cs typeface="+mn-cs"/>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lumMod val="50000"/>
                  </a:schemeClr>
                </a:solidFill>
                <a:effectLst/>
                <a:uLnTx/>
                <a:uFillTx/>
                <a:latin typeface="Lato Light"/>
                <a:ea typeface="+mn-ea"/>
                <a:cs typeface="+mn-cs"/>
              </a:rPr>
              <a:t>Bench Marking</a:t>
            </a:r>
          </a:p>
        </p:txBody>
      </p:sp>
      <p:pic>
        <p:nvPicPr>
          <p:cNvPr id="17" name="Picture 16" descr="Logo&#10;&#10;Description automatically generated">
            <a:extLst>
              <a:ext uri="{FF2B5EF4-FFF2-40B4-BE49-F238E27FC236}">
                <a16:creationId xmlns:a16="http://schemas.microsoft.com/office/drawing/2014/main" id="{62549656-31DE-4ED6-84E5-56777524D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18" name="Rounded Rectangle 10">
            <a:extLst>
              <a:ext uri="{FF2B5EF4-FFF2-40B4-BE49-F238E27FC236}">
                <a16:creationId xmlns:a16="http://schemas.microsoft.com/office/drawing/2014/main" id="{474FF515-3117-4BAC-B780-7D5AA7DD7990}"/>
              </a:ext>
            </a:extLst>
          </p:cNvPr>
          <p:cNvSpPr/>
          <p:nvPr/>
        </p:nvSpPr>
        <p:spPr>
          <a:xfrm>
            <a:off x="402323" y="2983399"/>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#15</a:t>
            </a:r>
          </a:p>
        </p:txBody>
      </p:sp>
      <p:sp>
        <p:nvSpPr>
          <p:cNvPr id="2" name="Footer Placeholder 1">
            <a:extLst>
              <a:ext uri="{FF2B5EF4-FFF2-40B4-BE49-F238E27FC236}">
                <a16:creationId xmlns:a16="http://schemas.microsoft.com/office/drawing/2014/main" id="{8849D72D-3F37-4D2A-A02A-9983CEEAF557}"/>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0DD0AB1D-9013-4588-8C5D-281045236402}"/>
              </a:ext>
            </a:extLst>
          </p:cNvPr>
          <p:cNvSpPr>
            <a:spLocks noGrp="1"/>
          </p:cNvSpPr>
          <p:nvPr>
            <p:ph type="sldNum" sz="quarter" idx="12"/>
          </p:nvPr>
        </p:nvSpPr>
        <p:spPr/>
        <p:txBody>
          <a:bodyPr/>
          <a:lstStyle/>
          <a:p>
            <a:fld id="{C78A94D8-6129-47FC-8647-F2BFC87A2450}" type="slidenum">
              <a:rPr lang="en-GB" smtClean="0"/>
              <a:t>52</a:t>
            </a:fld>
            <a:endParaRPr lang="en-GB"/>
          </a:p>
        </p:txBody>
      </p:sp>
    </p:spTree>
    <p:extLst>
      <p:ext uri="{BB962C8B-B14F-4D97-AF65-F5344CB8AC3E}">
        <p14:creationId xmlns:p14="http://schemas.microsoft.com/office/powerpoint/2010/main" val="167498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5BC97E4-8CEE-45C3-90A3-6C700AD51AA1}"/>
              </a:ext>
            </a:extLst>
          </p:cNvPr>
          <p:cNvGrpSpPr/>
          <p:nvPr/>
        </p:nvGrpSpPr>
        <p:grpSpPr>
          <a:xfrm>
            <a:off x="2383317" y="2281220"/>
            <a:ext cx="2520000" cy="2160000"/>
            <a:chOff x="1346260" y="1583471"/>
            <a:chExt cx="2520000" cy="2100090"/>
          </a:xfrm>
        </p:grpSpPr>
        <p:sp>
          <p:nvSpPr>
            <p:cNvPr id="7" name="Rectangle 6">
              <a:extLst>
                <a:ext uri="{FF2B5EF4-FFF2-40B4-BE49-F238E27FC236}">
                  <a16:creationId xmlns:a16="http://schemas.microsoft.com/office/drawing/2014/main" id="{91F7D70B-364B-40A9-A0F8-BF7AB462A68D}"/>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Credit Check</a:t>
              </a:r>
            </a:p>
          </p:txBody>
        </p:sp>
        <p:sp>
          <p:nvSpPr>
            <p:cNvPr id="8" name="Rectangle 7">
              <a:extLst>
                <a:ext uri="{FF2B5EF4-FFF2-40B4-BE49-F238E27FC236}">
                  <a16:creationId xmlns:a16="http://schemas.microsoft.com/office/drawing/2014/main" id="{3D414439-4212-4C75-B008-F70BD34D0605}"/>
                </a:ext>
              </a:extLst>
            </p:cNvPr>
            <p:cNvSpPr/>
            <p:nvPr/>
          </p:nvSpPr>
          <p:spPr>
            <a:xfrm>
              <a:off x="1346260" y="1946199"/>
              <a:ext cx="2520000" cy="17373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The credit report is a key indicator of financial health, we run a credit check if the company is listed to evaluate amongst other things the company and its health.</a:t>
              </a:r>
              <a:endParaRPr lang="en-GB" sz="1000" dirty="0">
                <a:effectLst/>
                <a:latin typeface="Lato Light" panose="020F0502020204030203"/>
                <a:ea typeface="Times New Roman" panose="02020603050405020304" pitchFamily="18" charset="0"/>
                <a:cs typeface="Times New Roman" panose="02020603050405020304" pitchFamily="18" charset="0"/>
              </a:endParaRPr>
            </a:p>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This is a confidential assessment document</a:t>
              </a:r>
              <a:r>
                <a:rPr lang="en-GB" sz="1400" dirty="0">
                  <a:solidFill>
                    <a:srgbClr val="000000"/>
                  </a:solidFill>
                  <a:effectLst/>
                  <a:latin typeface="Lato Light" panose="020F0502020204030203"/>
                  <a:ea typeface="Times New Roman" panose="02020603050405020304" pitchFamily="18" charset="0"/>
                  <a:cs typeface="Times New Roman" panose="02020603050405020304" pitchFamily="18" charset="0"/>
                </a:rPr>
                <a:t>.</a:t>
              </a:r>
              <a:endParaRPr lang="en-GB" sz="2800" dirty="0">
                <a:effectLst/>
                <a:latin typeface="Lato Light" panose="020F0502020204030203"/>
                <a:ea typeface="Times New Roman" panose="02020603050405020304" pitchFamily="18" charset="0"/>
                <a:cs typeface="Times New Roman" panose="02020603050405020304" pitchFamily="18" charset="0"/>
              </a:endParaRP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9" name="TextBox 8">
            <a:extLst>
              <a:ext uri="{FF2B5EF4-FFF2-40B4-BE49-F238E27FC236}">
                <a16:creationId xmlns:a16="http://schemas.microsoft.com/office/drawing/2014/main" id="{9C015A75-1425-442B-9122-208FE8884BEA}"/>
              </a:ext>
            </a:extLst>
          </p:cNvPr>
          <p:cNvSpPr txBox="1"/>
          <p:nvPr/>
        </p:nvSpPr>
        <p:spPr>
          <a:xfrm>
            <a:off x="0" y="0"/>
            <a:ext cx="9525741" cy="89255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a:ea typeface="+mn-ea"/>
                <a:cs typeface="+mn-cs"/>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lumMod val="50000"/>
                  </a:schemeClr>
                </a:solidFill>
                <a:effectLst/>
                <a:uLnTx/>
                <a:uFillTx/>
                <a:latin typeface="Lato Light"/>
                <a:ea typeface="+mn-ea"/>
                <a:cs typeface="+mn-cs"/>
              </a:rPr>
              <a:t>Credit Check </a:t>
            </a:r>
          </a:p>
        </p:txBody>
      </p:sp>
      <p:pic>
        <p:nvPicPr>
          <p:cNvPr id="10" name="Picture 9" descr="Logo&#10;&#10;Description automatically generated">
            <a:extLst>
              <a:ext uri="{FF2B5EF4-FFF2-40B4-BE49-F238E27FC236}">
                <a16:creationId xmlns:a16="http://schemas.microsoft.com/office/drawing/2014/main" id="{601A7121-844A-4BF7-937C-688AC9E85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11" name="Rounded Rectangle 10">
            <a:extLst>
              <a:ext uri="{FF2B5EF4-FFF2-40B4-BE49-F238E27FC236}">
                <a16:creationId xmlns:a16="http://schemas.microsoft.com/office/drawing/2014/main" id="{286908B4-2AD0-4E42-A74F-8B0913BF74C0}"/>
              </a:ext>
            </a:extLst>
          </p:cNvPr>
          <p:cNvSpPr/>
          <p:nvPr/>
        </p:nvSpPr>
        <p:spPr>
          <a:xfrm>
            <a:off x="1377239" y="3110184"/>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#16</a:t>
            </a:r>
          </a:p>
        </p:txBody>
      </p:sp>
      <p:sp>
        <p:nvSpPr>
          <p:cNvPr id="12" name="Rounded Rectangle 11">
            <a:extLst>
              <a:ext uri="{FF2B5EF4-FFF2-40B4-BE49-F238E27FC236}">
                <a16:creationId xmlns:a16="http://schemas.microsoft.com/office/drawing/2014/main" id="{F35D2DCA-377D-4B0E-8FF1-89E79CD9CDBC}"/>
              </a:ext>
            </a:extLst>
          </p:cNvPr>
          <p:cNvSpPr/>
          <p:nvPr/>
        </p:nvSpPr>
        <p:spPr>
          <a:xfrm>
            <a:off x="5016000" y="2821220"/>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800" i="0" dirty="0">
                <a:solidFill>
                  <a:schemeClr val="bg1">
                    <a:lumMod val="50000"/>
                  </a:schemeClr>
                </a:solidFill>
                <a:effectLst/>
                <a:latin typeface="Whitney A"/>
              </a:rPr>
              <a:t>Performance benchmarking </a:t>
            </a:r>
            <a:endParaRPr kumimoji="0" lang="en-US" sz="180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13" name="Rounded Rectangle 12">
            <a:extLst>
              <a:ext uri="{FF2B5EF4-FFF2-40B4-BE49-F238E27FC236}">
                <a16:creationId xmlns:a16="http://schemas.microsoft.com/office/drawing/2014/main" id="{9AFBB8D5-3770-446A-962D-D98BC9E510D4}"/>
              </a:ext>
            </a:extLst>
          </p:cNvPr>
          <p:cNvSpPr/>
          <p:nvPr/>
        </p:nvSpPr>
        <p:spPr>
          <a:xfrm>
            <a:off x="5016000" y="3429000"/>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800" i="0" dirty="0">
                <a:solidFill>
                  <a:schemeClr val="bg1">
                    <a:lumMod val="50000"/>
                  </a:schemeClr>
                </a:solidFill>
                <a:effectLst/>
                <a:latin typeface="Whitney A"/>
              </a:rPr>
              <a:t>Practice benchmarking </a:t>
            </a:r>
            <a:endParaRPr kumimoji="0" lang="en-US" sz="180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14" name="Rounded Rectangle 10">
            <a:extLst>
              <a:ext uri="{FF2B5EF4-FFF2-40B4-BE49-F238E27FC236}">
                <a16:creationId xmlns:a16="http://schemas.microsoft.com/office/drawing/2014/main" id="{98F7C8F7-55EC-4195-B135-FC8A94BB454A}"/>
              </a:ext>
            </a:extLst>
          </p:cNvPr>
          <p:cNvSpPr/>
          <p:nvPr/>
        </p:nvSpPr>
        <p:spPr>
          <a:xfrm>
            <a:off x="7288683" y="2804017"/>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800" i="0" dirty="0">
                <a:solidFill>
                  <a:schemeClr val="bg1">
                    <a:lumMod val="50000"/>
                  </a:schemeClr>
                </a:solidFill>
                <a:effectLst/>
                <a:latin typeface="Whitney A"/>
              </a:rPr>
              <a:t>Internal benchmarking </a:t>
            </a:r>
            <a:endParaRPr kumimoji="0" lang="en-US" sz="180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15" name="Rounded Rectangle 9">
            <a:extLst>
              <a:ext uri="{FF2B5EF4-FFF2-40B4-BE49-F238E27FC236}">
                <a16:creationId xmlns:a16="http://schemas.microsoft.com/office/drawing/2014/main" id="{93454AA4-7A0E-4E66-8A4B-6134760754D3}"/>
              </a:ext>
            </a:extLst>
          </p:cNvPr>
          <p:cNvSpPr/>
          <p:nvPr/>
        </p:nvSpPr>
        <p:spPr>
          <a:xfrm>
            <a:off x="7288683" y="3419112"/>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800" i="0" dirty="0">
                <a:solidFill>
                  <a:schemeClr val="bg1">
                    <a:lumMod val="50000"/>
                  </a:schemeClr>
                </a:solidFill>
                <a:effectLst/>
                <a:latin typeface="Whitney A"/>
              </a:rPr>
              <a:t>External benchmarking </a:t>
            </a:r>
            <a:endParaRPr kumimoji="0" lang="en-US" sz="1800" i="0" u="none" strike="noStrike" kern="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2" name="Footer Placeholder 1">
            <a:extLst>
              <a:ext uri="{FF2B5EF4-FFF2-40B4-BE49-F238E27FC236}">
                <a16:creationId xmlns:a16="http://schemas.microsoft.com/office/drawing/2014/main" id="{DFE017F9-C26E-49D0-8C51-79F8DDE05FDB}"/>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0B428C3C-4E41-407D-B213-7B4BEE2AC385}"/>
              </a:ext>
            </a:extLst>
          </p:cNvPr>
          <p:cNvSpPr>
            <a:spLocks noGrp="1"/>
          </p:cNvSpPr>
          <p:nvPr>
            <p:ph type="sldNum" sz="quarter" idx="12"/>
          </p:nvPr>
        </p:nvSpPr>
        <p:spPr/>
        <p:txBody>
          <a:bodyPr/>
          <a:lstStyle/>
          <a:p>
            <a:fld id="{C78A94D8-6129-47FC-8647-F2BFC87A2450}" type="slidenum">
              <a:rPr lang="en-GB" smtClean="0"/>
              <a:t>53</a:t>
            </a:fld>
            <a:endParaRPr lang="en-GB"/>
          </a:p>
        </p:txBody>
      </p:sp>
    </p:spTree>
    <p:extLst>
      <p:ext uri="{BB962C8B-B14F-4D97-AF65-F5344CB8AC3E}">
        <p14:creationId xmlns:p14="http://schemas.microsoft.com/office/powerpoint/2010/main" val="1629656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8B9D3A-69C4-437C-A9F5-3609623BD9E3}"/>
              </a:ext>
            </a:extLst>
          </p:cNvPr>
          <p:cNvSpPr txBox="1"/>
          <p:nvPr/>
        </p:nvSpPr>
        <p:spPr>
          <a:xfrm>
            <a:off x="264340" y="971730"/>
            <a:ext cx="8467626" cy="276999"/>
          </a:xfrm>
          <a:prstGeom prst="rect">
            <a:avLst/>
          </a:prstGeom>
          <a:noFill/>
        </p:spPr>
        <p:txBody>
          <a:bodyPr wrap="square">
            <a:spAutoFit/>
          </a:bodyPr>
          <a:lstStyle/>
          <a:p>
            <a:r>
              <a:rPr lang="en-GB" sz="1200" b="0" i="0" dirty="0">
                <a:solidFill>
                  <a:schemeClr val="tx1">
                    <a:lumMod val="75000"/>
                    <a:lumOff val="25000"/>
                  </a:schemeClr>
                </a:solidFill>
                <a:effectLst/>
                <a:latin typeface="Lato" panose="020F0502020204030203"/>
              </a:rPr>
              <a:t>A one-time detailed credit report that may help you assess a company’s payment history before doing business</a:t>
            </a:r>
            <a:endParaRPr lang="en-GB" sz="1200" dirty="0">
              <a:solidFill>
                <a:schemeClr val="tx1">
                  <a:lumMod val="75000"/>
                  <a:lumOff val="25000"/>
                </a:schemeClr>
              </a:solidFill>
              <a:latin typeface="Lato" panose="020F0502020204030203"/>
            </a:endParaRPr>
          </a:p>
        </p:txBody>
      </p:sp>
      <p:pic>
        <p:nvPicPr>
          <p:cNvPr id="8" name="Picture 7">
            <a:extLst>
              <a:ext uri="{FF2B5EF4-FFF2-40B4-BE49-F238E27FC236}">
                <a16:creationId xmlns:a16="http://schemas.microsoft.com/office/drawing/2014/main" id="{6E9534D1-4E23-44B4-A979-63D4B29D95EA}"/>
              </a:ext>
            </a:extLst>
          </p:cNvPr>
          <p:cNvPicPr>
            <a:picLocks noChangeAspect="1"/>
          </p:cNvPicPr>
          <p:nvPr/>
        </p:nvPicPr>
        <p:blipFill rotWithShape="1">
          <a:blip r:embed="rId2"/>
          <a:srcRect l="30773" t="14984" r="31881" b="4467"/>
          <a:stretch/>
        </p:blipFill>
        <p:spPr>
          <a:xfrm>
            <a:off x="1965039" y="1294349"/>
            <a:ext cx="3994943" cy="4846867"/>
          </a:xfrm>
          <a:prstGeom prst="rect">
            <a:avLst/>
          </a:prstGeom>
        </p:spPr>
      </p:pic>
      <p:sp>
        <p:nvSpPr>
          <p:cNvPr id="10" name="TextBox 9">
            <a:extLst>
              <a:ext uri="{FF2B5EF4-FFF2-40B4-BE49-F238E27FC236}">
                <a16:creationId xmlns:a16="http://schemas.microsoft.com/office/drawing/2014/main" id="{2941905F-ACC9-4A60-BAC4-6412B64A0077}"/>
              </a:ext>
            </a:extLst>
          </p:cNvPr>
          <p:cNvSpPr txBox="1"/>
          <p:nvPr/>
        </p:nvSpPr>
        <p:spPr>
          <a:xfrm>
            <a:off x="197963" y="6509456"/>
            <a:ext cx="3572758" cy="215444"/>
          </a:xfrm>
          <a:prstGeom prst="rect">
            <a:avLst/>
          </a:prstGeom>
          <a:noFill/>
        </p:spPr>
        <p:txBody>
          <a:bodyPr wrap="square" rtlCol="0">
            <a:spAutoFit/>
          </a:bodyPr>
          <a:lstStyle/>
          <a:p>
            <a:r>
              <a:rPr lang="en-GB" sz="800" dirty="0">
                <a:latin typeface="Lato" panose="020F0502020204030203"/>
              </a:rPr>
              <a:t>Source : Dun &amp; Brandstreet</a:t>
            </a:r>
          </a:p>
        </p:txBody>
      </p:sp>
      <p:sp>
        <p:nvSpPr>
          <p:cNvPr id="11" name="TextBox 10">
            <a:extLst>
              <a:ext uri="{FF2B5EF4-FFF2-40B4-BE49-F238E27FC236}">
                <a16:creationId xmlns:a16="http://schemas.microsoft.com/office/drawing/2014/main" id="{5CDB4619-2FEF-4265-AC41-44042C21D9C9}"/>
              </a:ext>
            </a:extLst>
          </p:cNvPr>
          <p:cNvSpPr txBox="1"/>
          <p:nvPr/>
        </p:nvSpPr>
        <p:spPr>
          <a:xfrm>
            <a:off x="6928701" y="2271859"/>
            <a:ext cx="4034672" cy="1869743"/>
          </a:xfrm>
          <a:prstGeom prst="rect">
            <a:avLst/>
          </a:prstGeom>
          <a:noFill/>
        </p:spPr>
        <p:txBody>
          <a:bodyPr wrap="square" rtlCol="0">
            <a:spAutoFit/>
          </a:bodyPr>
          <a:lstStyle/>
          <a:p>
            <a:pPr algn="l"/>
            <a:r>
              <a:rPr lang="en-GB" sz="1050" b="0" i="0" dirty="0">
                <a:solidFill>
                  <a:srgbClr val="4D5254"/>
                </a:solidFill>
                <a:effectLst/>
                <a:latin typeface="Lato" panose="020F0502020204030203"/>
              </a:rPr>
              <a:t>How It Works</a:t>
            </a:r>
          </a:p>
          <a:p>
            <a:pPr algn="l"/>
            <a:endParaRPr lang="en-GB" sz="1050" b="0" i="0" dirty="0">
              <a:solidFill>
                <a:srgbClr val="4D5254"/>
              </a:solidFill>
              <a:effectLst/>
              <a:latin typeface="Lato" panose="020F0502020204030203"/>
            </a:endParaRPr>
          </a:p>
          <a:p>
            <a:pPr algn="l"/>
            <a:r>
              <a:rPr lang="en-GB" sz="1050" b="0" i="0" dirty="0">
                <a:solidFill>
                  <a:srgbClr val="4D5254"/>
                </a:solidFill>
                <a:effectLst/>
                <a:latin typeface="Lato" panose="020F0502020204030203"/>
              </a:rPr>
              <a:t>Use this detailed one-time report that may help mitigate potential business risks by accessing a company’s operations, financial performance, and public filing records. </a:t>
            </a:r>
          </a:p>
          <a:p>
            <a:pPr algn="l"/>
            <a:endParaRPr lang="en-GB" sz="1050" dirty="0">
              <a:solidFill>
                <a:srgbClr val="4D5254"/>
              </a:solidFill>
              <a:latin typeface="Lato" panose="020F0502020204030203"/>
            </a:endParaRPr>
          </a:p>
          <a:p>
            <a:pPr algn="l"/>
            <a:r>
              <a:rPr lang="en-GB" sz="1050" b="0" i="0" dirty="0">
                <a:solidFill>
                  <a:srgbClr val="4D5254"/>
                </a:solidFill>
                <a:effectLst/>
                <a:latin typeface="Lato" panose="020F0502020204030203"/>
              </a:rPr>
              <a:t>Help avoid late payment defaults and assess a company’s potential business risk with straightforward risk indicators like the D&amp;B PAYDEX</a:t>
            </a:r>
            <a:r>
              <a:rPr lang="en-GB" sz="1050" b="0" i="0" baseline="30000" dirty="0">
                <a:solidFill>
                  <a:srgbClr val="4D5254"/>
                </a:solidFill>
                <a:effectLst/>
                <a:latin typeface="Lato" panose="020F0502020204030203"/>
              </a:rPr>
              <a:t>®</a:t>
            </a:r>
            <a:r>
              <a:rPr lang="en-GB" sz="1050" b="0" i="0" dirty="0">
                <a:solidFill>
                  <a:srgbClr val="4D5254"/>
                </a:solidFill>
                <a:effectLst/>
                <a:latin typeface="Lato" panose="020F0502020204030203"/>
              </a:rPr>
              <a:t> Score, D&amp;B</a:t>
            </a:r>
            <a:r>
              <a:rPr lang="en-GB" sz="1050" b="0" i="0" baseline="30000" dirty="0">
                <a:solidFill>
                  <a:srgbClr val="4D5254"/>
                </a:solidFill>
                <a:effectLst/>
                <a:latin typeface="Lato" panose="020F0502020204030203"/>
              </a:rPr>
              <a:t>®</a:t>
            </a:r>
            <a:r>
              <a:rPr lang="en-GB" sz="1050" b="0" i="0" dirty="0">
                <a:solidFill>
                  <a:srgbClr val="4D5254"/>
                </a:solidFill>
                <a:effectLst/>
                <a:latin typeface="Lato" panose="020F0502020204030203"/>
              </a:rPr>
              <a:t> Supplier Evaluation Risk (SER) Rating, and D&amp;B</a:t>
            </a:r>
            <a:r>
              <a:rPr lang="en-GB" sz="1050" b="0" i="0" baseline="30000" dirty="0">
                <a:solidFill>
                  <a:srgbClr val="4D5254"/>
                </a:solidFill>
                <a:effectLst/>
                <a:latin typeface="Lato" panose="020F0502020204030203"/>
              </a:rPr>
              <a:t>®</a:t>
            </a:r>
            <a:r>
              <a:rPr lang="en-GB" sz="1050" b="0" i="0" dirty="0">
                <a:solidFill>
                  <a:srgbClr val="4D5254"/>
                </a:solidFill>
                <a:effectLst/>
                <a:latin typeface="Lato" panose="020F0502020204030203"/>
              </a:rPr>
              <a:t> Delinquency Predictor Score.</a:t>
            </a:r>
          </a:p>
          <a:p>
            <a:endParaRPr lang="en-GB" sz="1050" dirty="0">
              <a:latin typeface="Lato" panose="020F0502020204030203"/>
            </a:endParaRPr>
          </a:p>
        </p:txBody>
      </p:sp>
      <p:sp>
        <p:nvSpPr>
          <p:cNvPr id="9" name="TextBox 8">
            <a:extLst>
              <a:ext uri="{FF2B5EF4-FFF2-40B4-BE49-F238E27FC236}">
                <a16:creationId xmlns:a16="http://schemas.microsoft.com/office/drawing/2014/main" id="{80D200B0-52B5-4834-802C-AE28F02E3713}"/>
              </a:ext>
            </a:extLst>
          </p:cNvPr>
          <p:cNvSpPr txBox="1"/>
          <p:nvPr/>
        </p:nvSpPr>
        <p:spPr>
          <a:xfrm>
            <a:off x="0" y="0"/>
            <a:ext cx="9525741" cy="89255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a:ea typeface="+mn-ea"/>
                <a:cs typeface="+mn-cs"/>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2000" b="1" dirty="0">
                <a:solidFill>
                  <a:schemeClr val="bg1">
                    <a:lumMod val="50000"/>
                  </a:schemeClr>
                </a:solidFill>
                <a:latin typeface="Lato Light"/>
              </a:rPr>
              <a:t>Credit Reports</a:t>
            </a:r>
            <a:endParaRPr kumimoji="0" lang="en-US" sz="2000" b="1" i="0" u="none" strike="noStrike" kern="1200" cap="none" spc="0" normalizeH="0" baseline="0" noProof="0" dirty="0">
              <a:ln>
                <a:noFill/>
              </a:ln>
              <a:solidFill>
                <a:schemeClr val="bg1">
                  <a:lumMod val="50000"/>
                </a:schemeClr>
              </a:solidFill>
              <a:effectLst/>
              <a:uLnTx/>
              <a:uFillTx/>
              <a:latin typeface="Lato Light"/>
              <a:ea typeface="+mn-ea"/>
              <a:cs typeface="+mn-cs"/>
            </a:endParaRPr>
          </a:p>
        </p:txBody>
      </p:sp>
      <p:pic>
        <p:nvPicPr>
          <p:cNvPr id="12" name="Picture 11" descr="Logo&#10;&#10;Description automatically generated">
            <a:extLst>
              <a:ext uri="{FF2B5EF4-FFF2-40B4-BE49-F238E27FC236}">
                <a16:creationId xmlns:a16="http://schemas.microsoft.com/office/drawing/2014/main" id="{5203AB3D-9F6F-4B8D-A652-53FB293D9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 name="Footer Placeholder 1">
            <a:extLst>
              <a:ext uri="{FF2B5EF4-FFF2-40B4-BE49-F238E27FC236}">
                <a16:creationId xmlns:a16="http://schemas.microsoft.com/office/drawing/2014/main" id="{033EFED3-A7F4-47C7-9F98-3534FA512D2D}"/>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BA4C4CF7-EFE6-4E72-B824-1648D8826A2F}"/>
              </a:ext>
            </a:extLst>
          </p:cNvPr>
          <p:cNvSpPr>
            <a:spLocks noGrp="1"/>
          </p:cNvSpPr>
          <p:nvPr>
            <p:ph type="sldNum" sz="quarter" idx="12"/>
          </p:nvPr>
        </p:nvSpPr>
        <p:spPr/>
        <p:txBody>
          <a:bodyPr/>
          <a:lstStyle/>
          <a:p>
            <a:fld id="{C78A94D8-6129-47FC-8647-F2BFC87A2450}" type="slidenum">
              <a:rPr lang="en-GB" smtClean="0"/>
              <a:t>54</a:t>
            </a:fld>
            <a:endParaRPr lang="en-GB"/>
          </a:p>
        </p:txBody>
      </p:sp>
    </p:spTree>
    <p:extLst>
      <p:ext uri="{BB962C8B-B14F-4D97-AF65-F5344CB8AC3E}">
        <p14:creationId xmlns:p14="http://schemas.microsoft.com/office/powerpoint/2010/main" val="3876976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1A762089-5614-4586-9247-B2BC1105CFF4}"/>
              </a:ext>
            </a:extLst>
          </p:cNvPr>
          <p:cNvGraphicFramePr>
            <a:graphicFrameLocks noChangeAspect="1"/>
          </p:cNvGraphicFramePr>
          <p:nvPr/>
        </p:nvGraphicFramePr>
        <p:xfrm>
          <a:off x="541903" y="1531937"/>
          <a:ext cx="6346825" cy="3794125"/>
        </p:xfrm>
        <a:graphic>
          <a:graphicData uri="http://schemas.openxmlformats.org/presentationml/2006/ole">
            <mc:AlternateContent xmlns:mc="http://schemas.openxmlformats.org/markup-compatibility/2006">
              <mc:Choice xmlns:v="urn:schemas-microsoft-com:vml" Requires="v">
                <p:oleObj name="Worksheet" r:id="rId2" imgW="6347304" imgH="3794594" progId="Excel.Sheet.12">
                  <p:embed/>
                </p:oleObj>
              </mc:Choice>
              <mc:Fallback>
                <p:oleObj name="Worksheet" r:id="rId2" imgW="6347304" imgH="3794594" progId="Excel.Sheet.12">
                  <p:embed/>
                  <p:pic>
                    <p:nvPicPr>
                      <p:cNvPr id="3" name="Object 2">
                        <a:extLst>
                          <a:ext uri="{FF2B5EF4-FFF2-40B4-BE49-F238E27FC236}">
                            <a16:creationId xmlns:a16="http://schemas.microsoft.com/office/drawing/2014/main" id="{1A762089-5614-4586-9247-B2BC1105CFF4}"/>
                          </a:ext>
                        </a:extLst>
                      </p:cNvPr>
                      <p:cNvPicPr/>
                      <p:nvPr/>
                    </p:nvPicPr>
                    <p:blipFill>
                      <a:blip r:embed="rId3"/>
                      <a:stretch>
                        <a:fillRect/>
                      </a:stretch>
                    </p:blipFill>
                    <p:spPr>
                      <a:xfrm>
                        <a:off x="541903" y="1531937"/>
                        <a:ext cx="6346825" cy="379412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660FEF6A-54A1-4CA5-8D2A-C9FF7E1E2ECC}"/>
              </a:ext>
            </a:extLst>
          </p:cNvPr>
          <p:cNvSpPr txBox="1"/>
          <p:nvPr/>
        </p:nvSpPr>
        <p:spPr>
          <a:xfrm>
            <a:off x="311083" y="6504494"/>
            <a:ext cx="4600281" cy="215444"/>
          </a:xfrm>
          <a:prstGeom prst="rect">
            <a:avLst/>
          </a:prstGeom>
          <a:noFill/>
        </p:spPr>
        <p:txBody>
          <a:bodyPr wrap="square" rtlCol="0">
            <a:spAutoFit/>
          </a:bodyPr>
          <a:lstStyle/>
          <a:p>
            <a:r>
              <a:rPr lang="en-GB" sz="800" dirty="0"/>
              <a:t>Source : https://companyinspector.com</a:t>
            </a:r>
          </a:p>
        </p:txBody>
      </p:sp>
      <p:sp>
        <p:nvSpPr>
          <p:cNvPr id="6" name="TextBox 5">
            <a:extLst>
              <a:ext uri="{FF2B5EF4-FFF2-40B4-BE49-F238E27FC236}">
                <a16:creationId xmlns:a16="http://schemas.microsoft.com/office/drawing/2014/main" id="{CBA7AB96-01AB-4E31-94EC-1AD8B3745B4E}"/>
              </a:ext>
            </a:extLst>
          </p:cNvPr>
          <p:cNvSpPr txBox="1"/>
          <p:nvPr/>
        </p:nvSpPr>
        <p:spPr>
          <a:xfrm>
            <a:off x="0" y="0"/>
            <a:ext cx="9525741" cy="89255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Lato Light"/>
                <a:ea typeface="+mn-ea"/>
                <a:cs typeface="+mn-cs"/>
              </a:rPr>
              <a:t>Distribution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2000" b="1" dirty="0">
                <a:solidFill>
                  <a:schemeClr val="bg1">
                    <a:lumMod val="50000"/>
                  </a:schemeClr>
                </a:solidFill>
                <a:latin typeface="Lato Light"/>
              </a:rPr>
              <a:t>Credit Reports</a:t>
            </a:r>
            <a:endParaRPr kumimoji="0" lang="en-US" sz="2000" b="1" i="0" u="none" strike="noStrike" kern="1200" cap="none" spc="0" normalizeH="0" baseline="0" noProof="0" dirty="0">
              <a:ln>
                <a:noFill/>
              </a:ln>
              <a:solidFill>
                <a:schemeClr val="bg1">
                  <a:lumMod val="50000"/>
                </a:schemeClr>
              </a:solidFill>
              <a:effectLst/>
              <a:uLnTx/>
              <a:uFillTx/>
              <a:latin typeface="Lato Light"/>
              <a:ea typeface="+mn-ea"/>
              <a:cs typeface="+mn-cs"/>
            </a:endParaRPr>
          </a:p>
        </p:txBody>
      </p:sp>
      <p:pic>
        <p:nvPicPr>
          <p:cNvPr id="9" name="Picture 8" descr="Logo&#10;&#10;Description automatically generated">
            <a:extLst>
              <a:ext uri="{FF2B5EF4-FFF2-40B4-BE49-F238E27FC236}">
                <a16:creationId xmlns:a16="http://schemas.microsoft.com/office/drawing/2014/main" id="{53E4A8B5-9DE9-49B0-9B6C-43C87FEC7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grpSp>
        <p:nvGrpSpPr>
          <p:cNvPr id="10" name="Group 9">
            <a:extLst>
              <a:ext uri="{FF2B5EF4-FFF2-40B4-BE49-F238E27FC236}">
                <a16:creationId xmlns:a16="http://schemas.microsoft.com/office/drawing/2014/main" id="{5F05B9A4-AD56-4417-92A6-DDD14856FDFE}"/>
              </a:ext>
            </a:extLst>
          </p:cNvPr>
          <p:cNvGrpSpPr/>
          <p:nvPr/>
        </p:nvGrpSpPr>
        <p:grpSpPr>
          <a:xfrm>
            <a:off x="7706244" y="1579185"/>
            <a:ext cx="3052718" cy="1013469"/>
            <a:chOff x="1346260" y="1583471"/>
            <a:chExt cx="2520000" cy="1032674"/>
          </a:xfrm>
        </p:grpSpPr>
        <p:sp>
          <p:nvSpPr>
            <p:cNvPr id="11" name="Rectangle 10">
              <a:extLst>
                <a:ext uri="{FF2B5EF4-FFF2-40B4-BE49-F238E27FC236}">
                  <a16:creationId xmlns:a16="http://schemas.microsoft.com/office/drawing/2014/main" id="{E9806F21-31E4-48E9-995C-7EC800BBDEEE}"/>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algn="ctr" fontAlgn="base"/>
              <a:r>
                <a:rPr lang="en-GB" sz="1400" b="0" i="0" dirty="0">
                  <a:solidFill>
                    <a:schemeClr val="bg1"/>
                  </a:solidFill>
                  <a:effectLst/>
                  <a:latin typeface="Lato Light" panose="020F0502020204030203"/>
                </a:rPr>
                <a:t>Worldwide Credit Reports</a:t>
              </a:r>
            </a:p>
          </p:txBody>
        </p:sp>
        <p:sp>
          <p:nvSpPr>
            <p:cNvPr id="12" name="Rectangle 11">
              <a:extLst>
                <a:ext uri="{FF2B5EF4-FFF2-40B4-BE49-F238E27FC236}">
                  <a16:creationId xmlns:a16="http://schemas.microsoft.com/office/drawing/2014/main" id="{79C46F96-9CEC-4299-8482-B523A421A25F}"/>
                </a:ext>
              </a:extLst>
            </p:cNvPr>
            <p:cNvSpPr/>
            <p:nvPr/>
          </p:nvSpPr>
          <p:spPr>
            <a:xfrm>
              <a:off x="1346260" y="1946199"/>
              <a:ext cx="2520000" cy="669946"/>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pPr algn="l" fontAlgn="base"/>
              <a:r>
                <a:rPr lang="en-GB" sz="1000" b="0" i="0" dirty="0">
                  <a:solidFill>
                    <a:srgbClr val="484848"/>
                  </a:solidFill>
                  <a:effectLst/>
                  <a:latin typeface="Lato Light" panose="020F0502020204030203"/>
                </a:rPr>
                <a:t>Get the most up-to-date financial information available on international customers.</a:t>
              </a: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grpSp>
        <p:nvGrpSpPr>
          <p:cNvPr id="13" name="Group 12">
            <a:extLst>
              <a:ext uri="{FF2B5EF4-FFF2-40B4-BE49-F238E27FC236}">
                <a16:creationId xmlns:a16="http://schemas.microsoft.com/office/drawing/2014/main" id="{4EDF9BEB-A421-4854-A6F5-ACF40EC20291}"/>
              </a:ext>
            </a:extLst>
          </p:cNvPr>
          <p:cNvGrpSpPr/>
          <p:nvPr/>
        </p:nvGrpSpPr>
        <p:grpSpPr>
          <a:xfrm>
            <a:off x="7161330" y="2701898"/>
            <a:ext cx="4142547" cy="1454201"/>
            <a:chOff x="1346260" y="1583471"/>
            <a:chExt cx="2520000" cy="1480290"/>
          </a:xfrm>
        </p:grpSpPr>
        <p:sp>
          <p:nvSpPr>
            <p:cNvPr id="14" name="Rectangle 13">
              <a:extLst>
                <a:ext uri="{FF2B5EF4-FFF2-40B4-BE49-F238E27FC236}">
                  <a16:creationId xmlns:a16="http://schemas.microsoft.com/office/drawing/2014/main" id="{6594F30E-C9CC-4F62-95DA-330981A8B3DA}"/>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algn="ctr" fontAlgn="base"/>
              <a:r>
                <a:rPr lang="en-GB" sz="1400" b="0" i="0" dirty="0">
                  <a:solidFill>
                    <a:schemeClr val="bg1"/>
                  </a:solidFill>
                  <a:effectLst/>
                  <a:latin typeface="Lato Light" panose="020F0502020204030203"/>
                </a:rPr>
                <a:t>Worldwide Credit Reports</a:t>
              </a:r>
            </a:p>
          </p:txBody>
        </p:sp>
        <p:sp>
          <p:nvSpPr>
            <p:cNvPr id="15" name="Rectangle 14">
              <a:extLst>
                <a:ext uri="{FF2B5EF4-FFF2-40B4-BE49-F238E27FC236}">
                  <a16:creationId xmlns:a16="http://schemas.microsoft.com/office/drawing/2014/main" id="{CE809C08-C094-4A97-AA4F-4BC6838604FC}"/>
                </a:ext>
              </a:extLst>
            </p:cNvPr>
            <p:cNvSpPr/>
            <p:nvPr/>
          </p:nvSpPr>
          <p:spPr>
            <a:xfrm>
              <a:off x="1346260" y="1946199"/>
              <a:ext cx="2520000" cy="1117562"/>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pPr algn="l" fontAlgn="base"/>
              <a:r>
                <a:rPr lang="en-GB" sz="1000" b="1" i="0" dirty="0">
                  <a:solidFill>
                    <a:srgbClr val="484848"/>
                  </a:solidFill>
                  <a:effectLst/>
                  <a:latin typeface="Lato Light" panose="020F0502020204030203"/>
                </a:rPr>
                <a:t>In-Depth Credit Reports</a:t>
              </a:r>
              <a:r>
                <a:rPr lang="en-GB" sz="1000" b="0" i="0" dirty="0">
                  <a:solidFill>
                    <a:srgbClr val="484848"/>
                  </a:solidFill>
                  <a:effectLst/>
                  <a:latin typeface="Lato Light" panose="020F0502020204030203"/>
                </a:rPr>
                <a:t> provide a comprehensive view of a company’s legal status, ownership, management, banking and finance, operational and payment history, and the latest full financial statements*. Our vetted partners conduct on-the-ground investigations of subject companies by contacting trade references, government sources and employees</a:t>
              </a:r>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grpSp>
        <p:nvGrpSpPr>
          <p:cNvPr id="16" name="Group 15">
            <a:extLst>
              <a:ext uri="{FF2B5EF4-FFF2-40B4-BE49-F238E27FC236}">
                <a16:creationId xmlns:a16="http://schemas.microsoft.com/office/drawing/2014/main" id="{8C8E9407-9B68-4AB2-8467-AC77F6C10B90}"/>
              </a:ext>
            </a:extLst>
          </p:cNvPr>
          <p:cNvGrpSpPr/>
          <p:nvPr/>
        </p:nvGrpSpPr>
        <p:grpSpPr>
          <a:xfrm>
            <a:off x="6657908" y="4276120"/>
            <a:ext cx="5149393" cy="1540196"/>
            <a:chOff x="1346260" y="1583471"/>
            <a:chExt cx="2520000" cy="1567828"/>
          </a:xfrm>
        </p:grpSpPr>
        <p:sp>
          <p:nvSpPr>
            <p:cNvPr id="17" name="Rectangle 16">
              <a:extLst>
                <a:ext uri="{FF2B5EF4-FFF2-40B4-BE49-F238E27FC236}">
                  <a16:creationId xmlns:a16="http://schemas.microsoft.com/office/drawing/2014/main" id="{9DFC4F75-87FD-428A-A795-A8EE425EB3D4}"/>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algn="ctr" fontAlgn="base"/>
              <a:r>
                <a:rPr lang="en-GB" sz="1400" i="0" dirty="0">
                  <a:solidFill>
                    <a:schemeClr val="bg1"/>
                  </a:solidFill>
                  <a:effectLst/>
                  <a:latin typeface="Lato Light" panose="020F0502020204030203"/>
                </a:rPr>
                <a:t>Next Business Day Reports </a:t>
              </a:r>
            </a:p>
          </p:txBody>
        </p:sp>
        <p:sp>
          <p:nvSpPr>
            <p:cNvPr id="18" name="Rectangle 17">
              <a:extLst>
                <a:ext uri="{FF2B5EF4-FFF2-40B4-BE49-F238E27FC236}">
                  <a16:creationId xmlns:a16="http://schemas.microsoft.com/office/drawing/2014/main" id="{C2B275A5-95B6-48B7-9E72-A852F23AB3FB}"/>
                </a:ext>
              </a:extLst>
            </p:cNvPr>
            <p:cNvSpPr/>
            <p:nvPr/>
          </p:nvSpPr>
          <p:spPr>
            <a:xfrm>
              <a:off x="1346260" y="1946199"/>
              <a:ext cx="2520000" cy="1205100"/>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pPr algn="l" fontAlgn="base"/>
              <a:r>
                <a:rPr lang="en-GB" sz="1000" b="0" i="0" dirty="0">
                  <a:solidFill>
                    <a:srgbClr val="484848"/>
                  </a:solidFill>
                  <a:effectLst/>
                  <a:latin typeface="Roboto"/>
                </a:rPr>
                <a:t>cover more than 60 countries and offer a fast and affordable alternative to our In-Depth Credit Reports. Built upon a fresh investigation, not a database, they provide verification of a company’s legal status, basic financial information*, a predictive credit risk rating, credit recommendation, legal filings, operational history and more.</a:t>
              </a:r>
            </a:p>
          </p:txBody>
        </p:sp>
      </p:grpSp>
      <p:sp>
        <p:nvSpPr>
          <p:cNvPr id="2" name="Footer Placeholder 1">
            <a:extLst>
              <a:ext uri="{FF2B5EF4-FFF2-40B4-BE49-F238E27FC236}">
                <a16:creationId xmlns:a16="http://schemas.microsoft.com/office/drawing/2014/main" id="{EDFB9143-3598-4A9B-968C-20237580E691}"/>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F7603797-29F0-423D-BD82-EBAD9BC09CB7}"/>
              </a:ext>
            </a:extLst>
          </p:cNvPr>
          <p:cNvSpPr>
            <a:spLocks noGrp="1"/>
          </p:cNvSpPr>
          <p:nvPr>
            <p:ph type="sldNum" sz="quarter" idx="12"/>
          </p:nvPr>
        </p:nvSpPr>
        <p:spPr/>
        <p:txBody>
          <a:bodyPr/>
          <a:lstStyle/>
          <a:p>
            <a:fld id="{C78A94D8-6129-47FC-8647-F2BFC87A2450}" type="slidenum">
              <a:rPr lang="en-GB" smtClean="0"/>
              <a:t>55</a:t>
            </a:fld>
            <a:endParaRPr lang="en-GB"/>
          </a:p>
        </p:txBody>
      </p:sp>
    </p:spTree>
    <p:extLst>
      <p:ext uri="{BB962C8B-B14F-4D97-AF65-F5344CB8AC3E}">
        <p14:creationId xmlns:p14="http://schemas.microsoft.com/office/powerpoint/2010/main" val="505479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8AB07F-7709-4D40-9E61-8B6AD26F16C4}"/>
              </a:ext>
            </a:extLst>
          </p:cNvPr>
          <p:cNvPicPr>
            <a:picLocks noChangeAspect="1"/>
          </p:cNvPicPr>
          <p:nvPr/>
        </p:nvPicPr>
        <p:blipFill rotWithShape="1">
          <a:blip r:embed="rId2"/>
          <a:srcRect l="1315" t="11821" r="1805" b="5155"/>
          <a:stretch/>
        </p:blipFill>
        <p:spPr>
          <a:xfrm>
            <a:off x="32657" y="526782"/>
            <a:ext cx="11740243" cy="5659305"/>
          </a:xfrm>
          <a:prstGeom prst="rect">
            <a:avLst/>
          </a:prstGeom>
        </p:spPr>
      </p:pic>
      <p:sp>
        <p:nvSpPr>
          <p:cNvPr id="6" name="TextBox 5">
            <a:extLst>
              <a:ext uri="{FF2B5EF4-FFF2-40B4-BE49-F238E27FC236}">
                <a16:creationId xmlns:a16="http://schemas.microsoft.com/office/drawing/2014/main" id="{20F31BD4-F6AB-4B07-8FB5-D27134C5C3F6}"/>
              </a:ext>
            </a:extLst>
          </p:cNvPr>
          <p:cNvSpPr txBox="1"/>
          <p:nvPr/>
        </p:nvSpPr>
        <p:spPr>
          <a:xfrm>
            <a:off x="197963" y="6509456"/>
            <a:ext cx="3572758" cy="215444"/>
          </a:xfrm>
          <a:prstGeom prst="rect">
            <a:avLst/>
          </a:prstGeom>
          <a:noFill/>
        </p:spPr>
        <p:txBody>
          <a:bodyPr wrap="square" rtlCol="0">
            <a:spAutoFit/>
          </a:bodyPr>
          <a:lstStyle/>
          <a:p>
            <a:r>
              <a:rPr lang="en-GB" sz="800" dirty="0">
                <a:latin typeface="Lato" panose="020F0502020204030203"/>
              </a:rPr>
              <a:t>Source : Dun &amp; Brandstreet</a:t>
            </a:r>
          </a:p>
        </p:txBody>
      </p:sp>
      <p:sp>
        <p:nvSpPr>
          <p:cNvPr id="5" name="TextBox 4">
            <a:extLst>
              <a:ext uri="{FF2B5EF4-FFF2-40B4-BE49-F238E27FC236}">
                <a16:creationId xmlns:a16="http://schemas.microsoft.com/office/drawing/2014/main" id="{12714B71-2980-462F-B4FA-AC4A26A5F392}"/>
              </a:ext>
            </a:extLst>
          </p:cNvPr>
          <p:cNvSpPr txBox="1"/>
          <p:nvPr/>
        </p:nvSpPr>
        <p:spPr>
          <a:xfrm>
            <a:off x="0" y="0"/>
            <a:ext cx="9525741"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Distribution</a:t>
            </a:r>
            <a:r>
              <a:rPr kumimoji="0" lang="en-US" sz="32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 Partner Search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Credit Reports</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007DE08A-0972-48CF-8159-A2CB8C6D5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 name="Footer Placeholder 1">
            <a:extLst>
              <a:ext uri="{FF2B5EF4-FFF2-40B4-BE49-F238E27FC236}">
                <a16:creationId xmlns:a16="http://schemas.microsoft.com/office/drawing/2014/main" id="{79C3B4E5-5FB4-4CB7-B5AC-77926082FB1C}"/>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172D9D37-3EFD-4927-A86D-73B63F25A319}"/>
              </a:ext>
            </a:extLst>
          </p:cNvPr>
          <p:cNvSpPr>
            <a:spLocks noGrp="1"/>
          </p:cNvSpPr>
          <p:nvPr>
            <p:ph type="sldNum" sz="quarter" idx="12"/>
          </p:nvPr>
        </p:nvSpPr>
        <p:spPr/>
        <p:txBody>
          <a:bodyPr/>
          <a:lstStyle/>
          <a:p>
            <a:fld id="{C78A94D8-6129-47FC-8647-F2BFC87A2450}" type="slidenum">
              <a:rPr lang="en-GB" smtClean="0"/>
              <a:t>56</a:t>
            </a:fld>
            <a:endParaRPr lang="en-GB"/>
          </a:p>
        </p:txBody>
      </p:sp>
    </p:spTree>
    <p:extLst>
      <p:ext uri="{BB962C8B-B14F-4D97-AF65-F5344CB8AC3E}">
        <p14:creationId xmlns:p14="http://schemas.microsoft.com/office/powerpoint/2010/main" val="2226696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74FEC0-E1D1-42BF-874C-275D53E88663}"/>
              </a:ext>
            </a:extLst>
          </p:cNvPr>
          <p:cNvSpPr/>
          <p:nvPr/>
        </p:nvSpPr>
        <p:spPr>
          <a:xfrm>
            <a:off x="-2286" y="-13209"/>
            <a:ext cx="5897059" cy="6871209"/>
          </a:xfrm>
          <a:prstGeom prst="rect">
            <a:avLst/>
          </a:prstGeom>
          <a:solidFill>
            <a:srgbClr val="0091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sz="1100"/>
          </a:p>
        </p:txBody>
      </p:sp>
      <p:grpSp>
        <p:nvGrpSpPr>
          <p:cNvPr id="4" name="Group 3">
            <a:extLst>
              <a:ext uri="{FF2B5EF4-FFF2-40B4-BE49-F238E27FC236}">
                <a16:creationId xmlns:a16="http://schemas.microsoft.com/office/drawing/2014/main" id="{5C25178F-D00B-4E37-842B-4A7E916FF42E}"/>
              </a:ext>
            </a:extLst>
          </p:cNvPr>
          <p:cNvGrpSpPr/>
          <p:nvPr/>
        </p:nvGrpSpPr>
        <p:grpSpPr>
          <a:xfrm>
            <a:off x="109789" y="2901668"/>
            <a:ext cx="5689234" cy="953903"/>
            <a:chOff x="83869" y="-738416"/>
            <a:chExt cx="5689234" cy="953903"/>
          </a:xfrm>
        </p:grpSpPr>
        <p:sp>
          <p:nvSpPr>
            <p:cNvPr id="6" name="TextBox 5">
              <a:extLst>
                <a:ext uri="{FF2B5EF4-FFF2-40B4-BE49-F238E27FC236}">
                  <a16:creationId xmlns:a16="http://schemas.microsoft.com/office/drawing/2014/main" id="{E4DD236B-D201-4FA6-A67E-CA8974765D65}"/>
                </a:ext>
              </a:extLst>
            </p:cNvPr>
            <p:cNvSpPr txBox="1"/>
            <p:nvPr/>
          </p:nvSpPr>
          <p:spPr>
            <a:xfrm>
              <a:off x="83869" y="-738416"/>
              <a:ext cx="5689234" cy="738664"/>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Distribution Partner Search</a:t>
              </a:r>
            </a:p>
            <a:p>
              <a:pPr marL="0" marR="0" lvl="0" indent="0" algn="ctr"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95000"/>
                    </a:schemeClr>
                  </a:solidFill>
                  <a:latin typeface="Poppins" panose="00000500000000000000" pitchFamily="2" charset="0"/>
                  <a:ea typeface="MS Gothic" panose="020B0609070205080204" pitchFamily="49" charset="-128"/>
                  <a:cs typeface="Poppins" panose="00000500000000000000" pitchFamily="2" charset="0"/>
                </a:rPr>
                <a:t>Engaging Markets </a:t>
              </a:r>
              <a:r>
                <a:rPr kumimoji="0" lang="en-US" sz="14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 </a:t>
              </a:r>
              <a:endParaRPr kumimoji="0" lang="en-US" sz="1600"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7" name="TextBox 6">
              <a:extLst>
                <a:ext uri="{FF2B5EF4-FFF2-40B4-BE49-F238E27FC236}">
                  <a16:creationId xmlns:a16="http://schemas.microsoft.com/office/drawing/2014/main" id="{24CF7FFD-8925-44BB-AB0D-A5E47EFD8A2F}"/>
                </a:ext>
              </a:extLst>
            </p:cNvPr>
            <p:cNvSpPr txBox="1"/>
            <p:nvPr/>
          </p:nvSpPr>
          <p:spPr>
            <a:xfrm>
              <a:off x="292134" y="-30734"/>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dirty="0">
                  <a:solidFill>
                    <a:schemeClr val="bg1"/>
                  </a:solidFill>
                  <a:latin typeface="Lato Light" panose="020F0502020204030203"/>
                </a:rPr>
                <a:t>Covers all aspects of interviewing the potential channel / distribution partner from all angles,</a:t>
              </a:r>
            </a:p>
          </p:txBody>
        </p:sp>
      </p:grpSp>
      <p:pic>
        <p:nvPicPr>
          <p:cNvPr id="8" name="Picture 7" descr="Logo&#10;&#10;Description automatically generated">
            <a:extLst>
              <a:ext uri="{FF2B5EF4-FFF2-40B4-BE49-F238E27FC236}">
                <a16:creationId xmlns:a16="http://schemas.microsoft.com/office/drawing/2014/main" id="{1B64A705-8DB6-40E7-B2F9-C8819394B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467236DB-A302-4FF3-83CE-09E760675CCE}"/>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13" name="Slide Number Placeholder 12">
            <a:extLst>
              <a:ext uri="{FF2B5EF4-FFF2-40B4-BE49-F238E27FC236}">
                <a16:creationId xmlns:a16="http://schemas.microsoft.com/office/drawing/2014/main" id="{0596007A-1BC7-4A9E-A580-0CD6A68B85B2}"/>
              </a:ext>
            </a:extLst>
          </p:cNvPr>
          <p:cNvSpPr>
            <a:spLocks noGrp="1"/>
          </p:cNvSpPr>
          <p:nvPr>
            <p:ph type="sldNum" sz="quarter" idx="12"/>
          </p:nvPr>
        </p:nvSpPr>
        <p:spPr/>
        <p:txBody>
          <a:bodyPr/>
          <a:lstStyle/>
          <a:p>
            <a:fld id="{C78A94D8-6129-47FC-8647-F2BFC87A2450}" type="slidenum">
              <a:rPr lang="en-GB" smtClean="0"/>
              <a:t>59</a:t>
            </a:fld>
            <a:endParaRPr lang="en-GB"/>
          </a:p>
        </p:txBody>
      </p:sp>
      <p:pic>
        <p:nvPicPr>
          <p:cNvPr id="18" name="Picture 4" descr="4,731 Supplier Vector Images - Free &amp;amp; Royalty-free Supplier Vectors |  Depositphotos®">
            <a:extLst>
              <a:ext uri="{FF2B5EF4-FFF2-40B4-BE49-F238E27FC236}">
                <a16:creationId xmlns:a16="http://schemas.microsoft.com/office/drawing/2014/main" id="{05FF319D-7478-18FF-BB6F-2E18C0A74245}"/>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90770" y="2864056"/>
            <a:ext cx="950196" cy="95019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45AD93C6-65EE-27D0-3D13-E42F8961BBAF}"/>
              </a:ext>
            </a:extLst>
          </p:cNvPr>
          <p:cNvGrpSpPr/>
          <p:nvPr/>
        </p:nvGrpSpPr>
        <p:grpSpPr>
          <a:xfrm>
            <a:off x="9258441" y="1675701"/>
            <a:ext cx="1093016" cy="871296"/>
            <a:chOff x="7694026" y="2423391"/>
            <a:chExt cx="1093016" cy="871296"/>
          </a:xfrm>
        </p:grpSpPr>
        <p:pic>
          <p:nvPicPr>
            <p:cNvPr id="20" name="Picture 2">
              <a:extLst>
                <a:ext uri="{FF2B5EF4-FFF2-40B4-BE49-F238E27FC236}">
                  <a16:creationId xmlns:a16="http://schemas.microsoft.com/office/drawing/2014/main" id="{A74B139F-8F15-72FC-CE3F-96C21C83101D}"/>
                </a:ext>
              </a:extLst>
            </p:cNvPr>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t="9906" b="10380"/>
            <a:stretch/>
          </p:blipFill>
          <p:spPr bwMode="auto">
            <a:xfrm>
              <a:off x="7694026" y="2423391"/>
              <a:ext cx="1093016" cy="87129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3CBC1D73-889B-EDCE-AC3C-778AC8D19254}"/>
                </a:ext>
              </a:extLst>
            </p:cNvPr>
            <p:cNvSpPr/>
            <p:nvPr/>
          </p:nvSpPr>
          <p:spPr>
            <a:xfrm>
              <a:off x="7694026" y="2442847"/>
              <a:ext cx="1093016" cy="212807"/>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dirty="0">
                  <a:solidFill>
                    <a:schemeClr val="bg1"/>
                  </a:solidFill>
                </a:rPr>
                <a:t>RETAILER</a:t>
              </a:r>
            </a:p>
          </p:txBody>
        </p:sp>
      </p:grpSp>
      <p:pic>
        <p:nvPicPr>
          <p:cNvPr id="22" name="Picture 6">
            <a:extLst>
              <a:ext uri="{FF2B5EF4-FFF2-40B4-BE49-F238E27FC236}">
                <a16:creationId xmlns:a16="http://schemas.microsoft.com/office/drawing/2014/main" id="{0FAA8097-7106-2885-E80A-C8FA4349774E}"/>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2069" t="30545" r="70557" b="40286"/>
          <a:stretch/>
        </p:blipFill>
        <p:spPr bwMode="auto">
          <a:xfrm>
            <a:off x="7395554" y="3422243"/>
            <a:ext cx="1147090" cy="10750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Truck icons - 10 Free Truck icons | Download PNG &amp;amp; SVG">
            <a:extLst>
              <a:ext uri="{FF2B5EF4-FFF2-40B4-BE49-F238E27FC236}">
                <a16:creationId xmlns:a16="http://schemas.microsoft.com/office/drawing/2014/main" id="{5286538C-1B14-883E-1B02-AC1D2BF257BB}"/>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1432" t="21532" r="50000" b="58042"/>
          <a:stretch/>
        </p:blipFill>
        <p:spPr bwMode="auto">
          <a:xfrm>
            <a:off x="9149598" y="4340118"/>
            <a:ext cx="1704805" cy="6275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ree Customer Doing Shopping Glyph Icon - Available in SVG, PNG, EPS, AI &amp;  Icon fonts">
            <a:extLst>
              <a:ext uri="{FF2B5EF4-FFF2-40B4-BE49-F238E27FC236}">
                <a16:creationId xmlns:a16="http://schemas.microsoft.com/office/drawing/2014/main" id="{36DCF088-3B2D-33B2-867B-65EEBA1F1D3B}"/>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16361" y="2081666"/>
            <a:ext cx="1011009" cy="10110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picture containing chain&#10;&#10;Description automatically generated">
            <a:extLst>
              <a:ext uri="{FF2B5EF4-FFF2-40B4-BE49-F238E27FC236}">
                <a16:creationId xmlns:a16="http://schemas.microsoft.com/office/drawing/2014/main" id="{F5164094-A0C4-F50F-1B85-08BBC3FB27BE}"/>
              </a:ext>
            </a:extLst>
          </p:cNvPr>
          <p:cNvPicPr>
            <a:picLocks noChangeAspect="1"/>
          </p:cNvPicPr>
          <p:nvPr/>
        </p:nvPicPr>
        <p:blipFill rotWithShape="1">
          <a:blip r:embed="rId8">
            <a:extLst>
              <a:ext uri="{28A0092B-C50C-407E-A947-70E740481C1C}">
                <a14:useLocalDpi xmlns:a14="http://schemas.microsoft.com/office/drawing/2010/main" val="0"/>
              </a:ext>
            </a:extLst>
          </a:blip>
          <a:srcRect l="32452" r="49166"/>
          <a:stretch/>
        </p:blipFill>
        <p:spPr>
          <a:xfrm>
            <a:off x="8480178" y="2455680"/>
            <a:ext cx="2220060" cy="2173472"/>
          </a:xfrm>
          <a:prstGeom prst="rect">
            <a:avLst/>
          </a:prstGeom>
        </p:spPr>
      </p:pic>
      <p:sp>
        <p:nvSpPr>
          <p:cNvPr id="5" name="TextBox 4">
            <a:extLst>
              <a:ext uri="{FF2B5EF4-FFF2-40B4-BE49-F238E27FC236}">
                <a16:creationId xmlns:a16="http://schemas.microsoft.com/office/drawing/2014/main" id="{82E48D84-85F6-36CE-9BFA-53E7D64AD0E6}"/>
              </a:ext>
            </a:extLst>
          </p:cNvPr>
          <p:cNvSpPr txBox="1"/>
          <p:nvPr/>
        </p:nvSpPr>
        <p:spPr>
          <a:xfrm>
            <a:off x="1547132" y="4024993"/>
            <a:ext cx="2571750" cy="523220"/>
          </a:xfrm>
          <a:prstGeom prst="rect">
            <a:avLst/>
          </a:prstGeom>
          <a:noFill/>
        </p:spPr>
        <p:txBody>
          <a:bodyPr wrap="square" rtlCol="0">
            <a:spAutoFit/>
          </a:bodyPr>
          <a:lstStyle/>
          <a:p>
            <a:pPr algn="ctr"/>
            <a:r>
              <a:rPr lang="en-GB" sz="2800" b="1" dirty="0">
                <a:solidFill>
                  <a:schemeClr val="bg1"/>
                </a:solidFill>
                <a:latin typeface="Poppins" panose="00000500000000000000" pitchFamily="2" charset="0"/>
                <a:cs typeface="Poppins" panose="00000500000000000000" pitchFamily="2" charset="0"/>
              </a:rPr>
              <a:t>Guide # 2</a:t>
            </a:r>
          </a:p>
        </p:txBody>
      </p:sp>
      <p:sp>
        <p:nvSpPr>
          <p:cNvPr id="10" name="Rectangle 9">
            <a:extLst>
              <a:ext uri="{FF2B5EF4-FFF2-40B4-BE49-F238E27FC236}">
                <a16:creationId xmlns:a16="http://schemas.microsoft.com/office/drawing/2014/main" id="{CA90390A-6A58-1F05-19C3-FAAA42F047B4}"/>
              </a:ext>
            </a:extLst>
          </p:cNvPr>
          <p:cNvSpPr/>
          <p:nvPr/>
        </p:nvSpPr>
        <p:spPr>
          <a:xfrm>
            <a:off x="0" y="5937662"/>
            <a:ext cx="58928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5D48A557-BB2D-6804-C9B9-7E5BB1EB0879}"/>
              </a:ext>
            </a:extLst>
          </p:cNvPr>
          <p:cNvSpPr txBox="1"/>
          <p:nvPr/>
        </p:nvSpPr>
        <p:spPr>
          <a:xfrm>
            <a:off x="0" y="6132606"/>
            <a:ext cx="2544866"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sp>
        <p:nvSpPr>
          <p:cNvPr id="2" name="Footer Placeholder 1">
            <a:extLst>
              <a:ext uri="{FF2B5EF4-FFF2-40B4-BE49-F238E27FC236}">
                <a16:creationId xmlns:a16="http://schemas.microsoft.com/office/drawing/2014/main" id="{9FED5B9F-1AD1-4E13-AEA1-7D65207C2574}"/>
              </a:ext>
            </a:extLst>
          </p:cNvPr>
          <p:cNvSpPr>
            <a:spLocks noGrp="1"/>
          </p:cNvSpPr>
          <p:nvPr>
            <p:ph type="ftr" sz="quarter" idx="11"/>
          </p:nvPr>
        </p:nvSpPr>
        <p:spPr/>
        <p:txBody>
          <a:bodyPr/>
          <a:lstStyle/>
          <a:p>
            <a:r>
              <a:rPr lang="en-GB" dirty="0"/>
              <a:t>www.upskilpro.com</a:t>
            </a:r>
          </a:p>
        </p:txBody>
      </p:sp>
      <p:grpSp>
        <p:nvGrpSpPr>
          <p:cNvPr id="12" name="Group 11">
            <a:extLst>
              <a:ext uri="{FF2B5EF4-FFF2-40B4-BE49-F238E27FC236}">
                <a16:creationId xmlns:a16="http://schemas.microsoft.com/office/drawing/2014/main" id="{86C521AF-E634-6543-0953-BCBC7B67433A}"/>
              </a:ext>
            </a:extLst>
          </p:cNvPr>
          <p:cNvGrpSpPr/>
          <p:nvPr/>
        </p:nvGrpSpPr>
        <p:grpSpPr>
          <a:xfrm>
            <a:off x="5406813" y="4081996"/>
            <a:ext cx="1055370" cy="1055370"/>
            <a:chOff x="7108613" y="4124330"/>
            <a:chExt cx="1055370" cy="1055370"/>
          </a:xfrm>
        </p:grpSpPr>
        <p:sp>
          <p:nvSpPr>
            <p:cNvPr id="14" name="Oval 13">
              <a:extLst>
                <a:ext uri="{FF2B5EF4-FFF2-40B4-BE49-F238E27FC236}">
                  <a16:creationId xmlns:a16="http://schemas.microsoft.com/office/drawing/2014/main" id="{5D9C39F4-522D-2D6F-4B22-CEBEF8B29DDE}"/>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5" name="Google Shape;104;p13">
              <a:extLst>
                <a:ext uri="{FF2B5EF4-FFF2-40B4-BE49-F238E27FC236}">
                  <a16:creationId xmlns:a16="http://schemas.microsoft.com/office/drawing/2014/main" id="{CC5F0A49-A84D-7B12-E1D6-89FAFA672BBC}"/>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38713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E3B73-F732-4A02-8204-0F7346674109}"/>
              </a:ext>
            </a:extLst>
          </p:cNvPr>
          <p:cNvSpPr/>
          <p:nvPr/>
        </p:nvSpPr>
        <p:spPr>
          <a:xfrm>
            <a:off x="0" y="2079171"/>
            <a:ext cx="7821387" cy="20247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ED2E605-02B4-4CFA-8C8A-EA27AB990E7D}"/>
              </a:ext>
            </a:extLst>
          </p:cNvPr>
          <p:cNvSpPr txBox="1"/>
          <p:nvPr/>
        </p:nvSpPr>
        <p:spPr>
          <a:xfrm>
            <a:off x="7866289" y="2631951"/>
            <a:ext cx="4135211" cy="738664"/>
          </a:xfrm>
          <a:prstGeom prst="rect">
            <a:avLst/>
          </a:prstGeom>
          <a:noFill/>
        </p:spPr>
        <p:txBody>
          <a:bodyPr wrap="square">
            <a:spAutoFit/>
          </a:bodyPr>
          <a:lstStyle/>
          <a:p>
            <a:pPr fontAlgn="base">
              <a:defRPr/>
            </a:pPr>
            <a:r>
              <a:rPr kumimoji="0" lang="en-GB" sz="1400" b="1" i="0" u="none" strike="noStrike" kern="1200" cap="none" spc="0" normalizeH="0" baseline="0" noProof="0" dirty="0">
                <a:ln>
                  <a:noFill/>
                </a:ln>
                <a:solidFill>
                  <a:schemeClr val="tx1">
                    <a:lumMod val="50000"/>
                    <a:lumOff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Aligning your business model with the right distributor is half the job ,ensuring your distributor is engaged with your business model is the other half.</a:t>
            </a:r>
            <a:endParaRPr kumimoji="0" lang="en-GB" sz="1400" b="0" i="0" u="none" strike="noStrike" kern="1200" cap="none" spc="0" normalizeH="0" baseline="0" noProof="0" dirty="0">
              <a:ln>
                <a:noFill/>
              </a:ln>
              <a:solidFill>
                <a:schemeClr val="tx1">
                  <a:lumMod val="50000"/>
                  <a:lumOff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38129DBC-E3C1-4AFE-A7F9-B1B333A0A243}"/>
              </a:ext>
            </a:extLst>
          </p:cNvPr>
          <p:cNvSpPr txBox="1"/>
          <p:nvPr/>
        </p:nvSpPr>
        <p:spPr>
          <a:xfrm>
            <a:off x="94018" y="23340"/>
            <a:ext cx="5411236" cy="523220"/>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p:txBody>
      </p:sp>
      <p:pic>
        <p:nvPicPr>
          <p:cNvPr id="10" name="Picture 9" descr="Logo&#10;&#10;Description automatically generated">
            <a:extLst>
              <a:ext uri="{FF2B5EF4-FFF2-40B4-BE49-F238E27FC236}">
                <a16:creationId xmlns:a16="http://schemas.microsoft.com/office/drawing/2014/main" id="{A99BF2FE-708E-4245-AE30-B7EABE67D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4" name="Footer Placeholder 3">
            <a:extLst>
              <a:ext uri="{FF2B5EF4-FFF2-40B4-BE49-F238E27FC236}">
                <a16:creationId xmlns:a16="http://schemas.microsoft.com/office/drawing/2014/main" id="{AB43FDB4-1F22-48D2-9777-416255CB6E91}"/>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A077ACD5-4ABF-4454-9341-B60BE296365E}"/>
              </a:ext>
            </a:extLst>
          </p:cNvPr>
          <p:cNvSpPr>
            <a:spLocks noGrp="1"/>
          </p:cNvSpPr>
          <p:nvPr>
            <p:ph type="sldNum" sz="quarter" idx="12"/>
          </p:nvPr>
        </p:nvSpPr>
        <p:spPr/>
        <p:txBody>
          <a:bodyPr/>
          <a:lstStyle/>
          <a:p>
            <a:fld id="{C78A94D8-6129-47FC-8647-F2BFC87A2450}" type="slidenum">
              <a:rPr lang="en-GB" smtClean="0"/>
              <a:t>7</a:t>
            </a:fld>
            <a:endParaRPr lang="en-GB"/>
          </a:p>
        </p:txBody>
      </p:sp>
    </p:spTree>
    <p:extLst>
      <p:ext uri="{BB962C8B-B14F-4D97-AF65-F5344CB8AC3E}">
        <p14:creationId xmlns:p14="http://schemas.microsoft.com/office/powerpoint/2010/main" val="363216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DEF4A-284F-45D1-B0B7-F083034BF34C}"/>
              </a:ext>
            </a:extLst>
          </p:cNvPr>
          <p:cNvSpPr txBox="1"/>
          <p:nvPr/>
        </p:nvSpPr>
        <p:spPr>
          <a:xfrm>
            <a:off x="1322773" y="2455415"/>
            <a:ext cx="8868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Scorecard</a:t>
            </a:r>
          </a:p>
        </p:txBody>
      </p:sp>
      <p:sp>
        <p:nvSpPr>
          <p:cNvPr id="4" name="Footer Placeholder 3">
            <a:extLst>
              <a:ext uri="{FF2B5EF4-FFF2-40B4-BE49-F238E27FC236}">
                <a16:creationId xmlns:a16="http://schemas.microsoft.com/office/drawing/2014/main" id="{89389CAD-C057-4C91-B770-E6C62168C875}"/>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F3D51758-18E1-4EFC-903D-FB98EE0CF1E6}"/>
              </a:ext>
            </a:extLst>
          </p:cNvPr>
          <p:cNvSpPr>
            <a:spLocks noGrp="1"/>
          </p:cNvSpPr>
          <p:nvPr>
            <p:ph type="sldNum" sz="quarter" idx="12"/>
          </p:nvPr>
        </p:nvSpPr>
        <p:spPr/>
        <p:txBody>
          <a:bodyPr/>
          <a:lstStyle/>
          <a:p>
            <a:fld id="{C78A94D8-6129-47FC-8647-F2BFC87A2450}" type="slidenum">
              <a:rPr lang="en-GB" smtClean="0"/>
              <a:t>8</a:t>
            </a:fld>
            <a:endParaRPr lang="en-GB"/>
          </a:p>
        </p:txBody>
      </p:sp>
    </p:spTree>
    <p:extLst>
      <p:ext uri="{BB962C8B-B14F-4D97-AF65-F5344CB8AC3E}">
        <p14:creationId xmlns:p14="http://schemas.microsoft.com/office/powerpoint/2010/main" val="330822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4FE8DF39-ECC3-4B8F-B86A-427C4C7BF518}"/>
              </a:ext>
            </a:extLst>
          </p:cNvPr>
          <p:cNvSpPr txBox="1"/>
          <p:nvPr/>
        </p:nvSpPr>
        <p:spPr>
          <a:xfrm>
            <a:off x="0" y="0"/>
            <a:ext cx="9525741"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Distribution Partner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Scorecard</a:t>
            </a:r>
          </a:p>
        </p:txBody>
      </p:sp>
      <p:sp>
        <p:nvSpPr>
          <p:cNvPr id="98" name="Rounded Rectangle 3">
            <a:extLst>
              <a:ext uri="{FF2B5EF4-FFF2-40B4-BE49-F238E27FC236}">
                <a16:creationId xmlns:a16="http://schemas.microsoft.com/office/drawing/2014/main" id="{9C238617-8CF5-4F5F-A080-66F667C5FA0A}"/>
              </a:ext>
            </a:extLst>
          </p:cNvPr>
          <p:cNvSpPr/>
          <p:nvPr/>
        </p:nvSpPr>
        <p:spPr>
          <a:xfrm>
            <a:off x="996833" y="931617"/>
            <a:ext cx="2743200" cy="618302"/>
          </a:xfrm>
          <a:prstGeom prst="roundRect">
            <a:avLst>
              <a:gd name="adj" fmla="val 9314"/>
            </a:avLst>
          </a:prstGeom>
          <a:solidFill>
            <a:srgbClr val="0091B5"/>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9" name="Rounded Rectangle 4">
            <a:extLst>
              <a:ext uri="{FF2B5EF4-FFF2-40B4-BE49-F238E27FC236}">
                <a16:creationId xmlns:a16="http://schemas.microsoft.com/office/drawing/2014/main" id="{5CDC3ACF-F84C-4028-976F-B1CEBA38BD9A}"/>
              </a:ext>
            </a:extLst>
          </p:cNvPr>
          <p:cNvSpPr/>
          <p:nvPr/>
        </p:nvSpPr>
        <p:spPr>
          <a:xfrm>
            <a:off x="3844472" y="931617"/>
            <a:ext cx="2020645" cy="618302"/>
          </a:xfrm>
          <a:prstGeom prst="roundRect">
            <a:avLst>
              <a:gd name="adj" fmla="val 9314"/>
            </a:avLst>
          </a:prstGeom>
          <a:solidFill>
            <a:srgbClr val="0091B5"/>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0" name="Rounded Rectangle 5">
            <a:extLst>
              <a:ext uri="{FF2B5EF4-FFF2-40B4-BE49-F238E27FC236}">
                <a16:creationId xmlns:a16="http://schemas.microsoft.com/office/drawing/2014/main" id="{5AA6451C-1479-4B68-B40A-7CA4C57FD877}"/>
              </a:ext>
            </a:extLst>
          </p:cNvPr>
          <p:cNvSpPr/>
          <p:nvPr/>
        </p:nvSpPr>
        <p:spPr>
          <a:xfrm>
            <a:off x="996833" y="1603996"/>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Country Analysis </a:t>
            </a:r>
          </a:p>
        </p:txBody>
      </p:sp>
      <p:sp>
        <p:nvSpPr>
          <p:cNvPr id="101" name="Rounded Rectangle 6">
            <a:extLst>
              <a:ext uri="{FF2B5EF4-FFF2-40B4-BE49-F238E27FC236}">
                <a16:creationId xmlns:a16="http://schemas.microsoft.com/office/drawing/2014/main" id="{AADB7EB3-FBE0-467B-AC9F-5F2F5D006CFC}"/>
              </a:ext>
            </a:extLst>
          </p:cNvPr>
          <p:cNvSpPr/>
          <p:nvPr/>
        </p:nvSpPr>
        <p:spPr>
          <a:xfrm>
            <a:off x="996833" y="2053417"/>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Strategic Analysis</a:t>
            </a:r>
          </a:p>
        </p:txBody>
      </p:sp>
      <p:sp>
        <p:nvSpPr>
          <p:cNvPr id="102" name="Rounded Rectangle 7">
            <a:extLst>
              <a:ext uri="{FF2B5EF4-FFF2-40B4-BE49-F238E27FC236}">
                <a16:creationId xmlns:a16="http://schemas.microsoft.com/office/drawing/2014/main" id="{E5D532B1-FFFA-403B-B3BF-1AF9A4125CD4}"/>
              </a:ext>
            </a:extLst>
          </p:cNvPr>
          <p:cNvSpPr/>
          <p:nvPr/>
        </p:nvSpPr>
        <p:spPr>
          <a:xfrm>
            <a:off x="996833" y="2522291"/>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latin typeface="Lato Light" panose="020F0502020204030203" pitchFamily="34" charset="0"/>
                <a:ea typeface="+mn-ea"/>
                <a:cs typeface="+mn-cs"/>
              </a:rPr>
              <a:t>Competitive Landscape</a:t>
            </a: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3" name="Rounded Rectangle 8">
            <a:extLst>
              <a:ext uri="{FF2B5EF4-FFF2-40B4-BE49-F238E27FC236}">
                <a16:creationId xmlns:a16="http://schemas.microsoft.com/office/drawing/2014/main" id="{D78E8D62-9B19-4B86-B3EB-BF3C06E89652}"/>
              </a:ext>
            </a:extLst>
          </p:cNvPr>
          <p:cNvSpPr/>
          <p:nvPr/>
        </p:nvSpPr>
        <p:spPr>
          <a:xfrm>
            <a:off x="996833" y="2981437"/>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Distribution </a:t>
            </a:r>
            <a:r>
              <a:rPr kumimoji="0" lang="en-US" sz="1050" b="0" i="0" u="none" strike="noStrike" kern="0" cap="none" spc="0" normalizeH="0" baseline="0" noProof="0">
                <a:ln>
                  <a:noFill/>
                </a:ln>
                <a:solidFill>
                  <a:prstClr val="black"/>
                </a:solidFill>
                <a:effectLst/>
                <a:uLnTx/>
                <a:uFillTx/>
                <a:latin typeface="Lato Light" panose="020F0502020204030203" pitchFamily="34" charset="0"/>
                <a:ea typeface="+mn-ea"/>
                <a:cs typeface="+mn-cs"/>
              </a:rPr>
              <a:t>Models </a:t>
            </a: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4" name="Rounded Rectangle 11">
            <a:extLst>
              <a:ext uri="{FF2B5EF4-FFF2-40B4-BE49-F238E27FC236}">
                <a16:creationId xmlns:a16="http://schemas.microsoft.com/office/drawing/2014/main" id="{8D67BD1E-9154-4D4D-97C2-BBD18CD0BD4E}"/>
              </a:ext>
            </a:extLst>
          </p:cNvPr>
          <p:cNvSpPr/>
          <p:nvPr/>
        </p:nvSpPr>
        <p:spPr>
          <a:xfrm>
            <a:off x="3844472" y="1603996"/>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5" name="Rounded Rectangle 12">
            <a:extLst>
              <a:ext uri="{FF2B5EF4-FFF2-40B4-BE49-F238E27FC236}">
                <a16:creationId xmlns:a16="http://schemas.microsoft.com/office/drawing/2014/main" id="{D1C51B84-E287-4F73-948C-AAA423EF6C66}"/>
              </a:ext>
            </a:extLst>
          </p:cNvPr>
          <p:cNvSpPr/>
          <p:nvPr/>
        </p:nvSpPr>
        <p:spPr>
          <a:xfrm>
            <a:off x="3844472" y="2053417"/>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6" name="Rounded Rectangle 13">
            <a:extLst>
              <a:ext uri="{FF2B5EF4-FFF2-40B4-BE49-F238E27FC236}">
                <a16:creationId xmlns:a16="http://schemas.microsoft.com/office/drawing/2014/main" id="{873ECA6F-86A7-456F-8075-2370E294273C}"/>
              </a:ext>
            </a:extLst>
          </p:cNvPr>
          <p:cNvSpPr/>
          <p:nvPr/>
        </p:nvSpPr>
        <p:spPr>
          <a:xfrm>
            <a:off x="3844472" y="2522291"/>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7" name="Rounded Rectangle 14">
            <a:extLst>
              <a:ext uri="{FF2B5EF4-FFF2-40B4-BE49-F238E27FC236}">
                <a16:creationId xmlns:a16="http://schemas.microsoft.com/office/drawing/2014/main" id="{C60FDCBE-33F9-44B2-8E99-5C208E7B9985}"/>
              </a:ext>
            </a:extLst>
          </p:cNvPr>
          <p:cNvSpPr/>
          <p:nvPr/>
        </p:nvSpPr>
        <p:spPr>
          <a:xfrm>
            <a:off x="3844472" y="2981437"/>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8" name="TextBox 107">
            <a:extLst>
              <a:ext uri="{FF2B5EF4-FFF2-40B4-BE49-F238E27FC236}">
                <a16:creationId xmlns:a16="http://schemas.microsoft.com/office/drawing/2014/main" id="{C58D12C1-B9D2-490E-9234-ADF03D94547D}"/>
              </a:ext>
            </a:extLst>
          </p:cNvPr>
          <p:cNvSpPr txBox="1"/>
          <p:nvPr/>
        </p:nvSpPr>
        <p:spPr>
          <a:xfrm>
            <a:off x="1358608" y="1071491"/>
            <a:ext cx="2019655"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Macro level features </a:t>
            </a:r>
          </a:p>
        </p:txBody>
      </p:sp>
      <p:sp>
        <p:nvSpPr>
          <p:cNvPr id="109" name="TextBox 108">
            <a:extLst>
              <a:ext uri="{FF2B5EF4-FFF2-40B4-BE49-F238E27FC236}">
                <a16:creationId xmlns:a16="http://schemas.microsoft.com/office/drawing/2014/main" id="{3D0A3C33-6B67-4D8F-A270-3731ADBAEC24}"/>
              </a:ext>
            </a:extLst>
          </p:cNvPr>
          <p:cNvSpPr txBox="1"/>
          <p:nvPr/>
        </p:nvSpPr>
        <p:spPr>
          <a:xfrm>
            <a:off x="4521212" y="1071491"/>
            <a:ext cx="667170"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State </a:t>
            </a:r>
          </a:p>
        </p:txBody>
      </p:sp>
      <p:sp>
        <p:nvSpPr>
          <p:cNvPr id="114" name="Freeform 1">
            <a:extLst>
              <a:ext uri="{FF2B5EF4-FFF2-40B4-BE49-F238E27FC236}">
                <a16:creationId xmlns:a16="http://schemas.microsoft.com/office/drawing/2014/main" id="{D4570D29-B085-402F-86A9-F3C8028947B6}"/>
              </a:ext>
            </a:extLst>
          </p:cNvPr>
          <p:cNvSpPr>
            <a:spLocks noChangeArrowheads="1"/>
          </p:cNvSpPr>
          <p:nvPr/>
        </p:nvSpPr>
        <p:spPr bwMode="auto">
          <a:xfrm>
            <a:off x="4623199" y="1685759"/>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6" name="Freeform 1">
            <a:extLst>
              <a:ext uri="{FF2B5EF4-FFF2-40B4-BE49-F238E27FC236}">
                <a16:creationId xmlns:a16="http://schemas.microsoft.com/office/drawing/2014/main" id="{08452AC4-8E54-457B-A2F5-31701EBFC592}"/>
              </a:ext>
            </a:extLst>
          </p:cNvPr>
          <p:cNvSpPr>
            <a:spLocks noChangeArrowheads="1"/>
          </p:cNvSpPr>
          <p:nvPr/>
        </p:nvSpPr>
        <p:spPr bwMode="auto">
          <a:xfrm>
            <a:off x="4623199" y="2128762"/>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7" name="Freeform 1">
            <a:extLst>
              <a:ext uri="{FF2B5EF4-FFF2-40B4-BE49-F238E27FC236}">
                <a16:creationId xmlns:a16="http://schemas.microsoft.com/office/drawing/2014/main" id="{49611DC4-FA33-409F-BABD-3478B63F224A}"/>
              </a:ext>
            </a:extLst>
          </p:cNvPr>
          <p:cNvSpPr>
            <a:spLocks noChangeArrowheads="1"/>
          </p:cNvSpPr>
          <p:nvPr/>
        </p:nvSpPr>
        <p:spPr bwMode="auto">
          <a:xfrm>
            <a:off x="4623199" y="2611594"/>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8" name="Rounded Rectangle 31">
            <a:extLst>
              <a:ext uri="{FF2B5EF4-FFF2-40B4-BE49-F238E27FC236}">
                <a16:creationId xmlns:a16="http://schemas.microsoft.com/office/drawing/2014/main" id="{1888FE35-85BB-4D0E-9379-55DA836D0E96}"/>
              </a:ext>
            </a:extLst>
          </p:cNvPr>
          <p:cNvSpPr/>
          <p:nvPr/>
        </p:nvSpPr>
        <p:spPr>
          <a:xfrm>
            <a:off x="6326885" y="931617"/>
            <a:ext cx="2743200" cy="618302"/>
          </a:xfrm>
          <a:prstGeom prst="roundRect">
            <a:avLst>
              <a:gd name="adj" fmla="val 9314"/>
            </a:avLst>
          </a:prstGeom>
          <a:solidFill>
            <a:srgbClr val="0091B5"/>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19" name="Rounded Rectangle 32">
            <a:extLst>
              <a:ext uri="{FF2B5EF4-FFF2-40B4-BE49-F238E27FC236}">
                <a16:creationId xmlns:a16="http://schemas.microsoft.com/office/drawing/2014/main" id="{2E8195B3-49E7-4D11-BCAA-8A9619C53E53}"/>
              </a:ext>
            </a:extLst>
          </p:cNvPr>
          <p:cNvSpPr/>
          <p:nvPr/>
        </p:nvSpPr>
        <p:spPr>
          <a:xfrm>
            <a:off x="9174524" y="931617"/>
            <a:ext cx="2020645" cy="618302"/>
          </a:xfrm>
          <a:prstGeom prst="roundRect">
            <a:avLst>
              <a:gd name="adj" fmla="val 9314"/>
            </a:avLst>
          </a:prstGeom>
          <a:solidFill>
            <a:srgbClr val="0091B5"/>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0" name="Rounded Rectangle 33">
            <a:extLst>
              <a:ext uri="{FF2B5EF4-FFF2-40B4-BE49-F238E27FC236}">
                <a16:creationId xmlns:a16="http://schemas.microsoft.com/office/drawing/2014/main" id="{D8984EFA-CA31-4526-A433-FF902382A56D}"/>
              </a:ext>
            </a:extLst>
          </p:cNvPr>
          <p:cNvSpPr/>
          <p:nvPr/>
        </p:nvSpPr>
        <p:spPr>
          <a:xfrm>
            <a:off x="6326885" y="1603996"/>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Sales Plan &amp; Budgets </a:t>
            </a:r>
          </a:p>
        </p:txBody>
      </p:sp>
      <p:sp>
        <p:nvSpPr>
          <p:cNvPr id="121" name="Rounded Rectangle 34">
            <a:extLst>
              <a:ext uri="{FF2B5EF4-FFF2-40B4-BE49-F238E27FC236}">
                <a16:creationId xmlns:a16="http://schemas.microsoft.com/office/drawing/2014/main" id="{C26A137D-92E7-48DA-978D-EF7CAC419F23}"/>
              </a:ext>
            </a:extLst>
          </p:cNvPr>
          <p:cNvSpPr/>
          <p:nvPr/>
        </p:nvSpPr>
        <p:spPr>
          <a:xfrm>
            <a:off x="6326885" y="2053417"/>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Contracts </a:t>
            </a:r>
          </a:p>
        </p:txBody>
      </p:sp>
      <p:sp>
        <p:nvSpPr>
          <p:cNvPr id="122" name="Rounded Rectangle 35">
            <a:extLst>
              <a:ext uri="{FF2B5EF4-FFF2-40B4-BE49-F238E27FC236}">
                <a16:creationId xmlns:a16="http://schemas.microsoft.com/office/drawing/2014/main" id="{106F426D-D8FE-48E6-8A3E-26A1CA6FA470}"/>
              </a:ext>
            </a:extLst>
          </p:cNvPr>
          <p:cNvSpPr/>
          <p:nvPr/>
        </p:nvSpPr>
        <p:spPr>
          <a:xfrm>
            <a:off x="6326885" y="2522291"/>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Stocking &amp; Resupply </a:t>
            </a:r>
          </a:p>
        </p:txBody>
      </p:sp>
      <p:sp>
        <p:nvSpPr>
          <p:cNvPr id="123" name="Rounded Rectangle 36">
            <a:extLst>
              <a:ext uri="{FF2B5EF4-FFF2-40B4-BE49-F238E27FC236}">
                <a16:creationId xmlns:a16="http://schemas.microsoft.com/office/drawing/2014/main" id="{BA0D2F23-66C5-435F-9950-37D2285F521A}"/>
              </a:ext>
            </a:extLst>
          </p:cNvPr>
          <p:cNvSpPr/>
          <p:nvPr/>
        </p:nvSpPr>
        <p:spPr>
          <a:xfrm>
            <a:off x="6326885" y="2981437"/>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IT </a:t>
            </a:r>
          </a:p>
        </p:txBody>
      </p:sp>
      <p:sp>
        <p:nvSpPr>
          <p:cNvPr id="124" name="Rounded Rectangle 37">
            <a:extLst>
              <a:ext uri="{FF2B5EF4-FFF2-40B4-BE49-F238E27FC236}">
                <a16:creationId xmlns:a16="http://schemas.microsoft.com/office/drawing/2014/main" id="{006F1182-194F-4351-B9C4-1B2F54E05EE9}"/>
              </a:ext>
            </a:extLst>
          </p:cNvPr>
          <p:cNvSpPr/>
          <p:nvPr/>
        </p:nvSpPr>
        <p:spPr>
          <a:xfrm>
            <a:off x="9174524" y="1603996"/>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5" name="Rounded Rectangle 38">
            <a:extLst>
              <a:ext uri="{FF2B5EF4-FFF2-40B4-BE49-F238E27FC236}">
                <a16:creationId xmlns:a16="http://schemas.microsoft.com/office/drawing/2014/main" id="{475F03EA-CD36-45A3-945D-3968963E2277}"/>
              </a:ext>
            </a:extLst>
          </p:cNvPr>
          <p:cNvSpPr/>
          <p:nvPr/>
        </p:nvSpPr>
        <p:spPr>
          <a:xfrm>
            <a:off x="9174524" y="2053417"/>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6" name="Rounded Rectangle 39">
            <a:extLst>
              <a:ext uri="{FF2B5EF4-FFF2-40B4-BE49-F238E27FC236}">
                <a16:creationId xmlns:a16="http://schemas.microsoft.com/office/drawing/2014/main" id="{C8B0E1A4-0224-4756-8B29-4595E0801781}"/>
              </a:ext>
            </a:extLst>
          </p:cNvPr>
          <p:cNvSpPr/>
          <p:nvPr/>
        </p:nvSpPr>
        <p:spPr>
          <a:xfrm>
            <a:off x="9174524" y="2522291"/>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7" name="Rounded Rectangle 40">
            <a:extLst>
              <a:ext uri="{FF2B5EF4-FFF2-40B4-BE49-F238E27FC236}">
                <a16:creationId xmlns:a16="http://schemas.microsoft.com/office/drawing/2014/main" id="{BE4C384A-29F2-4687-9B2B-BB1DC143CE31}"/>
              </a:ext>
            </a:extLst>
          </p:cNvPr>
          <p:cNvSpPr/>
          <p:nvPr/>
        </p:nvSpPr>
        <p:spPr>
          <a:xfrm>
            <a:off x="9174524" y="2981437"/>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8" name="TextBox 127">
            <a:extLst>
              <a:ext uri="{FF2B5EF4-FFF2-40B4-BE49-F238E27FC236}">
                <a16:creationId xmlns:a16="http://schemas.microsoft.com/office/drawing/2014/main" id="{245B0967-7B41-4D04-841A-BF99B63A17B1}"/>
              </a:ext>
            </a:extLst>
          </p:cNvPr>
          <p:cNvSpPr txBox="1"/>
          <p:nvPr/>
        </p:nvSpPr>
        <p:spPr>
          <a:xfrm>
            <a:off x="6737554" y="1071491"/>
            <a:ext cx="1921873"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Micro level features </a:t>
            </a:r>
          </a:p>
        </p:txBody>
      </p:sp>
      <p:sp>
        <p:nvSpPr>
          <p:cNvPr id="129" name="TextBox 128">
            <a:extLst>
              <a:ext uri="{FF2B5EF4-FFF2-40B4-BE49-F238E27FC236}">
                <a16:creationId xmlns:a16="http://schemas.microsoft.com/office/drawing/2014/main" id="{8135AB72-FB1B-47B1-8A37-641B97151CE0}"/>
              </a:ext>
            </a:extLst>
          </p:cNvPr>
          <p:cNvSpPr txBox="1"/>
          <p:nvPr/>
        </p:nvSpPr>
        <p:spPr>
          <a:xfrm>
            <a:off x="9874507" y="1071491"/>
            <a:ext cx="620683"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State</a:t>
            </a:r>
          </a:p>
        </p:txBody>
      </p:sp>
      <p:sp>
        <p:nvSpPr>
          <p:cNvPr id="134" name="Freeform 1">
            <a:extLst>
              <a:ext uri="{FF2B5EF4-FFF2-40B4-BE49-F238E27FC236}">
                <a16:creationId xmlns:a16="http://schemas.microsoft.com/office/drawing/2014/main" id="{879346A6-E4FD-4E66-9428-DAFC776C4C59}"/>
              </a:ext>
            </a:extLst>
          </p:cNvPr>
          <p:cNvSpPr>
            <a:spLocks noChangeArrowheads="1"/>
          </p:cNvSpPr>
          <p:nvPr/>
        </p:nvSpPr>
        <p:spPr bwMode="auto">
          <a:xfrm>
            <a:off x="9953250" y="1685759"/>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6" name="Freeform 1">
            <a:extLst>
              <a:ext uri="{FF2B5EF4-FFF2-40B4-BE49-F238E27FC236}">
                <a16:creationId xmlns:a16="http://schemas.microsoft.com/office/drawing/2014/main" id="{4F2DB891-DB3F-467F-8189-4068277D1EE9}"/>
              </a:ext>
            </a:extLst>
          </p:cNvPr>
          <p:cNvSpPr>
            <a:spLocks noChangeArrowheads="1"/>
          </p:cNvSpPr>
          <p:nvPr/>
        </p:nvSpPr>
        <p:spPr bwMode="auto">
          <a:xfrm>
            <a:off x="9953250" y="2611594"/>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7" name="Freeform 1">
            <a:extLst>
              <a:ext uri="{FF2B5EF4-FFF2-40B4-BE49-F238E27FC236}">
                <a16:creationId xmlns:a16="http://schemas.microsoft.com/office/drawing/2014/main" id="{ECB9253C-0BB9-443A-A5B2-33F0D7205156}"/>
              </a:ext>
            </a:extLst>
          </p:cNvPr>
          <p:cNvSpPr>
            <a:spLocks noChangeArrowheads="1"/>
          </p:cNvSpPr>
          <p:nvPr/>
        </p:nvSpPr>
        <p:spPr bwMode="auto">
          <a:xfrm>
            <a:off x="9953250" y="3064576"/>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8" name="Rounded Rectangle 52">
            <a:extLst>
              <a:ext uri="{FF2B5EF4-FFF2-40B4-BE49-F238E27FC236}">
                <a16:creationId xmlns:a16="http://schemas.microsoft.com/office/drawing/2014/main" id="{856D018E-75C9-4E0C-B4CB-7AE9A53ADD6B}"/>
              </a:ext>
            </a:extLst>
          </p:cNvPr>
          <p:cNvSpPr/>
          <p:nvPr/>
        </p:nvSpPr>
        <p:spPr>
          <a:xfrm>
            <a:off x="996833" y="3430995"/>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Distribution Model </a:t>
            </a:r>
            <a:r>
              <a:rPr kumimoji="0" lang="en-US" sz="1050" b="0" i="0" u="none" strike="noStrike" kern="0" cap="none" spc="0" normalizeH="0" baseline="0" noProof="0">
                <a:ln>
                  <a:noFill/>
                </a:ln>
                <a:solidFill>
                  <a:prstClr val="black"/>
                </a:solidFill>
                <a:effectLst/>
                <a:uLnTx/>
                <a:uFillTx/>
                <a:latin typeface="Lato Light" panose="020F0502020204030203" pitchFamily="34" charset="0"/>
                <a:ea typeface="+mn-ea"/>
                <a:cs typeface="+mn-cs"/>
              </a:rPr>
              <a:t>Assessment </a:t>
            </a: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9" name="Rounded Rectangle 53">
            <a:extLst>
              <a:ext uri="{FF2B5EF4-FFF2-40B4-BE49-F238E27FC236}">
                <a16:creationId xmlns:a16="http://schemas.microsoft.com/office/drawing/2014/main" id="{25138F64-6E22-4031-90CE-E7A4FB802F62}"/>
              </a:ext>
            </a:extLst>
          </p:cNvPr>
          <p:cNvSpPr/>
          <p:nvPr/>
        </p:nvSpPr>
        <p:spPr>
          <a:xfrm>
            <a:off x="3844472" y="3430995"/>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2" name="Rounded Rectangle 56">
            <a:extLst>
              <a:ext uri="{FF2B5EF4-FFF2-40B4-BE49-F238E27FC236}">
                <a16:creationId xmlns:a16="http://schemas.microsoft.com/office/drawing/2014/main" id="{6691790B-01A6-4E79-95DA-16C20DE990D8}"/>
              </a:ext>
            </a:extLst>
          </p:cNvPr>
          <p:cNvSpPr/>
          <p:nvPr/>
        </p:nvSpPr>
        <p:spPr>
          <a:xfrm>
            <a:off x="6326885" y="3430995"/>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Staff / Organization Interviews </a:t>
            </a:r>
          </a:p>
        </p:txBody>
      </p:sp>
      <p:sp>
        <p:nvSpPr>
          <p:cNvPr id="143" name="Rounded Rectangle 57">
            <a:extLst>
              <a:ext uri="{FF2B5EF4-FFF2-40B4-BE49-F238E27FC236}">
                <a16:creationId xmlns:a16="http://schemas.microsoft.com/office/drawing/2014/main" id="{EF50AC7B-54CC-4FA7-ACB4-0126EA88C5EE}"/>
              </a:ext>
            </a:extLst>
          </p:cNvPr>
          <p:cNvSpPr/>
          <p:nvPr/>
        </p:nvSpPr>
        <p:spPr>
          <a:xfrm>
            <a:off x="9174524" y="3430995"/>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5" name="Freeform 1">
            <a:extLst>
              <a:ext uri="{FF2B5EF4-FFF2-40B4-BE49-F238E27FC236}">
                <a16:creationId xmlns:a16="http://schemas.microsoft.com/office/drawing/2014/main" id="{CC5ADA1D-E6EF-4A8B-88A8-8CC4B009C4B2}"/>
              </a:ext>
            </a:extLst>
          </p:cNvPr>
          <p:cNvSpPr>
            <a:spLocks noChangeArrowheads="1"/>
          </p:cNvSpPr>
          <p:nvPr/>
        </p:nvSpPr>
        <p:spPr bwMode="auto">
          <a:xfrm>
            <a:off x="9953250" y="3514134"/>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 name="Rounded Rectangle 8">
            <a:extLst>
              <a:ext uri="{FF2B5EF4-FFF2-40B4-BE49-F238E27FC236}">
                <a16:creationId xmlns:a16="http://schemas.microsoft.com/office/drawing/2014/main" id="{C8F548A3-D77D-4823-9ECB-E85866AC78C0}"/>
              </a:ext>
            </a:extLst>
          </p:cNvPr>
          <p:cNvSpPr/>
          <p:nvPr/>
        </p:nvSpPr>
        <p:spPr>
          <a:xfrm>
            <a:off x="996833" y="3880553"/>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latin typeface="Lato Light" panose="020F0502020204030203" pitchFamily="34" charset="0"/>
                <a:ea typeface="+mn-ea"/>
                <a:cs typeface="+mn-cs"/>
              </a:rPr>
              <a:t>Organization Design </a:t>
            </a: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 name="Rounded Rectangle 14">
            <a:extLst>
              <a:ext uri="{FF2B5EF4-FFF2-40B4-BE49-F238E27FC236}">
                <a16:creationId xmlns:a16="http://schemas.microsoft.com/office/drawing/2014/main" id="{1730CA7F-8618-4A9B-B7F4-A7698B915943}"/>
              </a:ext>
            </a:extLst>
          </p:cNvPr>
          <p:cNvSpPr/>
          <p:nvPr/>
        </p:nvSpPr>
        <p:spPr>
          <a:xfrm>
            <a:off x="3844472" y="3880553"/>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 name="Rounded Rectangle 36">
            <a:extLst>
              <a:ext uri="{FF2B5EF4-FFF2-40B4-BE49-F238E27FC236}">
                <a16:creationId xmlns:a16="http://schemas.microsoft.com/office/drawing/2014/main" id="{62D7F0C3-6A32-4F76-A376-C9B390E20E26}"/>
              </a:ext>
            </a:extLst>
          </p:cNvPr>
          <p:cNvSpPr/>
          <p:nvPr/>
        </p:nvSpPr>
        <p:spPr>
          <a:xfrm>
            <a:off x="6326885" y="3880553"/>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Leadership Interviews </a:t>
            </a:r>
          </a:p>
        </p:txBody>
      </p:sp>
      <p:sp>
        <p:nvSpPr>
          <p:cNvPr id="7" name="Rounded Rectangle 40">
            <a:extLst>
              <a:ext uri="{FF2B5EF4-FFF2-40B4-BE49-F238E27FC236}">
                <a16:creationId xmlns:a16="http://schemas.microsoft.com/office/drawing/2014/main" id="{F59A99F7-8848-489F-937D-D47EC0A8CE6D}"/>
              </a:ext>
            </a:extLst>
          </p:cNvPr>
          <p:cNvSpPr/>
          <p:nvPr/>
        </p:nvSpPr>
        <p:spPr>
          <a:xfrm>
            <a:off x="9174524" y="3880553"/>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 name="Freeform 1">
            <a:extLst>
              <a:ext uri="{FF2B5EF4-FFF2-40B4-BE49-F238E27FC236}">
                <a16:creationId xmlns:a16="http://schemas.microsoft.com/office/drawing/2014/main" id="{28449198-D543-4CC0-B73B-A2F86DF7C0F3}"/>
              </a:ext>
            </a:extLst>
          </p:cNvPr>
          <p:cNvSpPr>
            <a:spLocks noChangeArrowheads="1"/>
          </p:cNvSpPr>
          <p:nvPr/>
        </p:nvSpPr>
        <p:spPr bwMode="auto">
          <a:xfrm>
            <a:off x="9953250" y="3963692"/>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 name="Rounded Rectangle 52">
            <a:extLst>
              <a:ext uri="{FF2B5EF4-FFF2-40B4-BE49-F238E27FC236}">
                <a16:creationId xmlns:a16="http://schemas.microsoft.com/office/drawing/2014/main" id="{3A67B0DB-FAED-45CB-9863-F07B2ADAFDC1}"/>
              </a:ext>
            </a:extLst>
          </p:cNvPr>
          <p:cNvSpPr/>
          <p:nvPr/>
        </p:nvSpPr>
        <p:spPr>
          <a:xfrm>
            <a:off x="996833" y="4330111"/>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Local Market Visit 1 - </a:t>
            </a:r>
            <a:r>
              <a:rPr kumimoji="0" lang="en-US" sz="1050" b="0" i="0" u="none" strike="noStrike" kern="0" cap="none" spc="0" normalizeH="0" baseline="0" noProof="0">
                <a:ln>
                  <a:noFill/>
                </a:ln>
                <a:solidFill>
                  <a:prstClr val="black"/>
                </a:solidFill>
                <a:effectLst/>
                <a:uLnTx/>
                <a:uFillTx/>
                <a:latin typeface="Lato Light" panose="020F0502020204030203" pitchFamily="34" charset="0"/>
                <a:ea typeface="+mn-ea"/>
                <a:cs typeface="+mn-cs"/>
              </a:rPr>
              <a:t>Evaluation </a:t>
            </a: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 name="Rounded Rectangle 53">
            <a:extLst>
              <a:ext uri="{FF2B5EF4-FFF2-40B4-BE49-F238E27FC236}">
                <a16:creationId xmlns:a16="http://schemas.microsoft.com/office/drawing/2014/main" id="{EF6C71D5-1084-43CB-ADFE-7A6F00814FFD}"/>
              </a:ext>
            </a:extLst>
          </p:cNvPr>
          <p:cNvSpPr/>
          <p:nvPr/>
        </p:nvSpPr>
        <p:spPr>
          <a:xfrm>
            <a:off x="3844472" y="4330111"/>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 name="Rounded Rectangle 8">
            <a:extLst>
              <a:ext uri="{FF2B5EF4-FFF2-40B4-BE49-F238E27FC236}">
                <a16:creationId xmlns:a16="http://schemas.microsoft.com/office/drawing/2014/main" id="{B7E88008-46F8-4270-B807-0C9D41E2C6EA}"/>
              </a:ext>
            </a:extLst>
          </p:cNvPr>
          <p:cNvSpPr/>
          <p:nvPr/>
        </p:nvSpPr>
        <p:spPr>
          <a:xfrm>
            <a:off x="996833" y="4794634"/>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Local Market Visit 2 </a:t>
            </a:r>
            <a:r>
              <a:rPr kumimoji="0" lang="en-US" sz="1050" b="0" i="0" u="none" strike="noStrike" kern="0" cap="none" spc="0" normalizeH="0" baseline="0" noProof="0">
                <a:ln>
                  <a:noFill/>
                </a:ln>
                <a:solidFill>
                  <a:prstClr val="black"/>
                </a:solidFill>
                <a:effectLst/>
                <a:uLnTx/>
                <a:uFillTx/>
                <a:latin typeface="Lato Light" panose="020F0502020204030203" pitchFamily="34" charset="0"/>
                <a:ea typeface="+mn-ea"/>
                <a:cs typeface="+mn-cs"/>
              </a:rPr>
              <a:t>- Assessment</a:t>
            </a: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6" name="Rounded Rectangle 14">
            <a:extLst>
              <a:ext uri="{FF2B5EF4-FFF2-40B4-BE49-F238E27FC236}">
                <a16:creationId xmlns:a16="http://schemas.microsoft.com/office/drawing/2014/main" id="{A101DC72-FF20-4AA8-903F-C7AB67F99D1B}"/>
              </a:ext>
            </a:extLst>
          </p:cNvPr>
          <p:cNvSpPr/>
          <p:nvPr/>
        </p:nvSpPr>
        <p:spPr>
          <a:xfrm>
            <a:off x="3844472" y="4794634"/>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1" name="Rounded Rectangle 52">
            <a:extLst>
              <a:ext uri="{FF2B5EF4-FFF2-40B4-BE49-F238E27FC236}">
                <a16:creationId xmlns:a16="http://schemas.microsoft.com/office/drawing/2014/main" id="{A1CF1A62-AA4B-48E0-9D0B-7751EC18E0B5}"/>
              </a:ext>
            </a:extLst>
          </p:cNvPr>
          <p:cNvSpPr/>
          <p:nvPr/>
        </p:nvSpPr>
        <p:spPr>
          <a:xfrm>
            <a:off x="996833" y="5244192"/>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Local Market Visit 3 – </a:t>
            </a:r>
            <a:r>
              <a:rPr kumimoji="0" lang="en-US" sz="1050" b="0" i="0" u="none" strike="noStrike" kern="0" cap="none" spc="0" normalizeH="0" baseline="0" noProof="0">
                <a:ln>
                  <a:noFill/>
                </a:ln>
                <a:solidFill>
                  <a:prstClr val="black"/>
                </a:solidFill>
                <a:effectLst/>
                <a:uLnTx/>
                <a:uFillTx/>
                <a:latin typeface="Lato Light" panose="020F0502020204030203" pitchFamily="34" charset="0"/>
                <a:ea typeface="+mn-ea"/>
                <a:cs typeface="+mn-cs"/>
              </a:rPr>
              <a:t>Finalization  </a:t>
            </a: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2" name="Rounded Rectangle 53">
            <a:extLst>
              <a:ext uri="{FF2B5EF4-FFF2-40B4-BE49-F238E27FC236}">
                <a16:creationId xmlns:a16="http://schemas.microsoft.com/office/drawing/2014/main" id="{1179859B-1472-4B83-965B-683823CE0913}"/>
              </a:ext>
            </a:extLst>
          </p:cNvPr>
          <p:cNvSpPr/>
          <p:nvPr/>
        </p:nvSpPr>
        <p:spPr>
          <a:xfrm>
            <a:off x="3844472" y="5244192"/>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7" name="Freeform 1">
            <a:extLst>
              <a:ext uri="{FF2B5EF4-FFF2-40B4-BE49-F238E27FC236}">
                <a16:creationId xmlns:a16="http://schemas.microsoft.com/office/drawing/2014/main" id="{D9909D18-350F-4794-B7F5-CDDCE59B5D96}"/>
              </a:ext>
            </a:extLst>
          </p:cNvPr>
          <p:cNvSpPr>
            <a:spLocks noChangeArrowheads="1"/>
          </p:cNvSpPr>
          <p:nvPr/>
        </p:nvSpPr>
        <p:spPr bwMode="auto">
          <a:xfrm>
            <a:off x="6492759" y="5759068"/>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8" name="Freeform 48">
            <a:extLst>
              <a:ext uri="{FF2B5EF4-FFF2-40B4-BE49-F238E27FC236}">
                <a16:creationId xmlns:a16="http://schemas.microsoft.com/office/drawing/2014/main" id="{523CC215-48A8-4914-83E4-0F9E403291FF}"/>
              </a:ext>
            </a:extLst>
          </p:cNvPr>
          <p:cNvSpPr>
            <a:spLocks noChangeArrowheads="1"/>
          </p:cNvSpPr>
          <p:nvPr/>
        </p:nvSpPr>
        <p:spPr bwMode="auto">
          <a:xfrm>
            <a:off x="9032848" y="5766199"/>
            <a:ext cx="336263" cy="208556"/>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9" name="Freeform 1">
            <a:extLst>
              <a:ext uri="{FF2B5EF4-FFF2-40B4-BE49-F238E27FC236}">
                <a16:creationId xmlns:a16="http://schemas.microsoft.com/office/drawing/2014/main" id="{3E535C01-F0F3-4E59-8320-7DD977E2090D}"/>
              </a:ext>
            </a:extLst>
          </p:cNvPr>
          <p:cNvSpPr>
            <a:spLocks noChangeArrowheads="1"/>
          </p:cNvSpPr>
          <p:nvPr/>
        </p:nvSpPr>
        <p:spPr bwMode="auto">
          <a:xfrm>
            <a:off x="4519002" y="3064576"/>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 name="Freeform 1">
            <a:extLst>
              <a:ext uri="{FF2B5EF4-FFF2-40B4-BE49-F238E27FC236}">
                <a16:creationId xmlns:a16="http://schemas.microsoft.com/office/drawing/2014/main" id="{1B5E3FAD-35F7-45F9-8B01-7060B601D116}"/>
              </a:ext>
            </a:extLst>
          </p:cNvPr>
          <p:cNvSpPr>
            <a:spLocks noChangeArrowheads="1"/>
          </p:cNvSpPr>
          <p:nvPr/>
        </p:nvSpPr>
        <p:spPr bwMode="auto">
          <a:xfrm>
            <a:off x="4519002" y="3514134"/>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1" name="Freeform 1">
            <a:extLst>
              <a:ext uri="{FF2B5EF4-FFF2-40B4-BE49-F238E27FC236}">
                <a16:creationId xmlns:a16="http://schemas.microsoft.com/office/drawing/2014/main" id="{D05D5FD8-C487-4C90-8BFA-F3CBC83CE972}"/>
              </a:ext>
            </a:extLst>
          </p:cNvPr>
          <p:cNvSpPr>
            <a:spLocks noChangeArrowheads="1"/>
          </p:cNvSpPr>
          <p:nvPr/>
        </p:nvSpPr>
        <p:spPr bwMode="auto">
          <a:xfrm>
            <a:off x="4519002" y="3963692"/>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2" name="Freeform 1">
            <a:extLst>
              <a:ext uri="{FF2B5EF4-FFF2-40B4-BE49-F238E27FC236}">
                <a16:creationId xmlns:a16="http://schemas.microsoft.com/office/drawing/2014/main" id="{F0BEC884-592E-419E-B78F-44007CF20B16}"/>
              </a:ext>
            </a:extLst>
          </p:cNvPr>
          <p:cNvSpPr>
            <a:spLocks noChangeArrowheads="1"/>
          </p:cNvSpPr>
          <p:nvPr/>
        </p:nvSpPr>
        <p:spPr bwMode="auto">
          <a:xfrm>
            <a:off x="4519002" y="4413250"/>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3" name="Freeform 1">
            <a:extLst>
              <a:ext uri="{FF2B5EF4-FFF2-40B4-BE49-F238E27FC236}">
                <a16:creationId xmlns:a16="http://schemas.microsoft.com/office/drawing/2014/main" id="{58C5BD0F-9A60-49F6-B3FC-9F512AFCF48C}"/>
              </a:ext>
            </a:extLst>
          </p:cNvPr>
          <p:cNvSpPr>
            <a:spLocks noChangeArrowheads="1"/>
          </p:cNvSpPr>
          <p:nvPr/>
        </p:nvSpPr>
        <p:spPr bwMode="auto">
          <a:xfrm>
            <a:off x="4519002" y="4877773"/>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4" name="Freeform 1">
            <a:extLst>
              <a:ext uri="{FF2B5EF4-FFF2-40B4-BE49-F238E27FC236}">
                <a16:creationId xmlns:a16="http://schemas.microsoft.com/office/drawing/2014/main" id="{19D1DA1F-1EC0-4A6A-BE54-2D3C33F5B1A1}"/>
              </a:ext>
            </a:extLst>
          </p:cNvPr>
          <p:cNvSpPr>
            <a:spLocks noChangeArrowheads="1"/>
          </p:cNvSpPr>
          <p:nvPr/>
        </p:nvSpPr>
        <p:spPr bwMode="auto">
          <a:xfrm>
            <a:off x="4519002" y="5327331"/>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5" name="Freeform 1">
            <a:extLst>
              <a:ext uri="{FF2B5EF4-FFF2-40B4-BE49-F238E27FC236}">
                <a16:creationId xmlns:a16="http://schemas.microsoft.com/office/drawing/2014/main" id="{4972F768-3E4F-4759-B0BE-2A7BC5DD9E45}"/>
              </a:ext>
            </a:extLst>
          </p:cNvPr>
          <p:cNvSpPr>
            <a:spLocks noChangeArrowheads="1"/>
          </p:cNvSpPr>
          <p:nvPr/>
        </p:nvSpPr>
        <p:spPr bwMode="auto">
          <a:xfrm>
            <a:off x="9934744" y="2128624"/>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6" name="TextBox 35">
            <a:extLst>
              <a:ext uri="{FF2B5EF4-FFF2-40B4-BE49-F238E27FC236}">
                <a16:creationId xmlns:a16="http://schemas.microsoft.com/office/drawing/2014/main" id="{54039BAB-B45B-45A2-9656-648557F667CB}"/>
              </a:ext>
            </a:extLst>
          </p:cNvPr>
          <p:cNvSpPr txBox="1"/>
          <p:nvPr/>
        </p:nvSpPr>
        <p:spPr>
          <a:xfrm>
            <a:off x="7037122" y="5740914"/>
            <a:ext cx="202064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In progress / completed </a:t>
            </a:r>
          </a:p>
        </p:txBody>
      </p:sp>
      <p:sp>
        <p:nvSpPr>
          <p:cNvPr id="37" name="TextBox 36">
            <a:extLst>
              <a:ext uri="{FF2B5EF4-FFF2-40B4-BE49-F238E27FC236}">
                <a16:creationId xmlns:a16="http://schemas.microsoft.com/office/drawing/2014/main" id="{6CDF0AAC-356D-4FEB-8B3A-1AE05C000726}"/>
              </a:ext>
            </a:extLst>
          </p:cNvPr>
          <p:cNvSpPr txBox="1"/>
          <p:nvPr/>
        </p:nvSpPr>
        <p:spPr>
          <a:xfrm>
            <a:off x="9387612" y="5742216"/>
            <a:ext cx="202064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Not yet completed </a:t>
            </a:r>
          </a:p>
        </p:txBody>
      </p:sp>
      <p:sp>
        <p:nvSpPr>
          <p:cNvPr id="5" name="Rounded Rectangle 52">
            <a:extLst>
              <a:ext uri="{FF2B5EF4-FFF2-40B4-BE49-F238E27FC236}">
                <a16:creationId xmlns:a16="http://schemas.microsoft.com/office/drawing/2014/main" id="{8D499FD2-24D4-4ED2-A215-888BDD9CB391}"/>
              </a:ext>
            </a:extLst>
          </p:cNvPr>
          <p:cNvSpPr/>
          <p:nvPr/>
        </p:nvSpPr>
        <p:spPr>
          <a:xfrm>
            <a:off x="996833" y="5699547"/>
            <a:ext cx="2743200"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FFFF">
                  <a:lumMod val="65000"/>
                </a:srgbClr>
              </a:solidFill>
              <a:effectLst/>
              <a:uLnTx/>
              <a:uFillTx/>
              <a:latin typeface="Lato Light" panose="020F0502020204030203"/>
              <a:ea typeface="+mn-ea"/>
              <a:cs typeface="+mn-cs"/>
            </a:endParaRPr>
          </a:p>
        </p:txBody>
      </p:sp>
      <p:sp>
        <p:nvSpPr>
          <p:cNvPr id="11" name="Rounded Rectangle 53">
            <a:extLst>
              <a:ext uri="{FF2B5EF4-FFF2-40B4-BE49-F238E27FC236}">
                <a16:creationId xmlns:a16="http://schemas.microsoft.com/office/drawing/2014/main" id="{D3745FFA-653D-4993-8504-FFA0DA35F4E2}"/>
              </a:ext>
            </a:extLst>
          </p:cNvPr>
          <p:cNvSpPr/>
          <p:nvPr/>
        </p:nvSpPr>
        <p:spPr>
          <a:xfrm>
            <a:off x="3844472" y="5699545"/>
            <a:ext cx="2020645"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37572">
                    <a:lumMod val="50000"/>
                  </a:srgbClr>
                </a:solidFill>
                <a:effectLst/>
                <a:uLnTx/>
                <a:uFillTx/>
                <a:latin typeface="Lato Light" panose="020F0502020204030203"/>
                <a:ea typeface="+mn-ea"/>
                <a:cs typeface="+mn-cs"/>
              </a:rPr>
              <a:t>9/15</a:t>
            </a:r>
          </a:p>
        </p:txBody>
      </p:sp>
      <p:sp>
        <p:nvSpPr>
          <p:cNvPr id="17" name="Subtitle 2">
            <a:extLst>
              <a:ext uri="{FF2B5EF4-FFF2-40B4-BE49-F238E27FC236}">
                <a16:creationId xmlns:a16="http://schemas.microsoft.com/office/drawing/2014/main" id="{769AB4D0-3D30-49F7-B075-3B32F27BDBD2}"/>
              </a:ext>
            </a:extLst>
          </p:cNvPr>
          <p:cNvSpPr txBox="1">
            <a:spLocks/>
          </p:cNvSpPr>
          <p:nvPr/>
        </p:nvSpPr>
        <p:spPr>
          <a:xfrm>
            <a:off x="1058664" y="5775509"/>
            <a:ext cx="2619539" cy="353943"/>
          </a:xfrm>
          <a:prstGeom prst="rect">
            <a:avLst/>
          </a:prstGeom>
          <a:solidFill>
            <a:srgbClr val="FFFFFF">
              <a:lumMod val="95000"/>
            </a:srgbClr>
          </a:solidFill>
          <a:ln w="12700" cap="flat" cmpd="sng" algn="ctr">
            <a:noFill/>
            <a:prstDash val="solid"/>
            <a:miter lim="800000"/>
          </a:ln>
          <a:effectLst/>
        </p:spPr>
        <p:txBody>
          <a:bodyPr rtlCol="0" anchor="ctr"/>
          <a:lstStyle>
            <a:defPPr>
              <a:defRPr lang="en-US"/>
            </a:defPPr>
            <a:lvl1pPr algn="r" defTabSz="914217">
              <a:defRPr sz="2000" b="1">
                <a:solidFill>
                  <a:schemeClr val="bg1">
                    <a:lumMod val="65000"/>
                  </a:schemeClr>
                </a:solidFill>
                <a:latin typeface="Lato Light" panose="020F05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lumMod val="65000"/>
                  </a:srgbClr>
                </a:solidFill>
                <a:effectLst/>
                <a:uLnTx/>
                <a:uFillTx/>
                <a:latin typeface="Lato Light" panose="020F0502020204030203"/>
                <a:ea typeface="+mn-ea"/>
                <a:cs typeface="+mn-cs"/>
              </a:rPr>
              <a:t>Sub Total </a:t>
            </a:r>
          </a:p>
        </p:txBody>
      </p:sp>
      <p:sp>
        <p:nvSpPr>
          <p:cNvPr id="23" name="Rounded Rectangle 56">
            <a:extLst>
              <a:ext uri="{FF2B5EF4-FFF2-40B4-BE49-F238E27FC236}">
                <a16:creationId xmlns:a16="http://schemas.microsoft.com/office/drawing/2014/main" id="{7089EDA5-C0D6-4918-A8F1-4CD5EF6CD44C}"/>
              </a:ext>
            </a:extLst>
          </p:cNvPr>
          <p:cNvSpPr/>
          <p:nvPr/>
        </p:nvSpPr>
        <p:spPr>
          <a:xfrm>
            <a:off x="6313695" y="4337601"/>
            <a:ext cx="2743200"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lumMod val="65000"/>
                  </a:srgbClr>
                </a:solidFill>
                <a:effectLst/>
                <a:uLnTx/>
                <a:uFillTx/>
                <a:latin typeface="Lato Light" panose="020F0502020204030203"/>
                <a:ea typeface="+mn-ea"/>
                <a:cs typeface="+mn-cs"/>
              </a:rPr>
              <a:t>Sub Total </a:t>
            </a:r>
          </a:p>
        </p:txBody>
      </p:sp>
      <p:sp>
        <p:nvSpPr>
          <p:cNvPr id="38" name="Rounded Rectangle 57">
            <a:extLst>
              <a:ext uri="{FF2B5EF4-FFF2-40B4-BE49-F238E27FC236}">
                <a16:creationId xmlns:a16="http://schemas.microsoft.com/office/drawing/2014/main" id="{2C2C7F85-B379-4367-8BB0-DFBFCB84051C}"/>
              </a:ext>
            </a:extLst>
          </p:cNvPr>
          <p:cNvSpPr/>
          <p:nvPr/>
        </p:nvSpPr>
        <p:spPr>
          <a:xfrm>
            <a:off x="9161334" y="4337601"/>
            <a:ext cx="2020645"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737572">
                  <a:lumMod val="50000"/>
                </a:srgbClr>
              </a:solidFill>
              <a:effectLst/>
              <a:uLnTx/>
              <a:uFillTx/>
              <a:latin typeface="Lato Light" panose="020F0502020204030203"/>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37572">
                    <a:lumMod val="50000"/>
                  </a:srgbClr>
                </a:solidFill>
                <a:effectLst/>
                <a:uLnTx/>
                <a:uFillTx/>
                <a:latin typeface="Lato Light" panose="020F0502020204030203"/>
                <a:ea typeface="+mn-ea"/>
                <a:cs typeface="+mn-cs"/>
              </a:rPr>
              <a:t>6/15</a:t>
            </a: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Calibri Light" panose="020F0302020204030204"/>
              <a:ea typeface="+mn-ea"/>
              <a:cs typeface="+mn-cs"/>
            </a:endParaRPr>
          </a:p>
        </p:txBody>
      </p:sp>
      <p:sp>
        <p:nvSpPr>
          <p:cNvPr id="39" name="Rounded Rectangle 56">
            <a:extLst>
              <a:ext uri="{FF2B5EF4-FFF2-40B4-BE49-F238E27FC236}">
                <a16:creationId xmlns:a16="http://schemas.microsoft.com/office/drawing/2014/main" id="{614086C6-566F-4002-B79C-A26E9009BCA2}"/>
              </a:ext>
            </a:extLst>
          </p:cNvPr>
          <p:cNvSpPr/>
          <p:nvPr/>
        </p:nvSpPr>
        <p:spPr>
          <a:xfrm>
            <a:off x="6332203" y="4916653"/>
            <a:ext cx="2743200"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lumMod val="65000"/>
                  </a:srgbClr>
                </a:solidFill>
                <a:effectLst/>
                <a:uLnTx/>
                <a:uFillTx/>
                <a:latin typeface="Lato Light" panose="020F0502020204030203"/>
                <a:ea typeface="+mn-ea"/>
                <a:cs typeface="+mn-cs"/>
              </a:rPr>
              <a:t>Total </a:t>
            </a:r>
          </a:p>
        </p:txBody>
      </p:sp>
      <p:sp>
        <p:nvSpPr>
          <p:cNvPr id="41" name="Rounded Rectangle 53">
            <a:extLst>
              <a:ext uri="{FF2B5EF4-FFF2-40B4-BE49-F238E27FC236}">
                <a16:creationId xmlns:a16="http://schemas.microsoft.com/office/drawing/2014/main" id="{7A586A4A-6CFE-4215-8115-E5E48E367FE4}"/>
              </a:ext>
            </a:extLst>
          </p:cNvPr>
          <p:cNvSpPr/>
          <p:nvPr/>
        </p:nvSpPr>
        <p:spPr>
          <a:xfrm>
            <a:off x="9161334" y="4925618"/>
            <a:ext cx="2020645"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37572">
                    <a:lumMod val="50000"/>
                  </a:srgbClr>
                </a:solidFill>
                <a:effectLst/>
                <a:uLnTx/>
                <a:uFillTx/>
                <a:latin typeface="Lato Light" panose="020F0502020204030203"/>
                <a:ea typeface="+mn-ea"/>
                <a:cs typeface="+mn-cs"/>
              </a:rPr>
              <a:t>15/15</a:t>
            </a:r>
          </a:p>
        </p:txBody>
      </p:sp>
      <p:pic>
        <p:nvPicPr>
          <p:cNvPr id="74" name="Picture 73" descr="Logo&#10;&#10;Description automatically generated">
            <a:extLst>
              <a:ext uri="{FF2B5EF4-FFF2-40B4-BE49-F238E27FC236}">
                <a16:creationId xmlns:a16="http://schemas.microsoft.com/office/drawing/2014/main" id="{27BD2051-14B4-4E00-8768-8800F91F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 name="Footer Placeholder 1">
            <a:extLst>
              <a:ext uri="{FF2B5EF4-FFF2-40B4-BE49-F238E27FC236}">
                <a16:creationId xmlns:a16="http://schemas.microsoft.com/office/drawing/2014/main" id="{387E876E-F4CB-434E-BFFE-D25D780D33C2}"/>
              </a:ext>
            </a:extLst>
          </p:cNvPr>
          <p:cNvSpPr>
            <a:spLocks noGrp="1"/>
          </p:cNvSpPr>
          <p:nvPr>
            <p:ph type="ftr" sz="quarter" idx="11"/>
          </p:nvPr>
        </p:nvSpPr>
        <p:spPr/>
        <p:txBody>
          <a:bodyPr/>
          <a:lstStyle/>
          <a:p>
            <a:r>
              <a:rPr lang="en-GB"/>
              <a:t>www.upskilpro.com</a:t>
            </a:r>
          </a:p>
        </p:txBody>
      </p:sp>
      <p:sp>
        <p:nvSpPr>
          <p:cNvPr id="12" name="Slide Number Placeholder 11">
            <a:extLst>
              <a:ext uri="{FF2B5EF4-FFF2-40B4-BE49-F238E27FC236}">
                <a16:creationId xmlns:a16="http://schemas.microsoft.com/office/drawing/2014/main" id="{6EF7886E-2340-4610-A9C1-B159C5147899}"/>
              </a:ext>
            </a:extLst>
          </p:cNvPr>
          <p:cNvSpPr>
            <a:spLocks noGrp="1"/>
          </p:cNvSpPr>
          <p:nvPr>
            <p:ph type="sldNum" sz="quarter" idx="12"/>
          </p:nvPr>
        </p:nvSpPr>
        <p:spPr/>
        <p:txBody>
          <a:bodyPr/>
          <a:lstStyle/>
          <a:p>
            <a:fld id="{2CE045CA-A52D-4376-919E-96C6727A0B5D}" type="slidenum">
              <a:rPr lang="en-GB" smtClean="0"/>
              <a:t>9</a:t>
            </a:fld>
            <a:endParaRPr lang="en-GB"/>
          </a:p>
        </p:txBody>
      </p:sp>
      <p:sp>
        <p:nvSpPr>
          <p:cNvPr id="13" name="Rectangle 12">
            <a:extLst>
              <a:ext uri="{FF2B5EF4-FFF2-40B4-BE49-F238E27FC236}">
                <a16:creationId xmlns:a16="http://schemas.microsoft.com/office/drawing/2014/main" id="{691D24D9-0291-A2C2-1273-61BC18A1070A}"/>
              </a:ext>
            </a:extLst>
          </p:cNvPr>
          <p:cNvSpPr/>
          <p:nvPr/>
        </p:nvSpPr>
        <p:spPr>
          <a:xfrm>
            <a:off x="9999133" y="711200"/>
            <a:ext cx="1037167" cy="1820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2005</a:t>
            </a:r>
          </a:p>
        </p:txBody>
      </p:sp>
    </p:spTree>
    <p:extLst>
      <p:ext uri="{BB962C8B-B14F-4D97-AF65-F5344CB8AC3E}">
        <p14:creationId xmlns:p14="http://schemas.microsoft.com/office/powerpoint/2010/main" val="33637995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HUJNiOteES9UyxHD1yys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yJkVoN3PkmkbAXSW_oZ_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yJkVoN3PkmkbAXSW_oZ_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M - Theme 8 - Light">
    <a:dk1>
      <a:srgbClr val="AAAAAA"/>
    </a:dk1>
    <a:lt1>
      <a:srgbClr val="FFFFFF"/>
    </a:lt1>
    <a:dk2>
      <a:srgbClr val="08204D"/>
    </a:dk2>
    <a:lt2>
      <a:srgbClr val="FFFFFF"/>
    </a:lt2>
    <a:accent1>
      <a:srgbClr val="00B0B5"/>
    </a:accent1>
    <a:accent2>
      <a:srgbClr val="0085A4"/>
    </a:accent2>
    <a:accent3>
      <a:srgbClr val="18526A"/>
    </a:accent3>
    <a:accent4>
      <a:srgbClr val="6488B7"/>
    </a:accent4>
    <a:accent5>
      <a:srgbClr val="495975"/>
    </a:accent5>
    <a:accent6>
      <a:srgbClr val="DDDEDD"/>
    </a:accent6>
    <a:hlink>
      <a:srgbClr val="E54E69"/>
    </a:hlink>
    <a:folHlink>
      <a:srgbClr val="B7C5E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M - Theme 8 - Light">
    <a:dk1>
      <a:srgbClr val="AAAAAA"/>
    </a:dk1>
    <a:lt1>
      <a:srgbClr val="FFFFFF"/>
    </a:lt1>
    <a:dk2>
      <a:srgbClr val="08204D"/>
    </a:dk2>
    <a:lt2>
      <a:srgbClr val="FFFFFF"/>
    </a:lt2>
    <a:accent1>
      <a:srgbClr val="00B0B5"/>
    </a:accent1>
    <a:accent2>
      <a:srgbClr val="0085A4"/>
    </a:accent2>
    <a:accent3>
      <a:srgbClr val="18526A"/>
    </a:accent3>
    <a:accent4>
      <a:srgbClr val="6488B7"/>
    </a:accent4>
    <a:accent5>
      <a:srgbClr val="495975"/>
    </a:accent5>
    <a:accent6>
      <a:srgbClr val="DDDEDD"/>
    </a:accent6>
    <a:hlink>
      <a:srgbClr val="E54E69"/>
    </a:hlink>
    <a:folHlink>
      <a:srgbClr val="B7C5E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61</TotalTime>
  <Words>4927</Words>
  <Application>Microsoft Office PowerPoint</Application>
  <PresentationFormat>Widescreen</PresentationFormat>
  <Paragraphs>881</Paragraphs>
  <Slides>59</Slides>
  <Notes>0</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59</vt:i4>
      </vt:variant>
    </vt:vector>
  </HeadingPairs>
  <TitlesOfParts>
    <vt:vector size="78" baseType="lpstr">
      <vt:lpstr>-apple-system</vt:lpstr>
      <vt:lpstr>Arial</vt:lpstr>
      <vt:lpstr>Calibri</vt:lpstr>
      <vt:lpstr>Calibri Light</vt:lpstr>
      <vt:lpstr>Inter</vt:lpstr>
      <vt:lpstr>Lato</vt:lpstr>
      <vt:lpstr>Lato light</vt:lpstr>
      <vt:lpstr>Lato light</vt:lpstr>
      <vt:lpstr>Open Sans</vt:lpstr>
      <vt:lpstr>Plato</vt:lpstr>
      <vt:lpstr>Poppins</vt:lpstr>
      <vt:lpstr>Roboto</vt:lpstr>
      <vt:lpstr>Tato</vt:lpstr>
      <vt:lpstr>Whitney A</vt:lpstr>
      <vt:lpstr>Office Theme</vt:lpstr>
      <vt:lpstr>1_Office Theme</vt:lpstr>
      <vt:lpstr>2_Office Theme</vt:lpstr>
      <vt:lpstr>3_Office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Chakravarthi</cp:lastModifiedBy>
  <cp:revision>2</cp:revision>
  <dcterms:created xsi:type="dcterms:W3CDTF">2022-08-26T12:13:07Z</dcterms:created>
  <dcterms:modified xsi:type="dcterms:W3CDTF">2023-02-20T12:16:45Z</dcterms:modified>
</cp:coreProperties>
</file>