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6"/>
  </p:notesMasterIdLst>
  <p:sldIdLst>
    <p:sldId id="4213" r:id="rId4"/>
    <p:sldId id="4411" r:id="rId5"/>
    <p:sldId id="378" r:id="rId6"/>
    <p:sldId id="3965" r:id="rId7"/>
    <p:sldId id="3968" r:id="rId8"/>
    <p:sldId id="4256" r:id="rId9"/>
    <p:sldId id="4335" r:id="rId10"/>
    <p:sldId id="4368" r:id="rId11"/>
    <p:sldId id="4367" r:id="rId12"/>
    <p:sldId id="4360" r:id="rId13"/>
    <p:sldId id="4351" r:id="rId14"/>
    <p:sldId id="4336" r:id="rId15"/>
    <p:sldId id="4337" r:id="rId16"/>
    <p:sldId id="4357" r:id="rId17"/>
    <p:sldId id="4358" r:id="rId18"/>
    <p:sldId id="4359" r:id="rId19"/>
    <p:sldId id="4369" r:id="rId20"/>
    <p:sldId id="4366" r:id="rId21"/>
    <p:sldId id="4361" r:id="rId22"/>
    <p:sldId id="4364" r:id="rId23"/>
    <p:sldId id="4363" r:id="rId24"/>
    <p:sldId id="44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autoAdjust="0"/>
    <p:restoredTop sz="94601" autoAdjust="0"/>
  </p:normalViewPr>
  <p:slideViewPr>
    <p:cSldViewPr snapToGrid="0">
      <p:cViewPr varScale="1">
        <p:scale>
          <a:sx n="141" d="100"/>
          <a:sy n="141" d="100"/>
        </p:scale>
        <p:origin x="1460" y="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87012FB7-18B2-4644-AF93-B6E027EA4CA9}"/>
    <pc:docChg chg="custSel addSld delSld modSld">
      <pc:chgData name="Sudarshan Chakravarthi" userId="9632d19e-631d-46a5-9e9a-d9cc496f17d0" providerId="ADAL" clId="{87012FB7-18B2-4644-AF93-B6E027EA4CA9}" dt="2023-02-20T12:21:57.768" v="15" actId="47"/>
      <pc:docMkLst>
        <pc:docMk/>
      </pc:docMkLst>
      <pc:sldChg chg="add del">
        <pc:chgData name="Sudarshan Chakravarthi" userId="9632d19e-631d-46a5-9e9a-d9cc496f17d0" providerId="ADAL" clId="{87012FB7-18B2-4644-AF93-B6E027EA4CA9}" dt="2023-01-20T08:56:46.634" v="2"/>
        <pc:sldMkLst>
          <pc:docMk/>
          <pc:sldMk cId="4149201057" sldId="3968"/>
        </pc:sldMkLst>
      </pc:sldChg>
      <pc:sldChg chg="addSp modSp mod">
        <pc:chgData name="Sudarshan Chakravarthi" userId="9632d19e-631d-46a5-9e9a-d9cc496f17d0" providerId="ADAL" clId="{87012FB7-18B2-4644-AF93-B6E027EA4CA9}" dt="2023-02-20T12:21:42.985" v="13" actId="1076"/>
        <pc:sldMkLst>
          <pc:docMk/>
          <pc:sldMk cId="1805402828" sldId="4213"/>
        </pc:sldMkLst>
        <pc:spChg chg="mod">
          <ac:chgData name="Sudarshan Chakravarthi" userId="9632d19e-631d-46a5-9e9a-d9cc496f17d0" providerId="ADAL" clId="{87012FB7-18B2-4644-AF93-B6E027EA4CA9}" dt="2023-02-20T12:21:09.808" v="8"/>
          <ac:spMkLst>
            <pc:docMk/>
            <pc:sldMk cId="1805402828" sldId="4213"/>
            <ac:spMk id="3" creationId="{A8AC5C3E-796F-2568-E25E-DF77F51B1C76}"/>
          </ac:spMkLst>
        </pc:spChg>
        <pc:spChg chg="mod">
          <ac:chgData name="Sudarshan Chakravarthi" userId="9632d19e-631d-46a5-9e9a-d9cc496f17d0" providerId="ADAL" clId="{87012FB7-18B2-4644-AF93-B6E027EA4CA9}" dt="2023-02-20T12:21:09.808" v="8"/>
          <ac:spMkLst>
            <pc:docMk/>
            <pc:sldMk cId="1805402828" sldId="4213"/>
            <ac:spMk id="5" creationId="{85734808-42F6-8AB4-4E56-E80AFC84B8A0}"/>
          </ac:spMkLst>
        </pc:spChg>
        <pc:grpChg chg="add mod">
          <ac:chgData name="Sudarshan Chakravarthi" userId="9632d19e-631d-46a5-9e9a-d9cc496f17d0" providerId="ADAL" clId="{87012FB7-18B2-4644-AF93-B6E027EA4CA9}" dt="2023-02-20T12:21:15.171" v="9" actId="1076"/>
          <ac:grpSpMkLst>
            <pc:docMk/>
            <pc:sldMk cId="1805402828" sldId="4213"/>
            <ac:grpSpMk id="2" creationId="{4371F0A5-4B12-C7E6-71D5-D7689D360EAB}"/>
          </ac:grpSpMkLst>
        </pc:grpChg>
        <pc:picChg chg="mod">
          <ac:chgData name="Sudarshan Chakravarthi" userId="9632d19e-631d-46a5-9e9a-d9cc496f17d0" providerId="ADAL" clId="{87012FB7-18B2-4644-AF93-B6E027EA4CA9}" dt="2023-02-20T12:21:42.985" v="13" actId="1076"/>
          <ac:picMkLst>
            <pc:docMk/>
            <pc:sldMk cId="1805402828" sldId="4213"/>
            <ac:picMk id="1026" creationId="{003B3669-B293-7721-059E-4762989E8E71}"/>
          </ac:picMkLst>
        </pc:picChg>
      </pc:sldChg>
      <pc:sldChg chg="del">
        <pc:chgData name="Sudarshan Chakravarthi" userId="9632d19e-631d-46a5-9e9a-d9cc496f17d0" providerId="ADAL" clId="{87012FB7-18B2-4644-AF93-B6E027EA4CA9}" dt="2023-02-20T12:21:57.768" v="15" actId="47"/>
        <pc:sldMkLst>
          <pc:docMk/>
          <pc:sldMk cId="3849605647" sldId="4372"/>
        </pc:sldMkLst>
      </pc:sldChg>
      <pc:sldChg chg="del">
        <pc:chgData name="Sudarshan Chakravarthi" userId="9632d19e-631d-46a5-9e9a-d9cc496f17d0" providerId="ADAL" clId="{87012FB7-18B2-4644-AF93-B6E027EA4CA9}" dt="2023-02-20T12:20:58.295" v="6" actId="47"/>
        <pc:sldMkLst>
          <pc:docMk/>
          <pc:sldMk cId="999001465" sldId="4373"/>
        </pc:sldMkLst>
      </pc:sldChg>
      <pc:sldChg chg="delSp add del mod">
        <pc:chgData name="Sudarshan Chakravarthi" userId="9632d19e-631d-46a5-9e9a-d9cc496f17d0" providerId="ADAL" clId="{87012FB7-18B2-4644-AF93-B6E027EA4CA9}" dt="2023-02-20T12:21:06.482" v="7" actId="21"/>
        <pc:sldMkLst>
          <pc:docMk/>
          <pc:sldMk cId="683501595" sldId="4411"/>
        </pc:sldMkLst>
        <pc:grpChg chg="del">
          <ac:chgData name="Sudarshan Chakravarthi" userId="9632d19e-631d-46a5-9e9a-d9cc496f17d0" providerId="ADAL" clId="{87012FB7-18B2-4644-AF93-B6E027EA4CA9}" dt="2023-02-20T12:21:06.482" v="7" actId="21"/>
          <ac:grpSpMkLst>
            <pc:docMk/>
            <pc:sldMk cId="683501595" sldId="4411"/>
            <ac:grpSpMk id="7" creationId="{BA1B565A-E045-6D20-AE09-A5459769E6A8}"/>
          </ac:grpSpMkLst>
        </pc:grpChg>
      </pc:sldChg>
      <pc:sldChg chg="add">
        <pc:chgData name="Sudarshan Chakravarthi" userId="9632d19e-631d-46a5-9e9a-d9cc496f17d0" providerId="ADAL" clId="{87012FB7-18B2-4644-AF93-B6E027EA4CA9}" dt="2023-02-20T12:21:51.980" v="14"/>
        <pc:sldMkLst>
          <pc:docMk/>
          <pc:sldMk cId="3312865564" sldId="4412"/>
        </pc:sldMkLst>
      </pc:sldChg>
      <pc:sldMasterChg chg="delSldLayout">
        <pc:chgData name="Sudarshan Chakravarthi" userId="9632d19e-631d-46a5-9e9a-d9cc496f17d0" providerId="ADAL" clId="{87012FB7-18B2-4644-AF93-B6E027EA4CA9}" dt="2023-02-20T12:20:58.295" v="6" actId="47"/>
        <pc:sldMasterMkLst>
          <pc:docMk/>
          <pc:sldMasterMk cId="2532531580" sldId="2147483648"/>
        </pc:sldMasterMkLst>
        <pc:sldLayoutChg chg="del">
          <pc:chgData name="Sudarshan Chakravarthi" userId="9632d19e-631d-46a5-9e9a-d9cc496f17d0" providerId="ADAL" clId="{87012FB7-18B2-4644-AF93-B6E027EA4CA9}" dt="2023-02-20T12:20:58.295" v="6" actId="47"/>
          <pc:sldLayoutMkLst>
            <pc:docMk/>
            <pc:sldMasterMk cId="2532531580" sldId="2147483648"/>
            <pc:sldLayoutMk cId="4012798369" sldId="2147483660"/>
          </pc:sldLayoutMkLst>
        </pc:sldLayoutChg>
      </pc:sldMasterChg>
    </pc:docChg>
  </pc:docChgLst>
  <pc:docChgLst>
    <pc:chgData name="Sudarshan Chakravarthi" userId="9632d19e-631d-46a5-9e9a-d9cc496f17d0" providerId="ADAL" clId="{99DDFA0B-91B7-4FE2-B839-F9A475419D40}"/>
    <pc:docChg chg="custSel modSld">
      <pc:chgData name="Sudarshan Chakravarthi" userId="9632d19e-631d-46a5-9e9a-d9cc496f17d0" providerId="ADAL" clId="{99DDFA0B-91B7-4FE2-B839-F9A475419D40}" dt="2023-07-05T13:26:58.421" v="211" actId="33524"/>
      <pc:docMkLst>
        <pc:docMk/>
      </pc:docMkLst>
      <pc:sldChg chg="modSp mod">
        <pc:chgData name="Sudarshan Chakravarthi" userId="9632d19e-631d-46a5-9e9a-d9cc496f17d0" providerId="ADAL" clId="{99DDFA0B-91B7-4FE2-B839-F9A475419D40}" dt="2023-07-05T13:22:23.378" v="0" actId="6549"/>
        <pc:sldMkLst>
          <pc:docMk/>
          <pc:sldMk cId="3803699210" sldId="4256"/>
        </pc:sldMkLst>
        <pc:spChg chg="mod">
          <ac:chgData name="Sudarshan Chakravarthi" userId="9632d19e-631d-46a5-9e9a-d9cc496f17d0" providerId="ADAL" clId="{99DDFA0B-91B7-4FE2-B839-F9A475419D40}" dt="2023-07-05T13:22:23.378" v="0" actId="6549"/>
          <ac:spMkLst>
            <pc:docMk/>
            <pc:sldMk cId="3803699210" sldId="4256"/>
            <ac:spMk id="7" creationId="{655CDBAC-4728-D4A8-FF61-7B0EC007F795}"/>
          </ac:spMkLst>
        </pc:spChg>
      </pc:sldChg>
      <pc:sldChg chg="modSp mod">
        <pc:chgData name="Sudarshan Chakravarthi" userId="9632d19e-631d-46a5-9e9a-d9cc496f17d0" providerId="ADAL" clId="{99DDFA0B-91B7-4FE2-B839-F9A475419D40}" dt="2023-07-05T13:26:58.421" v="211" actId="33524"/>
        <pc:sldMkLst>
          <pc:docMk/>
          <pc:sldMk cId="258361540" sldId="4335"/>
        </pc:sldMkLst>
        <pc:spChg chg="mod">
          <ac:chgData name="Sudarshan Chakravarthi" userId="9632d19e-631d-46a5-9e9a-d9cc496f17d0" providerId="ADAL" clId="{99DDFA0B-91B7-4FE2-B839-F9A475419D40}" dt="2023-07-05T13:26:58.421" v="211" actId="33524"/>
          <ac:spMkLst>
            <pc:docMk/>
            <pc:sldMk cId="258361540" sldId="4335"/>
            <ac:spMk id="6" creationId="{4631AF80-C908-FDE3-F088-9BCA8A72C7C3}"/>
          </ac:spMkLst>
        </pc:spChg>
      </pc:sldChg>
      <pc:sldChg chg="modSp mod">
        <pc:chgData name="Sudarshan Chakravarthi" userId="9632d19e-631d-46a5-9e9a-d9cc496f17d0" providerId="ADAL" clId="{99DDFA0B-91B7-4FE2-B839-F9A475419D40}" dt="2023-07-05T13:25:55.079" v="207" actId="20577"/>
        <pc:sldMkLst>
          <pc:docMk/>
          <pc:sldMk cId="2893713696" sldId="4367"/>
        </pc:sldMkLst>
        <pc:spChg chg="mod">
          <ac:chgData name="Sudarshan Chakravarthi" userId="9632d19e-631d-46a5-9e9a-d9cc496f17d0" providerId="ADAL" clId="{99DDFA0B-91B7-4FE2-B839-F9A475419D40}" dt="2023-07-05T13:25:55.079" v="207" actId="20577"/>
          <ac:spMkLst>
            <pc:docMk/>
            <pc:sldMk cId="2893713696" sldId="4367"/>
            <ac:spMk id="57" creationId="{7D718F2F-7FD1-BC11-AF49-C7ABEFE94F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147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6934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94715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22975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38959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9245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017047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2901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20352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1971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66242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05/07/2023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99656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05/07/2023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73358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05/07/2023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4891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05/07/2023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30332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05/07/2023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62000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05/07/2023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38990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9050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33534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40439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05/07/2023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76407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05/07/2023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32030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05/07/2023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02475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05/07/2023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28970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950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4084910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05/07/2023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9859072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png"/><Relationship Id="rId16"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Close-Up Photo of Accounting Documents Stock Photo">
            <a:extLst>
              <a:ext uri="{FF2B5EF4-FFF2-40B4-BE49-F238E27FC236}">
                <a16:creationId xmlns:a16="http://schemas.microsoft.com/office/drawing/2014/main" id="{003B3669-B293-7721-059E-4762989E8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099" b="40903"/>
          <a:stretch/>
        </p:blipFill>
        <p:spPr bwMode="auto">
          <a:xfrm>
            <a:off x="5598592" y="1909879"/>
            <a:ext cx="6593408" cy="31846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2 – Selection &amp; Categorization </a:t>
            </a:r>
            <a:r>
              <a:rPr kumimoji="0" lang="en-GB" b="1" i="0" u="none" strike="noStrike" kern="1200" cap="none" spc="0" normalizeH="0" baseline="0" noProof="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of Customers.</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4371F0A5-4B12-C7E6-71D5-D7689D360EAB}"/>
              </a:ext>
            </a:extLst>
          </p:cNvPr>
          <p:cNvGrpSpPr/>
          <p:nvPr/>
        </p:nvGrpSpPr>
        <p:grpSpPr>
          <a:xfrm>
            <a:off x="5243777" y="4394596"/>
            <a:ext cx="1055370" cy="1055370"/>
            <a:chOff x="7108613" y="4124330"/>
            <a:chExt cx="1055370" cy="1055370"/>
          </a:xfrm>
        </p:grpSpPr>
        <p:sp>
          <p:nvSpPr>
            <p:cNvPr id="3" name="Oval 2">
              <a:extLst>
                <a:ext uri="{FF2B5EF4-FFF2-40B4-BE49-F238E27FC236}">
                  <a16:creationId xmlns:a16="http://schemas.microsoft.com/office/drawing/2014/main" id="{A8AC5C3E-796F-2568-E25E-DF77F51B1C76}"/>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85734808-42F6-8AB4-4E56-E80AFC84B8A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AF741246-5631-0230-0F47-7D779AD3D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E803DBDA-25A5-757D-63D8-1830DA190E20}"/>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E63E01DB-CF2F-EE64-5755-A9531BBE42C4}"/>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Selecting &amp; Categorizing.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Categorization Characteristics </a:t>
            </a:r>
          </a:p>
        </p:txBody>
      </p:sp>
      <p:graphicFrame>
        <p:nvGraphicFramePr>
          <p:cNvPr id="5" name="Table 8">
            <a:extLst>
              <a:ext uri="{FF2B5EF4-FFF2-40B4-BE49-F238E27FC236}">
                <a16:creationId xmlns:a16="http://schemas.microsoft.com/office/drawing/2014/main" id="{2AFF147A-0938-239B-F071-6BB26214E7C6}"/>
              </a:ext>
            </a:extLst>
          </p:cNvPr>
          <p:cNvGraphicFramePr>
            <a:graphicFrameLocks noGrp="1"/>
          </p:cNvGraphicFramePr>
          <p:nvPr>
            <p:extLst>
              <p:ext uri="{D42A27DB-BD31-4B8C-83A1-F6EECF244321}">
                <p14:modId xmlns:p14="http://schemas.microsoft.com/office/powerpoint/2010/main" val="221690529"/>
              </p:ext>
            </p:extLst>
          </p:nvPr>
        </p:nvGraphicFramePr>
        <p:xfrm>
          <a:off x="1847322" y="1155389"/>
          <a:ext cx="2520000" cy="46282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555743398"/>
                    </a:ext>
                  </a:extLst>
                </a:gridCol>
              </a:tblGrid>
              <a:tr h="370840">
                <a:tc>
                  <a:txBody>
                    <a:bodyPr/>
                    <a:lstStyle/>
                    <a:p>
                      <a:pPr algn="ctr"/>
                      <a:r>
                        <a:rPr lang="en-GB" sz="1400" dirty="0"/>
                        <a:t>Outcomes based </a:t>
                      </a:r>
                    </a:p>
                  </a:txBody>
                  <a:tcPr anchor="ctr">
                    <a:solidFill>
                      <a:srgbClr val="3984A3"/>
                    </a:solidFill>
                  </a:tcPr>
                </a:tc>
                <a:extLst>
                  <a:ext uri="{0D108BD9-81ED-4DB2-BD59-A6C34878D82A}">
                    <a16:rowId xmlns:a16="http://schemas.microsoft.com/office/drawing/2014/main" val="1114069589"/>
                  </a:ext>
                </a:extLst>
              </a:tr>
              <a:tr h="252000">
                <a:tc>
                  <a:txBody>
                    <a:bodyPr/>
                    <a:lstStyle/>
                    <a:p>
                      <a:endParaRPr lang="en-GB" sz="1200" dirty="0"/>
                    </a:p>
                  </a:txBody>
                  <a:tcPr>
                    <a:solidFill>
                      <a:schemeClr val="bg1">
                        <a:lumMod val="95000"/>
                      </a:schemeClr>
                    </a:solidFill>
                  </a:tcPr>
                </a:tc>
                <a:extLst>
                  <a:ext uri="{0D108BD9-81ED-4DB2-BD59-A6C34878D82A}">
                    <a16:rowId xmlns:a16="http://schemas.microsoft.com/office/drawing/2014/main" val="1793375926"/>
                  </a:ext>
                </a:extLst>
              </a:tr>
              <a:tr h="252000">
                <a:tc>
                  <a:txBody>
                    <a:bodyPr/>
                    <a:lstStyle/>
                    <a:p>
                      <a:r>
                        <a:rPr lang="en-GB" sz="1050" dirty="0"/>
                        <a:t>Quantative data for measurement </a:t>
                      </a:r>
                    </a:p>
                  </a:txBody>
                  <a:tcPr>
                    <a:solidFill>
                      <a:schemeClr val="bg1">
                        <a:lumMod val="95000"/>
                      </a:schemeClr>
                    </a:solidFill>
                  </a:tcPr>
                </a:tc>
                <a:extLst>
                  <a:ext uri="{0D108BD9-81ED-4DB2-BD59-A6C34878D82A}">
                    <a16:rowId xmlns:a16="http://schemas.microsoft.com/office/drawing/2014/main" val="2612182427"/>
                  </a:ext>
                </a:extLst>
              </a:tr>
              <a:tr h="252000">
                <a:tc>
                  <a:txBody>
                    <a:bodyPr/>
                    <a:lstStyle/>
                    <a:p>
                      <a:pPr marL="171450" indent="-171450">
                        <a:buFont typeface="Arial" panose="020B0604020202020204" pitchFamily="34" charset="0"/>
                        <a:buChar char="•"/>
                      </a:pPr>
                      <a:r>
                        <a:rPr lang="en-GB" sz="1050" dirty="0"/>
                        <a:t>Purchases</a:t>
                      </a:r>
                    </a:p>
                    <a:p>
                      <a:pPr marL="171450" indent="-171450">
                        <a:buFont typeface="Arial" panose="020B0604020202020204" pitchFamily="34" charset="0"/>
                        <a:buChar char="•"/>
                      </a:pPr>
                      <a:r>
                        <a:rPr lang="en-GB" sz="1050" dirty="0"/>
                        <a:t>Margin</a:t>
                      </a:r>
                    </a:p>
                    <a:p>
                      <a:pPr marL="171450" indent="-171450">
                        <a:buFont typeface="Arial" panose="020B0604020202020204" pitchFamily="34" charset="0"/>
                        <a:buChar char="•"/>
                      </a:pPr>
                      <a:r>
                        <a:rPr lang="en-GB" sz="1050" dirty="0"/>
                        <a:t>Contribution </a:t>
                      </a:r>
                    </a:p>
                    <a:p>
                      <a:pPr marL="171450" indent="-171450">
                        <a:buFont typeface="Arial" panose="020B0604020202020204" pitchFamily="34" charset="0"/>
                        <a:buChar char="•"/>
                      </a:pPr>
                      <a:r>
                        <a:rPr lang="en-GB" sz="1050" dirty="0"/>
                        <a:t>Profit </a:t>
                      </a:r>
                    </a:p>
                  </a:txBody>
                  <a:tcPr>
                    <a:solidFill>
                      <a:schemeClr val="bg1">
                        <a:lumMod val="95000"/>
                      </a:schemeClr>
                    </a:solidFill>
                  </a:tcPr>
                </a:tc>
                <a:extLst>
                  <a:ext uri="{0D108BD9-81ED-4DB2-BD59-A6C34878D82A}">
                    <a16:rowId xmlns:a16="http://schemas.microsoft.com/office/drawing/2014/main" val="2571360429"/>
                  </a:ext>
                </a:extLst>
              </a:tr>
              <a:tr h="252000">
                <a:tc>
                  <a:txBody>
                    <a:bodyPr/>
                    <a:lstStyle/>
                    <a:p>
                      <a:r>
                        <a:rPr lang="en-GB" sz="1050" dirty="0"/>
                        <a:t>Customer characteristics</a:t>
                      </a:r>
                    </a:p>
                  </a:txBody>
                  <a:tcPr>
                    <a:solidFill>
                      <a:schemeClr val="bg1">
                        <a:lumMod val="95000"/>
                      </a:schemeClr>
                    </a:solidFill>
                  </a:tcPr>
                </a:tc>
                <a:extLst>
                  <a:ext uri="{0D108BD9-81ED-4DB2-BD59-A6C34878D82A}">
                    <a16:rowId xmlns:a16="http://schemas.microsoft.com/office/drawing/2014/main" val="1539896682"/>
                  </a:ext>
                </a:extLst>
              </a:tr>
              <a:tr h="252000">
                <a:tc>
                  <a:txBody>
                    <a:bodyPr/>
                    <a:lstStyle/>
                    <a:p>
                      <a:pPr marL="171450" indent="-171450">
                        <a:buFont typeface="Arial" panose="020B0604020202020204" pitchFamily="34" charset="0"/>
                        <a:buChar char="•"/>
                      </a:pPr>
                      <a:r>
                        <a:rPr lang="en-GB" sz="1050" dirty="0"/>
                        <a:t>Size Turnover</a:t>
                      </a:r>
                    </a:p>
                    <a:p>
                      <a:pPr marL="171450" indent="-171450">
                        <a:buFont typeface="Arial" panose="020B0604020202020204" pitchFamily="34" charset="0"/>
                        <a:buChar char="•"/>
                      </a:pPr>
                      <a:r>
                        <a:rPr lang="en-GB" sz="1050" dirty="0"/>
                        <a:t>Customer growth</a:t>
                      </a:r>
                    </a:p>
                    <a:p>
                      <a:pPr marL="171450" indent="-171450">
                        <a:buFont typeface="Arial" panose="020B0604020202020204" pitchFamily="34" charset="0"/>
                        <a:buChar char="•"/>
                      </a:pPr>
                      <a:r>
                        <a:rPr lang="en-GB" sz="1050" dirty="0"/>
                        <a:t>Market Growth </a:t>
                      </a:r>
                    </a:p>
                    <a:p>
                      <a:pPr marL="171450" indent="-171450">
                        <a:buFont typeface="Arial" panose="020B0604020202020204" pitchFamily="34" charset="0"/>
                        <a:buChar char="•"/>
                      </a:pPr>
                      <a:r>
                        <a:rPr lang="en-GB" sz="1050" dirty="0"/>
                        <a:t>Promotional spends </a:t>
                      </a:r>
                    </a:p>
                  </a:txBody>
                  <a:tcPr>
                    <a:solidFill>
                      <a:schemeClr val="bg1">
                        <a:lumMod val="95000"/>
                      </a:schemeClr>
                    </a:solidFill>
                  </a:tcPr>
                </a:tc>
                <a:extLst>
                  <a:ext uri="{0D108BD9-81ED-4DB2-BD59-A6C34878D82A}">
                    <a16:rowId xmlns:a16="http://schemas.microsoft.com/office/drawing/2014/main" val="2083187970"/>
                  </a:ext>
                </a:extLst>
              </a:tr>
              <a:tr h="252000">
                <a:tc>
                  <a:txBody>
                    <a:bodyPr/>
                    <a:lstStyle/>
                    <a:p>
                      <a:endParaRPr lang="en-GB" sz="1050" dirty="0"/>
                    </a:p>
                  </a:txBody>
                  <a:tcPr>
                    <a:solidFill>
                      <a:schemeClr val="bg1">
                        <a:lumMod val="95000"/>
                      </a:schemeClr>
                    </a:solidFill>
                  </a:tcPr>
                </a:tc>
                <a:extLst>
                  <a:ext uri="{0D108BD9-81ED-4DB2-BD59-A6C34878D82A}">
                    <a16:rowId xmlns:a16="http://schemas.microsoft.com/office/drawing/2014/main" val="2335498974"/>
                  </a:ext>
                </a:extLst>
              </a:tr>
              <a:tr h="252000">
                <a:tc>
                  <a:txBody>
                    <a:bodyPr/>
                    <a:lstStyle/>
                    <a:p>
                      <a:endParaRPr lang="en-GB" sz="1050" dirty="0"/>
                    </a:p>
                  </a:txBody>
                  <a:tcPr>
                    <a:solidFill>
                      <a:schemeClr val="bg1">
                        <a:lumMod val="95000"/>
                      </a:schemeClr>
                    </a:solidFill>
                  </a:tcPr>
                </a:tc>
                <a:extLst>
                  <a:ext uri="{0D108BD9-81ED-4DB2-BD59-A6C34878D82A}">
                    <a16:rowId xmlns:a16="http://schemas.microsoft.com/office/drawing/2014/main" val="2156293981"/>
                  </a:ext>
                </a:extLst>
              </a:tr>
              <a:tr h="252000">
                <a:tc>
                  <a:txBody>
                    <a:bodyPr/>
                    <a:lstStyle/>
                    <a:p>
                      <a:pPr algn="r"/>
                      <a:endParaRPr lang="en-GB" sz="1050" dirty="0"/>
                    </a:p>
                  </a:txBody>
                  <a:tcPr>
                    <a:solidFill>
                      <a:schemeClr val="bg1">
                        <a:lumMod val="95000"/>
                      </a:schemeClr>
                    </a:solidFill>
                  </a:tcPr>
                </a:tc>
                <a:extLst>
                  <a:ext uri="{0D108BD9-81ED-4DB2-BD59-A6C34878D82A}">
                    <a16:rowId xmlns:a16="http://schemas.microsoft.com/office/drawing/2014/main" val="3817385794"/>
                  </a:ext>
                </a:extLst>
              </a:tr>
              <a:tr h="252000">
                <a:tc>
                  <a:txBody>
                    <a:bodyPr/>
                    <a:lstStyle/>
                    <a:p>
                      <a:pPr algn="r"/>
                      <a:endParaRPr lang="en-GB" sz="1050" dirty="0"/>
                    </a:p>
                  </a:txBody>
                  <a:tcPr>
                    <a:solidFill>
                      <a:schemeClr val="bg1">
                        <a:lumMod val="95000"/>
                      </a:schemeClr>
                    </a:solidFill>
                  </a:tcPr>
                </a:tc>
                <a:extLst>
                  <a:ext uri="{0D108BD9-81ED-4DB2-BD59-A6C34878D82A}">
                    <a16:rowId xmlns:a16="http://schemas.microsoft.com/office/drawing/2014/main" val="1624389551"/>
                  </a:ext>
                </a:extLst>
              </a:tr>
              <a:tr h="252000">
                <a:tc>
                  <a:txBody>
                    <a:bodyPr/>
                    <a:lstStyle/>
                    <a:p>
                      <a:pPr algn="r"/>
                      <a:endParaRPr lang="en-GB" sz="1050" dirty="0"/>
                    </a:p>
                  </a:txBody>
                  <a:tcPr>
                    <a:solidFill>
                      <a:schemeClr val="bg1">
                        <a:lumMod val="95000"/>
                      </a:schemeClr>
                    </a:solidFill>
                  </a:tcPr>
                </a:tc>
                <a:extLst>
                  <a:ext uri="{0D108BD9-81ED-4DB2-BD59-A6C34878D82A}">
                    <a16:rowId xmlns:a16="http://schemas.microsoft.com/office/drawing/2014/main" val="2997828952"/>
                  </a:ext>
                </a:extLst>
              </a:tr>
              <a:tr h="252000">
                <a:tc>
                  <a:txBody>
                    <a:bodyPr/>
                    <a:lstStyle/>
                    <a:p>
                      <a:pPr algn="r"/>
                      <a:endParaRPr lang="en-GB" sz="1050" dirty="0"/>
                    </a:p>
                  </a:txBody>
                  <a:tcPr>
                    <a:solidFill>
                      <a:schemeClr val="bg1">
                        <a:lumMod val="95000"/>
                      </a:schemeClr>
                    </a:solidFill>
                  </a:tcPr>
                </a:tc>
                <a:extLst>
                  <a:ext uri="{0D108BD9-81ED-4DB2-BD59-A6C34878D82A}">
                    <a16:rowId xmlns:a16="http://schemas.microsoft.com/office/drawing/2014/main" val="2328415722"/>
                  </a:ext>
                </a:extLst>
              </a:tr>
              <a:tr h="252000">
                <a:tc>
                  <a:txBody>
                    <a:bodyPr/>
                    <a:lstStyle/>
                    <a:p>
                      <a:pPr algn="r"/>
                      <a:endParaRPr lang="en-GB" sz="1050" dirty="0"/>
                    </a:p>
                  </a:txBody>
                  <a:tcPr>
                    <a:solidFill>
                      <a:schemeClr val="bg1">
                        <a:lumMod val="95000"/>
                      </a:schemeClr>
                    </a:solidFill>
                  </a:tcPr>
                </a:tc>
                <a:extLst>
                  <a:ext uri="{0D108BD9-81ED-4DB2-BD59-A6C34878D82A}">
                    <a16:rowId xmlns:a16="http://schemas.microsoft.com/office/drawing/2014/main" val="3036793845"/>
                  </a:ext>
                </a:extLst>
              </a:tr>
              <a:tr h="252000">
                <a:tc>
                  <a:txBody>
                    <a:bodyPr/>
                    <a:lstStyle/>
                    <a:p>
                      <a:pPr algn="r"/>
                      <a:endParaRPr lang="en-GB" sz="1050" dirty="0"/>
                    </a:p>
                  </a:txBody>
                  <a:tcPr>
                    <a:solidFill>
                      <a:schemeClr val="bg1">
                        <a:lumMod val="95000"/>
                      </a:schemeClr>
                    </a:solidFill>
                  </a:tcPr>
                </a:tc>
                <a:extLst>
                  <a:ext uri="{0D108BD9-81ED-4DB2-BD59-A6C34878D82A}">
                    <a16:rowId xmlns:a16="http://schemas.microsoft.com/office/drawing/2014/main" val="1738811896"/>
                  </a:ext>
                </a:extLst>
              </a:tr>
            </a:tbl>
          </a:graphicData>
        </a:graphic>
      </p:graphicFrame>
      <p:graphicFrame>
        <p:nvGraphicFramePr>
          <p:cNvPr id="8" name="Table 8">
            <a:extLst>
              <a:ext uri="{FF2B5EF4-FFF2-40B4-BE49-F238E27FC236}">
                <a16:creationId xmlns:a16="http://schemas.microsoft.com/office/drawing/2014/main" id="{D34F39D1-F6BD-7DDD-9162-93A305B3C1F3}"/>
              </a:ext>
            </a:extLst>
          </p:cNvPr>
          <p:cNvGraphicFramePr>
            <a:graphicFrameLocks noGrp="1"/>
          </p:cNvGraphicFramePr>
          <p:nvPr>
            <p:extLst>
              <p:ext uri="{D42A27DB-BD31-4B8C-83A1-F6EECF244321}">
                <p14:modId xmlns:p14="http://schemas.microsoft.com/office/powerpoint/2010/main" val="544785653"/>
              </p:ext>
            </p:extLst>
          </p:nvPr>
        </p:nvGraphicFramePr>
        <p:xfrm>
          <a:off x="4710649" y="1155389"/>
          <a:ext cx="2520000" cy="45547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555743398"/>
                    </a:ext>
                  </a:extLst>
                </a:gridCol>
              </a:tblGrid>
              <a:tr h="370840">
                <a:tc>
                  <a:txBody>
                    <a:bodyPr/>
                    <a:lstStyle/>
                    <a:p>
                      <a:pPr algn="ctr"/>
                      <a:r>
                        <a:rPr lang="en-GB" sz="1400" dirty="0"/>
                        <a:t>Customer needs based </a:t>
                      </a:r>
                    </a:p>
                  </a:txBody>
                  <a:tcPr anchor="ctr">
                    <a:solidFill>
                      <a:srgbClr val="3984A3"/>
                    </a:solidFill>
                  </a:tcPr>
                </a:tc>
                <a:extLst>
                  <a:ext uri="{0D108BD9-81ED-4DB2-BD59-A6C34878D82A}">
                    <a16:rowId xmlns:a16="http://schemas.microsoft.com/office/drawing/2014/main" val="1114069589"/>
                  </a:ext>
                </a:extLst>
              </a:tr>
              <a:tr h="252000">
                <a:tc>
                  <a:txBody>
                    <a:bodyPr/>
                    <a:lstStyle/>
                    <a:p>
                      <a:endParaRPr lang="en-GB" sz="1200" dirty="0"/>
                    </a:p>
                  </a:txBody>
                  <a:tcPr>
                    <a:solidFill>
                      <a:schemeClr val="bg1">
                        <a:lumMod val="95000"/>
                      </a:schemeClr>
                    </a:solidFill>
                  </a:tcPr>
                </a:tc>
                <a:extLst>
                  <a:ext uri="{0D108BD9-81ED-4DB2-BD59-A6C34878D82A}">
                    <a16:rowId xmlns:a16="http://schemas.microsoft.com/office/drawing/2014/main" val="1793375926"/>
                  </a:ext>
                </a:extLst>
              </a:tr>
              <a:tr h="252000">
                <a:tc>
                  <a:txBody>
                    <a:bodyPr/>
                    <a:lstStyle/>
                    <a:p>
                      <a:r>
                        <a:rPr lang="en-GB" sz="1050" dirty="0"/>
                        <a:t>This criteria is based more on business retention </a:t>
                      </a:r>
                    </a:p>
                  </a:txBody>
                  <a:tcPr>
                    <a:solidFill>
                      <a:schemeClr val="bg1">
                        <a:lumMod val="95000"/>
                      </a:schemeClr>
                    </a:solidFill>
                  </a:tcPr>
                </a:tc>
                <a:extLst>
                  <a:ext uri="{0D108BD9-81ED-4DB2-BD59-A6C34878D82A}">
                    <a16:rowId xmlns:a16="http://schemas.microsoft.com/office/drawing/2014/main" val="2612182427"/>
                  </a:ext>
                </a:extLst>
              </a:tr>
              <a:tr h="252000">
                <a:tc>
                  <a:txBody>
                    <a:bodyPr/>
                    <a:lstStyle/>
                    <a:p>
                      <a:pPr marL="171450" indent="-171450">
                        <a:buFont typeface="Arial" panose="020B0604020202020204" pitchFamily="34" charset="0"/>
                        <a:buChar char="•"/>
                      </a:pPr>
                      <a:r>
                        <a:rPr lang="en-GB" sz="1050" dirty="0"/>
                        <a:t>Strategic alignment remains a key where customers are retained for reasons which are different from outcomes</a:t>
                      </a:r>
                    </a:p>
                  </a:txBody>
                  <a:tcPr>
                    <a:solidFill>
                      <a:schemeClr val="bg1">
                        <a:lumMod val="95000"/>
                      </a:schemeClr>
                    </a:solidFill>
                  </a:tcPr>
                </a:tc>
                <a:extLst>
                  <a:ext uri="{0D108BD9-81ED-4DB2-BD59-A6C34878D82A}">
                    <a16:rowId xmlns:a16="http://schemas.microsoft.com/office/drawing/2014/main" val="2571360429"/>
                  </a:ext>
                </a:extLst>
              </a:tr>
              <a:tr h="252000">
                <a:tc>
                  <a:txBody>
                    <a:bodyPr/>
                    <a:lstStyle/>
                    <a:p>
                      <a:pPr marL="171450" indent="-171450">
                        <a:buFont typeface="Arial" panose="020B0604020202020204" pitchFamily="34" charset="0"/>
                        <a:buChar char="•"/>
                      </a:pPr>
                      <a:r>
                        <a:rPr lang="en-GB" sz="1050" dirty="0"/>
                        <a:t>In this case we have a mutuality of sorts with the customer where strategies meet for each company in order to drive the business and each will be supportive of the other . These cases are often fringe rather than the norm.</a:t>
                      </a:r>
                    </a:p>
                  </a:txBody>
                  <a:tcPr>
                    <a:solidFill>
                      <a:schemeClr val="bg1">
                        <a:lumMod val="95000"/>
                      </a:schemeClr>
                    </a:solidFill>
                  </a:tcPr>
                </a:tc>
                <a:extLst>
                  <a:ext uri="{0D108BD9-81ED-4DB2-BD59-A6C34878D82A}">
                    <a16:rowId xmlns:a16="http://schemas.microsoft.com/office/drawing/2014/main" val="1539896682"/>
                  </a:ext>
                </a:extLst>
              </a:tr>
              <a:tr h="252000">
                <a:tc>
                  <a:txBody>
                    <a:bodyPr/>
                    <a:lstStyle/>
                    <a:p>
                      <a:pPr marL="171450" indent="-171450">
                        <a:buFont typeface="Arial" panose="020B0604020202020204" pitchFamily="34" charset="0"/>
                        <a:buChar char="•"/>
                      </a:pPr>
                      <a:r>
                        <a:rPr lang="en-GB" sz="1050" dirty="0"/>
                        <a:t>Specific criteria of a qualitative concern</a:t>
                      </a:r>
                    </a:p>
                  </a:txBody>
                  <a:tcPr>
                    <a:solidFill>
                      <a:schemeClr val="bg1">
                        <a:lumMod val="95000"/>
                      </a:schemeClr>
                    </a:solidFill>
                  </a:tcPr>
                </a:tc>
                <a:extLst>
                  <a:ext uri="{0D108BD9-81ED-4DB2-BD59-A6C34878D82A}">
                    <a16:rowId xmlns:a16="http://schemas.microsoft.com/office/drawing/2014/main" val="2083187970"/>
                  </a:ext>
                </a:extLst>
              </a:tr>
              <a:tr h="252000">
                <a:tc>
                  <a:txBody>
                    <a:bodyPr/>
                    <a:lstStyle/>
                    <a:p>
                      <a:pPr marL="171450" indent="-171450">
                        <a:buFont typeface="Arial" panose="020B0604020202020204" pitchFamily="34" charset="0"/>
                        <a:buChar char="•"/>
                      </a:pPr>
                      <a:r>
                        <a:rPr lang="en-GB" sz="1050" dirty="0"/>
                        <a:t>Strategy related criteria more related to </a:t>
                      </a:r>
                    </a:p>
                    <a:p>
                      <a:pPr marL="171450" indent="-171450">
                        <a:buFont typeface="Arial" panose="020B0604020202020204" pitchFamily="34" charset="0"/>
                        <a:buChar char="•"/>
                      </a:pPr>
                      <a:r>
                        <a:rPr lang="en-GB" sz="1050" dirty="0"/>
                        <a:t>Global presence </a:t>
                      </a:r>
                    </a:p>
                    <a:p>
                      <a:pPr marL="171450" indent="-171450">
                        <a:buFont typeface="Arial" panose="020B0604020202020204" pitchFamily="34" charset="0"/>
                        <a:buChar char="•"/>
                      </a:pPr>
                      <a:r>
                        <a:rPr lang="en-GB" sz="1050" dirty="0"/>
                        <a:t>Compatible technology</a:t>
                      </a:r>
                    </a:p>
                    <a:p>
                      <a:pPr marL="171450" indent="-171450">
                        <a:buFont typeface="Arial" panose="020B0604020202020204" pitchFamily="34" charset="0"/>
                        <a:buChar char="•"/>
                      </a:pPr>
                      <a:r>
                        <a:rPr lang="en-GB" sz="1050" dirty="0"/>
                        <a:t>Customer management </a:t>
                      </a:r>
                    </a:p>
                  </a:txBody>
                  <a:tcPr>
                    <a:solidFill>
                      <a:schemeClr val="bg1">
                        <a:lumMod val="95000"/>
                      </a:schemeClr>
                    </a:solidFill>
                  </a:tcPr>
                </a:tc>
                <a:extLst>
                  <a:ext uri="{0D108BD9-81ED-4DB2-BD59-A6C34878D82A}">
                    <a16:rowId xmlns:a16="http://schemas.microsoft.com/office/drawing/2014/main" val="2335498974"/>
                  </a:ext>
                </a:extLst>
              </a:tr>
              <a:tr h="252000">
                <a:tc>
                  <a:txBody>
                    <a:bodyPr/>
                    <a:lstStyle/>
                    <a:p>
                      <a:pPr algn="r"/>
                      <a:endParaRPr lang="en-GB" sz="1050" dirty="0"/>
                    </a:p>
                  </a:txBody>
                  <a:tcPr>
                    <a:solidFill>
                      <a:schemeClr val="bg1">
                        <a:lumMod val="95000"/>
                      </a:schemeClr>
                    </a:solidFill>
                  </a:tcPr>
                </a:tc>
                <a:extLst>
                  <a:ext uri="{0D108BD9-81ED-4DB2-BD59-A6C34878D82A}">
                    <a16:rowId xmlns:a16="http://schemas.microsoft.com/office/drawing/2014/main" val="18568981"/>
                  </a:ext>
                </a:extLst>
              </a:tr>
            </a:tbl>
          </a:graphicData>
        </a:graphic>
      </p:graphicFrame>
      <p:graphicFrame>
        <p:nvGraphicFramePr>
          <p:cNvPr id="9" name="Table 8">
            <a:extLst>
              <a:ext uri="{FF2B5EF4-FFF2-40B4-BE49-F238E27FC236}">
                <a16:creationId xmlns:a16="http://schemas.microsoft.com/office/drawing/2014/main" id="{6C110B78-8BC4-3C53-D0A3-785D0F89960B}"/>
              </a:ext>
            </a:extLst>
          </p:cNvPr>
          <p:cNvGraphicFramePr>
            <a:graphicFrameLocks noGrp="1"/>
          </p:cNvGraphicFramePr>
          <p:nvPr>
            <p:extLst>
              <p:ext uri="{D42A27DB-BD31-4B8C-83A1-F6EECF244321}">
                <p14:modId xmlns:p14="http://schemas.microsoft.com/office/powerpoint/2010/main" val="220225074"/>
              </p:ext>
            </p:extLst>
          </p:nvPr>
        </p:nvGraphicFramePr>
        <p:xfrm>
          <a:off x="7415112" y="1155389"/>
          <a:ext cx="2520000" cy="2476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555743398"/>
                    </a:ext>
                  </a:extLst>
                </a:gridCol>
              </a:tblGrid>
              <a:tr h="370840">
                <a:tc>
                  <a:txBody>
                    <a:bodyPr/>
                    <a:lstStyle/>
                    <a:p>
                      <a:pPr algn="ctr"/>
                      <a:r>
                        <a:rPr lang="en-GB" sz="1400" dirty="0"/>
                        <a:t>Attribute based </a:t>
                      </a:r>
                    </a:p>
                  </a:txBody>
                  <a:tcPr anchor="ctr">
                    <a:solidFill>
                      <a:srgbClr val="3984A3"/>
                    </a:solidFill>
                  </a:tcPr>
                </a:tc>
                <a:extLst>
                  <a:ext uri="{0D108BD9-81ED-4DB2-BD59-A6C34878D82A}">
                    <a16:rowId xmlns:a16="http://schemas.microsoft.com/office/drawing/2014/main" val="1114069589"/>
                  </a:ext>
                </a:extLst>
              </a:tr>
              <a:tr h="252000">
                <a:tc>
                  <a:txBody>
                    <a:bodyPr/>
                    <a:lstStyle/>
                    <a:p>
                      <a:endParaRPr lang="en-GB" sz="1200" dirty="0"/>
                    </a:p>
                  </a:txBody>
                  <a:tcPr>
                    <a:solidFill>
                      <a:schemeClr val="bg1">
                        <a:lumMod val="95000"/>
                      </a:schemeClr>
                    </a:solidFill>
                  </a:tcPr>
                </a:tc>
                <a:extLst>
                  <a:ext uri="{0D108BD9-81ED-4DB2-BD59-A6C34878D82A}">
                    <a16:rowId xmlns:a16="http://schemas.microsoft.com/office/drawing/2014/main" val="1793375926"/>
                  </a:ext>
                </a:extLst>
              </a:tr>
              <a:tr h="252000">
                <a:tc>
                  <a:txBody>
                    <a:bodyPr/>
                    <a:lstStyle/>
                    <a:p>
                      <a:r>
                        <a:rPr lang="en-GB" sz="1050" dirty="0"/>
                        <a:t>Customer attribute criteria are based on the relationship , some of the drivers are </a:t>
                      </a:r>
                    </a:p>
                  </a:txBody>
                  <a:tcPr>
                    <a:solidFill>
                      <a:schemeClr val="bg1">
                        <a:lumMod val="95000"/>
                      </a:schemeClr>
                    </a:solidFill>
                  </a:tcPr>
                </a:tc>
                <a:extLst>
                  <a:ext uri="{0D108BD9-81ED-4DB2-BD59-A6C34878D82A}">
                    <a16:rowId xmlns:a16="http://schemas.microsoft.com/office/drawing/2014/main" val="2612182427"/>
                  </a:ext>
                </a:extLst>
              </a:tr>
              <a:tr h="252000">
                <a:tc>
                  <a:txBody>
                    <a:bodyPr/>
                    <a:lstStyle/>
                    <a:p>
                      <a:pPr marL="171450" indent="-171450">
                        <a:buFont typeface="Arial" panose="020B0604020202020204" pitchFamily="34" charset="0"/>
                        <a:buChar char="•"/>
                      </a:pPr>
                      <a:r>
                        <a:rPr lang="en-GB" sz="1050" dirty="0"/>
                        <a:t>Business should be profitable and growing </a:t>
                      </a:r>
                    </a:p>
                  </a:txBody>
                  <a:tcPr>
                    <a:solidFill>
                      <a:schemeClr val="bg1">
                        <a:lumMod val="95000"/>
                      </a:schemeClr>
                    </a:solidFill>
                  </a:tcPr>
                </a:tc>
                <a:extLst>
                  <a:ext uri="{0D108BD9-81ED-4DB2-BD59-A6C34878D82A}">
                    <a16:rowId xmlns:a16="http://schemas.microsoft.com/office/drawing/2014/main" val="2571360429"/>
                  </a:ext>
                </a:extLst>
              </a:tr>
              <a:tr h="252000">
                <a:tc>
                  <a:txBody>
                    <a:bodyPr/>
                    <a:lstStyle/>
                    <a:p>
                      <a:pPr marL="171450" indent="-171450">
                        <a:buFont typeface="Arial" panose="020B0604020202020204" pitchFamily="34" charset="0"/>
                        <a:buChar char="•"/>
                      </a:pPr>
                      <a:r>
                        <a:rPr lang="en-GB" sz="1050" dirty="0"/>
                        <a:t>Critical Engagement to relationship </a:t>
                      </a:r>
                    </a:p>
                  </a:txBody>
                  <a:tcPr>
                    <a:solidFill>
                      <a:schemeClr val="bg1">
                        <a:lumMod val="95000"/>
                      </a:schemeClr>
                    </a:solidFill>
                  </a:tcPr>
                </a:tc>
                <a:extLst>
                  <a:ext uri="{0D108BD9-81ED-4DB2-BD59-A6C34878D82A}">
                    <a16:rowId xmlns:a16="http://schemas.microsoft.com/office/drawing/2014/main" val="1539896682"/>
                  </a:ext>
                </a:extLst>
              </a:tr>
              <a:tr h="252000">
                <a:tc>
                  <a:txBody>
                    <a:bodyPr/>
                    <a:lstStyle/>
                    <a:p>
                      <a:pPr marL="171450" indent="-171450">
                        <a:buFont typeface="Arial" panose="020B0604020202020204" pitchFamily="34" charset="0"/>
                        <a:buChar char="•"/>
                      </a:pPr>
                      <a:r>
                        <a:rPr lang="en-GB" sz="1050" dirty="0"/>
                        <a:t>Pay for value </a:t>
                      </a:r>
                    </a:p>
                  </a:txBody>
                  <a:tcPr>
                    <a:solidFill>
                      <a:schemeClr val="bg1">
                        <a:lumMod val="95000"/>
                      </a:schemeClr>
                    </a:solidFill>
                  </a:tcPr>
                </a:tc>
                <a:extLst>
                  <a:ext uri="{0D108BD9-81ED-4DB2-BD59-A6C34878D82A}">
                    <a16:rowId xmlns:a16="http://schemas.microsoft.com/office/drawing/2014/main" val="2083187970"/>
                  </a:ext>
                </a:extLst>
              </a:tr>
              <a:tr h="252000">
                <a:tc>
                  <a:txBody>
                    <a:bodyPr/>
                    <a:lstStyle/>
                    <a:p>
                      <a:pPr marL="171450" indent="-171450">
                        <a:buFont typeface="Arial" panose="020B0604020202020204" pitchFamily="34" charset="0"/>
                        <a:buChar char="•"/>
                      </a:pPr>
                      <a:r>
                        <a:rPr lang="en-GB" sz="1050" dirty="0"/>
                        <a:t>Investments for business </a:t>
                      </a:r>
                    </a:p>
                  </a:txBody>
                  <a:tcPr>
                    <a:solidFill>
                      <a:schemeClr val="bg1">
                        <a:lumMod val="95000"/>
                      </a:schemeClr>
                    </a:solidFill>
                  </a:tcPr>
                </a:tc>
                <a:extLst>
                  <a:ext uri="{0D108BD9-81ED-4DB2-BD59-A6C34878D82A}">
                    <a16:rowId xmlns:a16="http://schemas.microsoft.com/office/drawing/2014/main" val="2335498974"/>
                  </a:ext>
                </a:extLst>
              </a:tr>
              <a:tr h="252000">
                <a:tc>
                  <a:txBody>
                    <a:bodyPr/>
                    <a:lstStyle/>
                    <a:p>
                      <a:pPr algn="r"/>
                      <a:endParaRPr lang="en-GB" sz="1050" dirty="0"/>
                    </a:p>
                  </a:txBody>
                  <a:tcPr>
                    <a:solidFill>
                      <a:schemeClr val="bg1">
                        <a:lumMod val="95000"/>
                      </a:schemeClr>
                    </a:solidFill>
                  </a:tcPr>
                </a:tc>
                <a:extLst>
                  <a:ext uri="{0D108BD9-81ED-4DB2-BD59-A6C34878D82A}">
                    <a16:rowId xmlns:a16="http://schemas.microsoft.com/office/drawing/2014/main" val="18568981"/>
                  </a:ext>
                </a:extLst>
              </a:tr>
            </a:tbl>
          </a:graphicData>
        </a:graphic>
      </p:graphicFrame>
      <p:pic>
        <p:nvPicPr>
          <p:cNvPr id="10" name="Graphic 9" descr="Pyramid with levels outline">
            <a:extLst>
              <a:ext uri="{FF2B5EF4-FFF2-40B4-BE49-F238E27FC236}">
                <a16:creationId xmlns:a16="http://schemas.microsoft.com/office/drawing/2014/main" id="{17C05124-D9AD-9A11-100E-6004F1988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31" y="2707774"/>
            <a:ext cx="1590722" cy="1590722"/>
          </a:xfrm>
          <a:prstGeom prst="rect">
            <a:avLst/>
          </a:prstGeom>
        </p:spPr>
      </p:pic>
      <p:sp>
        <p:nvSpPr>
          <p:cNvPr id="6" name="Rectangle 5">
            <a:extLst>
              <a:ext uri="{FF2B5EF4-FFF2-40B4-BE49-F238E27FC236}">
                <a16:creationId xmlns:a16="http://schemas.microsoft.com/office/drawing/2014/main" id="{81C4F897-5198-496E-20C9-4B7B88A267C2}"/>
              </a:ext>
            </a:extLst>
          </p:cNvPr>
          <p:cNvSpPr/>
          <p:nvPr/>
        </p:nvSpPr>
        <p:spPr>
          <a:xfrm>
            <a:off x="161925" y="3838575"/>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C732A0F-5EA5-1922-970A-219C4B099C67}"/>
              </a:ext>
            </a:extLst>
          </p:cNvPr>
          <p:cNvPicPr>
            <a:picLocks noChangeAspect="1"/>
          </p:cNvPicPr>
          <p:nvPr/>
        </p:nvPicPr>
        <p:blipFill>
          <a:blip r:embed="rId5"/>
          <a:stretch>
            <a:fillRect/>
          </a:stretch>
        </p:blipFill>
        <p:spPr>
          <a:xfrm>
            <a:off x="7346245" y="3958925"/>
            <a:ext cx="4548010" cy="1054699"/>
          </a:xfrm>
          <a:prstGeom prst="rect">
            <a:avLst/>
          </a:prstGeom>
        </p:spPr>
      </p:pic>
    </p:spTree>
    <p:extLst>
      <p:ext uri="{BB962C8B-B14F-4D97-AF65-F5344CB8AC3E}">
        <p14:creationId xmlns:p14="http://schemas.microsoft.com/office/powerpoint/2010/main" val="68016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8962C69-C323-524C-2F36-FED9A716998D}"/>
              </a:ext>
            </a:extLst>
          </p:cNvPr>
          <p:cNvGraphicFramePr>
            <a:graphicFrameLocks noGrp="1"/>
          </p:cNvGraphicFramePr>
          <p:nvPr/>
        </p:nvGraphicFramePr>
        <p:xfrm>
          <a:off x="2361175" y="1415961"/>
          <a:ext cx="7998409" cy="4079240"/>
        </p:xfrm>
        <a:graphic>
          <a:graphicData uri="http://schemas.openxmlformats.org/drawingml/2006/table">
            <a:tbl>
              <a:tblPr firstRow="1" bandRow="1">
                <a:tableStyleId>{5C22544A-7EE6-4342-B048-85BDC9FD1C3A}</a:tableStyleId>
              </a:tblPr>
              <a:tblGrid>
                <a:gridCol w="5845997">
                  <a:extLst>
                    <a:ext uri="{9D8B030D-6E8A-4147-A177-3AD203B41FA5}">
                      <a16:colId xmlns:a16="http://schemas.microsoft.com/office/drawing/2014/main" val="3151488604"/>
                    </a:ext>
                  </a:extLst>
                </a:gridCol>
                <a:gridCol w="2152412">
                  <a:extLst>
                    <a:ext uri="{9D8B030D-6E8A-4147-A177-3AD203B41FA5}">
                      <a16:colId xmlns:a16="http://schemas.microsoft.com/office/drawing/2014/main" val="4061846927"/>
                    </a:ext>
                  </a:extLst>
                </a:gridCol>
              </a:tblGrid>
              <a:tr h="370840">
                <a:tc>
                  <a:txBody>
                    <a:bodyPr/>
                    <a:lstStyle/>
                    <a:p>
                      <a:pPr algn="ctr"/>
                      <a:r>
                        <a:rPr lang="en-GB" sz="1400" dirty="0"/>
                        <a:t>Your knowledge of your customer</a:t>
                      </a:r>
                    </a:p>
                  </a:txBody>
                  <a:tcPr>
                    <a:solidFill>
                      <a:srgbClr val="3984A3"/>
                    </a:solidFill>
                  </a:tcPr>
                </a:tc>
                <a:tc>
                  <a:txBody>
                    <a:bodyPr/>
                    <a:lstStyle/>
                    <a:p>
                      <a:pPr algn="ctr"/>
                      <a:r>
                        <a:rPr lang="en-GB" sz="1400" dirty="0"/>
                        <a:t>Score</a:t>
                      </a:r>
                    </a:p>
                  </a:txBody>
                  <a:tcPr>
                    <a:solidFill>
                      <a:srgbClr val="3984A3"/>
                    </a:solidFill>
                  </a:tcPr>
                </a:tc>
                <a:extLst>
                  <a:ext uri="{0D108BD9-81ED-4DB2-BD59-A6C34878D82A}">
                    <a16:rowId xmlns:a16="http://schemas.microsoft.com/office/drawing/2014/main" val="2485074929"/>
                  </a:ext>
                </a:extLst>
              </a:tr>
              <a:tr h="370840">
                <a:tc>
                  <a:txBody>
                    <a:bodyPr/>
                    <a:lstStyle/>
                    <a:p>
                      <a:r>
                        <a:rPr lang="en-GB" sz="1200" dirty="0"/>
                        <a:t>Key Customer Segments </a:t>
                      </a:r>
                    </a:p>
                  </a:txBody>
                  <a:tcPr>
                    <a:solidFill>
                      <a:schemeClr val="bg2"/>
                    </a:solidFill>
                  </a:tcPr>
                </a:tc>
                <a:tc>
                  <a:txBody>
                    <a:bodyPr/>
                    <a:lstStyle/>
                    <a:p>
                      <a:endParaRPr lang="en-GB" sz="1100"/>
                    </a:p>
                  </a:txBody>
                  <a:tcPr>
                    <a:solidFill>
                      <a:schemeClr val="bg2"/>
                    </a:solidFill>
                  </a:tcPr>
                </a:tc>
                <a:extLst>
                  <a:ext uri="{0D108BD9-81ED-4DB2-BD59-A6C34878D82A}">
                    <a16:rowId xmlns:a16="http://schemas.microsoft.com/office/drawing/2014/main" val="4255796790"/>
                  </a:ext>
                </a:extLst>
              </a:tr>
              <a:tr h="370840">
                <a:tc>
                  <a:txBody>
                    <a:bodyPr/>
                    <a:lstStyle/>
                    <a:p>
                      <a:r>
                        <a:rPr lang="en-GB" sz="1200" dirty="0"/>
                        <a:t>Customer Strategic Plan </a:t>
                      </a:r>
                    </a:p>
                  </a:txBody>
                  <a:tcPr>
                    <a:solidFill>
                      <a:schemeClr val="bg2"/>
                    </a:solidFill>
                  </a:tcPr>
                </a:tc>
                <a:tc>
                  <a:txBody>
                    <a:bodyPr/>
                    <a:lstStyle/>
                    <a:p>
                      <a:endParaRPr lang="en-GB" sz="1100"/>
                    </a:p>
                  </a:txBody>
                  <a:tcPr>
                    <a:solidFill>
                      <a:schemeClr val="bg2"/>
                    </a:solidFill>
                  </a:tcPr>
                </a:tc>
                <a:extLst>
                  <a:ext uri="{0D108BD9-81ED-4DB2-BD59-A6C34878D82A}">
                    <a16:rowId xmlns:a16="http://schemas.microsoft.com/office/drawing/2014/main" val="917744753"/>
                  </a:ext>
                </a:extLst>
              </a:tr>
              <a:tr h="370840">
                <a:tc>
                  <a:txBody>
                    <a:bodyPr/>
                    <a:lstStyle/>
                    <a:p>
                      <a:r>
                        <a:rPr lang="en-GB" sz="1200" dirty="0"/>
                        <a:t>Financial Ratios </a:t>
                      </a:r>
                    </a:p>
                  </a:txBody>
                  <a:tcPr>
                    <a:solidFill>
                      <a:schemeClr val="bg2"/>
                    </a:solidFill>
                  </a:tcPr>
                </a:tc>
                <a:tc>
                  <a:txBody>
                    <a:bodyPr/>
                    <a:lstStyle/>
                    <a:p>
                      <a:endParaRPr lang="en-GB" sz="1100"/>
                    </a:p>
                  </a:txBody>
                  <a:tcPr>
                    <a:solidFill>
                      <a:schemeClr val="bg2"/>
                    </a:solidFill>
                  </a:tcPr>
                </a:tc>
                <a:extLst>
                  <a:ext uri="{0D108BD9-81ED-4DB2-BD59-A6C34878D82A}">
                    <a16:rowId xmlns:a16="http://schemas.microsoft.com/office/drawing/2014/main" val="3662753454"/>
                  </a:ext>
                </a:extLst>
              </a:tr>
              <a:tr h="370840">
                <a:tc>
                  <a:txBody>
                    <a:bodyPr/>
                    <a:lstStyle/>
                    <a:p>
                      <a:r>
                        <a:rPr lang="en-GB" sz="1200" dirty="0"/>
                        <a:t>Customers business process</a:t>
                      </a:r>
                    </a:p>
                  </a:txBody>
                  <a:tcPr>
                    <a:solidFill>
                      <a:schemeClr val="bg2"/>
                    </a:solidFill>
                  </a:tcPr>
                </a:tc>
                <a:tc>
                  <a:txBody>
                    <a:bodyPr/>
                    <a:lstStyle/>
                    <a:p>
                      <a:endParaRPr lang="en-GB" sz="1100"/>
                    </a:p>
                  </a:txBody>
                  <a:tcPr>
                    <a:solidFill>
                      <a:schemeClr val="bg2"/>
                    </a:solidFill>
                  </a:tcPr>
                </a:tc>
                <a:extLst>
                  <a:ext uri="{0D108BD9-81ED-4DB2-BD59-A6C34878D82A}">
                    <a16:rowId xmlns:a16="http://schemas.microsoft.com/office/drawing/2014/main" val="197032910"/>
                  </a:ext>
                </a:extLst>
              </a:tr>
              <a:tr h="370840">
                <a:tc>
                  <a:txBody>
                    <a:bodyPr/>
                    <a:lstStyle/>
                    <a:p>
                      <a:r>
                        <a:rPr lang="en-GB" sz="1200" dirty="0"/>
                        <a:t>Customer requirements from its suppliers</a:t>
                      </a:r>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3468711264"/>
                  </a:ext>
                </a:extLst>
              </a:tr>
              <a:tr h="370840">
                <a:tc>
                  <a:txBody>
                    <a:bodyPr/>
                    <a:lstStyle/>
                    <a:p>
                      <a:r>
                        <a:rPr lang="en-GB" sz="1200" dirty="0"/>
                        <a:t>Your share of customers business </a:t>
                      </a:r>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1623560106"/>
                  </a:ext>
                </a:extLst>
              </a:tr>
              <a:tr h="370840">
                <a:tc>
                  <a:txBody>
                    <a:bodyPr/>
                    <a:lstStyle/>
                    <a:p>
                      <a:r>
                        <a:rPr lang="en-GB" sz="1200" dirty="0"/>
                        <a:t>Real profitability of the accounts </a:t>
                      </a:r>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1535769211"/>
                  </a:ext>
                </a:extLst>
              </a:tr>
              <a:tr h="370840">
                <a:tc>
                  <a:txBody>
                    <a:bodyPr/>
                    <a:lstStyle/>
                    <a:p>
                      <a:r>
                        <a:rPr lang="en-GB" sz="1200" dirty="0"/>
                        <a:t>Customer organisation </a:t>
                      </a:r>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108937510"/>
                  </a:ext>
                </a:extLst>
              </a:tr>
              <a:tr h="370840">
                <a:tc>
                  <a:txBody>
                    <a:bodyPr/>
                    <a:lstStyle/>
                    <a:p>
                      <a:endParaRPr lang="en-GB" sz="1200" dirty="0"/>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1649272747"/>
                  </a:ext>
                </a:extLst>
              </a:tr>
              <a:tr h="370840">
                <a:tc>
                  <a:txBody>
                    <a:bodyPr/>
                    <a:lstStyle/>
                    <a:p>
                      <a:r>
                        <a:rPr lang="en-GB" sz="1200" dirty="0"/>
                        <a:t>Score = Yes or No </a:t>
                      </a:r>
                    </a:p>
                  </a:txBody>
                  <a:tcPr>
                    <a:solidFill>
                      <a:schemeClr val="bg1"/>
                    </a:solidFill>
                  </a:tcPr>
                </a:tc>
                <a:tc>
                  <a:txBody>
                    <a:bodyPr/>
                    <a:lstStyle/>
                    <a:p>
                      <a:endParaRPr lang="en-GB" sz="1100" dirty="0"/>
                    </a:p>
                  </a:txBody>
                  <a:tcPr>
                    <a:solidFill>
                      <a:schemeClr val="bg1"/>
                    </a:solidFill>
                  </a:tcPr>
                </a:tc>
                <a:extLst>
                  <a:ext uri="{0D108BD9-81ED-4DB2-BD59-A6C34878D82A}">
                    <a16:rowId xmlns:a16="http://schemas.microsoft.com/office/drawing/2014/main" val="3058842907"/>
                  </a:ext>
                </a:extLst>
              </a:tr>
            </a:tbl>
          </a:graphicData>
        </a:graphic>
      </p:graphicFrame>
      <p:sp>
        <p:nvSpPr>
          <p:cNvPr id="3" name="TextBox 2">
            <a:extLst>
              <a:ext uri="{FF2B5EF4-FFF2-40B4-BE49-F238E27FC236}">
                <a16:creationId xmlns:a16="http://schemas.microsoft.com/office/drawing/2014/main" id="{921B643A-4FE3-6239-2391-D9B681EE92C0}"/>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Selecting &amp; Categorizing.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Your knowledge of your customer</a:t>
            </a:r>
          </a:p>
        </p:txBody>
      </p:sp>
      <p:pic>
        <p:nvPicPr>
          <p:cNvPr id="4" name="Picture 3" descr="Logo&#10;&#10;Description automatically generated">
            <a:extLst>
              <a:ext uri="{FF2B5EF4-FFF2-40B4-BE49-F238E27FC236}">
                <a16:creationId xmlns:a16="http://schemas.microsoft.com/office/drawing/2014/main" id="{06F48CC0-C5AD-2A1A-A3DB-7DF209FA0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BA9FC9DB-B9DD-3506-20A6-7D28F854040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Speech Bubble: Rectangle with Corners Rounded 5">
            <a:extLst>
              <a:ext uri="{FF2B5EF4-FFF2-40B4-BE49-F238E27FC236}">
                <a16:creationId xmlns:a16="http://schemas.microsoft.com/office/drawing/2014/main" id="{3D9F1139-B8F1-2508-63D3-1AA88B7B2D5B}"/>
              </a:ext>
            </a:extLst>
          </p:cNvPr>
          <p:cNvSpPr/>
          <p:nvPr/>
        </p:nvSpPr>
        <p:spPr>
          <a:xfrm>
            <a:off x="127589" y="3035594"/>
            <a:ext cx="2020188" cy="1079205"/>
          </a:xfrm>
          <a:prstGeom prst="wedgeRoundRectCallout">
            <a:avLst>
              <a:gd name="adj1" fmla="val 72771"/>
              <a:gd name="adj2" fmla="val 240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We recommend you attempt the questions at right to evaluate the true understanding of your current key accounts knowledge and understanding .</a:t>
            </a:r>
          </a:p>
        </p:txBody>
      </p:sp>
    </p:spTree>
    <p:extLst>
      <p:ext uri="{BB962C8B-B14F-4D97-AF65-F5344CB8AC3E}">
        <p14:creationId xmlns:p14="http://schemas.microsoft.com/office/powerpoint/2010/main" val="374440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E31BC60-985C-6E49-320D-44E09BE9D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C50236B0-B6B2-D590-64B2-03FE93A1923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4CF0ACCB-7855-BD27-4CC4-E8A91232E29F}"/>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Selecting &amp; Categorizing.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needs analysis</a:t>
            </a:r>
          </a:p>
        </p:txBody>
      </p:sp>
      <p:sp>
        <p:nvSpPr>
          <p:cNvPr id="6" name="TextBox 5">
            <a:extLst>
              <a:ext uri="{FF2B5EF4-FFF2-40B4-BE49-F238E27FC236}">
                <a16:creationId xmlns:a16="http://schemas.microsoft.com/office/drawing/2014/main" id="{91A167C3-6401-A836-60D9-16FE64B1A979}"/>
              </a:ext>
            </a:extLst>
          </p:cNvPr>
          <p:cNvSpPr txBox="1"/>
          <p:nvPr/>
        </p:nvSpPr>
        <p:spPr>
          <a:xfrm>
            <a:off x="1144910" y="1443426"/>
            <a:ext cx="8136294" cy="1861856"/>
          </a:xfrm>
          <a:prstGeom prst="rect">
            <a:avLst/>
          </a:prstGeom>
          <a:noFill/>
        </p:spPr>
        <p:txBody>
          <a:bodyPr wrap="square">
            <a:spAutoFit/>
          </a:bodyPr>
          <a:lstStyle/>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One of the basics of a buyer seller relationship is for Sellers to understand the needs of their buyers , to understand the needs of customers a methodology or framework needs to be utilized , apart from the information gathering at the </a:t>
            </a:r>
            <a:r>
              <a:rPr lang="en-GB" sz="1200" dirty="0">
                <a:latin typeface="+mj-lt"/>
                <a:ea typeface="Calibri" panose="020F0502020204030204" pitchFamily="34" charset="0"/>
                <a:cs typeface="Latha" panose="020B0604020202020204" pitchFamily="34" charset="0"/>
              </a:rPr>
              <a:t>meeting process , utilizing a framework gives the whole data collection meaning and scalability across wider territories and organisations .</a:t>
            </a:r>
          </a:p>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The gap mostly observed here is while the KAM teams work closely with the customer teams , they are often hard pressed to devote time and resources to understanding or researching the processes, categories and organizational intricacies, financial details, etc. of their customers. </a:t>
            </a:r>
          </a:p>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This often is the gap we refer to above to delive</a:t>
            </a:r>
            <a:r>
              <a:rPr lang="en-GB" sz="1200" dirty="0">
                <a:latin typeface="+mj-lt"/>
                <a:ea typeface="Calibri" panose="020F0502020204030204" pitchFamily="34" charset="0"/>
                <a:cs typeface="Latha" panose="020B0604020202020204" pitchFamily="34" charset="0"/>
              </a:rPr>
              <a:t>r a customer needs analysis.</a:t>
            </a:r>
            <a:r>
              <a:rPr lang="en-GB" sz="1200" dirty="0">
                <a:effectLst/>
                <a:latin typeface="+mj-lt"/>
                <a:ea typeface="Calibri" panose="020F0502020204030204" pitchFamily="34" charset="0"/>
                <a:cs typeface="Latha" panose="020B0604020202020204" pitchFamily="34" charset="0"/>
              </a:rPr>
              <a:t> </a:t>
            </a:r>
          </a:p>
        </p:txBody>
      </p:sp>
      <p:sp>
        <p:nvSpPr>
          <p:cNvPr id="8" name="TextBox 7">
            <a:extLst>
              <a:ext uri="{FF2B5EF4-FFF2-40B4-BE49-F238E27FC236}">
                <a16:creationId xmlns:a16="http://schemas.microsoft.com/office/drawing/2014/main" id="{5F766648-647E-C545-6AD7-FCB644E2150B}"/>
              </a:ext>
            </a:extLst>
          </p:cNvPr>
          <p:cNvSpPr txBox="1"/>
          <p:nvPr/>
        </p:nvSpPr>
        <p:spPr>
          <a:xfrm>
            <a:off x="3694922" y="4199733"/>
            <a:ext cx="6357527" cy="1459054"/>
          </a:xfrm>
          <a:prstGeom prst="rect">
            <a:avLst/>
          </a:prstGeom>
          <a:noFill/>
        </p:spPr>
        <p:txBody>
          <a:bodyPr wrap="square">
            <a:spAutoFit/>
          </a:bodyPr>
          <a:lstStyle/>
          <a:p>
            <a:pPr>
              <a:lnSpc>
                <a:spcPct val="107000"/>
              </a:lnSpc>
              <a:spcAft>
                <a:spcPts val="800"/>
              </a:spcAft>
            </a:pPr>
            <a:r>
              <a:rPr lang="en-GB" sz="1200" dirty="0">
                <a:latin typeface="+mj-lt"/>
                <a:cs typeface="Latha" panose="020B0604020202020204" pitchFamily="34" charset="0"/>
              </a:rPr>
              <a:t>In Summary “Customer needs” are basically attributes of a product, brand or service that motivates a customer to buy. This could cover staples such as indicated on left . While the list on left indicates a lot of variance , and between customers this might end up becoming a sizeable variance to identify customer needs effectively, you will need an effective data capture or research mechanism program analysis that captures and analyses customer feedback. In this case omni bus or direct face to face research surveys can contribute immensely.</a:t>
            </a:r>
          </a:p>
        </p:txBody>
      </p:sp>
      <p:pic>
        <p:nvPicPr>
          <p:cNvPr id="16" name="Graphic 15" descr="Venn diagram outline">
            <a:extLst>
              <a:ext uri="{FF2B5EF4-FFF2-40B4-BE49-F238E27FC236}">
                <a16:creationId xmlns:a16="http://schemas.microsoft.com/office/drawing/2014/main" id="{2E3B3A62-93DC-FD55-D942-D6EDCD3507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9721" y="96742"/>
            <a:ext cx="914400" cy="914400"/>
          </a:xfrm>
          <a:prstGeom prst="rect">
            <a:avLst/>
          </a:prstGeom>
        </p:spPr>
      </p:pic>
      <p:pic>
        <p:nvPicPr>
          <p:cNvPr id="20" name="Graphic 19" descr="Boardroom with solid fill">
            <a:extLst>
              <a:ext uri="{FF2B5EF4-FFF2-40B4-BE49-F238E27FC236}">
                <a16:creationId xmlns:a16="http://schemas.microsoft.com/office/drawing/2014/main" id="{527F5CFD-52F5-D846-C273-C8D282FF32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88097" y="4272595"/>
            <a:ext cx="1222801" cy="1222801"/>
          </a:xfrm>
          <a:prstGeom prst="rect">
            <a:avLst/>
          </a:prstGeom>
        </p:spPr>
      </p:pic>
      <p:pic>
        <p:nvPicPr>
          <p:cNvPr id="24" name="Graphic 23" descr="Clipboard outline">
            <a:extLst>
              <a:ext uri="{FF2B5EF4-FFF2-40B4-BE49-F238E27FC236}">
                <a16:creationId xmlns:a16="http://schemas.microsoft.com/office/drawing/2014/main" id="{64F20039-0811-0AF5-C53E-F32C86FC7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84863" y="1914719"/>
            <a:ext cx="972095" cy="972095"/>
          </a:xfrm>
          <a:prstGeom prst="rect">
            <a:avLst/>
          </a:prstGeom>
        </p:spPr>
      </p:pic>
      <p:sp>
        <p:nvSpPr>
          <p:cNvPr id="26" name="TextBox 25">
            <a:extLst>
              <a:ext uri="{FF2B5EF4-FFF2-40B4-BE49-F238E27FC236}">
                <a16:creationId xmlns:a16="http://schemas.microsoft.com/office/drawing/2014/main" id="{A03197FA-6386-B3DC-3D66-8D37FD693676}"/>
              </a:ext>
            </a:extLst>
          </p:cNvPr>
          <p:cNvSpPr txBox="1"/>
          <p:nvPr/>
        </p:nvSpPr>
        <p:spPr>
          <a:xfrm>
            <a:off x="927670" y="4038718"/>
            <a:ext cx="1999878" cy="1854290"/>
          </a:xfrm>
          <a:prstGeom prst="rect">
            <a:avLst/>
          </a:prstGeom>
          <a:solidFill>
            <a:schemeClr val="bg1">
              <a:lumMod val="95000"/>
            </a:schemeClr>
          </a:solidFill>
        </p:spPr>
        <p:txBody>
          <a:bodyPr wrap="square">
            <a:spAutoFit/>
          </a:bodyPr>
          <a:lstStyle/>
          <a:p>
            <a:pPr marL="171450" indent="-171450">
              <a:lnSpc>
                <a:spcPct val="107000"/>
              </a:lnSpc>
              <a:buFont typeface="Arial" panose="020B0604020202020204" pitchFamily="34" charset="0"/>
              <a:buChar char="•"/>
            </a:pPr>
            <a:r>
              <a:rPr lang="en-GB" sz="1200" i="1" dirty="0">
                <a:cs typeface="Latha" panose="020B0604020202020204" pitchFamily="34" charset="0"/>
              </a:rPr>
              <a:t>Quality</a:t>
            </a:r>
          </a:p>
          <a:p>
            <a:pPr marL="171450" indent="-171450">
              <a:lnSpc>
                <a:spcPct val="107000"/>
              </a:lnSpc>
              <a:buFont typeface="Arial" panose="020B0604020202020204" pitchFamily="34" charset="0"/>
              <a:buChar char="•"/>
            </a:pPr>
            <a:r>
              <a:rPr lang="en-GB" sz="1200" i="1" dirty="0">
                <a:cs typeface="Latha" panose="020B0604020202020204" pitchFamily="34" charset="0"/>
              </a:rPr>
              <a:t>Price</a:t>
            </a:r>
          </a:p>
          <a:p>
            <a:pPr marL="171450" indent="-171450">
              <a:lnSpc>
                <a:spcPct val="107000"/>
              </a:lnSpc>
              <a:buFont typeface="Arial" panose="020B0604020202020204" pitchFamily="34" charset="0"/>
              <a:buChar char="•"/>
            </a:pPr>
            <a:r>
              <a:rPr lang="en-GB" sz="1200" i="1" dirty="0">
                <a:cs typeface="Latha" panose="020B0604020202020204" pitchFamily="34" charset="0"/>
              </a:rPr>
              <a:t>Packing</a:t>
            </a:r>
          </a:p>
          <a:p>
            <a:pPr marL="171450" indent="-171450">
              <a:lnSpc>
                <a:spcPct val="107000"/>
              </a:lnSpc>
              <a:buFont typeface="Arial" panose="020B0604020202020204" pitchFamily="34" charset="0"/>
              <a:buChar char="•"/>
            </a:pPr>
            <a:r>
              <a:rPr lang="en-GB" sz="1200" i="1" dirty="0">
                <a:cs typeface="Latha" panose="020B0604020202020204" pitchFamily="34" charset="0"/>
              </a:rPr>
              <a:t>Delivery </a:t>
            </a:r>
          </a:p>
          <a:p>
            <a:pPr marL="171450" indent="-171450">
              <a:lnSpc>
                <a:spcPct val="107000"/>
              </a:lnSpc>
              <a:buFont typeface="Arial" panose="020B0604020202020204" pitchFamily="34" charset="0"/>
              <a:buChar char="•"/>
            </a:pPr>
            <a:r>
              <a:rPr lang="en-GB" sz="1200" i="1" dirty="0">
                <a:cs typeface="Latha" panose="020B0604020202020204" pitchFamily="34" charset="0"/>
              </a:rPr>
              <a:t>Brand Image </a:t>
            </a:r>
          </a:p>
          <a:p>
            <a:pPr marL="171450" indent="-171450">
              <a:lnSpc>
                <a:spcPct val="107000"/>
              </a:lnSpc>
              <a:buFont typeface="Arial" panose="020B0604020202020204" pitchFamily="34" charset="0"/>
              <a:buChar char="•"/>
            </a:pPr>
            <a:r>
              <a:rPr lang="en-GB" sz="1200" i="1" dirty="0">
                <a:cs typeface="Latha" panose="020B0604020202020204" pitchFamily="34" charset="0"/>
              </a:rPr>
              <a:t>Brand values &amp; ethics </a:t>
            </a:r>
          </a:p>
          <a:p>
            <a:pPr marL="171450" indent="-171450">
              <a:lnSpc>
                <a:spcPct val="107000"/>
              </a:lnSpc>
              <a:buFont typeface="Arial" panose="020B0604020202020204" pitchFamily="34" charset="0"/>
              <a:buChar char="•"/>
            </a:pPr>
            <a:r>
              <a:rPr lang="en-GB" sz="1200" i="1" dirty="0">
                <a:cs typeface="Latha" panose="020B0604020202020204" pitchFamily="34" charset="0"/>
              </a:rPr>
              <a:t>Environmentally friendly </a:t>
            </a:r>
          </a:p>
          <a:p>
            <a:pPr marL="171450" indent="-171450">
              <a:lnSpc>
                <a:spcPct val="107000"/>
              </a:lnSpc>
              <a:buFont typeface="Arial" panose="020B0604020202020204" pitchFamily="34" charset="0"/>
              <a:buChar char="•"/>
            </a:pPr>
            <a:r>
              <a:rPr lang="en-GB" sz="1200" i="1" dirty="0">
                <a:cs typeface="Latha" panose="020B0604020202020204" pitchFamily="34" charset="0"/>
              </a:rPr>
              <a:t>Locally produced </a:t>
            </a:r>
          </a:p>
          <a:p>
            <a:pPr marL="171450" indent="-171450">
              <a:lnSpc>
                <a:spcPct val="107000"/>
              </a:lnSpc>
              <a:buFont typeface="Arial" panose="020B0604020202020204" pitchFamily="34" charset="0"/>
              <a:buChar char="•"/>
            </a:pPr>
            <a:r>
              <a:rPr lang="en-GB" sz="1200" i="1" dirty="0">
                <a:cs typeface="Latha" panose="020B0604020202020204" pitchFamily="34" charset="0"/>
              </a:rPr>
              <a:t>Recycled </a:t>
            </a:r>
          </a:p>
        </p:txBody>
      </p:sp>
      <p:sp>
        <p:nvSpPr>
          <p:cNvPr id="28" name="Flowchart: Merge 27">
            <a:extLst>
              <a:ext uri="{FF2B5EF4-FFF2-40B4-BE49-F238E27FC236}">
                <a16:creationId xmlns:a16="http://schemas.microsoft.com/office/drawing/2014/main" id="{6E56A1D2-FA42-30BC-D852-6E0BAB083E60}"/>
              </a:ext>
            </a:extLst>
          </p:cNvPr>
          <p:cNvSpPr/>
          <p:nvPr/>
        </p:nvSpPr>
        <p:spPr>
          <a:xfrm rot="5400000">
            <a:off x="2458188" y="4670403"/>
            <a:ext cx="1927495" cy="517715"/>
          </a:xfrm>
          <a:prstGeom prst="flowChartMerge">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Merge 4">
            <a:extLst>
              <a:ext uri="{FF2B5EF4-FFF2-40B4-BE49-F238E27FC236}">
                <a16:creationId xmlns:a16="http://schemas.microsoft.com/office/drawing/2014/main" id="{5E974717-C4F3-EA45-0BD9-9D3C17AF5A38}"/>
              </a:ext>
            </a:extLst>
          </p:cNvPr>
          <p:cNvSpPr/>
          <p:nvPr/>
        </p:nvSpPr>
        <p:spPr>
          <a:xfrm rot="16200000">
            <a:off x="8630387" y="2146278"/>
            <a:ext cx="1927495" cy="517715"/>
          </a:xfrm>
          <a:prstGeom prst="flowChartMerge">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56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E31BC60-985C-6E49-320D-44E09BE9D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C50236B0-B6B2-D590-64B2-03FE93A1923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4CF0ACCB-7855-BD27-4CC4-E8A91232E29F}"/>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Selecting &amp; Categorizing.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Planning for KAM</a:t>
            </a:r>
          </a:p>
        </p:txBody>
      </p:sp>
      <p:sp>
        <p:nvSpPr>
          <p:cNvPr id="6" name="TextBox 5">
            <a:extLst>
              <a:ext uri="{FF2B5EF4-FFF2-40B4-BE49-F238E27FC236}">
                <a16:creationId xmlns:a16="http://schemas.microsoft.com/office/drawing/2014/main" id="{BBF30334-8434-293E-4222-AF2D727ED104}"/>
              </a:ext>
            </a:extLst>
          </p:cNvPr>
          <p:cNvSpPr txBox="1"/>
          <p:nvPr/>
        </p:nvSpPr>
        <p:spPr>
          <a:xfrm>
            <a:off x="596390" y="2273519"/>
            <a:ext cx="5169298" cy="1792157"/>
          </a:xfrm>
          <a:prstGeom prst="rect">
            <a:avLst/>
          </a:prstGeom>
          <a:noFill/>
        </p:spPr>
        <p:txBody>
          <a:bodyPr wrap="square">
            <a:spAutoFit/>
          </a:bodyPr>
          <a:lstStyle/>
          <a:p>
            <a:pPr>
              <a:lnSpc>
                <a:spcPct val="107000"/>
              </a:lnSpc>
              <a:spcAft>
                <a:spcPts val="800"/>
              </a:spcAft>
            </a:pPr>
            <a:r>
              <a:rPr lang="en-GB" sz="1400" dirty="0">
                <a:effectLst/>
                <a:ea typeface="Calibri" panose="020F0502020204030204" pitchFamily="34" charset="0"/>
                <a:cs typeface="Latha" panose="020B0604020202020204" pitchFamily="34" charset="0"/>
              </a:rPr>
              <a:t> </a:t>
            </a:r>
            <a:r>
              <a:rPr lang="en-GB" sz="1200" dirty="0">
                <a:effectLst/>
                <a:ea typeface="Calibri" panose="020F0502020204030204" pitchFamily="34" charset="0"/>
                <a:cs typeface="Latha" panose="020B0604020202020204" pitchFamily="34" charset="0"/>
              </a:rPr>
              <a:t>While businesses serious about growing their business beyond a 1 year operational plan are working on a strategic plan which could be </a:t>
            </a:r>
            <a:r>
              <a:rPr lang="en-GB" sz="1200" dirty="0">
                <a:ea typeface="Calibri" panose="020F0502020204030204" pitchFamily="34" charset="0"/>
                <a:cs typeface="Latha" panose="020B0604020202020204" pitchFamily="34" charset="0"/>
              </a:rPr>
              <a:t>between 3 to 5 years , why is it that Key accounts have only operational plans , specially when they have to grow and deliver growth for the overall brand owners plan . </a:t>
            </a:r>
          </a:p>
          <a:p>
            <a:pPr>
              <a:lnSpc>
                <a:spcPct val="107000"/>
              </a:lnSpc>
              <a:spcAft>
                <a:spcPts val="800"/>
              </a:spcAft>
            </a:pPr>
            <a:r>
              <a:rPr lang="en-GB" sz="1200" dirty="0">
                <a:ea typeface="Calibri" panose="020F0502020204030204" pitchFamily="34" charset="0"/>
                <a:cs typeface="Latha" panose="020B0604020202020204" pitchFamily="34" charset="0"/>
              </a:rPr>
              <a:t>Not having a strategic plan has many repercussions , while having one has many positives and gives business owners the foresight and the resources to engage in long term decision making and planning to support the</a:t>
            </a:r>
            <a:endParaRPr lang="en-GB" sz="1200" dirty="0">
              <a:effectLst/>
              <a:ea typeface="Calibri" panose="020F0502020204030204" pitchFamily="34" charset="0"/>
              <a:cs typeface="Latha" panose="020B0604020202020204" pitchFamily="34" charset="0"/>
            </a:endParaRPr>
          </a:p>
        </p:txBody>
      </p:sp>
      <p:graphicFrame>
        <p:nvGraphicFramePr>
          <p:cNvPr id="8" name="Table 8">
            <a:extLst>
              <a:ext uri="{FF2B5EF4-FFF2-40B4-BE49-F238E27FC236}">
                <a16:creationId xmlns:a16="http://schemas.microsoft.com/office/drawing/2014/main" id="{DCF3E86B-D80A-CA65-62AC-B3287648E53C}"/>
              </a:ext>
            </a:extLst>
          </p:cNvPr>
          <p:cNvGraphicFramePr>
            <a:graphicFrameLocks noGrp="1"/>
          </p:cNvGraphicFramePr>
          <p:nvPr>
            <p:extLst>
              <p:ext uri="{D42A27DB-BD31-4B8C-83A1-F6EECF244321}">
                <p14:modId xmlns:p14="http://schemas.microsoft.com/office/powerpoint/2010/main" val="679646696"/>
              </p:ext>
            </p:extLst>
          </p:nvPr>
        </p:nvGraphicFramePr>
        <p:xfrm>
          <a:off x="5952792" y="1157307"/>
          <a:ext cx="5169298" cy="4211320"/>
        </p:xfrm>
        <a:graphic>
          <a:graphicData uri="http://schemas.openxmlformats.org/drawingml/2006/table">
            <a:tbl>
              <a:tblPr firstRow="1" bandRow="1">
                <a:tableStyleId>{5C22544A-7EE6-4342-B048-85BDC9FD1C3A}</a:tableStyleId>
              </a:tblPr>
              <a:tblGrid>
                <a:gridCol w="2848453">
                  <a:extLst>
                    <a:ext uri="{9D8B030D-6E8A-4147-A177-3AD203B41FA5}">
                      <a16:colId xmlns:a16="http://schemas.microsoft.com/office/drawing/2014/main" val="2555743398"/>
                    </a:ext>
                  </a:extLst>
                </a:gridCol>
                <a:gridCol w="1173179">
                  <a:extLst>
                    <a:ext uri="{9D8B030D-6E8A-4147-A177-3AD203B41FA5}">
                      <a16:colId xmlns:a16="http://schemas.microsoft.com/office/drawing/2014/main" val="2819257547"/>
                    </a:ext>
                  </a:extLst>
                </a:gridCol>
                <a:gridCol w="1147666">
                  <a:extLst>
                    <a:ext uri="{9D8B030D-6E8A-4147-A177-3AD203B41FA5}">
                      <a16:colId xmlns:a16="http://schemas.microsoft.com/office/drawing/2014/main" val="3235838969"/>
                    </a:ext>
                  </a:extLst>
                </a:gridCol>
              </a:tblGrid>
              <a:tr h="370840">
                <a:tc>
                  <a:txBody>
                    <a:bodyPr/>
                    <a:lstStyle/>
                    <a:p>
                      <a:pPr algn="ctr"/>
                      <a:r>
                        <a:rPr lang="en-GB" sz="1400" dirty="0"/>
                        <a:t>Components </a:t>
                      </a:r>
                    </a:p>
                  </a:txBody>
                  <a:tcPr anchor="ctr">
                    <a:solidFill>
                      <a:srgbClr val="3984A3"/>
                    </a:solidFill>
                  </a:tcPr>
                </a:tc>
                <a:tc>
                  <a:txBody>
                    <a:bodyPr/>
                    <a:lstStyle/>
                    <a:p>
                      <a:pPr algn="ctr"/>
                      <a:r>
                        <a:rPr lang="en-GB" sz="1100" dirty="0"/>
                        <a:t>Operational Plan </a:t>
                      </a:r>
                    </a:p>
                  </a:txBody>
                  <a:tcPr>
                    <a:solidFill>
                      <a:srgbClr val="3984A3"/>
                    </a:solidFill>
                  </a:tcPr>
                </a:tc>
                <a:tc>
                  <a:txBody>
                    <a:bodyPr/>
                    <a:lstStyle/>
                    <a:p>
                      <a:pPr algn="ctr"/>
                      <a:r>
                        <a:rPr lang="en-GB" sz="1100" dirty="0"/>
                        <a:t>Strategic Plan </a:t>
                      </a:r>
                    </a:p>
                  </a:txBody>
                  <a:tcPr>
                    <a:solidFill>
                      <a:srgbClr val="3984A3"/>
                    </a:solidFill>
                  </a:tcPr>
                </a:tc>
                <a:extLst>
                  <a:ext uri="{0D108BD9-81ED-4DB2-BD59-A6C34878D82A}">
                    <a16:rowId xmlns:a16="http://schemas.microsoft.com/office/drawing/2014/main" val="1114069589"/>
                  </a:ext>
                </a:extLst>
              </a:tr>
              <a:tr h="252000">
                <a:tc>
                  <a:txBody>
                    <a:bodyPr/>
                    <a:lstStyle/>
                    <a:p>
                      <a:r>
                        <a:rPr lang="en-GB" sz="1200" dirty="0"/>
                        <a:t>Vision / Value / Mission Statement</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a:p>
                  </a:txBody>
                  <a:tcPr>
                    <a:solidFill>
                      <a:schemeClr val="bg1">
                        <a:lumMod val="95000"/>
                      </a:schemeClr>
                    </a:solidFill>
                  </a:tcPr>
                </a:tc>
                <a:extLst>
                  <a:ext uri="{0D108BD9-81ED-4DB2-BD59-A6C34878D82A}">
                    <a16:rowId xmlns:a16="http://schemas.microsoft.com/office/drawing/2014/main" val="1793375926"/>
                  </a:ext>
                </a:extLst>
              </a:tr>
              <a:tr h="252000">
                <a:tc>
                  <a:txBody>
                    <a:bodyPr/>
                    <a:lstStyle/>
                    <a:p>
                      <a:r>
                        <a:rPr lang="en-GB" sz="1200" dirty="0"/>
                        <a:t>Problem Identification &amp; Gap analysis</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a:p>
                  </a:txBody>
                  <a:tcPr>
                    <a:solidFill>
                      <a:schemeClr val="bg1">
                        <a:lumMod val="95000"/>
                      </a:schemeClr>
                    </a:solidFill>
                  </a:tcPr>
                </a:tc>
                <a:extLst>
                  <a:ext uri="{0D108BD9-81ED-4DB2-BD59-A6C34878D82A}">
                    <a16:rowId xmlns:a16="http://schemas.microsoft.com/office/drawing/2014/main" val="2612182427"/>
                  </a:ext>
                </a:extLst>
              </a:tr>
              <a:tr h="252000">
                <a:tc>
                  <a:txBody>
                    <a:bodyPr/>
                    <a:lstStyle/>
                    <a:p>
                      <a:r>
                        <a:rPr lang="en-GB" sz="1200" dirty="0"/>
                        <a:t>SWOT Analysis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571360429"/>
                  </a:ext>
                </a:extLst>
              </a:tr>
              <a:tr h="252000">
                <a:tc>
                  <a:txBody>
                    <a:bodyPr/>
                    <a:lstStyle/>
                    <a:p>
                      <a:r>
                        <a:rPr lang="en-GB" sz="1200" dirty="0"/>
                        <a:t>Goals and Evaluation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539896682"/>
                  </a:ext>
                </a:extLst>
              </a:tr>
              <a:tr h="252000">
                <a:tc>
                  <a:txBody>
                    <a:bodyPr/>
                    <a:lstStyle/>
                    <a:p>
                      <a:r>
                        <a:rPr lang="en-GB" sz="1200" dirty="0"/>
                        <a:t>Executive Summary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083187970"/>
                  </a:ext>
                </a:extLst>
              </a:tr>
              <a:tr h="252000">
                <a:tc>
                  <a:txBody>
                    <a:bodyPr/>
                    <a:lstStyle/>
                    <a:p>
                      <a:r>
                        <a:rPr lang="en-GB" sz="1200" dirty="0"/>
                        <a:t>Time Span</a:t>
                      </a:r>
                    </a:p>
                  </a:txBody>
                  <a:tcPr>
                    <a:solidFill>
                      <a:schemeClr val="bg1">
                        <a:lumMod val="95000"/>
                      </a:schemeClr>
                    </a:solidFill>
                  </a:tcPr>
                </a:tc>
                <a:tc>
                  <a:txBody>
                    <a:bodyPr/>
                    <a:lstStyle/>
                    <a:p>
                      <a:r>
                        <a:rPr lang="en-GB" sz="1200" dirty="0"/>
                        <a:t>1 Year </a:t>
                      </a:r>
                    </a:p>
                  </a:txBody>
                  <a:tcPr>
                    <a:solidFill>
                      <a:schemeClr val="bg1">
                        <a:lumMod val="95000"/>
                      </a:schemeClr>
                    </a:solidFill>
                  </a:tcPr>
                </a:tc>
                <a:tc>
                  <a:txBody>
                    <a:bodyPr/>
                    <a:lstStyle/>
                    <a:p>
                      <a:r>
                        <a:rPr lang="en-GB" sz="1200" dirty="0"/>
                        <a:t>3 to 5 years </a:t>
                      </a:r>
                    </a:p>
                  </a:txBody>
                  <a:tcPr>
                    <a:solidFill>
                      <a:schemeClr val="bg1">
                        <a:lumMod val="95000"/>
                      </a:schemeClr>
                    </a:solidFill>
                  </a:tcPr>
                </a:tc>
                <a:extLst>
                  <a:ext uri="{0D108BD9-81ED-4DB2-BD59-A6C34878D82A}">
                    <a16:rowId xmlns:a16="http://schemas.microsoft.com/office/drawing/2014/main" val="2335498974"/>
                  </a:ext>
                </a:extLst>
              </a:tr>
              <a:tr h="252000">
                <a:tc>
                  <a:txBody>
                    <a:bodyPr/>
                    <a:lstStyle/>
                    <a:p>
                      <a:r>
                        <a:rPr lang="en-GB" sz="1200" dirty="0"/>
                        <a:t>Product Portfolio </a:t>
                      </a:r>
                    </a:p>
                  </a:txBody>
                  <a:tcPr>
                    <a:solidFill>
                      <a:schemeClr val="bg1">
                        <a:lumMod val="95000"/>
                      </a:schemeClr>
                    </a:solidFill>
                  </a:tcPr>
                </a:tc>
                <a:tc>
                  <a:txBody>
                    <a:bodyPr/>
                    <a:lstStyle/>
                    <a:p>
                      <a:r>
                        <a:rPr lang="en-GB" sz="1200" dirty="0"/>
                        <a:t>Constant </a:t>
                      </a:r>
                    </a:p>
                  </a:txBody>
                  <a:tcPr>
                    <a:solidFill>
                      <a:schemeClr val="bg1">
                        <a:lumMod val="95000"/>
                      </a:schemeClr>
                    </a:solidFill>
                  </a:tcPr>
                </a:tc>
                <a:tc>
                  <a:txBody>
                    <a:bodyPr/>
                    <a:lstStyle/>
                    <a:p>
                      <a:r>
                        <a:rPr lang="en-GB" sz="1200" dirty="0"/>
                        <a:t>Changes </a:t>
                      </a:r>
                    </a:p>
                  </a:txBody>
                  <a:tcPr>
                    <a:solidFill>
                      <a:schemeClr val="bg1">
                        <a:lumMod val="95000"/>
                      </a:schemeClr>
                    </a:solidFill>
                  </a:tcPr>
                </a:tc>
                <a:extLst>
                  <a:ext uri="{0D108BD9-81ED-4DB2-BD59-A6C34878D82A}">
                    <a16:rowId xmlns:a16="http://schemas.microsoft.com/office/drawing/2014/main" val="2156293981"/>
                  </a:ext>
                </a:extLst>
              </a:tr>
              <a:tr h="252000">
                <a:tc>
                  <a:txBody>
                    <a:bodyPr/>
                    <a:lstStyle/>
                    <a:p>
                      <a:pPr algn="r"/>
                      <a:r>
                        <a:rPr lang="en-GB" sz="1200" dirty="0"/>
                        <a:t>Sales / Revenue Projection</a:t>
                      </a:r>
                    </a:p>
                  </a:txBody>
                  <a:tcPr>
                    <a:solidFill>
                      <a:schemeClr val="bg1">
                        <a:lumMod val="95000"/>
                      </a:schemeClr>
                    </a:solidFill>
                  </a:tcPr>
                </a:tc>
                <a:tc>
                  <a:txBody>
                    <a:bodyPr/>
                    <a:lstStyle/>
                    <a:p>
                      <a:r>
                        <a:rPr lang="en-GB" sz="1200" dirty="0"/>
                        <a:t>1 Year </a:t>
                      </a:r>
                    </a:p>
                  </a:txBody>
                  <a:tcPr>
                    <a:solidFill>
                      <a:schemeClr val="bg1">
                        <a:lumMod val="95000"/>
                      </a:schemeClr>
                    </a:solidFill>
                  </a:tcPr>
                </a:tc>
                <a:tc>
                  <a:txBody>
                    <a:bodyPr/>
                    <a:lstStyle/>
                    <a:p>
                      <a:r>
                        <a:rPr lang="en-GB" sz="1200" dirty="0"/>
                        <a:t>3 to 5 Years </a:t>
                      </a:r>
                    </a:p>
                  </a:txBody>
                  <a:tcPr>
                    <a:solidFill>
                      <a:schemeClr val="bg1">
                        <a:lumMod val="95000"/>
                      </a:schemeClr>
                    </a:solidFill>
                  </a:tcPr>
                </a:tc>
                <a:extLst>
                  <a:ext uri="{0D108BD9-81ED-4DB2-BD59-A6C34878D82A}">
                    <a16:rowId xmlns:a16="http://schemas.microsoft.com/office/drawing/2014/main" val="3817385794"/>
                  </a:ext>
                </a:extLst>
              </a:tr>
              <a:tr h="252000">
                <a:tc>
                  <a:txBody>
                    <a:bodyPr/>
                    <a:lstStyle/>
                    <a:p>
                      <a:pPr algn="r"/>
                      <a:r>
                        <a:rPr lang="en-GB" sz="1200" dirty="0"/>
                        <a:t>Costs - Sales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24389551"/>
                  </a:ext>
                </a:extLst>
              </a:tr>
              <a:tr h="252000">
                <a:tc>
                  <a:txBody>
                    <a:bodyPr/>
                    <a:lstStyle/>
                    <a:p>
                      <a:pPr algn="r"/>
                      <a:r>
                        <a:rPr lang="en-GB" sz="1200" dirty="0"/>
                        <a:t>Costs – Administration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997828952"/>
                  </a:ext>
                </a:extLst>
              </a:tr>
              <a:tr h="252000">
                <a:tc>
                  <a:txBody>
                    <a:bodyPr/>
                    <a:lstStyle/>
                    <a:p>
                      <a:pPr algn="r"/>
                      <a:r>
                        <a:rPr lang="en-GB" sz="1200" dirty="0"/>
                        <a:t>Costs – Marketing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328415722"/>
                  </a:ext>
                </a:extLst>
              </a:tr>
              <a:tr h="252000">
                <a:tc>
                  <a:txBody>
                    <a:bodyPr/>
                    <a:lstStyle/>
                    <a:p>
                      <a:pPr algn="r"/>
                      <a:r>
                        <a:rPr lang="en-GB" sz="1200" dirty="0"/>
                        <a:t>Infra Structure Costs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036793845"/>
                  </a:ext>
                </a:extLst>
              </a:tr>
              <a:tr h="252000">
                <a:tc>
                  <a:txBody>
                    <a:bodyPr/>
                    <a:lstStyle/>
                    <a:p>
                      <a:pPr algn="r"/>
                      <a:r>
                        <a:rPr lang="en-GB" sz="1200" dirty="0"/>
                        <a:t>Machinery &amp; Equipment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738811896"/>
                  </a:ext>
                </a:extLst>
              </a:tr>
              <a:tr h="252000">
                <a:tc>
                  <a:txBody>
                    <a:bodyPr/>
                    <a:lstStyle/>
                    <a:p>
                      <a:pPr algn="r"/>
                      <a:r>
                        <a:rPr lang="en-GB" sz="1200" dirty="0"/>
                        <a:t>Contribution Revenue / PBT</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8568981"/>
                  </a:ext>
                </a:extLst>
              </a:tr>
            </a:tbl>
          </a:graphicData>
        </a:graphic>
      </p:graphicFrame>
      <p:pic>
        <p:nvPicPr>
          <p:cNvPr id="10" name="Graphic 9" descr="Checkmark with solid fill">
            <a:extLst>
              <a:ext uri="{FF2B5EF4-FFF2-40B4-BE49-F238E27FC236}">
                <a16:creationId xmlns:a16="http://schemas.microsoft.com/office/drawing/2014/main" id="{9A6C5822-F997-5AFA-E0AA-85AE817466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2290" y="1569726"/>
            <a:ext cx="195316" cy="195316"/>
          </a:xfrm>
          <a:prstGeom prst="rect">
            <a:avLst/>
          </a:prstGeom>
        </p:spPr>
      </p:pic>
      <p:pic>
        <p:nvPicPr>
          <p:cNvPr id="11" name="Graphic 10" descr="Checkmark with solid fill">
            <a:extLst>
              <a:ext uri="{FF2B5EF4-FFF2-40B4-BE49-F238E27FC236}">
                <a16:creationId xmlns:a16="http://schemas.microsoft.com/office/drawing/2014/main" id="{AA86E914-7547-6753-3EE6-DFCF179276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2290" y="1861834"/>
            <a:ext cx="195316" cy="195316"/>
          </a:xfrm>
          <a:prstGeom prst="rect">
            <a:avLst/>
          </a:prstGeom>
        </p:spPr>
      </p:pic>
      <p:pic>
        <p:nvPicPr>
          <p:cNvPr id="12" name="Graphic 11" descr="Checkmark with solid fill">
            <a:extLst>
              <a:ext uri="{FF2B5EF4-FFF2-40B4-BE49-F238E27FC236}">
                <a16:creationId xmlns:a16="http://schemas.microsoft.com/office/drawing/2014/main" id="{6148F062-BEA1-1600-0DC3-CFA29BCC1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2290" y="2125900"/>
            <a:ext cx="195316" cy="195316"/>
          </a:xfrm>
          <a:prstGeom prst="rect">
            <a:avLst/>
          </a:prstGeom>
        </p:spPr>
      </p:pic>
      <p:pic>
        <p:nvPicPr>
          <p:cNvPr id="13" name="Graphic 12" descr="Checkmark with solid fill">
            <a:extLst>
              <a:ext uri="{FF2B5EF4-FFF2-40B4-BE49-F238E27FC236}">
                <a16:creationId xmlns:a16="http://schemas.microsoft.com/office/drawing/2014/main" id="{7033C0B0-8638-096C-8CB3-CEE0411ADE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2290" y="2408628"/>
            <a:ext cx="195316" cy="195316"/>
          </a:xfrm>
          <a:prstGeom prst="rect">
            <a:avLst/>
          </a:prstGeom>
        </p:spPr>
      </p:pic>
      <p:pic>
        <p:nvPicPr>
          <p:cNvPr id="14" name="Graphic 13" descr="Checkmark with solid fill">
            <a:extLst>
              <a:ext uri="{FF2B5EF4-FFF2-40B4-BE49-F238E27FC236}">
                <a16:creationId xmlns:a16="http://schemas.microsoft.com/office/drawing/2014/main" id="{DC0645EE-8B44-8EF6-4B89-066FB78A9B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2290" y="2632836"/>
            <a:ext cx="195316" cy="195316"/>
          </a:xfrm>
          <a:prstGeom prst="rect">
            <a:avLst/>
          </a:prstGeom>
        </p:spPr>
      </p:pic>
      <p:pic>
        <p:nvPicPr>
          <p:cNvPr id="15" name="Graphic 14" descr="Checkmark with solid fill">
            <a:extLst>
              <a:ext uri="{FF2B5EF4-FFF2-40B4-BE49-F238E27FC236}">
                <a16:creationId xmlns:a16="http://schemas.microsoft.com/office/drawing/2014/main" id="{61E754EE-0617-7E75-447D-C2A404EF7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4432" y="3792669"/>
            <a:ext cx="195316" cy="195316"/>
          </a:xfrm>
          <a:prstGeom prst="rect">
            <a:avLst/>
          </a:prstGeom>
        </p:spPr>
      </p:pic>
      <p:pic>
        <p:nvPicPr>
          <p:cNvPr id="16" name="Graphic 15" descr="Checkmark with solid fill">
            <a:extLst>
              <a:ext uri="{FF2B5EF4-FFF2-40B4-BE49-F238E27FC236}">
                <a16:creationId xmlns:a16="http://schemas.microsoft.com/office/drawing/2014/main" id="{FC90323E-0FF9-069B-D0C1-4A699B2C6D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8609" y="4609887"/>
            <a:ext cx="195316" cy="195316"/>
          </a:xfrm>
          <a:prstGeom prst="rect">
            <a:avLst/>
          </a:prstGeom>
        </p:spPr>
      </p:pic>
      <p:pic>
        <p:nvPicPr>
          <p:cNvPr id="17" name="Graphic 16" descr="Checkmark with solid fill">
            <a:extLst>
              <a:ext uri="{FF2B5EF4-FFF2-40B4-BE49-F238E27FC236}">
                <a16:creationId xmlns:a16="http://schemas.microsoft.com/office/drawing/2014/main" id="{990AC1E4-9E44-C807-7444-E2282D73E5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7269" y="4873953"/>
            <a:ext cx="195316" cy="195316"/>
          </a:xfrm>
          <a:prstGeom prst="rect">
            <a:avLst/>
          </a:prstGeom>
        </p:spPr>
      </p:pic>
      <p:pic>
        <p:nvPicPr>
          <p:cNvPr id="18" name="Graphic 17" descr="Checkmark with solid fill">
            <a:extLst>
              <a:ext uri="{FF2B5EF4-FFF2-40B4-BE49-F238E27FC236}">
                <a16:creationId xmlns:a16="http://schemas.microsoft.com/office/drawing/2014/main" id="{E04885D5-FDCE-165A-8458-99819AA17E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2090" y="5164269"/>
            <a:ext cx="195316" cy="195316"/>
          </a:xfrm>
          <a:prstGeom prst="rect">
            <a:avLst/>
          </a:prstGeom>
        </p:spPr>
      </p:pic>
      <p:pic>
        <p:nvPicPr>
          <p:cNvPr id="19" name="Graphic 18" descr="Checkmark with solid fill">
            <a:extLst>
              <a:ext uri="{FF2B5EF4-FFF2-40B4-BE49-F238E27FC236}">
                <a16:creationId xmlns:a16="http://schemas.microsoft.com/office/drawing/2014/main" id="{31EF53D5-1947-1012-D159-DF35D848EA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0952" y="5141087"/>
            <a:ext cx="195316" cy="195316"/>
          </a:xfrm>
          <a:prstGeom prst="rect">
            <a:avLst/>
          </a:prstGeom>
        </p:spPr>
      </p:pic>
      <p:pic>
        <p:nvPicPr>
          <p:cNvPr id="20" name="Graphic 19" descr="Checkmark with solid fill">
            <a:extLst>
              <a:ext uri="{FF2B5EF4-FFF2-40B4-BE49-F238E27FC236}">
                <a16:creationId xmlns:a16="http://schemas.microsoft.com/office/drawing/2014/main" id="{496F12A3-E4FC-F7AA-056E-44F6D8D2FF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4432" y="4071510"/>
            <a:ext cx="195316" cy="195316"/>
          </a:xfrm>
          <a:prstGeom prst="rect">
            <a:avLst/>
          </a:prstGeom>
        </p:spPr>
      </p:pic>
      <p:pic>
        <p:nvPicPr>
          <p:cNvPr id="21" name="Graphic 20" descr="Checkmark with solid fill">
            <a:extLst>
              <a:ext uri="{FF2B5EF4-FFF2-40B4-BE49-F238E27FC236}">
                <a16:creationId xmlns:a16="http://schemas.microsoft.com/office/drawing/2014/main" id="{8F35CCE1-FFAD-F0B4-52D1-A18AABFAFE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4432" y="4339048"/>
            <a:ext cx="195316" cy="195316"/>
          </a:xfrm>
          <a:prstGeom prst="rect">
            <a:avLst/>
          </a:prstGeom>
        </p:spPr>
      </p:pic>
      <p:pic>
        <p:nvPicPr>
          <p:cNvPr id="22" name="Graphic 21" descr="Checkmark with solid fill">
            <a:extLst>
              <a:ext uri="{FF2B5EF4-FFF2-40B4-BE49-F238E27FC236}">
                <a16:creationId xmlns:a16="http://schemas.microsoft.com/office/drawing/2014/main" id="{28B2C497-F902-C26C-FE73-765415AA4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4928" y="3755921"/>
            <a:ext cx="195316" cy="195316"/>
          </a:xfrm>
          <a:prstGeom prst="rect">
            <a:avLst/>
          </a:prstGeom>
        </p:spPr>
      </p:pic>
      <p:pic>
        <p:nvPicPr>
          <p:cNvPr id="23" name="Graphic 22" descr="Checkmark with solid fill">
            <a:extLst>
              <a:ext uri="{FF2B5EF4-FFF2-40B4-BE49-F238E27FC236}">
                <a16:creationId xmlns:a16="http://schemas.microsoft.com/office/drawing/2014/main" id="{DB3A0A09-FE52-1BB7-9DE1-950807B803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4928" y="4034762"/>
            <a:ext cx="195316" cy="195316"/>
          </a:xfrm>
          <a:prstGeom prst="rect">
            <a:avLst/>
          </a:prstGeom>
        </p:spPr>
      </p:pic>
      <p:pic>
        <p:nvPicPr>
          <p:cNvPr id="24" name="Graphic 23" descr="Checkmark with solid fill">
            <a:extLst>
              <a:ext uri="{FF2B5EF4-FFF2-40B4-BE49-F238E27FC236}">
                <a16:creationId xmlns:a16="http://schemas.microsoft.com/office/drawing/2014/main" id="{CFC95C44-9827-D02F-2D69-E9FD04B58F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5597" y="4302300"/>
            <a:ext cx="195316" cy="195316"/>
          </a:xfrm>
          <a:prstGeom prst="rect">
            <a:avLst/>
          </a:prstGeom>
        </p:spPr>
      </p:pic>
    </p:spTree>
    <p:extLst>
      <p:ext uri="{BB962C8B-B14F-4D97-AF65-F5344CB8AC3E}">
        <p14:creationId xmlns:p14="http://schemas.microsoft.com/office/powerpoint/2010/main" val="206188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467275A-DCBA-99FC-C130-3DE80FFF2876}"/>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Categorizing Accounts </a:t>
            </a:r>
          </a:p>
        </p:txBody>
      </p:sp>
      <p:pic>
        <p:nvPicPr>
          <p:cNvPr id="15" name="Picture 14" descr="Logo&#10;&#10;Description automatically generated">
            <a:extLst>
              <a:ext uri="{FF2B5EF4-FFF2-40B4-BE49-F238E27FC236}">
                <a16:creationId xmlns:a16="http://schemas.microsoft.com/office/drawing/2014/main" id="{276E22FE-2342-5E76-C002-6DEB5F049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Footer Placeholder 3">
            <a:extLst>
              <a:ext uri="{FF2B5EF4-FFF2-40B4-BE49-F238E27FC236}">
                <a16:creationId xmlns:a16="http://schemas.microsoft.com/office/drawing/2014/main" id="{95C50489-F63A-7BE6-7C89-8E28BB17F964}"/>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1" name="TextBox 30">
            <a:extLst>
              <a:ext uri="{FF2B5EF4-FFF2-40B4-BE49-F238E27FC236}">
                <a16:creationId xmlns:a16="http://schemas.microsoft.com/office/drawing/2014/main" id="{29F68240-CB41-650F-0928-00F3E3AA4577}"/>
              </a:ext>
            </a:extLst>
          </p:cNvPr>
          <p:cNvSpPr txBox="1"/>
          <p:nvPr/>
        </p:nvSpPr>
        <p:spPr>
          <a:xfrm>
            <a:off x="670416" y="1832945"/>
            <a:ext cx="5722523" cy="3046988"/>
          </a:xfrm>
          <a:prstGeom prst="rect">
            <a:avLst/>
          </a:prstGeom>
          <a:solidFill>
            <a:schemeClr val="bg1"/>
          </a:solidFill>
        </p:spPr>
        <p:txBody>
          <a:bodyPr wrap="square">
            <a:spAutoFit/>
          </a:bodyPr>
          <a:lstStyle/>
          <a:p>
            <a:pPr algn="l"/>
            <a:endParaRPr lang="en-GB" sz="12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Categorizing accounts should have a purpose , its not a task to be just done with.</a:t>
            </a: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 simple way to categorize your accounts will be to do any of the following </a:t>
            </a: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While the above are ways to get the classification or categorization done , they are in no way recommended as they tend to be counter productive both to the internal teams and also to the customers as they may be considered both derogatory and indicative of a class system </a:t>
            </a:r>
          </a:p>
          <a:p>
            <a:pPr algn="l"/>
            <a:endPar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9" name="TextBox 48">
            <a:extLst>
              <a:ext uri="{FF2B5EF4-FFF2-40B4-BE49-F238E27FC236}">
                <a16:creationId xmlns:a16="http://schemas.microsoft.com/office/drawing/2014/main" id="{C7D37A72-B145-5F91-2CC3-11B3DC817379}"/>
              </a:ext>
            </a:extLst>
          </p:cNvPr>
          <p:cNvSpPr txBox="1"/>
          <p:nvPr/>
        </p:nvSpPr>
        <p:spPr>
          <a:xfrm>
            <a:off x="1041922" y="2947422"/>
            <a:ext cx="772883" cy="738664"/>
          </a:xfrm>
          <a:prstGeom prst="rect">
            <a:avLst/>
          </a:prstGeom>
          <a:solidFill>
            <a:schemeClr val="bg1">
              <a:lumMod val="95000"/>
            </a:schemeClr>
          </a:solidFill>
        </p:spPr>
        <p:txBody>
          <a:bodyPr wrap="square">
            <a:spAutoFit/>
          </a:bodyPr>
          <a:lstStyle/>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a:t>
            </a: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a:t>
            </a:r>
          </a:p>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a:t>
            </a:r>
          </a:p>
        </p:txBody>
      </p:sp>
      <p:sp>
        <p:nvSpPr>
          <p:cNvPr id="50" name="TextBox 49">
            <a:extLst>
              <a:ext uri="{FF2B5EF4-FFF2-40B4-BE49-F238E27FC236}">
                <a16:creationId xmlns:a16="http://schemas.microsoft.com/office/drawing/2014/main" id="{70BDD606-DCD4-A778-C645-BA2FEECF7C10}"/>
              </a:ext>
            </a:extLst>
          </p:cNvPr>
          <p:cNvSpPr txBox="1"/>
          <p:nvPr/>
        </p:nvSpPr>
        <p:spPr>
          <a:xfrm>
            <a:off x="2429153" y="2947422"/>
            <a:ext cx="989822" cy="738664"/>
          </a:xfrm>
          <a:prstGeom prst="rect">
            <a:avLst/>
          </a:prstGeom>
          <a:solidFill>
            <a:schemeClr val="bg1">
              <a:lumMod val="95000"/>
            </a:schemeClr>
          </a:solidFill>
        </p:spPr>
        <p:txBody>
          <a:bodyPr wrap="square">
            <a:spAutoFit/>
          </a:bodyPr>
          <a:lstStyle/>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Gold </a:t>
            </a: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Silver</a:t>
            </a:r>
          </a:p>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Bronze</a:t>
            </a:r>
          </a:p>
        </p:txBody>
      </p:sp>
      <p:sp>
        <p:nvSpPr>
          <p:cNvPr id="51" name="TextBox 50">
            <a:extLst>
              <a:ext uri="{FF2B5EF4-FFF2-40B4-BE49-F238E27FC236}">
                <a16:creationId xmlns:a16="http://schemas.microsoft.com/office/drawing/2014/main" id="{DC1C3A52-B4E4-52D4-EB08-E02E7E8EBE5D}"/>
              </a:ext>
            </a:extLst>
          </p:cNvPr>
          <p:cNvSpPr txBox="1"/>
          <p:nvPr/>
        </p:nvSpPr>
        <p:spPr>
          <a:xfrm>
            <a:off x="4113246" y="2987107"/>
            <a:ext cx="1215312" cy="738664"/>
          </a:xfrm>
          <a:prstGeom prst="rect">
            <a:avLst/>
          </a:prstGeom>
          <a:solidFill>
            <a:schemeClr val="bg1">
              <a:lumMod val="95000"/>
            </a:schemeClr>
          </a:solidFill>
        </p:spPr>
        <p:txBody>
          <a:bodyPr wrap="square">
            <a:spAutoFit/>
          </a:bodyPr>
          <a:lstStyle/>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Large</a:t>
            </a: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Medium</a:t>
            </a:r>
          </a:p>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Small  </a:t>
            </a:r>
          </a:p>
        </p:txBody>
      </p:sp>
      <p:cxnSp>
        <p:nvCxnSpPr>
          <p:cNvPr id="7" name="Straight Connector 6">
            <a:extLst>
              <a:ext uri="{FF2B5EF4-FFF2-40B4-BE49-F238E27FC236}">
                <a16:creationId xmlns:a16="http://schemas.microsoft.com/office/drawing/2014/main" id="{3A0A820B-D565-6A78-08C6-CF9C83DC8B43}"/>
              </a:ext>
            </a:extLst>
          </p:cNvPr>
          <p:cNvCxnSpPr>
            <a:cxnSpLocks/>
          </p:cNvCxnSpPr>
          <p:nvPr/>
        </p:nvCxnSpPr>
        <p:spPr>
          <a:xfrm>
            <a:off x="6512768" y="1096480"/>
            <a:ext cx="0" cy="525858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FEFC78D-5A25-2E27-41DC-E13DBF42DE3A}"/>
              </a:ext>
            </a:extLst>
          </p:cNvPr>
          <p:cNvSpPr txBox="1"/>
          <p:nvPr/>
        </p:nvSpPr>
        <p:spPr>
          <a:xfrm>
            <a:off x="6680355" y="1832945"/>
            <a:ext cx="5410116" cy="3416320"/>
          </a:xfrm>
          <a:prstGeom prst="rect">
            <a:avLst/>
          </a:prstGeom>
          <a:solidFill>
            <a:schemeClr val="bg1"/>
          </a:solidFill>
        </p:spPr>
        <p:txBody>
          <a:bodyPr wrap="square">
            <a:spAutoFit/>
          </a:bodyPr>
          <a:lstStyle/>
          <a:p>
            <a:pPr algn="l"/>
            <a:endParaRPr lang="en-GB" sz="12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 better way to categorize accounts is to align them with one of the following ways. </a:t>
            </a:r>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What this will do is align them with positioning which is strategic in nature , the 4 quadrant matrix will ensure this treatment is objective , or alternately a segmentation based on business segmentation or alignment with the strategic plan , they key learning here is the categorization must not be a class system but indicative of the objective status of the account and the business segment aligned to.</a:t>
            </a:r>
          </a:p>
          <a:p>
            <a:pPr algn="l"/>
            <a:endPar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32" name="Group 31">
            <a:extLst>
              <a:ext uri="{FF2B5EF4-FFF2-40B4-BE49-F238E27FC236}">
                <a16:creationId xmlns:a16="http://schemas.microsoft.com/office/drawing/2014/main" id="{7955C210-C09D-B27C-DCF4-4187513C06EF}"/>
              </a:ext>
            </a:extLst>
          </p:cNvPr>
          <p:cNvGrpSpPr/>
          <p:nvPr/>
        </p:nvGrpSpPr>
        <p:grpSpPr>
          <a:xfrm>
            <a:off x="7277875" y="2806333"/>
            <a:ext cx="774441" cy="546213"/>
            <a:chOff x="7249886" y="2541135"/>
            <a:chExt cx="774441" cy="546213"/>
          </a:xfrm>
        </p:grpSpPr>
        <p:sp>
          <p:nvSpPr>
            <p:cNvPr id="30" name="Rectangle 29">
              <a:extLst>
                <a:ext uri="{FF2B5EF4-FFF2-40B4-BE49-F238E27FC236}">
                  <a16:creationId xmlns:a16="http://schemas.microsoft.com/office/drawing/2014/main" id="{A0126F85-BF79-C784-EA63-083E047674DF}"/>
                </a:ext>
              </a:extLst>
            </p:cNvPr>
            <p:cNvSpPr/>
            <p:nvPr/>
          </p:nvSpPr>
          <p:spPr>
            <a:xfrm>
              <a:off x="7249886" y="2547324"/>
              <a:ext cx="373224" cy="2611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13B155F7-3B9A-9780-8AB0-92F80B87E867}"/>
                </a:ext>
              </a:extLst>
            </p:cNvPr>
            <p:cNvSpPr/>
            <p:nvPr/>
          </p:nvSpPr>
          <p:spPr>
            <a:xfrm>
              <a:off x="7651103" y="2541135"/>
              <a:ext cx="373224" cy="2611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F889E79-400B-CC36-5B49-054B1582A24D}"/>
                </a:ext>
              </a:extLst>
            </p:cNvPr>
            <p:cNvSpPr/>
            <p:nvPr/>
          </p:nvSpPr>
          <p:spPr>
            <a:xfrm>
              <a:off x="7249886" y="2826157"/>
              <a:ext cx="373224" cy="2611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CD585D99-C74C-9444-1124-44F83C2B99D4}"/>
                </a:ext>
              </a:extLst>
            </p:cNvPr>
            <p:cNvSpPr/>
            <p:nvPr/>
          </p:nvSpPr>
          <p:spPr>
            <a:xfrm>
              <a:off x="7651103" y="2819968"/>
              <a:ext cx="373224" cy="2611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6" name="Graphic 55" descr="Clipboard Checked with solid fill">
            <a:extLst>
              <a:ext uri="{FF2B5EF4-FFF2-40B4-BE49-F238E27FC236}">
                <a16:creationId xmlns:a16="http://schemas.microsoft.com/office/drawing/2014/main" id="{0583A9B4-D9FC-BA7F-0D37-2AA602DDE1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8324" y="2674903"/>
            <a:ext cx="778958" cy="778958"/>
          </a:xfrm>
          <a:prstGeom prst="rect">
            <a:avLst/>
          </a:prstGeom>
        </p:spPr>
      </p:pic>
      <p:pic>
        <p:nvPicPr>
          <p:cNvPr id="60" name="Graphic 59" descr="Blueprint outline">
            <a:extLst>
              <a:ext uri="{FF2B5EF4-FFF2-40B4-BE49-F238E27FC236}">
                <a16:creationId xmlns:a16="http://schemas.microsoft.com/office/drawing/2014/main" id="{5E817DCE-9A94-2B83-6230-DF7837174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71120" y="2674903"/>
            <a:ext cx="778958" cy="778958"/>
          </a:xfrm>
          <a:prstGeom prst="rect">
            <a:avLst/>
          </a:prstGeom>
        </p:spPr>
      </p:pic>
      <p:sp>
        <p:nvSpPr>
          <p:cNvPr id="61" name="TextBox 60">
            <a:extLst>
              <a:ext uri="{FF2B5EF4-FFF2-40B4-BE49-F238E27FC236}">
                <a16:creationId xmlns:a16="http://schemas.microsoft.com/office/drawing/2014/main" id="{2DEC24C9-C6C2-4315-A04E-E2C84E4C2A04}"/>
              </a:ext>
            </a:extLst>
          </p:cNvPr>
          <p:cNvSpPr txBox="1"/>
          <p:nvPr/>
        </p:nvSpPr>
        <p:spPr>
          <a:xfrm>
            <a:off x="7007287" y="3453861"/>
            <a:ext cx="1383644" cy="246221"/>
          </a:xfrm>
          <a:prstGeom prst="rect">
            <a:avLst/>
          </a:prstGeom>
          <a:noFill/>
        </p:spPr>
        <p:txBody>
          <a:bodyPr wrap="square" rtlCol="0">
            <a:spAutoFit/>
          </a:bodyPr>
          <a:lstStyle/>
          <a:p>
            <a:pPr algn="ctr"/>
            <a:r>
              <a:rPr lang="en-GB" sz="1000" dirty="0"/>
              <a:t>Business matrix </a:t>
            </a:r>
          </a:p>
        </p:txBody>
      </p:sp>
      <p:sp>
        <p:nvSpPr>
          <p:cNvPr id="62" name="TextBox 61">
            <a:extLst>
              <a:ext uri="{FF2B5EF4-FFF2-40B4-BE49-F238E27FC236}">
                <a16:creationId xmlns:a16="http://schemas.microsoft.com/office/drawing/2014/main" id="{C1C0F3B5-79DB-04A3-47D7-4C34A5618E62}"/>
              </a:ext>
            </a:extLst>
          </p:cNvPr>
          <p:cNvSpPr txBox="1"/>
          <p:nvPr/>
        </p:nvSpPr>
        <p:spPr>
          <a:xfrm>
            <a:off x="8538631" y="3447976"/>
            <a:ext cx="1558343" cy="246221"/>
          </a:xfrm>
          <a:prstGeom prst="rect">
            <a:avLst/>
          </a:prstGeom>
          <a:noFill/>
        </p:spPr>
        <p:txBody>
          <a:bodyPr wrap="square" rtlCol="0">
            <a:spAutoFit/>
          </a:bodyPr>
          <a:lstStyle/>
          <a:p>
            <a:pPr algn="ctr"/>
            <a:r>
              <a:rPr lang="en-GB" sz="1000" dirty="0"/>
              <a:t>Business segmentation </a:t>
            </a:r>
          </a:p>
        </p:txBody>
      </p:sp>
      <p:sp>
        <p:nvSpPr>
          <p:cNvPr id="63" name="TextBox 62">
            <a:extLst>
              <a:ext uri="{FF2B5EF4-FFF2-40B4-BE49-F238E27FC236}">
                <a16:creationId xmlns:a16="http://schemas.microsoft.com/office/drawing/2014/main" id="{1C261593-8E9F-9D01-F449-745FC5C2ADEF}"/>
              </a:ext>
            </a:extLst>
          </p:cNvPr>
          <p:cNvSpPr txBox="1"/>
          <p:nvPr/>
        </p:nvSpPr>
        <p:spPr>
          <a:xfrm>
            <a:off x="9994698" y="3447977"/>
            <a:ext cx="1558343" cy="246221"/>
          </a:xfrm>
          <a:prstGeom prst="rect">
            <a:avLst/>
          </a:prstGeom>
          <a:noFill/>
        </p:spPr>
        <p:txBody>
          <a:bodyPr wrap="square" rtlCol="0">
            <a:spAutoFit/>
          </a:bodyPr>
          <a:lstStyle/>
          <a:p>
            <a:pPr algn="ctr"/>
            <a:r>
              <a:rPr lang="en-GB" sz="1000" dirty="0"/>
              <a:t>Strategic Plan </a:t>
            </a:r>
          </a:p>
        </p:txBody>
      </p:sp>
    </p:spTree>
    <p:extLst>
      <p:ext uri="{BB962C8B-B14F-4D97-AF65-F5344CB8AC3E}">
        <p14:creationId xmlns:p14="http://schemas.microsoft.com/office/powerpoint/2010/main" val="58186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F78697CB-C7D1-350A-9C6E-53DDC21ED54C}"/>
              </a:ext>
            </a:extLst>
          </p:cNvPr>
          <p:cNvGrpSpPr/>
          <p:nvPr/>
        </p:nvGrpSpPr>
        <p:grpSpPr>
          <a:xfrm>
            <a:off x="1857579" y="1738414"/>
            <a:ext cx="1958642" cy="3521102"/>
            <a:chOff x="2464068" y="1595535"/>
            <a:chExt cx="1958642" cy="3521102"/>
          </a:xfrm>
        </p:grpSpPr>
        <p:cxnSp>
          <p:nvCxnSpPr>
            <p:cNvPr id="11" name="Straight Connector 10">
              <a:extLst>
                <a:ext uri="{FF2B5EF4-FFF2-40B4-BE49-F238E27FC236}">
                  <a16:creationId xmlns:a16="http://schemas.microsoft.com/office/drawing/2014/main" id="{AF068884-DFE0-4830-76F6-6EC0DE802CDB}"/>
                </a:ext>
              </a:extLst>
            </p:cNvPr>
            <p:cNvCxnSpPr>
              <a:cxnSpLocks/>
            </p:cNvCxnSpPr>
            <p:nvPr/>
          </p:nvCxnSpPr>
          <p:spPr>
            <a:xfrm flipH="1">
              <a:off x="2995127" y="2122809"/>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FBC355-FC8F-30A0-0449-9C4C48702301}"/>
                </a:ext>
              </a:extLst>
            </p:cNvPr>
            <p:cNvCxnSpPr>
              <a:cxnSpLocks/>
            </p:cNvCxnSpPr>
            <p:nvPr/>
          </p:nvCxnSpPr>
          <p:spPr>
            <a:xfrm flipH="1">
              <a:off x="2996681" y="1755806"/>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1F5B56-2F1A-0E7E-EB1F-04EE6E79067F}"/>
                </a:ext>
              </a:extLst>
            </p:cNvPr>
            <p:cNvCxnSpPr>
              <a:cxnSpLocks/>
            </p:cNvCxnSpPr>
            <p:nvPr/>
          </p:nvCxnSpPr>
          <p:spPr>
            <a:xfrm flipH="1">
              <a:off x="2995127" y="2844376"/>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0D035D-23AC-2750-DDFD-27734C930C50}"/>
                </a:ext>
              </a:extLst>
            </p:cNvPr>
            <p:cNvCxnSpPr>
              <a:cxnSpLocks/>
            </p:cNvCxnSpPr>
            <p:nvPr/>
          </p:nvCxnSpPr>
          <p:spPr>
            <a:xfrm flipH="1">
              <a:off x="2996681" y="2477373"/>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5CD398-1E7B-813B-E35D-21027E548533}"/>
                </a:ext>
              </a:extLst>
            </p:cNvPr>
            <p:cNvCxnSpPr>
              <a:cxnSpLocks/>
            </p:cNvCxnSpPr>
            <p:nvPr/>
          </p:nvCxnSpPr>
          <p:spPr>
            <a:xfrm flipH="1">
              <a:off x="2995127" y="3553503"/>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E9751A-0DCB-5CD3-B27D-125EC99B9555}"/>
                </a:ext>
              </a:extLst>
            </p:cNvPr>
            <p:cNvCxnSpPr>
              <a:cxnSpLocks/>
            </p:cNvCxnSpPr>
            <p:nvPr/>
          </p:nvCxnSpPr>
          <p:spPr>
            <a:xfrm flipH="1">
              <a:off x="2996681" y="3186500"/>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7FBE2A-DD11-D3A4-3A3A-5243A845E1FE}"/>
                </a:ext>
              </a:extLst>
            </p:cNvPr>
            <p:cNvCxnSpPr>
              <a:cxnSpLocks/>
            </p:cNvCxnSpPr>
            <p:nvPr/>
          </p:nvCxnSpPr>
          <p:spPr>
            <a:xfrm flipH="1">
              <a:off x="2995127" y="4275070"/>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42A42A-7D63-B8EB-96FC-DADD6F67A9C5}"/>
                </a:ext>
              </a:extLst>
            </p:cNvPr>
            <p:cNvCxnSpPr>
              <a:cxnSpLocks/>
            </p:cNvCxnSpPr>
            <p:nvPr/>
          </p:nvCxnSpPr>
          <p:spPr>
            <a:xfrm flipH="1">
              <a:off x="2996681" y="3908067"/>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AFCEDF-90AB-B53A-713F-CCD768814990}"/>
                </a:ext>
              </a:extLst>
            </p:cNvPr>
            <p:cNvCxnSpPr>
              <a:cxnSpLocks/>
            </p:cNvCxnSpPr>
            <p:nvPr/>
          </p:nvCxnSpPr>
          <p:spPr>
            <a:xfrm flipH="1">
              <a:off x="2995127" y="5018409"/>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09C055-6AB6-5E4E-E18C-BE0BE47CAF59}"/>
                </a:ext>
              </a:extLst>
            </p:cNvPr>
            <p:cNvCxnSpPr>
              <a:cxnSpLocks/>
            </p:cNvCxnSpPr>
            <p:nvPr/>
          </p:nvCxnSpPr>
          <p:spPr>
            <a:xfrm flipH="1">
              <a:off x="2996681" y="4651406"/>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A79D6B3-4C21-3B26-CB63-561FAF9DF737}"/>
                </a:ext>
              </a:extLst>
            </p:cNvPr>
            <p:cNvSpPr txBox="1"/>
            <p:nvPr/>
          </p:nvSpPr>
          <p:spPr>
            <a:xfrm>
              <a:off x="2477282" y="1595535"/>
              <a:ext cx="774441" cy="261610"/>
            </a:xfrm>
            <a:prstGeom prst="rect">
              <a:avLst/>
            </a:prstGeom>
            <a:noFill/>
          </p:spPr>
          <p:txBody>
            <a:bodyPr wrap="square" rtlCol="0">
              <a:spAutoFit/>
            </a:bodyPr>
            <a:lstStyle/>
            <a:p>
              <a:r>
                <a:rPr lang="en-GB" sz="1050" dirty="0"/>
                <a:t>1,000</a:t>
              </a:r>
            </a:p>
          </p:txBody>
        </p:sp>
        <p:sp>
          <p:nvSpPr>
            <p:cNvPr id="37" name="TextBox 36">
              <a:extLst>
                <a:ext uri="{FF2B5EF4-FFF2-40B4-BE49-F238E27FC236}">
                  <a16:creationId xmlns:a16="http://schemas.microsoft.com/office/drawing/2014/main" id="{1CAAD056-3C5F-9C14-D787-4EACE593F987}"/>
                </a:ext>
              </a:extLst>
            </p:cNvPr>
            <p:cNvSpPr txBox="1"/>
            <p:nvPr/>
          </p:nvSpPr>
          <p:spPr>
            <a:xfrm>
              <a:off x="2477282" y="1971870"/>
              <a:ext cx="774441" cy="261610"/>
            </a:xfrm>
            <a:prstGeom prst="rect">
              <a:avLst/>
            </a:prstGeom>
            <a:noFill/>
          </p:spPr>
          <p:txBody>
            <a:bodyPr wrap="square" rtlCol="0">
              <a:spAutoFit/>
            </a:bodyPr>
            <a:lstStyle/>
            <a:p>
              <a:r>
                <a:rPr lang="en-GB" sz="1050" dirty="0"/>
                <a:t>900</a:t>
              </a:r>
            </a:p>
          </p:txBody>
        </p:sp>
        <p:sp>
          <p:nvSpPr>
            <p:cNvPr id="38" name="TextBox 37">
              <a:extLst>
                <a:ext uri="{FF2B5EF4-FFF2-40B4-BE49-F238E27FC236}">
                  <a16:creationId xmlns:a16="http://schemas.microsoft.com/office/drawing/2014/main" id="{0091A681-34C6-8CB8-5526-62966CFB8BD0}"/>
                </a:ext>
              </a:extLst>
            </p:cNvPr>
            <p:cNvSpPr txBox="1"/>
            <p:nvPr/>
          </p:nvSpPr>
          <p:spPr>
            <a:xfrm>
              <a:off x="2486608" y="2317106"/>
              <a:ext cx="774441" cy="261610"/>
            </a:xfrm>
            <a:prstGeom prst="rect">
              <a:avLst/>
            </a:prstGeom>
            <a:noFill/>
          </p:spPr>
          <p:txBody>
            <a:bodyPr wrap="square" rtlCol="0">
              <a:spAutoFit/>
            </a:bodyPr>
            <a:lstStyle/>
            <a:p>
              <a:r>
                <a:rPr lang="en-GB" sz="1050" dirty="0"/>
                <a:t>800</a:t>
              </a:r>
            </a:p>
          </p:txBody>
        </p:sp>
        <p:sp>
          <p:nvSpPr>
            <p:cNvPr id="39" name="TextBox 38">
              <a:extLst>
                <a:ext uri="{FF2B5EF4-FFF2-40B4-BE49-F238E27FC236}">
                  <a16:creationId xmlns:a16="http://schemas.microsoft.com/office/drawing/2014/main" id="{35C990BC-FF43-E7C0-831D-41CADE8E9DEE}"/>
                </a:ext>
              </a:extLst>
            </p:cNvPr>
            <p:cNvSpPr txBox="1"/>
            <p:nvPr/>
          </p:nvSpPr>
          <p:spPr>
            <a:xfrm>
              <a:off x="2477280" y="2690321"/>
              <a:ext cx="774441" cy="261610"/>
            </a:xfrm>
            <a:prstGeom prst="rect">
              <a:avLst/>
            </a:prstGeom>
            <a:noFill/>
          </p:spPr>
          <p:txBody>
            <a:bodyPr wrap="square" rtlCol="0">
              <a:spAutoFit/>
            </a:bodyPr>
            <a:lstStyle/>
            <a:p>
              <a:r>
                <a:rPr lang="en-GB" sz="1050" dirty="0"/>
                <a:t>700</a:t>
              </a:r>
            </a:p>
          </p:txBody>
        </p:sp>
        <p:sp>
          <p:nvSpPr>
            <p:cNvPr id="40" name="TextBox 39">
              <a:extLst>
                <a:ext uri="{FF2B5EF4-FFF2-40B4-BE49-F238E27FC236}">
                  <a16:creationId xmlns:a16="http://schemas.microsoft.com/office/drawing/2014/main" id="{BF1E073D-5BE1-FF8A-D13C-4B6EEA51CCE1}"/>
                </a:ext>
              </a:extLst>
            </p:cNvPr>
            <p:cNvSpPr txBox="1"/>
            <p:nvPr/>
          </p:nvSpPr>
          <p:spPr>
            <a:xfrm>
              <a:off x="2481946" y="3044884"/>
              <a:ext cx="774441" cy="261610"/>
            </a:xfrm>
            <a:prstGeom prst="rect">
              <a:avLst/>
            </a:prstGeom>
            <a:noFill/>
          </p:spPr>
          <p:txBody>
            <a:bodyPr wrap="square" rtlCol="0">
              <a:spAutoFit/>
            </a:bodyPr>
            <a:lstStyle/>
            <a:p>
              <a:r>
                <a:rPr lang="en-GB" sz="1050" dirty="0"/>
                <a:t>600</a:t>
              </a:r>
            </a:p>
          </p:txBody>
        </p:sp>
        <p:sp>
          <p:nvSpPr>
            <p:cNvPr id="41" name="TextBox 40">
              <a:extLst>
                <a:ext uri="{FF2B5EF4-FFF2-40B4-BE49-F238E27FC236}">
                  <a16:creationId xmlns:a16="http://schemas.microsoft.com/office/drawing/2014/main" id="{F25DAF1E-832B-70B5-C970-A475958ED598}"/>
                </a:ext>
              </a:extLst>
            </p:cNvPr>
            <p:cNvSpPr txBox="1"/>
            <p:nvPr/>
          </p:nvSpPr>
          <p:spPr>
            <a:xfrm>
              <a:off x="2464070" y="3405678"/>
              <a:ext cx="774441" cy="261610"/>
            </a:xfrm>
            <a:prstGeom prst="rect">
              <a:avLst/>
            </a:prstGeom>
            <a:noFill/>
          </p:spPr>
          <p:txBody>
            <a:bodyPr wrap="square" rtlCol="0">
              <a:spAutoFit/>
            </a:bodyPr>
            <a:lstStyle/>
            <a:p>
              <a:r>
                <a:rPr lang="en-GB" sz="1050" dirty="0"/>
                <a:t>500</a:t>
              </a:r>
            </a:p>
          </p:txBody>
        </p:sp>
        <p:sp>
          <p:nvSpPr>
            <p:cNvPr id="42" name="TextBox 41">
              <a:extLst>
                <a:ext uri="{FF2B5EF4-FFF2-40B4-BE49-F238E27FC236}">
                  <a16:creationId xmlns:a16="http://schemas.microsoft.com/office/drawing/2014/main" id="{B8C79793-9160-B16E-FFA0-ABEC097649F6}"/>
                </a:ext>
              </a:extLst>
            </p:cNvPr>
            <p:cNvSpPr txBox="1"/>
            <p:nvPr/>
          </p:nvSpPr>
          <p:spPr>
            <a:xfrm>
              <a:off x="2464070" y="3782013"/>
              <a:ext cx="774441" cy="261610"/>
            </a:xfrm>
            <a:prstGeom prst="rect">
              <a:avLst/>
            </a:prstGeom>
            <a:noFill/>
          </p:spPr>
          <p:txBody>
            <a:bodyPr wrap="square" rtlCol="0">
              <a:spAutoFit/>
            </a:bodyPr>
            <a:lstStyle/>
            <a:p>
              <a:r>
                <a:rPr lang="en-GB" sz="1050" dirty="0"/>
                <a:t>400</a:t>
              </a:r>
            </a:p>
          </p:txBody>
        </p:sp>
        <p:sp>
          <p:nvSpPr>
            <p:cNvPr id="43" name="TextBox 42">
              <a:extLst>
                <a:ext uri="{FF2B5EF4-FFF2-40B4-BE49-F238E27FC236}">
                  <a16:creationId xmlns:a16="http://schemas.microsoft.com/office/drawing/2014/main" id="{0AFDE0E7-C8AD-8D45-5420-DACA39A9CE01}"/>
                </a:ext>
              </a:extLst>
            </p:cNvPr>
            <p:cNvSpPr txBox="1"/>
            <p:nvPr/>
          </p:nvSpPr>
          <p:spPr>
            <a:xfrm>
              <a:off x="2473396" y="4127249"/>
              <a:ext cx="774441" cy="261610"/>
            </a:xfrm>
            <a:prstGeom prst="rect">
              <a:avLst/>
            </a:prstGeom>
            <a:noFill/>
          </p:spPr>
          <p:txBody>
            <a:bodyPr wrap="square" rtlCol="0">
              <a:spAutoFit/>
            </a:bodyPr>
            <a:lstStyle/>
            <a:p>
              <a:r>
                <a:rPr lang="en-GB" sz="1050" dirty="0"/>
                <a:t>300</a:t>
              </a:r>
            </a:p>
          </p:txBody>
        </p:sp>
        <p:sp>
          <p:nvSpPr>
            <p:cNvPr id="44" name="TextBox 43">
              <a:extLst>
                <a:ext uri="{FF2B5EF4-FFF2-40B4-BE49-F238E27FC236}">
                  <a16:creationId xmlns:a16="http://schemas.microsoft.com/office/drawing/2014/main" id="{43279B8A-D0ED-393A-838F-7FE3E5EEABE6}"/>
                </a:ext>
              </a:extLst>
            </p:cNvPr>
            <p:cNvSpPr txBox="1"/>
            <p:nvPr/>
          </p:nvSpPr>
          <p:spPr>
            <a:xfrm>
              <a:off x="2464068" y="4500464"/>
              <a:ext cx="774441" cy="261610"/>
            </a:xfrm>
            <a:prstGeom prst="rect">
              <a:avLst/>
            </a:prstGeom>
            <a:noFill/>
          </p:spPr>
          <p:txBody>
            <a:bodyPr wrap="square" rtlCol="0">
              <a:spAutoFit/>
            </a:bodyPr>
            <a:lstStyle/>
            <a:p>
              <a:r>
                <a:rPr lang="en-GB" sz="1050" dirty="0"/>
                <a:t>200</a:t>
              </a:r>
            </a:p>
          </p:txBody>
        </p:sp>
        <p:sp>
          <p:nvSpPr>
            <p:cNvPr id="45" name="TextBox 44">
              <a:extLst>
                <a:ext uri="{FF2B5EF4-FFF2-40B4-BE49-F238E27FC236}">
                  <a16:creationId xmlns:a16="http://schemas.microsoft.com/office/drawing/2014/main" id="{E60B0403-8098-1E13-E07D-4F1EF839E498}"/>
                </a:ext>
              </a:extLst>
            </p:cNvPr>
            <p:cNvSpPr txBox="1"/>
            <p:nvPr/>
          </p:nvSpPr>
          <p:spPr>
            <a:xfrm>
              <a:off x="2468734" y="4855027"/>
              <a:ext cx="774441" cy="261610"/>
            </a:xfrm>
            <a:prstGeom prst="rect">
              <a:avLst/>
            </a:prstGeom>
            <a:noFill/>
          </p:spPr>
          <p:txBody>
            <a:bodyPr wrap="square" rtlCol="0">
              <a:spAutoFit/>
            </a:bodyPr>
            <a:lstStyle/>
            <a:p>
              <a:r>
                <a:rPr lang="en-GB" sz="1050" dirty="0"/>
                <a:t>100</a:t>
              </a:r>
            </a:p>
          </p:txBody>
        </p:sp>
        <p:sp>
          <p:nvSpPr>
            <p:cNvPr id="46" name="Rectangle 45">
              <a:extLst>
                <a:ext uri="{FF2B5EF4-FFF2-40B4-BE49-F238E27FC236}">
                  <a16:creationId xmlns:a16="http://schemas.microsoft.com/office/drawing/2014/main" id="{CA838F2A-4E09-AD28-9737-50336DD1E2AC}"/>
                </a:ext>
              </a:extLst>
            </p:cNvPr>
            <p:cNvSpPr/>
            <p:nvPr/>
          </p:nvSpPr>
          <p:spPr>
            <a:xfrm>
              <a:off x="3648269" y="1755806"/>
              <a:ext cx="774441" cy="32750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i="1" dirty="0">
                  <a:solidFill>
                    <a:schemeClr val="tx1">
                      <a:lumMod val="50000"/>
                      <a:lumOff val="50000"/>
                    </a:schemeClr>
                  </a:solidFill>
                </a:rPr>
                <a:t>Total number of accounts </a:t>
              </a:r>
            </a:p>
          </p:txBody>
        </p:sp>
        <p:sp>
          <p:nvSpPr>
            <p:cNvPr id="4" name="Rectangle 3">
              <a:extLst>
                <a:ext uri="{FF2B5EF4-FFF2-40B4-BE49-F238E27FC236}">
                  <a16:creationId xmlns:a16="http://schemas.microsoft.com/office/drawing/2014/main" id="{9C7181D8-234E-2F01-25A4-5666C71423CE}"/>
                </a:ext>
              </a:extLst>
            </p:cNvPr>
            <p:cNvSpPr/>
            <p:nvPr/>
          </p:nvSpPr>
          <p:spPr>
            <a:xfrm>
              <a:off x="3321699" y="1743364"/>
              <a:ext cx="242596" cy="327504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 name="Group 111">
            <a:extLst>
              <a:ext uri="{FF2B5EF4-FFF2-40B4-BE49-F238E27FC236}">
                <a16:creationId xmlns:a16="http://schemas.microsoft.com/office/drawing/2014/main" id="{34BC2809-1C15-95F1-72B9-7386BE264972}"/>
              </a:ext>
            </a:extLst>
          </p:cNvPr>
          <p:cNvGrpSpPr/>
          <p:nvPr/>
        </p:nvGrpSpPr>
        <p:grpSpPr>
          <a:xfrm>
            <a:off x="4498145" y="1738414"/>
            <a:ext cx="1958642" cy="3521102"/>
            <a:chOff x="5104634" y="1595535"/>
            <a:chExt cx="1958642" cy="3521102"/>
          </a:xfrm>
        </p:grpSpPr>
        <p:cxnSp>
          <p:nvCxnSpPr>
            <p:cNvPr id="48" name="Straight Connector 47">
              <a:extLst>
                <a:ext uri="{FF2B5EF4-FFF2-40B4-BE49-F238E27FC236}">
                  <a16:creationId xmlns:a16="http://schemas.microsoft.com/office/drawing/2014/main" id="{EA5056A6-012A-C27D-0529-B6E6A08BD577}"/>
                </a:ext>
              </a:extLst>
            </p:cNvPr>
            <p:cNvCxnSpPr>
              <a:cxnSpLocks/>
            </p:cNvCxnSpPr>
            <p:nvPr/>
          </p:nvCxnSpPr>
          <p:spPr>
            <a:xfrm flipH="1">
              <a:off x="5635693" y="2122809"/>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203FCDD-6CEB-89E2-F298-1A7CCB88E84A}"/>
                </a:ext>
              </a:extLst>
            </p:cNvPr>
            <p:cNvCxnSpPr>
              <a:cxnSpLocks/>
            </p:cNvCxnSpPr>
            <p:nvPr/>
          </p:nvCxnSpPr>
          <p:spPr>
            <a:xfrm flipH="1">
              <a:off x="5637247" y="1755806"/>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7673156-BBEE-626D-3175-01F8D3FE291F}"/>
                </a:ext>
              </a:extLst>
            </p:cNvPr>
            <p:cNvCxnSpPr>
              <a:cxnSpLocks/>
            </p:cNvCxnSpPr>
            <p:nvPr/>
          </p:nvCxnSpPr>
          <p:spPr>
            <a:xfrm flipH="1">
              <a:off x="5635693" y="2844376"/>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793D2E0-1872-46E5-9EB6-1613E34E5D59}"/>
                </a:ext>
              </a:extLst>
            </p:cNvPr>
            <p:cNvCxnSpPr>
              <a:cxnSpLocks/>
            </p:cNvCxnSpPr>
            <p:nvPr/>
          </p:nvCxnSpPr>
          <p:spPr>
            <a:xfrm flipH="1">
              <a:off x="5637247" y="2477373"/>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116391-EBF2-E071-2FFE-2DC8AA756B00}"/>
                </a:ext>
              </a:extLst>
            </p:cNvPr>
            <p:cNvCxnSpPr>
              <a:cxnSpLocks/>
            </p:cNvCxnSpPr>
            <p:nvPr/>
          </p:nvCxnSpPr>
          <p:spPr>
            <a:xfrm flipH="1">
              <a:off x="5635693" y="3553503"/>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BE8765-017A-99A4-80D4-E2A1CE481CD0}"/>
                </a:ext>
              </a:extLst>
            </p:cNvPr>
            <p:cNvCxnSpPr>
              <a:cxnSpLocks/>
            </p:cNvCxnSpPr>
            <p:nvPr/>
          </p:nvCxnSpPr>
          <p:spPr>
            <a:xfrm flipH="1">
              <a:off x="5637247" y="3186500"/>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D0F4C2-4968-D410-8FA3-CA8F9E2DE701}"/>
                </a:ext>
              </a:extLst>
            </p:cNvPr>
            <p:cNvCxnSpPr>
              <a:cxnSpLocks/>
            </p:cNvCxnSpPr>
            <p:nvPr/>
          </p:nvCxnSpPr>
          <p:spPr>
            <a:xfrm flipH="1">
              <a:off x="5635693" y="4275070"/>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EA7FB8-1A1B-05EC-6622-FC2CFBE3C54E}"/>
                </a:ext>
              </a:extLst>
            </p:cNvPr>
            <p:cNvCxnSpPr>
              <a:cxnSpLocks/>
            </p:cNvCxnSpPr>
            <p:nvPr/>
          </p:nvCxnSpPr>
          <p:spPr>
            <a:xfrm flipH="1">
              <a:off x="5637247" y="3908067"/>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CD434E9-BB55-CF60-82A7-544155BE73E9}"/>
                </a:ext>
              </a:extLst>
            </p:cNvPr>
            <p:cNvCxnSpPr>
              <a:cxnSpLocks/>
            </p:cNvCxnSpPr>
            <p:nvPr/>
          </p:nvCxnSpPr>
          <p:spPr>
            <a:xfrm flipH="1">
              <a:off x="5635693" y="5018409"/>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C26D38C-6621-3554-88F4-3F873A1B12DB}"/>
                </a:ext>
              </a:extLst>
            </p:cNvPr>
            <p:cNvCxnSpPr>
              <a:cxnSpLocks/>
            </p:cNvCxnSpPr>
            <p:nvPr/>
          </p:nvCxnSpPr>
          <p:spPr>
            <a:xfrm flipH="1">
              <a:off x="5637247" y="4651406"/>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CCC7DA1-9B72-00C2-F86F-2E534D84E06E}"/>
                </a:ext>
              </a:extLst>
            </p:cNvPr>
            <p:cNvSpPr txBox="1"/>
            <p:nvPr/>
          </p:nvSpPr>
          <p:spPr>
            <a:xfrm>
              <a:off x="5117848" y="1595535"/>
              <a:ext cx="774441" cy="261610"/>
            </a:xfrm>
            <a:prstGeom prst="rect">
              <a:avLst/>
            </a:prstGeom>
            <a:noFill/>
          </p:spPr>
          <p:txBody>
            <a:bodyPr wrap="square" rtlCol="0">
              <a:spAutoFit/>
            </a:bodyPr>
            <a:lstStyle/>
            <a:p>
              <a:r>
                <a:rPr lang="en-GB" sz="1050" dirty="0"/>
                <a:t>100</a:t>
              </a:r>
            </a:p>
          </p:txBody>
        </p:sp>
        <p:sp>
          <p:nvSpPr>
            <p:cNvPr id="59" name="TextBox 58">
              <a:extLst>
                <a:ext uri="{FF2B5EF4-FFF2-40B4-BE49-F238E27FC236}">
                  <a16:creationId xmlns:a16="http://schemas.microsoft.com/office/drawing/2014/main" id="{66819508-D1A0-7037-DC67-83FD150DA218}"/>
                </a:ext>
              </a:extLst>
            </p:cNvPr>
            <p:cNvSpPr txBox="1"/>
            <p:nvPr/>
          </p:nvSpPr>
          <p:spPr>
            <a:xfrm>
              <a:off x="5117848" y="1971870"/>
              <a:ext cx="774441" cy="261610"/>
            </a:xfrm>
            <a:prstGeom prst="rect">
              <a:avLst/>
            </a:prstGeom>
            <a:noFill/>
          </p:spPr>
          <p:txBody>
            <a:bodyPr wrap="square" rtlCol="0">
              <a:spAutoFit/>
            </a:bodyPr>
            <a:lstStyle/>
            <a:p>
              <a:r>
                <a:rPr lang="en-GB" sz="1050" dirty="0"/>
                <a:t>90</a:t>
              </a:r>
            </a:p>
          </p:txBody>
        </p:sp>
        <p:sp>
          <p:nvSpPr>
            <p:cNvPr id="60" name="TextBox 59">
              <a:extLst>
                <a:ext uri="{FF2B5EF4-FFF2-40B4-BE49-F238E27FC236}">
                  <a16:creationId xmlns:a16="http://schemas.microsoft.com/office/drawing/2014/main" id="{D0AF9684-C5F8-37A4-3D51-C2CC33CA9E33}"/>
                </a:ext>
              </a:extLst>
            </p:cNvPr>
            <p:cNvSpPr txBox="1"/>
            <p:nvPr/>
          </p:nvSpPr>
          <p:spPr>
            <a:xfrm>
              <a:off x="5127174" y="2317106"/>
              <a:ext cx="774441" cy="261610"/>
            </a:xfrm>
            <a:prstGeom prst="rect">
              <a:avLst/>
            </a:prstGeom>
            <a:noFill/>
          </p:spPr>
          <p:txBody>
            <a:bodyPr wrap="square" rtlCol="0">
              <a:spAutoFit/>
            </a:bodyPr>
            <a:lstStyle/>
            <a:p>
              <a:r>
                <a:rPr lang="en-GB" sz="1050" dirty="0"/>
                <a:t>80</a:t>
              </a:r>
            </a:p>
          </p:txBody>
        </p:sp>
        <p:sp>
          <p:nvSpPr>
            <p:cNvPr id="61" name="TextBox 60">
              <a:extLst>
                <a:ext uri="{FF2B5EF4-FFF2-40B4-BE49-F238E27FC236}">
                  <a16:creationId xmlns:a16="http://schemas.microsoft.com/office/drawing/2014/main" id="{DE1635BD-4760-1AD5-5B4F-0BEE721020EE}"/>
                </a:ext>
              </a:extLst>
            </p:cNvPr>
            <p:cNvSpPr txBox="1"/>
            <p:nvPr/>
          </p:nvSpPr>
          <p:spPr>
            <a:xfrm>
              <a:off x="5117846" y="2690321"/>
              <a:ext cx="774441" cy="261610"/>
            </a:xfrm>
            <a:prstGeom prst="rect">
              <a:avLst/>
            </a:prstGeom>
            <a:noFill/>
          </p:spPr>
          <p:txBody>
            <a:bodyPr wrap="square" rtlCol="0">
              <a:spAutoFit/>
            </a:bodyPr>
            <a:lstStyle/>
            <a:p>
              <a:r>
                <a:rPr lang="en-GB" sz="1050" dirty="0"/>
                <a:t>70</a:t>
              </a:r>
            </a:p>
          </p:txBody>
        </p:sp>
        <p:sp>
          <p:nvSpPr>
            <p:cNvPr id="62" name="TextBox 61">
              <a:extLst>
                <a:ext uri="{FF2B5EF4-FFF2-40B4-BE49-F238E27FC236}">
                  <a16:creationId xmlns:a16="http://schemas.microsoft.com/office/drawing/2014/main" id="{BF12967F-971C-080C-DEC8-463A2C083AD8}"/>
                </a:ext>
              </a:extLst>
            </p:cNvPr>
            <p:cNvSpPr txBox="1"/>
            <p:nvPr/>
          </p:nvSpPr>
          <p:spPr>
            <a:xfrm>
              <a:off x="5122512" y="3044884"/>
              <a:ext cx="774441" cy="261610"/>
            </a:xfrm>
            <a:prstGeom prst="rect">
              <a:avLst/>
            </a:prstGeom>
            <a:noFill/>
          </p:spPr>
          <p:txBody>
            <a:bodyPr wrap="square" rtlCol="0">
              <a:spAutoFit/>
            </a:bodyPr>
            <a:lstStyle/>
            <a:p>
              <a:r>
                <a:rPr lang="en-GB" sz="1050" dirty="0"/>
                <a:t>60</a:t>
              </a:r>
            </a:p>
          </p:txBody>
        </p:sp>
        <p:sp>
          <p:nvSpPr>
            <p:cNvPr id="63" name="TextBox 62">
              <a:extLst>
                <a:ext uri="{FF2B5EF4-FFF2-40B4-BE49-F238E27FC236}">
                  <a16:creationId xmlns:a16="http://schemas.microsoft.com/office/drawing/2014/main" id="{328B926D-853D-46EE-AAF7-AB0E09ADE31A}"/>
                </a:ext>
              </a:extLst>
            </p:cNvPr>
            <p:cNvSpPr txBox="1"/>
            <p:nvPr/>
          </p:nvSpPr>
          <p:spPr>
            <a:xfrm>
              <a:off x="5104636" y="3405678"/>
              <a:ext cx="774441" cy="261610"/>
            </a:xfrm>
            <a:prstGeom prst="rect">
              <a:avLst/>
            </a:prstGeom>
            <a:noFill/>
          </p:spPr>
          <p:txBody>
            <a:bodyPr wrap="square" rtlCol="0">
              <a:spAutoFit/>
            </a:bodyPr>
            <a:lstStyle/>
            <a:p>
              <a:r>
                <a:rPr lang="en-GB" sz="1050" dirty="0"/>
                <a:t>50</a:t>
              </a:r>
            </a:p>
          </p:txBody>
        </p:sp>
        <p:sp>
          <p:nvSpPr>
            <p:cNvPr id="64" name="TextBox 63">
              <a:extLst>
                <a:ext uri="{FF2B5EF4-FFF2-40B4-BE49-F238E27FC236}">
                  <a16:creationId xmlns:a16="http://schemas.microsoft.com/office/drawing/2014/main" id="{4C3E2A8B-8840-60F5-200E-FDE9AA4BAA7A}"/>
                </a:ext>
              </a:extLst>
            </p:cNvPr>
            <p:cNvSpPr txBox="1"/>
            <p:nvPr/>
          </p:nvSpPr>
          <p:spPr>
            <a:xfrm>
              <a:off x="5104636" y="3782013"/>
              <a:ext cx="774441" cy="261610"/>
            </a:xfrm>
            <a:prstGeom prst="rect">
              <a:avLst/>
            </a:prstGeom>
            <a:noFill/>
          </p:spPr>
          <p:txBody>
            <a:bodyPr wrap="square" rtlCol="0">
              <a:spAutoFit/>
            </a:bodyPr>
            <a:lstStyle/>
            <a:p>
              <a:r>
                <a:rPr lang="en-GB" sz="1050" dirty="0"/>
                <a:t>40</a:t>
              </a:r>
            </a:p>
          </p:txBody>
        </p:sp>
        <p:sp>
          <p:nvSpPr>
            <p:cNvPr id="65" name="TextBox 64">
              <a:extLst>
                <a:ext uri="{FF2B5EF4-FFF2-40B4-BE49-F238E27FC236}">
                  <a16:creationId xmlns:a16="http://schemas.microsoft.com/office/drawing/2014/main" id="{DC2CE20B-6B82-1C9E-051A-EF43C25CF45D}"/>
                </a:ext>
              </a:extLst>
            </p:cNvPr>
            <p:cNvSpPr txBox="1"/>
            <p:nvPr/>
          </p:nvSpPr>
          <p:spPr>
            <a:xfrm>
              <a:off x="5113962" y="4127249"/>
              <a:ext cx="774441" cy="261610"/>
            </a:xfrm>
            <a:prstGeom prst="rect">
              <a:avLst/>
            </a:prstGeom>
            <a:noFill/>
          </p:spPr>
          <p:txBody>
            <a:bodyPr wrap="square" rtlCol="0">
              <a:spAutoFit/>
            </a:bodyPr>
            <a:lstStyle/>
            <a:p>
              <a:r>
                <a:rPr lang="en-GB" sz="1050" dirty="0"/>
                <a:t>30</a:t>
              </a:r>
            </a:p>
          </p:txBody>
        </p:sp>
        <p:sp>
          <p:nvSpPr>
            <p:cNvPr id="66" name="TextBox 65">
              <a:extLst>
                <a:ext uri="{FF2B5EF4-FFF2-40B4-BE49-F238E27FC236}">
                  <a16:creationId xmlns:a16="http://schemas.microsoft.com/office/drawing/2014/main" id="{0BFCBD87-5F2F-B3FD-0E98-863EA9446876}"/>
                </a:ext>
              </a:extLst>
            </p:cNvPr>
            <p:cNvSpPr txBox="1"/>
            <p:nvPr/>
          </p:nvSpPr>
          <p:spPr>
            <a:xfrm>
              <a:off x="5104634" y="4500464"/>
              <a:ext cx="774441" cy="261610"/>
            </a:xfrm>
            <a:prstGeom prst="rect">
              <a:avLst/>
            </a:prstGeom>
            <a:noFill/>
          </p:spPr>
          <p:txBody>
            <a:bodyPr wrap="square" rtlCol="0">
              <a:spAutoFit/>
            </a:bodyPr>
            <a:lstStyle/>
            <a:p>
              <a:r>
                <a:rPr lang="en-GB" sz="1050" dirty="0"/>
                <a:t>20</a:t>
              </a:r>
            </a:p>
          </p:txBody>
        </p:sp>
        <p:sp>
          <p:nvSpPr>
            <p:cNvPr id="67" name="TextBox 66">
              <a:extLst>
                <a:ext uri="{FF2B5EF4-FFF2-40B4-BE49-F238E27FC236}">
                  <a16:creationId xmlns:a16="http://schemas.microsoft.com/office/drawing/2014/main" id="{38374E2D-DC54-D0B9-76DA-18A0F504A813}"/>
                </a:ext>
              </a:extLst>
            </p:cNvPr>
            <p:cNvSpPr txBox="1"/>
            <p:nvPr/>
          </p:nvSpPr>
          <p:spPr>
            <a:xfrm>
              <a:off x="5109300" y="4855027"/>
              <a:ext cx="774441" cy="261610"/>
            </a:xfrm>
            <a:prstGeom prst="rect">
              <a:avLst/>
            </a:prstGeom>
            <a:noFill/>
          </p:spPr>
          <p:txBody>
            <a:bodyPr wrap="square" rtlCol="0">
              <a:spAutoFit/>
            </a:bodyPr>
            <a:lstStyle/>
            <a:p>
              <a:r>
                <a:rPr lang="en-GB" sz="1050" dirty="0"/>
                <a:t>10</a:t>
              </a:r>
            </a:p>
          </p:txBody>
        </p:sp>
        <p:sp>
          <p:nvSpPr>
            <p:cNvPr id="68" name="Rectangle 67">
              <a:extLst>
                <a:ext uri="{FF2B5EF4-FFF2-40B4-BE49-F238E27FC236}">
                  <a16:creationId xmlns:a16="http://schemas.microsoft.com/office/drawing/2014/main" id="{AFE5CF6C-CE40-4E0D-0ED0-7ACBED336716}"/>
                </a:ext>
              </a:extLst>
            </p:cNvPr>
            <p:cNvSpPr/>
            <p:nvPr/>
          </p:nvSpPr>
          <p:spPr>
            <a:xfrm>
              <a:off x="6288835" y="1755806"/>
              <a:ext cx="774441" cy="32750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i="1" dirty="0">
                  <a:solidFill>
                    <a:schemeClr val="tx1">
                      <a:lumMod val="50000"/>
                      <a:lumOff val="50000"/>
                    </a:schemeClr>
                  </a:solidFill>
                </a:rPr>
                <a:t>Slice of selected accounts </a:t>
              </a:r>
            </a:p>
          </p:txBody>
        </p:sp>
        <p:sp>
          <p:nvSpPr>
            <p:cNvPr id="47" name="Rectangle 46">
              <a:extLst>
                <a:ext uri="{FF2B5EF4-FFF2-40B4-BE49-F238E27FC236}">
                  <a16:creationId xmlns:a16="http://schemas.microsoft.com/office/drawing/2014/main" id="{7309F40C-0F44-C0E0-0756-5FC602BDE2F3}"/>
                </a:ext>
              </a:extLst>
            </p:cNvPr>
            <p:cNvSpPr/>
            <p:nvPr/>
          </p:nvSpPr>
          <p:spPr>
            <a:xfrm>
              <a:off x="5962265" y="1743364"/>
              <a:ext cx="242596" cy="327504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33F8FB86-8890-8F20-54AA-8B22DF3D12FC}"/>
              </a:ext>
            </a:extLst>
          </p:cNvPr>
          <p:cNvGrpSpPr/>
          <p:nvPr/>
        </p:nvGrpSpPr>
        <p:grpSpPr>
          <a:xfrm>
            <a:off x="7235125" y="1683698"/>
            <a:ext cx="3543284" cy="3521102"/>
            <a:chOff x="7841614" y="1540819"/>
            <a:chExt cx="3543284" cy="3521102"/>
          </a:xfrm>
        </p:grpSpPr>
        <p:sp>
          <p:nvSpPr>
            <p:cNvPr id="93" name="Isosceles Triangle 92">
              <a:extLst>
                <a:ext uri="{FF2B5EF4-FFF2-40B4-BE49-F238E27FC236}">
                  <a16:creationId xmlns:a16="http://schemas.microsoft.com/office/drawing/2014/main" id="{C24635FC-3827-36F0-8750-D3EC4BEB5CB4}"/>
                </a:ext>
              </a:extLst>
            </p:cNvPr>
            <p:cNvSpPr/>
            <p:nvPr/>
          </p:nvSpPr>
          <p:spPr>
            <a:xfrm rot="10800000">
              <a:off x="10031964" y="4299876"/>
              <a:ext cx="951722" cy="356083"/>
            </a:xfrm>
            <a:prstGeom prst="triangle">
              <a:avLst>
                <a:gd name="adj" fmla="val 49020"/>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a:extLst>
                <a:ext uri="{FF2B5EF4-FFF2-40B4-BE49-F238E27FC236}">
                  <a16:creationId xmlns:a16="http://schemas.microsoft.com/office/drawing/2014/main" id="{774BF596-BFC9-5D0C-B73A-68D546B976F3}"/>
                </a:ext>
              </a:extLst>
            </p:cNvPr>
            <p:cNvCxnSpPr>
              <a:cxnSpLocks/>
            </p:cNvCxnSpPr>
            <p:nvPr/>
          </p:nvCxnSpPr>
          <p:spPr>
            <a:xfrm flipH="1">
              <a:off x="8372673" y="2068093"/>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8D3DFC8-0C10-CD39-3AAF-52EC045EEAA2}"/>
                </a:ext>
              </a:extLst>
            </p:cNvPr>
            <p:cNvCxnSpPr>
              <a:cxnSpLocks/>
            </p:cNvCxnSpPr>
            <p:nvPr/>
          </p:nvCxnSpPr>
          <p:spPr>
            <a:xfrm flipH="1">
              <a:off x="8374227" y="1701090"/>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8C6295E-3B2E-B8D6-8D99-3321FCD0B352}"/>
                </a:ext>
              </a:extLst>
            </p:cNvPr>
            <p:cNvCxnSpPr>
              <a:cxnSpLocks/>
            </p:cNvCxnSpPr>
            <p:nvPr/>
          </p:nvCxnSpPr>
          <p:spPr>
            <a:xfrm flipH="1">
              <a:off x="8372673" y="2789660"/>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8D6EF4F-3D7B-2C72-AC59-8287F9AFEAEF}"/>
                </a:ext>
              </a:extLst>
            </p:cNvPr>
            <p:cNvCxnSpPr>
              <a:cxnSpLocks/>
            </p:cNvCxnSpPr>
            <p:nvPr/>
          </p:nvCxnSpPr>
          <p:spPr>
            <a:xfrm flipH="1">
              <a:off x="8374227" y="2422657"/>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DF78E9D-595F-F7C8-7E2C-83C5C35636D3}"/>
                </a:ext>
              </a:extLst>
            </p:cNvPr>
            <p:cNvCxnSpPr>
              <a:cxnSpLocks/>
            </p:cNvCxnSpPr>
            <p:nvPr/>
          </p:nvCxnSpPr>
          <p:spPr>
            <a:xfrm flipH="1">
              <a:off x="8372673" y="3498787"/>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85720B3-81CB-427D-64BC-C7A54AF34006}"/>
                </a:ext>
              </a:extLst>
            </p:cNvPr>
            <p:cNvCxnSpPr>
              <a:cxnSpLocks/>
            </p:cNvCxnSpPr>
            <p:nvPr/>
          </p:nvCxnSpPr>
          <p:spPr>
            <a:xfrm flipH="1">
              <a:off x="8374227" y="3131784"/>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6279113-D3F7-421B-6D33-9AF628F74949}"/>
                </a:ext>
              </a:extLst>
            </p:cNvPr>
            <p:cNvCxnSpPr>
              <a:cxnSpLocks/>
            </p:cNvCxnSpPr>
            <p:nvPr/>
          </p:nvCxnSpPr>
          <p:spPr>
            <a:xfrm flipH="1">
              <a:off x="8372673" y="4220354"/>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D3E69C4-4378-AF8D-C002-DF24754B8016}"/>
                </a:ext>
              </a:extLst>
            </p:cNvPr>
            <p:cNvCxnSpPr>
              <a:cxnSpLocks/>
            </p:cNvCxnSpPr>
            <p:nvPr/>
          </p:nvCxnSpPr>
          <p:spPr>
            <a:xfrm flipH="1">
              <a:off x="8374227" y="3853351"/>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5AA3476-FA79-DCF7-ED9C-7A7EEF5DD9B8}"/>
                </a:ext>
              </a:extLst>
            </p:cNvPr>
            <p:cNvCxnSpPr>
              <a:cxnSpLocks/>
            </p:cNvCxnSpPr>
            <p:nvPr/>
          </p:nvCxnSpPr>
          <p:spPr>
            <a:xfrm flipH="1">
              <a:off x="8372673" y="4963693"/>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F8B7FE8-816E-86E2-9AE2-5E2192E61D73}"/>
                </a:ext>
              </a:extLst>
            </p:cNvPr>
            <p:cNvCxnSpPr>
              <a:cxnSpLocks/>
            </p:cNvCxnSpPr>
            <p:nvPr/>
          </p:nvCxnSpPr>
          <p:spPr>
            <a:xfrm flipH="1">
              <a:off x="8374227" y="4596690"/>
              <a:ext cx="56916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0688E3D-5450-A5A6-9161-127DC257890C}"/>
                </a:ext>
              </a:extLst>
            </p:cNvPr>
            <p:cNvSpPr txBox="1"/>
            <p:nvPr/>
          </p:nvSpPr>
          <p:spPr>
            <a:xfrm>
              <a:off x="7854828" y="1540819"/>
              <a:ext cx="774441" cy="261610"/>
            </a:xfrm>
            <a:prstGeom prst="rect">
              <a:avLst/>
            </a:prstGeom>
            <a:noFill/>
          </p:spPr>
          <p:txBody>
            <a:bodyPr wrap="square" rtlCol="0">
              <a:spAutoFit/>
            </a:bodyPr>
            <a:lstStyle/>
            <a:p>
              <a:r>
                <a:rPr lang="en-GB" sz="1050" dirty="0"/>
                <a:t>100</a:t>
              </a:r>
            </a:p>
          </p:txBody>
        </p:sp>
        <p:sp>
          <p:nvSpPr>
            <p:cNvPr id="81" name="TextBox 80">
              <a:extLst>
                <a:ext uri="{FF2B5EF4-FFF2-40B4-BE49-F238E27FC236}">
                  <a16:creationId xmlns:a16="http://schemas.microsoft.com/office/drawing/2014/main" id="{DC671C23-83F8-7B7E-9409-234326309705}"/>
                </a:ext>
              </a:extLst>
            </p:cNvPr>
            <p:cNvSpPr txBox="1"/>
            <p:nvPr/>
          </p:nvSpPr>
          <p:spPr>
            <a:xfrm>
              <a:off x="7854828" y="1917154"/>
              <a:ext cx="774441" cy="261610"/>
            </a:xfrm>
            <a:prstGeom prst="rect">
              <a:avLst/>
            </a:prstGeom>
            <a:noFill/>
          </p:spPr>
          <p:txBody>
            <a:bodyPr wrap="square" rtlCol="0">
              <a:spAutoFit/>
            </a:bodyPr>
            <a:lstStyle/>
            <a:p>
              <a:r>
                <a:rPr lang="en-GB" sz="1050" dirty="0"/>
                <a:t>90</a:t>
              </a:r>
            </a:p>
          </p:txBody>
        </p:sp>
        <p:sp>
          <p:nvSpPr>
            <p:cNvPr id="82" name="TextBox 81">
              <a:extLst>
                <a:ext uri="{FF2B5EF4-FFF2-40B4-BE49-F238E27FC236}">
                  <a16:creationId xmlns:a16="http://schemas.microsoft.com/office/drawing/2014/main" id="{C0BD8919-A715-F6AA-5C98-7D5F78B69071}"/>
                </a:ext>
              </a:extLst>
            </p:cNvPr>
            <p:cNvSpPr txBox="1"/>
            <p:nvPr/>
          </p:nvSpPr>
          <p:spPr>
            <a:xfrm>
              <a:off x="7864154" y="2262390"/>
              <a:ext cx="774441" cy="261610"/>
            </a:xfrm>
            <a:prstGeom prst="rect">
              <a:avLst/>
            </a:prstGeom>
            <a:noFill/>
          </p:spPr>
          <p:txBody>
            <a:bodyPr wrap="square" rtlCol="0">
              <a:spAutoFit/>
            </a:bodyPr>
            <a:lstStyle/>
            <a:p>
              <a:r>
                <a:rPr lang="en-GB" sz="1050" dirty="0"/>
                <a:t>80</a:t>
              </a:r>
            </a:p>
          </p:txBody>
        </p:sp>
        <p:sp>
          <p:nvSpPr>
            <p:cNvPr id="83" name="TextBox 82">
              <a:extLst>
                <a:ext uri="{FF2B5EF4-FFF2-40B4-BE49-F238E27FC236}">
                  <a16:creationId xmlns:a16="http://schemas.microsoft.com/office/drawing/2014/main" id="{0EDA614F-18E9-2EED-6681-61276A0F9811}"/>
                </a:ext>
              </a:extLst>
            </p:cNvPr>
            <p:cNvSpPr txBox="1"/>
            <p:nvPr/>
          </p:nvSpPr>
          <p:spPr>
            <a:xfrm>
              <a:off x="7854826" y="2635605"/>
              <a:ext cx="774441" cy="261610"/>
            </a:xfrm>
            <a:prstGeom prst="rect">
              <a:avLst/>
            </a:prstGeom>
            <a:noFill/>
          </p:spPr>
          <p:txBody>
            <a:bodyPr wrap="square" rtlCol="0">
              <a:spAutoFit/>
            </a:bodyPr>
            <a:lstStyle/>
            <a:p>
              <a:r>
                <a:rPr lang="en-GB" sz="1050" dirty="0"/>
                <a:t>70</a:t>
              </a:r>
            </a:p>
          </p:txBody>
        </p:sp>
        <p:sp>
          <p:nvSpPr>
            <p:cNvPr id="84" name="TextBox 83">
              <a:extLst>
                <a:ext uri="{FF2B5EF4-FFF2-40B4-BE49-F238E27FC236}">
                  <a16:creationId xmlns:a16="http://schemas.microsoft.com/office/drawing/2014/main" id="{7CDD55B6-8223-414C-9BB1-535237C4FD7B}"/>
                </a:ext>
              </a:extLst>
            </p:cNvPr>
            <p:cNvSpPr txBox="1"/>
            <p:nvPr/>
          </p:nvSpPr>
          <p:spPr>
            <a:xfrm>
              <a:off x="7859492" y="2990168"/>
              <a:ext cx="774441" cy="261610"/>
            </a:xfrm>
            <a:prstGeom prst="rect">
              <a:avLst/>
            </a:prstGeom>
            <a:noFill/>
          </p:spPr>
          <p:txBody>
            <a:bodyPr wrap="square" rtlCol="0">
              <a:spAutoFit/>
            </a:bodyPr>
            <a:lstStyle/>
            <a:p>
              <a:r>
                <a:rPr lang="en-GB" sz="1050" dirty="0"/>
                <a:t>60</a:t>
              </a:r>
            </a:p>
          </p:txBody>
        </p:sp>
        <p:sp>
          <p:nvSpPr>
            <p:cNvPr id="85" name="TextBox 84">
              <a:extLst>
                <a:ext uri="{FF2B5EF4-FFF2-40B4-BE49-F238E27FC236}">
                  <a16:creationId xmlns:a16="http://schemas.microsoft.com/office/drawing/2014/main" id="{1147769D-DF4B-5FB5-B79C-C20CBE36EB3C}"/>
                </a:ext>
              </a:extLst>
            </p:cNvPr>
            <p:cNvSpPr txBox="1"/>
            <p:nvPr/>
          </p:nvSpPr>
          <p:spPr>
            <a:xfrm>
              <a:off x="7841616" y="3350962"/>
              <a:ext cx="774441" cy="261610"/>
            </a:xfrm>
            <a:prstGeom prst="rect">
              <a:avLst/>
            </a:prstGeom>
            <a:noFill/>
          </p:spPr>
          <p:txBody>
            <a:bodyPr wrap="square" rtlCol="0">
              <a:spAutoFit/>
            </a:bodyPr>
            <a:lstStyle/>
            <a:p>
              <a:r>
                <a:rPr lang="en-GB" sz="1050" dirty="0"/>
                <a:t>50</a:t>
              </a:r>
            </a:p>
          </p:txBody>
        </p:sp>
        <p:sp>
          <p:nvSpPr>
            <p:cNvPr id="86" name="TextBox 85">
              <a:extLst>
                <a:ext uri="{FF2B5EF4-FFF2-40B4-BE49-F238E27FC236}">
                  <a16:creationId xmlns:a16="http://schemas.microsoft.com/office/drawing/2014/main" id="{BCB19618-3374-3930-5EC9-A93D64263E53}"/>
                </a:ext>
              </a:extLst>
            </p:cNvPr>
            <p:cNvSpPr txBox="1"/>
            <p:nvPr/>
          </p:nvSpPr>
          <p:spPr>
            <a:xfrm>
              <a:off x="7841616" y="3727297"/>
              <a:ext cx="774441" cy="261610"/>
            </a:xfrm>
            <a:prstGeom prst="rect">
              <a:avLst/>
            </a:prstGeom>
            <a:noFill/>
          </p:spPr>
          <p:txBody>
            <a:bodyPr wrap="square" rtlCol="0">
              <a:spAutoFit/>
            </a:bodyPr>
            <a:lstStyle/>
            <a:p>
              <a:r>
                <a:rPr lang="en-GB" sz="1050" dirty="0"/>
                <a:t>40</a:t>
              </a:r>
            </a:p>
          </p:txBody>
        </p:sp>
        <p:sp>
          <p:nvSpPr>
            <p:cNvPr id="87" name="TextBox 86">
              <a:extLst>
                <a:ext uri="{FF2B5EF4-FFF2-40B4-BE49-F238E27FC236}">
                  <a16:creationId xmlns:a16="http://schemas.microsoft.com/office/drawing/2014/main" id="{E39E3BF1-B02B-01FC-5F9C-65DC6040733A}"/>
                </a:ext>
              </a:extLst>
            </p:cNvPr>
            <p:cNvSpPr txBox="1"/>
            <p:nvPr/>
          </p:nvSpPr>
          <p:spPr>
            <a:xfrm>
              <a:off x="7850942" y="4072533"/>
              <a:ext cx="774441" cy="261610"/>
            </a:xfrm>
            <a:prstGeom prst="rect">
              <a:avLst/>
            </a:prstGeom>
            <a:noFill/>
          </p:spPr>
          <p:txBody>
            <a:bodyPr wrap="square" rtlCol="0">
              <a:spAutoFit/>
            </a:bodyPr>
            <a:lstStyle/>
            <a:p>
              <a:r>
                <a:rPr lang="en-GB" sz="1050" dirty="0"/>
                <a:t>30</a:t>
              </a:r>
            </a:p>
          </p:txBody>
        </p:sp>
        <p:sp>
          <p:nvSpPr>
            <p:cNvPr id="88" name="TextBox 87">
              <a:extLst>
                <a:ext uri="{FF2B5EF4-FFF2-40B4-BE49-F238E27FC236}">
                  <a16:creationId xmlns:a16="http://schemas.microsoft.com/office/drawing/2014/main" id="{DBEE477D-E8BF-8B95-C3CE-7A9A62FEF7EB}"/>
                </a:ext>
              </a:extLst>
            </p:cNvPr>
            <p:cNvSpPr txBox="1"/>
            <p:nvPr/>
          </p:nvSpPr>
          <p:spPr>
            <a:xfrm>
              <a:off x="7841614" y="4445748"/>
              <a:ext cx="774441" cy="261610"/>
            </a:xfrm>
            <a:prstGeom prst="rect">
              <a:avLst/>
            </a:prstGeom>
            <a:noFill/>
          </p:spPr>
          <p:txBody>
            <a:bodyPr wrap="square" rtlCol="0">
              <a:spAutoFit/>
            </a:bodyPr>
            <a:lstStyle/>
            <a:p>
              <a:r>
                <a:rPr lang="en-GB" sz="1050" dirty="0"/>
                <a:t>20</a:t>
              </a:r>
            </a:p>
          </p:txBody>
        </p:sp>
        <p:sp>
          <p:nvSpPr>
            <p:cNvPr id="89" name="TextBox 88">
              <a:extLst>
                <a:ext uri="{FF2B5EF4-FFF2-40B4-BE49-F238E27FC236}">
                  <a16:creationId xmlns:a16="http://schemas.microsoft.com/office/drawing/2014/main" id="{9DEBC36B-EE39-54E9-5EA2-5C75E89AF47B}"/>
                </a:ext>
              </a:extLst>
            </p:cNvPr>
            <p:cNvSpPr txBox="1"/>
            <p:nvPr/>
          </p:nvSpPr>
          <p:spPr>
            <a:xfrm>
              <a:off x="7846280" y="4800311"/>
              <a:ext cx="774441" cy="261610"/>
            </a:xfrm>
            <a:prstGeom prst="rect">
              <a:avLst/>
            </a:prstGeom>
            <a:noFill/>
          </p:spPr>
          <p:txBody>
            <a:bodyPr wrap="square" rtlCol="0">
              <a:spAutoFit/>
            </a:bodyPr>
            <a:lstStyle/>
            <a:p>
              <a:r>
                <a:rPr lang="en-GB" sz="1050" dirty="0"/>
                <a:t>10</a:t>
              </a:r>
            </a:p>
          </p:txBody>
        </p:sp>
        <p:sp>
          <p:nvSpPr>
            <p:cNvPr id="90" name="Rectangle 89">
              <a:extLst>
                <a:ext uri="{FF2B5EF4-FFF2-40B4-BE49-F238E27FC236}">
                  <a16:creationId xmlns:a16="http://schemas.microsoft.com/office/drawing/2014/main" id="{10B25B40-1882-1BE5-CE8C-B0EAAF45552D}"/>
                </a:ext>
              </a:extLst>
            </p:cNvPr>
            <p:cNvSpPr/>
            <p:nvPr/>
          </p:nvSpPr>
          <p:spPr>
            <a:xfrm>
              <a:off x="9025815" y="1701090"/>
              <a:ext cx="774441" cy="32750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i="1" dirty="0">
                  <a:solidFill>
                    <a:schemeClr val="tx1">
                      <a:lumMod val="50000"/>
                      <a:lumOff val="50000"/>
                    </a:schemeClr>
                  </a:solidFill>
                </a:rPr>
                <a:t>               Nominated accounts </a:t>
              </a:r>
            </a:p>
          </p:txBody>
        </p:sp>
        <p:sp>
          <p:nvSpPr>
            <p:cNvPr id="91" name="Rectangle 90">
              <a:extLst>
                <a:ext uri="{FF2B5EF4-FFF2-40B4-BE49-F238E27FC236}">
                  <a16:creationId xmlns:a16="http://schemas.microsoft.com/office/drawing/2014/main" id="{F63DD9DE-E310-9A5D-C30D-19D2589A8D69}"/>
                </a:ext>
              </a:extLst>
            </p:cNvPr>
            <p:cNvSpPr/>
            <p:nvPr/>
          </p:nvSpPr>
          <p:spPr>
            <a:xfrm>
              <a:off x="8941841" y="3824293"/>
              <a:ext cx="2030959" cy="469429"/>
            </a:xfrm>
            <a:prstGeom prst="rect">
              <a:avLst/>
            </a:prstGeom>
            <a:solidFill>
              <a:schemeClr val="accent1">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i="1" dirty="0">
                  <a:solidFill>
                    <a:schemeClr val="tx1">
                      <a:lumMod val="95000"/>
                      <a:lumOff val="5000"/>
                    </a:schemeClr>
                  </a:solidFill>
                </a:rPr>
                <a:t>Ideal </a:t>
              </a:r>
            </a:p>
            <a:p>
              <a:pPr algn="ctr"/>
              <a:r>
                <a:rPr lang="en-GB" sz="1000" i="1" dirty="0">
                  <a:solidFill>
                    <a:schemeClr val="tx1">
                      <a:lumMod val="95000"/>
                      <a:lumOff val="5000"/>
                    </a:schemeClr>
                  </a:solidFill>
                </a:rPr>
                <a:t>Number </a:t>
              </a:r>
            </a:p>
          </p:txBody>
        </p:sp>
        <p:sp>
          <p:nvSpPr>
            <p:cNvPr id="69" name="Rectangle 68">
              <a:extLst>
                <a:ext uri="{FF2B5EF4-FFF2-40B4-BE49-F238E27FC236}">
                  <a16:creationId xmlns:a16="http://schemas.microsoft.com/office/drawing/2014/main" id="{08B370EA-6ACB-5A5D-15A2-47E490EA0CB0}"/>
                </a:ext>
              </a:extLst>
            </p:cNvPr>
            <p:cNvSpPr/>
            <p:nvPr/>
          </p:nvSpPr>
          <p:spPr>
            <a:xfrm>
              <a:off x="8708576" y="1688648"/>
              <a:ext cx="242596" cy="327504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Isosceles Triangle 91">
              <a:extLst>
                <a:ext uri="{FF2B5EF4-FFF2-40B4-BE49-F238E27FC236}">
                  <a16:creationId xmlns:a16="http://schemas.microsoft.com/office/drawing/2014/main" id="{B4AD577B-E357-5DF4-8A71-C8C9E5F9DA57}"/>
                </a:ext>
              </a:extLst>
            </p:cNvPr>
            <p:cNvSpPr/>
            <p:nvPr/>
          </p:nvSpPr>
          <p:spPr>
            <a:xfrm>
              <a:off x="10021078" y="3409615"/>
              <a:ext cx="951722" cy="404588"/>
            </a:xfrm>
            <a:prstGeom prst="triangle">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39FE62FB-937A-BFED-DB04-60FA1BC3BC94}"/>
                </a:ext>
              </a:extLst>
            </p:cNvPr>
            <p:cNvSpPr txBox="1"/>
            <p:nvPr/>
          </p:nvSpPr>
          <p:spPr>
            <a:xfrm>
              <a:off x="10109718" y="3625849"/>
              <a:ext cx="774441" cy="230832"/>
            </a:xfrm>
            <a:prstGeom prst="rect">
              <a:avLst/>
            </a:prstGeom>
            <a:noFill/>
          </p:spPr>
          <p:txBody>
            <a:bodyPr wrap="square" rtlCol="0">
              <a:spAutoFit/>
            </a:bodyPr>
            <a:lstStyle/>
            <a:p>
              <a:r>
                <a:rPr lang="en-GB" sz="900" dirty="0"/>
                <a:t>Upper Limit</a:t>
              </a:r>
            </a:p>
          </p:txBody>
        </p:sp>
        <p:sp>
          <p:nvSpPr>
            <p:cNvPr id="95" name="TextBox 94">
              <a:extLst>
                <a:ext uri="{FF2B5EF4-FFF2-40B4-BE49-F238E27FC236}">
                  <a16:creationId xmlns:a16="http://schemas.microsoft.com/office/drawing/2014/main" id="{C84FC31B-4A8E-A70C-F2C0-C59B231D1D48}"/>
                </a:ext>
              </a:extLst>
            </p:cNvPr>
            <p:cNvSpPr txBox="1"/>
            <p:nvPr/>
          </p:nvSpPr>
          <p:spPr>
            <a:xfrm>
              <a:off x="10119049" y="4256417"/>
              <a:ext cx="774441" cy="230832"/>
            </a:xfrm>
            <a:prstGeom prst="rect">
              <a:avLst/>
            </a:prstGeom>
            <a:noFill/>
          </p:spPr>
          <p:txBody>
            <a:bodyPr wrap="square" rtlCol="0">
              <a:spAutoFit/>
            </a:bodyPr>
            <a:lstStyle/>
            <a:p>
              <a:r>
                <a:rPr lang="en-GB" sz="900" dirty="0"/>
                <a:t>Lower Limit</a:t>
              </a:r>
            </a:p>
          </p:txBody>
        </p:sp>
        <p:cxnSp>
          <p:nvCxnSpPr>
            <p:cNvPr id="98" name="Straight Arrow Connector 97">
              <a:extLst>
                <a:ext uri="{FF2B5EF4-FFF2-40B4-BE49-F238E27FC236}">
                  <a16:creationId xmlns:a16="http://schemas.microsoft.com/office/drawing/2014/main" id="{4EA7C3C0-C6B4-8FB1-F20C-EC5F85F5B49B}"/>
                </a:ext>
              </a:extLst>
            </p:cNvPr>
            <p:cNvCxnSpPr/>
            <p:nvPr/>
          </p:nvCxnSpPr>
          <p:spPr>
            <a:xfrm>
              <a:off x="9800256" y="1719752"/>
              <a:ext cx="48207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4B768A9E-29C6-1EE0-8E5A-EC694EA2B247}"/>
                </a:ext>
              </a:extLst>
            </p:cNvPr>
            <p:cNvCxnSpPr/>
            <p:nvPr/>
          </p:nvCxnSpPr>
          <p:spPr>
            <a:xfrm>
              <a:off x="9800256" y="4939006"/>
              <a:ext cx="48207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0E296BB-A20A-5E0A-7D89-AAC8AAC6B9C4}"/>
                </a:ext>
              </a:extLst>
            </p:cNvPr>
            <p:cNvCxnSpPr/>
            <p:nvPr/>
          </p:nvCxnSpPr>
          <p:spPr>
            <a:xfrm>
              <a:off x="9790925" y="2428880"/>
              <a:ext cx="48207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7A9D4E5-BA2F-6B8E-475C-827FE2B53161}"/>
                </a:ext>
              </a:extLst>
            </p:cNvPr>
            <p:cNvCxnSpPr/>
            <p:nvPr/>
          </p:nvCxnSpPr>
          <p:spPr>
            <a:xfrm>
              <a:off x="9790925" y="3106900"/>
              <a:ext cx="48207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57009C92-63EE-9D79-BD1E-5C82C87D0BE8}"/>
                </a:ext>
              </a:extLst>
            </p:cNvPr>
            <p:cNvSpPr txBox="1"/>
            <p:nvPr/>
          </p:nvSpPr>
          <p:spPr>
            <a:xfrm>
              <a:off x="10358531" y="1609244"/>
              <a:ext cx="1026367" cy="246221"/>
            </a:xfrm>
            <a:prstGeom prst="rect">
              <a:avLst/>
            </a:prstGeom>
            <a:noFill/>
          </p:spPr>
          <p:txBody>
            <a:bodyPr wrap="square" rtlCol="0">
              <a:spAutoFit/>
            </a:bodyPr>
            <a:lstStyle/>
            <a:p>
              <a:r>
                <a:rPr lang="en-GB" sz="1000" i="1" dirty="0"/>
                <a:t>Too much </a:t>
              </a:r>
            </a:p>
          </p:txBody>
        </p:sp>
        <p:sp>
          <p:nvSpPr>
            <p:cNvPr id="103" name="TextBox 102">
              <a:extLst>
                <a:ext uri="{FF2B5EF4-FFF2-40B4-BE49-F238E27FC236}">
                  <a16:creationId xmlns:a16="http://schemas.microsoft.com/office/drawing/2014/main" id="{8F79270F-D690-BAD8-EC8B-E196F9C48C0A}"/>
                </a:ext>
              </a:extLst>
            </p:cNvPr>
            <p:cNvSpPr txBox="1"/>
            <p:nvPr/>
          </p:nvSpPr>
          <p:spPr>
            <a:xfrm>
              <a:off x="10282335" y="4815699"/>
              <a:ext cx="1026367" cy="246221"/>
            </a:xfrm>
            <a:prstGeom prst="rect">
              <a:avLst/>
            </a:prstGeom>
            <a:noFill/>
          </p:spPr>
          <p:txBody>
            <a:bodyPr wrap="square" rtlCol="0">
              <a:spAutoFit/>
            </a:bodyPr>
            <a:lstStyle/>
            <a:p>
              <a:r>
                <a:rPr lang="en-GB" sz="1000" i="1" dirty="0"/>
                <a:t>Too less</a:t>
              </a:r>
            </a:p>
          </p:txBody>
        </p:sp>
        <p:sp>
          <p:nvSpPr>
            <p:cNvPr id="104" name="TextBox 103">
              <a:extLst>
                <a:ext uri="{FF2B5EF4-FFF2-40B4-BE49-F238E27FC236}">
                  <a16:creationId xmlns:a16="http://schemas.microsoft.com/office/drawing/2014/main" id="{F5C3D1CE-1835-2E57-D3B2-F53B82E4E9CE}"/>
                </a:ext>
              </a:extLst>
            </p:cNvPr>
            <p:cNvSpPr txBox="1"/>
            <p:nvPr/>
          </p:nvSpPr>
          <p:spPr>
            <a:xfrm>
              <a:off x="10358530" y="2311903"/>
              <a:ext cx="1026367" cy="246221"/>
            </a:xfrm>
            <a:prstGeom prst="rect">
              <a:avLst/>
            </a:prstGeom>
            <a:noFill/>
          </p:spPr>
          <p:txBody>
            <a:bodyPr wrap="square" rtlCol="0">
              <a:spAutoFit/>
            </a:bodyPr>
            <a:lstStyle/>
            <a:p>
              <a:r>
                <a:rPr lang="en-GB" sz="1000" i="1" dirty="0"/>
                <a:t>Too many </a:t>
              </a:r>
            </a:p>
          </p:txBody>
        </p:sp>
        <p:sp>
          <p:nvSpPr>
            <p:cNvPr id="106" name="TextBox 105">
              <a:extLst>
                <a:ext uri="{FF2B5EF4-FFF2-40B4-BE49-F238E27FC236}">
                  <a16:creationId xmlns:a16="http://schemas.microsoft.com/office/drawing/2014/main" id="{1AF03118-107F-EA70-3BDA-A716F258B9F5}"/>
                </a:ext>
              </a:extLst>
            </p:cNvPr>
            <p:cNvSpPr txBox="1"/>
            <p:nvPr/>
          </p:nvSpPr>
          <p:spPr>
            <a:xfrm>
              <a:off x="10358529" y="2983536"/>
              <a:ext cx="1026367" cy="246221"/>
            </a:xfrm>
            <a:prstGeom prst="rect">
              <a:avLst/>
            </a:prstGeom>
            <a:noFill/>
          </p:spPr>
          <p:txBody>
            <a:bodyPr wrap="square" rtlCol="0">
              <a:spAutoFit/>
            </a:bodyPr>
            <a:lstStyle/>
            <a:p>
              <a:r>
                <a:rPr lang="en-GB" sz="1000" i="1" dirty="0"/>
                <a:t>Acceptable</a:t>
              </a:r>
            </a:p>
          </p:txBody>
        </p:sp>
        <p:sp>
          <p:nvSpPr>
            <p:cNvPr id="109" name="Arrow: Up 108">
              <a:extLst>
                <a:ext uri="{FF2B5EF4-FFF2-40B4-BE49-F238E27FC236}">
                  <a16:creationId xmlns:a16="http://schemas.microsoft.com/office/drawing/2014/main" id="{EAB53F7F-8A28-6B4F-475D-783EA6838779}"/>
                </a:ext>
              </a:extLst>
            </p:cNvPr>
            <p:cNvSpPr/>
            <p:nvPr/>
          </p:nvSpPr>
          <p:spPr>
            <a:xfrm>
              <a:off x="10940144" y="3418187"/>
              <a:ext cx="368557" cy="401127"/>
            </a:xfrm>
            <a:prstGeom prst="up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Arrow: Up 109">
              <a:extLst>
                <a:ext uri="{FF2B5EF4-FFF2-40B4-BE49-F238E27FC236}">
                  <a16:creationId xmlns:a16="http://schemas.microsoft.com/office/drawing/2014/main" id="{C964FDF6-351E-05A6-4AD7-5EAB6289F66C}"/>
                </a:ext>
              </a:extLst>
            </p:cNvPr>
            <p:cNvSpPr/>
            <p:nvPr/>
          </p:nvSpPr>
          <p:spPr>
            <a:xfrm rot="10800000">
              <a:off x="10954138" y="4297874"/>
              <a:ext cx="368557" cy="401127"/>
            </a:xfrm>
            <a:prstGeom prst="up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4" name="TextBox 113">
            <a:extLst>
              <a:ext uri="{FF2B5EF4-FFF2-40B4-BE49-F238E27FC236}">
                <a16:creationId xmlns:a16="http://schemas.microsoft.com/office/drawing/2014/main" id="{6F8285E1-3671-796F-A809-9EC0C9EB2B17}"/>
              </a:ext>
            </a:extLst>
          </p:cNvPr>
          <p:cNvSpPr txBox="1"/>
          <p:nvPr/>
        </p:nvSpPr>
        <p:spPr>
          <a:xfrm>
            <a:off x="1911473" y="1456115"/>
            <a:ext cx="1971358" cy="307777"/>
          </a:xfrm>
          <a:prstGeom prst="rect">
            <a:avLst/>
          </a:prstGeom>
          <a:gradFill>
            <a:gsLst>
              <a:gs pos="0">
                <a:srgbClr val="3984A3"/>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p>
            <a:pPr algn="ctr"/>
            <a:r>
              <a:rPr lang="en-GB" sz="1400" dirty="0">
                <a:solidFill>
                  <a:schemeClr val="bg1"/>
                </a:solidFill>
              </a:rPr>
              <a:t>All Accounts</a:t>
            </a:r>
          </a:p>
        </p:txBody>
      </p:sp>
      <p:sp>
        <p:nvSpPr>
          <p:cNvPr id="115" name="TextBox 114">
            <a:extLst>
              <a:ext uri="{FF2B5EF4-FFF2-40B4-BE49-F238E27FC236}">
                <a16:creationId xmlns:a16="http://schemas.microsoft.com/office/drawing/2014/main" id="{9DE8B35B-4070-D5B4-70B4-964639B00C6A}"/>
              </a:ext>
            </a:extLst>
          </p:cNvPr>
          <p:cNvSpPr txBox="1"/>
          <p:nvPr/>
        </p:nvSpPr>
        <p:spPr>
          <a:xfrm>
            <a:off x="4824711" y="1473384"/>
            <a:ext cx="1971358" cy="307777"/>
          </a:xfrm>
          <a:prstGeom prst="rect">
            <a:avLst/>
          </a:prstGeom>
          <a:gradFill>
            <a:gsLst>
              <a:gs pos="0">
                <a:srgbClr val="3984A3"/>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defPPr>
              <a:defRPr lang="en-US"/>
            </a:defPPr>
            <a:lvl1pPr algn="ctr">
              <a:defRPr sz="1400">
                <a:solidFill>
                  <a:schemeClr val="bg1"/>
                </a:solidFill>
              </a:defRPr>
            </a:lvl1pPr>
          </a:lstStyle>
          <a:p>
            <a:r>
              <a:rPr lang="en-GB" dirty="0"/>
              <a:t>Analysed accounts</a:t>
            </a:r>
          </a:p>
        </p:txBody>
      </p:sp>
      <p:sp>
        <p:nvSpPr>
          <p:cNvPr id="116" name="TextBox 115">
            <a:extLst>
              <a:ext uri="{FF2B5EF4-FFF2-40B4-BE49-F238E27FC236}">
                <a16:creationId xmlns:a16="http://schemas.microsoft.com/office/drawing/2014/main" id="{B97C196C-EDB6-FB25-AE11-4D63A01F4FF0}"/>
              </a:ext>
            </a:extLst>
          </p:cNvPr>
          <p:cNvSpPr txBox="1"/>
          <p:nvPr/>
        </p:nvSpPr>
        <p:spPr>
          <a:xfrm>
            <a:off x="8041433" y="1466766"/>
            <a:ext cx="1971358" cy="307777"/>
          </a:xfrm>
          <a:prstGeom prst="rect">
            <a:avLst/>
          </a:prstGeom>
          <a:gradFill>
            <a:gsLst>
              <a:gs pos="0">
                <a:srgbClr val="3984A3"/>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defPPr>
              <a:defRPr lang="en-US"/>
            </a:defPPr>
            <a:lvl1pPr algn="ctr">
              <a:defRPr sz="1400">
                <a:solidFill>
                  <a:schemeClr val="bg1"/>
                </a:solidFill>
              </a:defRPr>
            </a:lvl1pPr>
          </a:lstStyle>
          <a:p>
            <a:r>
              <a:rPr lang="en-GB" dirty="0"/>
              <a:t>Aligned Accounts </a:t>
            </a:r>
          </a:p>
        </p:txBody>
      </p:sp>
      <p:sp>
        <p:nvSpPr>
          <p:cNvPr id="117" name="TextBox 116">
            <a:extLst>
              <a:ext uri="{FF2B5EF4-FFF2-40B4-BE49-F238E27FC236}">
                <a16:creationId xmlns:a16="http://schemas.microsoft.com/office/drawing/2014/main" id="{1116F33A-6AC8-65D8-D43C-61F192B3C63C}"/>
              </a:ext>
            </a:extLst>
          </p:cNvPr>
          <p:cNvSpPr txBox="1"/>
          <p:nvPr/>
        </p:nvSpPr>
        <p:spPr>
          <a:xfrm>
            <a:off x="268941" y="207845"/>
            <a:ext cx="8520495" cy="807978"/>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Key Account Management.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Selecting Customers</a:t>
            </a:r>
          </a:p>
        </p:txBody>
      </p:sp>
      <p:pic>
        <p:nvPicPr>
          <p:cNvPr id="118" name="Picture 117" descr="Logo&#10;&#10;Description automatically generated">
            <a:extLst>
              <a:ext uri="{FF2B5EF4-FFF2-40B4-BE49-F238E27FC236}">
                <a16:creationId xmlns:a16="http://schemas.microsoft.com/office/drawing/2014/main" id="{C20C2C49-A22F-17EE-7ABA-0163702CB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19" name="Footer Placeholder 3">
            <a:extLst>
              <a:ext uri="{FF2B5EF4-FFF2-40B4-BE49-F238E27FC236}">
                <a16:creationId xmlns:a16="http://schemas.microsoft.com/office/drawing/2014/main" id="{CED41DF9-AC14-5CB6-EFAE-39D7B74CA8C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120" name="Rectangle 119">
            <a:extLst>
              <a:ext uri="{FF2B5EF4-FFF2-40B4-BE49-F238E27FC236}">
                <a16:creationId xmlns:a16="http://schemas.microsoft.com/office/drawing/2014/main" id="{8BD715AA-3F9E-A6BE-F705-6634D20625AD}"/>
              </a:ext>
            </a:extLst>
          </p:cNvPr>
          <p:cNvSpPr/>
          <p:nvPr/>
        </p:nvSpPr>
        <p:spPr>
          <a:xfrm>
            <a:off x="1310953" y="5391913"/>
            <a:ext cx="3051110" cy="9471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800" dirty="0">
                <a:solidFill>
                  <a:schemeClr val="tx1">
                    <a:lumMod val="95000"/>
                    <a:lumOff val="5000"/>
                  </a:schemeClr>
                </a:solidFill>
              </a:rPr>
              <a:t>The first task is to get all the accounts into one working document which is exhaustive and complete .</a:t>
            </a:r>
          </a:p>
          <a:p>
            <a:pPr marL="228600" indent="-228600">
              <a:buFont typeface="+mj-lt"/>
              <a:buAutoNum type="arabicPeriod"/>
            </a:pPr>
            <a:r>
              <a:rPr lang="en-GB" sz="800" dirty="0">
                <a:solidFill>
                  <a:schemeClr val="tx1">
                    <a:lumMod val="95000"/>
                    <a:lumOff val="5000"/>
                  </a:schemeClr>
                </a:solidFill>
              </a:rPr>
              <a:t>In this document you will have to ensure that certain fields which will help you analyse them are present .</a:t>
            </a:r>
          </a:p>
          <a:p>
            <a:pPr marL="228600" indent="-228600">
              <a:buFont typeface="+mj-lt"/>
              <a:buAutoNum type="arabicPeriod"/>
            </a:pPr>
            <a:r>
              <a:rPr lang="en-GB" sz="800" dirty="0">
                <a:solidFill>
                  <a:schemeClr val="tx1">
                    <a:lumMod val="95000"/>
                    <a:lumOff val="5000"/>
                  </a:schemeClr>
                </a:solidFill>
              </a:rPr>
              <a:t>Choose the fields well , Sales , Costs , Income , Geography , Channel , and Strategic inputs for alignment with the overall plan .</a:t>
            </a:r>
          </a:p>
        </p:txBody>
      </p:sp>
      <p:sp>
        <p:nvSpPr>
          <p:cNvPr id="121" name="Rectangle 120">
            <a:extLst>
              <a:ext uri="{FF2B5EF4-FFF2-40B4-BE49-F238E27FC236}">
                <a16:creationId xmlns:a16="http://schemas.microsoft.com/office/drawing/2014/main" id="{119B260C-7052-4870-5F15-33226D9AAFD3}"/>
              </a:ext>
            </a:extLst>
          </p:cNvPr>
          <p:cNvSpPr/>
          <p:nvPr/>
        </p:nvSpPr>
        <p:spPr>
          <a:xfrm>
            <a:off x="4507473" y="5393842"/>
            <a:ext cx="3051110" cy="9471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800" dirty="0">
                <a:solidFill>
                  <a:schemeClr val="tx1">
                    <a:lumMod val="95000"/>
                    <a:lumOff val="5000"/>
                  </a:schemeClr>
                </a:solidFill>
              </a:rPr>
              <a:t>Once the document is ready .</a:t>
            </a:r>
          </a:p>
          <a:p>
            <a:pPr marL="228600" indent="-228600">
              <a:buFont typeface="+mj-lt"/>
              <a:buAutoNum type="arabicPeriod"/>
            </a:pPr>
            <a:r>
              <a:rPr lang="en-GB" sz="800" dirty="0">
                <a:solidFill>
                  <a:schemeClr val="tx1">
                    <a:lumMod val="95000"/>
                    <a:lumOff val="5000"/>
                  </a:schemeClr>
                </a:solidFill>
              </a:rPr>
              <a:t>Make sure you can use an objective analysis and enter all the fields are marked to help you filter the accounts to the top 100 or nearest , this will help keep the exercise more focussed </a:t>
            </a:r>
          </a:p>
          <a:p>
            <a:pPr marL="228600" indent="-228600">
              <a:buFont typeface="+mj-lt"/>
              <a:buAutoNum type="arabicPeriod"/>
            </a:pPr>
            <a:endParaRPr lang="en-GB" sz="800" dirty="0">
              <a:solidFill>
                <a:schemeClr val="tx1">
                  <a:lumMod val="95000"/>
                  <a:lumOff val="5000"/>
                </a:schemeClr>
              </a:solidFill>
            </a:endParaRPr>
          </a:p>
        </p:txBody>
      </p:sp>
      <p:sp>
        <p:nvSpPr>
          <p:cNvPr id="122" name="Rectangle 121">
            <a:extLst>
              <a:ext uri="{FF2B5EF4-FFF2-40B4-BE49-F238E27FC236}">
                <a16:creationId xmlns:a16="http://schemas.microsoft.com/office/drawing/2014/main" id="{D569227C-1E4F-6E38-C781-3653C09285AA}"/>
              </a:ext>
            </a:extLst>
          </p:cNvPr>
          <p:cNvSpPr/>
          <p:nvPr/>
        </p:nvSpPr>
        <p:spPr>
          <a:xfrm>
            <a:off x="7727829" y="5389618"/>
            <a:ext cx="3051110" cy="9471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800" dirty="0">
                <a:solidFill>
                  <a:schemeClr val="tx1">
                    <a:lumMod val="95000"/>
                    <a:lumOff val="5000"/>
                  </a:schemeClr>
                </a:solidFill>
              </a:rPr>
              <a:t>This is the last part of the exercise </a:t>
            </a:r>
          </a:p>
          <a:p>
            <a:pPr marL="228600" indent="-228600">
              <a:buFont typeface="+mj-lt"/>
              <a:buAutoNum type="arabicPeriod"/>
            </a:pPr>
            <a:r>
              <a:rPr lang="en-GB" sz="800" dirty="0">
                <a:solidFill>
                  <a:schemeClr val="tx1">
                    <a:lumMod val="95000"/>
                    <a:lumOff val="5000"/>
                  </a:schemeClr>
                </a:solidFill>
              </a:rPr>
              <a:t>Use not only the Quantative data in your fields but the strategic plan inputs to align the accounts to your scores </a:t>
            </a:r>
          </a:p>
          <a:p>
            <a:pPr marL="228600" indent="-228600">
              <a:buFont typeface="+mj-lt"/>
              <a:buAutoNum type="arabicPeriod"/>
            </a:pPr>
            <a:r>
              <a:rPr lang="en-GB" sz="800" dirty="0">
                <a:solidFill>
                  <a:schemeClr val="tx1">
                    <a:lumMod val="95000"/>
                    <a:lumOff val="5000"/>
                  </a:schemeClr>
                </a:solidFill>
              </a:rPr>
              <a:t>Accounts are selected based on objective criteria and alignment to your strategic plan for future growth.</a:t>
            </a:r>
          </a:p>
          <a:p>
            <a:pPr marL="228600" indent="-228600">
              <a:buFont typeface="+mj-lt"/>
              <a:buAutoNum type="arabicPeriod"/>
            </a:pPr>
            <a:endParaRPr lang="en-GB" sz="800" dirty="0">
              <a:solidFill>
                <a:schemeClr val="tx1">
                  <a:lumMod val="95000"/>
                  <a:lumOff val="5000"/>
                </a:schemeClr>
              </a:solidFill>
            </a:endParaRPr>
          </a:p>
        </p:txBody>
      </p:sp>
    </p:spTree>
    <p:extLst>
      <p:ext uri="{BB962C8B-B14F-4D97-AF65-F5344CB8AC3E}">
        <p14:creationId xmlns:p14="http://schemas.microsoft.com/office/powerpoint/2010/main" val="402311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E31BC60-985C-6E49-320D-44E09BE9D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C50236B0-B6B2-D590-64B2-03FE93A1923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4CF0ACCB-7855-BD27-4CC4-E8A91232E29F}"/>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Selecting &amp; Categorizing.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Customer Definition.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
        <p:nvSpPr>
          <p:cNvPr id="6" name="TextBox 5">
            <a:extLst>
              <a:ext uri="{FF2B5EF4-FFF2-40B4-BE49-F238E27FC236}">
                <a16:creationId xmlns:a16="http://schemas.microsoft.com/office/drawing/2014/main" id="{4631AF80-C908-FDE3-F088-9BCA8A72C7C3}"/>
              </a:ext>
            </a:extLst>
          </p:cNvPr>
          <p:cNvSpPr txBox="1"/>
          <p:nvPr/>
        </p:nvSpPr>
        <p:spPr>
          <a:xfrm>
            <a:off x="1166327" y="4526773"/>
            <a:ext cx="10030408" cy="1936620"/>
          </a:xfrm>
          <a:prstGeom prst="rect">
            <a:avLst/>
          </a:prstGeom>
          <a:noFill/>
        </p:spPr>
        <p:txBody>
          <a:bodyPr wrap="square">
            <a:spAutoFit/>
          </a:bodyPr>
          <a:lstStyle/>
          <a:p>
            <a:pPr>
              <a:lnSpc>
                <a:spcPct val="107000"/>
              </a:lnSpc>
              <a:spcAft>
                <a:spcPts val="800"/>
              </a:spcAft>
            </a:pPr>
            <a:r>
              <a:rPr lang="en-GB" sz="1100" dirty="0">
                <a:effectLst/>
                <a:ea typeface="Calibri" panose="020F0502020204030204" pitchFamily="34" charset="0"/>
                <a:cs typeface="Latha" panose="020B0604020202020204" pitchFamily="34" charset="0"/>
              </a:rPr>
              <a:t>We have used an example here in a B2B context .</a:t>
            </a:r>
          </a:p>
          <a:p>
            <a:pPr>
              <a:lnSpc>
                <a:spcPct val="107000"/>
              </a:lnSpc>
              <a:spcAft>
                <a:spcPts val="800"/>
              </a:spcAft>
            </a:pPr>
            <a:r>
              <a:rPr lang="en-GB" sz="1100" dirty="0">
                <a:ea typeface="Calibri" panose="020F0502020204030204" pitchFamily="34" charset="0"/>
                <a:cs typeface="Latha" panose="020B0604020202020204" pitchFamily="34" charset="0"/>
              </a:rPr>
              <a:t>Imagine you are the supplier of wiring harnesses and electrical equipment to the automotive sector in particular , however in this case you get a Global Key Account enquiry from a well known automobile manufacturer to supply your equipment , and the origin says ABCD Motor Corporation , would it not be prudent to make further enquiries to see whether it’s a Global , Regional or Local relationship and to which sector of the business this enquiry is relevant to .</a:t>
            </a:r>
          </a:p>
          <a:p>
            <a:pPr>
              <a:lnSpc>
                <a:spcPct val="107000"/>
              </a:lnSpc>
              <a:spcAft>
                <a:spcPts val="800"/>
              </a:spcAft>
            </a:pPr>
            <a:r>
              <a:rPr lang="en-GB" sz="1100" dirty="0">
                <a:effectLst/>
                <a:ea typeface="Calibri" panose="020F0502020204030204" pitchFamily="34" charset="0"/>
                <a:cs typeface="Latha" panose="020B0604020202020204" pitchFamily="34" charset="0"/>
              </a:rPr>
              <a:t>From the 3 geographies we were able to narrow down the enquiry and relationship to just the Passenger car section of ABCD Corporation , which saves us a lot of time and effort , not to mention that this is the core competence of ABCD Corporation. </a:t>
            </a:r>
          </a:p>
          <a:p>
            <a:pPr>
              <a:lnSpc>
                <a:spcPct val="107000"/>
              </a:lnSpc>
              <a:spcAft>
                <a:spcPts val="800"/>
              </a:spcAft>
            </a:pPr>
            <a:endParaRPr lang="en-GB" sz="1100" dirty="0">
              <a:ea typeface="Calibri" panose="020F0502020204030204" pitchFamily="34" charset="0"/>
              <a:cs typeface="Latha" panose="020B0604020202020204" pitchFamily="34" charset="0"/>
            </a:endParaRPr>
          </a:p>
          <a:p>
            <a:pPr>
              <a:lnSpc>
                <a:spcPct val="107000"/>
              </a:lnSpc>
              <a:spcAft>
                <a:spcPts val="800"/>
              </a:spcAft>
            </a:pPr>
            <a:r>
              <a:rPr lang="en-GB" sz="1100" dirty="0">
                <a:effectLst/>
                <a:ea typeface="Calibri" panose="020F0502020204030204" pitchFamily="34" charset="0"/>
                <a:cs typeface="Latha" panose="020B0604020202020204" pitchFamily="34" charset="0"/>
              </a:rPr>
              <a:t> </a:t>
            </a:r>
          </a:p>
        </p:txBody>
      </p:sp>
      <p:pic>
        <p:nvPicPr>
          <p:cNvPr id="7" name="Graphic 6" descr="Motorcycle outline">
            <a:extLst>
              <a:ext uri="{FF2B5EF4-FFF2-40B4-BE49-F238E27FC236}">
                <a16:creationId xmlns:a16="http://schemas.microsoft.com/office/drawing/2014/main" id="{EC784A81-2CA4-60AE-A28B-07B1BC1862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9512" y="3542936"/>
            <a:ext cx="914400" cy="914400"/>
          </a:xfrm>
          <a:prstGeom prst="rect">
            <a:avLst/>
          </a:prstGeom>
        </p:spPr>
      </p:pic>
      <p:pic>
        <p:nvPicPr>
          <p:cNvPr id="15" name="Graphic 14" descr="Excavator with solid fill">
            <a:extLst>
              <a:ext uri="{FF2B5EF4-FFF2-40B4-BE49-F238E27FC236}">
                <a16:creationId xmlns:a16="http://schemas.microsoft.com/office/drawing/2014/main" id="{0EE2E8B4-063E-4FB2-E5CE-D8A2B19829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4303" y="3429149"/>
            <a:ext cx="914400" cy="914400"/>
          </a:xfrm>
          <a:prstGeom prst="rect">
            <a:avLst/>
          </a:prstGeom>
        </p:spPr>
      </p:pic>
      <p:pic>
        <p:nvPicPr>
          <p:cNvPr id="17" name="Graphic 16" descr="Dump truck outline">
            <a:extLst>
              <a:ext uri="{FF2B5EF4-FFF2-40B4-BE49-F238E27FC236}">
                <a16:creationId xmlns:a16="http://schemas.microsoft.com/office/drawing/2014/main" id="{1E241B93-5A5F-EBA9-A885-2505B2150D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18399" y="2730735"/>
            <a:ext cx="914400" cy="914400"/>
          </a:xfrm>
          <a:prstGeom prst="rect">
            <a:avLst/>
          </a:prstGeom>
        </p:spPr>
      </p:pic>
      <p:pic>
        <p:nvPicPr>
          <p:cNvPr id="19" name="Graphic 18" descr="Car Mechanic with solid fill">
            <a:extLst>
              <a:ext uri="{FF2B5EF4-FFF2-40B4-BE49-F238E27FC236}">
                <a16:creationId xmlns:a16="http://schemas.microsoft.com/office/drawing/2014/main" id="{6B213E41-934E-1982-C441-63D5A2CB45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46302" y="2686233"/>
            <a:ext cx="914400" cy="914400"/>
          </a:xfrm>
          <a:prstGeom prst="rect">
            <a:avLst/>
          </a:prstGeom>
        </p:spPr>
      </p:pic>
      <p:pic>
        <p:nvPicPr>
          <p:cNvPr id="21" name="Graphic 20" descr="Electric car outline">
            <a:extLst>
              <a:ext uri="{FF2B5EF4-FFF2-40B4-BE49-F238E27FC236}">
                <a16:creationId xmlns:a16="http://schemas.microsoft.com/office/drawing/2014/main" id="{CF558FEC-3648-AA2B-BB7D-27A12AAB1F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87122" y="1943465"/>
            <a:ext cx="914400" cy="914400"/>
          </a:xfrm>
          <a:prstGeom prst="rect">
            <a:avLst/>
          </a:prstGeom>
        </p:spPr>
      </p:pic>
      <p:pic>
        <p:nvPicPr>
          <p:cNvPr id="23" name="Graphic 22" descr="Freight outline">
            <a:extLst>
              <a:ext uri="{FF2B5EF4-FFF2-40B4-BE49-F238E27FC236}">
                <a16:creationId xmlns:a16="http://schemas.microsoft.com/office/drawing/2014/main" id="{6E67159A-C326-0E65-74E6-98AA718B0F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59512" y="1943465"/>
            <a:ext cx="914400" cy="914400"/>
          </a:xfrm>
          <a:prstGeom prst="rect">
            <a:avLst/>
          </a:prstGeom>
        </p:spPr>
      </p:pic>
      <p:pic>
        <p:nvPicPr>
          <p:cNvPr id="24" name="Graphic 23" descr="Motorcycle outline">
            <a:extLst>
              <a:ext uri="{FF2B5EF4-FFF2-40B4-BE49-F238E27FC236}">
                <a16:creationId xmlns:a16="http://schemas.microsoft.com/office/drawing/2014/main" id="{0B243345-5F5B-34AD-9D2F-3AC2DBBCE7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3063" y="3530471"/>
            <a:ext cx="914400" cy="914400"/>
          </a:xfrm>
          <a:prstGeom prst="rect">
            <a:avLst/>
          </a:prstGeom>
        </p:spPr>
      </p:pic>
      <p:pic>
        <p:nvPicPr>
          <p:cNvPr id="26" name="Graphic 25" descr="Dump truck outline">
            <a:extLst>
              <a:ext uri="{FF2B5EF4-FFF2-40B4-BE49-F238E27FC236}">
                <a16:creationId xmlns:a16="http://schemas.microsoft.com/office/drawing/2014/main" id="{819C164B-0009-9CC5-50C6-5FFA637F9B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81950" y="2718270"/>
            <a:ext cx="914400" cy="914400"/>
          </a:xfrm>
          <a:prstGeom prst="rect">
            <a:avLst/>
          </a:prstGeom>
        </p:spPr>
      </p:pic>
      <p:pic>
        <p:nvPicPr>
          <p:cNvPr id="27" name="Graphic 26" descr="Car Mechanic with solid fill">
            <a:extLst>
              <a:ext uri="{FF2B5EF4-FFF2-40B4-BE49-F238E27FC236}">
                <a16:creationId xmlns:a16="http://schemas.microsoft.com/office/drawing/2014/main" id="{EB9C4C34-7299-46A8-4778-D6C83203A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9853" y="2673768"/>
            <a:ext cx="914400" cy="914400"/>
          </a:xfrm>
          <a:prstGeom prst="rect">
            <a:avLst/>
          </a:prstGeom>
        </p:spPr>
      </p:pic>
      <p:pic>
        <p:nvPicPr>
          <p:cNvPr id="28" name="Graphic 27" descr="Electric car outline">
            <a:extLst>
              <a:ext uri="{FF2B5EF4-FFF2-40B4-BE49-F238E27FC236}">
                <a16:creationId xmlns:a16="http://schemas.microsoft.com/office/drawing/2014/main" id="{B30609B6-4DA0-439C-A469-A1A79CC055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50673" y="1931000"/>
            <a:ext cx="914400" cy="914400"/>
          </a:xfrm>
          <a:prstGeom prst="rect">
            <a:avLst/>
          </a:prstGeom>
        </p:spPr>
      </p:pic>
      <p:pic>
        <p:nvPicPr>
          <p:cNvPr id="33" name="Graphic 32" descr="Car Mechanic with solid fill">
            <a:extLst>
              <a:ext uri="{FF2B5EF4-FFF2-40B4-BE49-F238E27FC236}">
                <a16:creationId xmlns:a16="http://schemas.microsoft.com/office/drawing/2014/main" id="{D3F6D8EA-C0AA-7B0C-563F-070B3AD9BB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86614" y="2673768"/>
            <a:ext cx="914400" cy="914400"/>
          </a:xfrm>
          <a:prstGeom prst="rect">
            <a:avLst/>
          </a:prstGeom>
        </p:spPr>
      </p:pic>
      <p:pic>
        <p:nvPicPr>
          <p:cNvPr id="34" name="Graphic 33" descr="Electric car outline">
            <a:extLst>
              <a:ext uri="{FF2B5EF4-FFF2-40B4-BE49-F238E27FC236}">
                <a16:creationId xmlns:a16="http://schemas.microsoft.com/office/drawing/2014/main" id="{41F6E703-EF4B-03FD-CE7D-581058D013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27434" y="1931000"/>
            <a:ext cx="914400" cy="914400"/>
          </a:xfrm>
          <a:prstGeom prst="rect">
            <a:avLst/>
          </a:prstGeom>
        </p:spPr>
      </p:pic>
      <p:sp>
        <p:nvSpPr>
          <p:cNvPr id="36" name="TextBox 35">
            <a:extLst>
              <a:ext uri="{FF2B5EF4-FFF2-40B4-BE49-F238E27FC236}">
                <a16:creationId xmlns:a16="http://schemas.microsoft.com/office/drawing/2014/main" id="{FB71402F-B4E3-7E5C-D8DE-7D13F30DA1C2}"/>
              </a:ext>
            </a:extLst>
          </p:cNvPr>
          <p:cNvSpPr txBox="1"/>
          <p:nvPr/>
        </p:nvSpPr>
        <p:spPr>
          <a:xfrm>
            <a:off x="1875023" y="1456429"/>
            <a:ext cx="1971358" cy="307777"/>
          </a:xfrm>
          <a:prstGeom prst="rect">
            <a:avLst/>
          </a:prstGeom>
          <a:gradFill>
            <a:gsLst>
              <a:gs pos="0">
                <a:srgbClr val="3984A3"/>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p>
            <a:pPr algn="ctr"/>
            <a:r>
              <a:rPr lang="en-GB" sz="1400" dirty="0">
                <a:solidFill>
                  <a:schemeClr val="bg1"/>
                </a:solidFill>
              </a:rPr>
              <a:t>Global </a:t>
            </a:r>
          </a:p>
        </p:txBody>
      </p:sp>
      <p:sp>
        <p:nvSpPr>
          <p:cNvPr id="37" name="TextBox 36">
            <a:extLst>
              <a:ext uri="{FF2B5EF4-FFF2-40B4-BE49-F238E27FC236}">
                <a16:creationId xmlns:a16="http://schemas.microsoft.com/office/drawing/2014/main" id="{D844ACC0-0D3D-A701-D5AD-84E2E91453D0}"/>
              </a:ext>
            </a:extLst>
          </p:cNvPr>
          <p:cNvSpPr txBox="1"/>
          <p:nvPr/>
        </p:nvSpPr>
        <p:spPr>
          <a:xfrm>
            <a:off x="4984613" y="1484572"/>
            <a:ext cx="1971358" cy="307777"/>
          </a:xfrm>
          <a:prstGeom prst="rect">
            <a:avLst/>
          </a:prstGeom>
          <a:gradFill>
            <a:gsLst>
              <a:gs pos="0">
                <a:srgbClr val="3984A3"/>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defPPr>
              <a:defRPr lang="en-US"/>
            </a:defPPr>
            <a:lvl1pPr algn="ctr">
              <a:defRPr sz="1400">
                <a:solidFill>
                  <a:schemeClr val="bg1"/>
                </a:solidFill>
              </a:defRPr>
            </a:lvl1pPr>
          </a:lstStyle>
          <a:p>
            <a:r>
              <a:rPr lang="en-GB" dirty="0"/>
              <a:t>Regional </a:t>
            </a:r>
          </a:p>
        </p:txBody>
      </p:sp>
      <p:sp>
        <p:nvSpPr>
          <p:cNvPr id="38" name="TextBox 37">
            <a:extLst>
              <a:ext uri="{FF2B5EF4-FFF2-40B4-BE49-F238E27FC236}">
                <a16:creationId xmlns:a16="http://schemas.microsoft.com/office/drawing/2014/main" id="{EBD53B99-B1B2-2083-83C6-9C771C63A2E8}"/>
              </a:ext>
            </a:extLst>
          </p:cNvPr>
          <p:cNvSpPr txBox="1"/>
          <p:nvPr/>
        </p:nvSpPr>
        <p:spPr>
          <a:xfrm>
            <a:off x="8041433" y="1466766"/>
            <a:ext cx="1971358" cy="307777"/>
          </a:xfrm>
          <a:prstGeom prst="rect">
            <a:avLst/>
          </a:prstGeom>
          <a:gradFill>
            <a:gsLst>
              <a:gs pos="0">
                <a:srgbClr val="3984A3"/>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defPPr>
              <a:defRPr lang="en-US"/>
            </a:defPPr>
            <a:lvl1pPr algn="ctr">
              <a:defRPr sz="1400">
                <a:solidFill>
                  <a:schemeClr val="bg1"/>
                </a:solidFill>
              </a:defRPr>
            </a:lvl1pPr>
          </a:lstStyle>
          <a:p>
            <a:r>
              <a:rPr lang="en-GB" dirty="0"/>
              <a:t>Local </a:t>
            </a:r>
          </a:p>
        </p:txBody>
      </p:sp>
      <p:pic>
        <p:nvPicPr>
          <p:cNvPr id="40" name="Graphic 39" descr="Filter outline">
            <a:extLst>
              <a:ext uri="{FF2B5EF4-FFF2-40B4-BE49-F238E27FC236}">
                <a16:creationId xmlns:a16="http://schemas.microsoft.com/office/drawing/2014/main" id="{ADBCFBEF-8D8B-4482-31EF-EA394CDC56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06174" y="2684731"/>
            <a:ext cx="914400" cy="914400"/>
          </a:xfrm>
          <a:prstGeom prst="rect">
            <a:avLst/>
          </a:prstGeom>
        </p:spPr>
      </p:pic>
      <p:pic>
        <p:nvPicPr>
          <p:cNvPr id="41" name="Graphic 40" descr="Filter outline">
            <a:extLst>
              <a:ext uri="{FF2B5EF4-FFF2-40B4-BE49-F238E27FC236}">
                <a16:creationId xmlns:a16="http://schemas.microsoft.com/office/drawing/2014/main" id="{6089C594-0DA2-D6DF-BA0D-F0DCC95EEB4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13769" y="2677449"/>
            <a:ext cx="914400" cy="914400"/>
          </a:xfrm>
          <a:prstGeom prst="rect">
            <a:avLst/>
          </a:prstGeom>
        </p:spPr>
      </p:pic>
      <p:sp>
        <p:nvSpPr>
          <p:cNvPr id="42" name="Rectangle 41">
            <a:extLst>
              <a:ext uri="{FF2B5EF4-FFF2-40B4-BE49-F238E27FC236}">
                <a16:creationId xmlns:a16="http://schemas.microsoft.com/office/drawing/2014/main" id="{666971B0-21BC-3177-097C-A5144E2827BD}"/>
              </a:ext>
            </a:extLst>
          </p:cNvPr>
          <p:cNvSpPr/>
          <p:nvPr/>
        </p:nvSpPr>
        <p:spPr>
          <a:xfrm>
            <a:off x="1740885" y="1763892"/>
            <a:ext cx="2252080" cy="2680979"/>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3DE8FCA-7EA0-D56E-9F2F-2E663788DF6F}"/>
              </a:ext>
            </a:extLst>
          </p:cNvPr>
          <p:cNvSpPr/>
          <p:nvPr/>
        </p:nvSpPr>
        <p:spPr>
          <a:xfrm>
            <a:off x="4861689" y="1785735"/>
            <a:ext cx="2252080" cy="2680979"/>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1CB926D2-9D2E-F2A4-7B06-AAAFF423A670}"/>
              </a:ext>
            </a:extLst>
          </p:cNvPr>
          <p:cNvSpPr/>
          <p:nvPr/>
        </p:nvSpPr>
        <p:spPr>
          <a:xfrm>
            <a:off x="7947619" y="1767812"/>
            <a:ext cx="2252080" cy="2680979"/>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708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DFB262-37F7-265C-8718-107FE1080259}"/>
              </a:ext>
            </a:extLst>
          </p:cNvPr>
          <p:cNvSpPr txBox="1"/>
          <p:nvPr/>
        </p:nvSpPr>
        <p:spPr>
          <a:xfrm>
            <a:off x="317054" y="5895181"/>
            <a:ext cx="2584767" cy="646331"/>
          </a:xfrm>
          <a:prstGeom prst="rect">
            <a:avLst/>
          </a:prstGeom>
          <a:solidFill>
            <a:schemeClr val="accent4">
              <a:lumMod val="40000"/>
              <a:lumOff val="60000"/>
            </a:schemeClr>
          </a:solidFill>
        </p:spPr>
        <p:txBody>
          <a:bodyPr wrap="square">
            <a:spAutoFit/>
          </a:bodyPr>
          <a:lstStyle/>
          <a:p>
            <a:pPr marL="228600" indent="-228600">
              <a:buFont typeface="+mj-lt"/>
              <a:buAutoNum type="alphaUcPeriod"/>
            </a:pPr>
            <a:r>
              <a:rPr lang="en-GB" sz="900" i="1" dirty="0">
                <a:effectLst/>
                <a:latin typeface="+mj-lt"/>
                <a:ea typeface="Calibri" panose="020F0502020204030204" pitchFamily="34" charset="0"/>
                <a:cs typeface="Latha" panose="020B0604020202020204" pitchFamily="34" charset="0"/>
              </a:rPr>
              <a:t>Star Quadrant - investment for growth </a:t>
            </a:r>
          </a:p>
          <a:p>
            <a:pPr marL="228600" indent="-228600">
              <a:buFont typeface="+mj-lt"/>
              <a:buAutoNum type="alphaUcPeriod"/>
            </a:pPr>
            <a:r>
              <a:rPr lang="en-GB" sz="900" i="1" dirty="0">
                <a:effectLst/>
                <a:latin typeface="+mj-lt"/>
                <a:ea typeface="Calibri" panose="020F0502020204030204" pitchFamily="34" charset="0"/>
                <a:cs typeface="Latha" panose="020B0604020202020204" pitchFamily="34" charset="0"/>
              </a:rPr>
              <a:t>Strategic Quadrant – strategic investment </a:t>
            </a:r>
          </a:p>
          <a:p>
            <a:pPr marL="228600" indent="-228600">
              <a:buFont typeface="+mj-lt"/>
              <a:buAutoNum type="alphaUcPeriod"/>
            </a:pPr>
            <a:r>
              <a:rPr lang="en-GB" sz="900" i="1" dirty="0">
                <a:effectLst/>
                <a:latin typeface="+mj-lt"/>
                <a:ea typeface="Calibri" panose="020F0502020204030204" pitchFamily="34" charset="0"/>
                <a:cs typeface="Latha" panose="020B0604020202020204" pitchFamily="34" charset="0"/>
              </a:rPr>
              <a:t>Status Quadrant – proactive maintenance </a:t>
            </a:r>
          </a:p>
          <a:p>
            <a:pPr marL="228600" indent="-228600">
              <a:buFont typeface="+mj-lt"/>
              <a:buAutoNum type="alphaUcPeriod"/>
            </a:pPr>
            <a:r>
              <a:rPr lang="en-GB" sz="900" i="1" dirty="0">
                <a:effectLst/>
                <a:latin typeface="+mj-lt"/>
                <a:ea typeface="Calibri" panose="020F0502020204030204" pitchFamily="34" charset="0"/>
                <a:cs typeface="Latha" panose="020B0604020202020204" pitchFamily="34" charset="0"/>
              </a:rPr>
              <a:t>Streamline Quadrant – management for cash.</a:t>
            </a:r>
          </a:p>
        </p:txBody>
      </p:sp>
      <p:sp>
        <p:nvSpPr>
          <p:cNvPr id="4" name="TextBox 3">
            <a:extLst>
              <a:ext uri="{FF2B5EF4-FFF2-40B4-BE49-F238E27FC236}">
                <a16:creationId xmlns:a16="http://schemas.microsoft.com/office/drawing/2014/main" id="{76E6B7A4-5106-6A01-18BE-88C6F73A7F2C}"/>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Segmenting Customers</a:t>
            </a:r>
          </a:p>
        </p:txBody>
      </p:sp>
      <p:pic>
        <p:nvPicPr>
          <p:cNvPr id="5" name="Picture 4" descr="Logo&#10;&#10;Description automatically generated">
            <a:extLst>
              <a:ext uri="{FF2B5EF4-FFF2-40B4-BE49-F238E27FC236}">
                <a16:creationId xmlns:a16="http://schemas.microsoft.com/office/drawing/2014/main" id="{729CBBFF-E07D-E058-39AB-02CB1271F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B69D208E-C2A9-6C71-6638-1F8F218B24F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Rectangle 1">
            <a:extLst>
              <a:ext uri="{FF2B5EF4-FFF2-40B4-BE49-F238E27FC236}">
                <a16:creationId xmlns:a16="http://schemas.microsoft.com/office/drawing/2014/main" id="{EC804B50-A2CE-6DF1-7879-E70BB7757106}"/>
              </a:ext>
            </a:extLst>
          </p:cNvPr>
          <p:cNvSpPr/>
          <p:nvPr/>
        </p:nvSpPr>
        <p:spPr>
          <a:xfrm>
            <a:off x="3086101" y="2067657"/>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50000"/>
                  <a:lumOff val="50000"/>
                </a:schemeClr>
              </a:solidFill>
            </a:endParaRPr>
          </a:p>
        </p:txBody>
      </p:sp>
      <p:sp>
        <p:nvSpPr>
          <p:cNvPr id="7" name="Rectangle 6">
            <a:extLst>
              <a:ext uri="{FF2B5EF4-FFF2-40B4-BE49-F238E27FC236}">
                <a16:creationId xmlns:a16="http://schemas.microsoft.com/office/drawing/2014/main" id="{1D88217D-34DA-6946-8530-4B255625D750}"/>
              </a:ext>
            </a:extLst>
          </p:cNvPr>
          <p:cNvSpPr/>
          <p:nvPr/>
        </p:nvSpPr>
        <p:spPr>
          <a:xfrm>
            <a:off x="6426068" y="2067719"/>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F298AC0-1BAD-C003-A855-9F5444D43AF4}"/>
              </a:ext>
            </a:extLst>
          </p:cNvPr>
          <p:cNvSpPr/>
          <p:nvPr/>
        </p:nvSpPr>
        <p:spPr>
          <a:xfrm>
            <a:off x="3086101" y="3461910"/>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21AB67E-6039-2F09-C620-FE23E23A2524}"/>
              </a:ext>
            </a:extLst>
          </p:cNvPr>
          <p:cNvSpPr/>
          <p:nvPr/>
        </p:nvSpPr>
        <p:spPr>
          <a:xfrm>
            <a:off x="6426068" y="3461910"/>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DF663A42-F7E6-28E0-800D-22B06BAA12F8}"/>
              </a:ext>
            </a:extLst>
          </p:cNvPr>
          <p:cNvSpPr/>
          <p:nvPr/>
        </p:nvSpPr>
        <p:spPr>
          <a:xfrm>
            <a:off x="7396124" y="701913"/>
            <a:ext cx="3305367" cy="1064904"/>
          </a:xfrm>
          <a:prstGeom prst="wedgeRoundRectCallout">
            <a:avLst>
              <a:gd name="adj1" fmla="val -62290"/>
              <a:gd name="adj2" fmla="val 4805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i="1" dirty="0">
                <a:solidFill>
                  <a:schemeClr val="tx1"/>
                </a:solidFill>
                <a:effectLst/>
                <a:latin typeface="+mj-lt"/>
                <a:ea typeface="Calibri" panose="020F0502020204030204" pitchFamily="34" charset="0"/>
                <a:cs typeface="Latha" panose="020B0604020202020204" pitchFamily="34" charset="0"/>
              </a:rPr>
              <a:t>The systematic assessment approach described in this chapter enables suppliers to build a portfolio view of their customers that drives many further insights, decisions and expectations about them, which is much more realistic and powerful than the key customer lists that many suppliers use. </a:t>
            </a:r>
            <a:endParaRPr lang="en-GB" sz="1000" i="1" dirty="0">
              <a:solidFill>
                <a:schemeClr val="tx1"/>
              </a:solidFill>
            </a:endParaRPr>
          </a:p>
        </p:txBody>
      </p:sp>
      <p:cxnSp>
        <p:nvCxnSpPr>
          <p:cNvPr id="20" name="Straight Arrow Connector 19">
            <a:extLst>
              <a:ext uri="{FF2B5EF4-FFF2-40B4-BE49-F238E27FC236}">
                <a16:creationId xmlns:a16="http://schemas.microsoft.com/office/drawing/2014/main" id="{67367B42-E1D6-5256-5E02-8D087F26B90D}"/>
              </a:ext>
            </a:extLst>
          </p:cNvPr>
          <p:cNvCxnSpPr>
            <a:cxnSpLocks/>
          </p:cNvCxnSpPr>
          <p:nvPr/>
        </p:nvCxnSpPr>
        <p:spPr>
          <a:xfrm flipV="1">
            <a:off x="2936446" y="1766817"/>
            <a:ext cx="0" cy="33370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8F20E71-165A-80F5-CEB4-A1C69726BB07}"/>
              </a:ext>
            </a:extLst>
          </p:cNvPr>
          <p:cNvCxnSpPr>
            <a:cxnSpLocks/>
          </p:cNvCxnSpPr>
          <p:nvPr/>
        </p:nvCxnSpPr>
        <p:spPr>
          <a:xfrm>
            <a:off x="2715209" y="4942769"/>
            <a:ext cx="7212562"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B41D158-807D-85AF-BF10-54F5292A5B63}"/>
              </a:ext>
            </a:extLst>
          </p:cNvPr>
          <p:cNvSpPr txBox="1"/>
          <p:nvPr/>
        </p:nvSpPr>
        <p:spPr>
          <a:xfrm rot="16200000">
            <a:off x="1932798" y="3299830"/>
            <a:ext cx="1564821" cy="276999"/>
          </a:xfrm>
          <a:prstGeom prst="rect">
            <a:avLst/>
          </a:prstGeom>
          <a:noFill/>
        </p:spPr>
        <p:txBody>
          <a:bodyPr wrap="square" rtlCol="0">
            <a:spAutoFit/>
          </a:bodyPr>
          <a:lstStyle/>
          <a:p>
            <a:pPr algn="ctr"/>
            <a:r>
              <a:rPr lang="en-GB" sz="1200" b="1" dirty="0"/>
              <a:t>Importance </a:t>
            </a:r>
          </a:p>
        </p:txBody>
      </p:sp>
      <p:sp>
        <p:nvSpPr>
          <p:cNvPr id="28" name="TextBox 27">
            <a:extLst>
              <a:ext uri="{FF2B5EF4-FFF2-40B4-BE49-F238E27FC236}">
                <a16:creationId xmlns:a16="http://schemas.microsoft.com/office/drawing/2014/main" id="{0F562EBA-BDF2-0A31-FA54-E5062F3B099E}"/>
              </a:ext>
            </a:extLst>
          </p:cNvPr>
          <p:cNvSpPr txBox="1"/>
          <p:nvPr/>
        </p:nvSpPr>
        <p:spPr>
          <a:xfrm>
            <a:off x="5609058" y="5004997"/>
            <a:ext cx="1564821" cy="276999"/>
          </a:xfrm>
          <a:prstGeom prst="rect">
            <a:avLst/>
          </a:prstGeom>
          <a:noFill/>
        </p:spPr>
        <p:txBody>
          <a:bodyPr wrap="square" rtlCol="0">
            <a:spAutoFit/>
          </a:bodyPr>
          <a:lstStyle/>
          <a:p>
            <a:pPr algn="ctr"/>
            <a:r>
              <a:rPr lang="en-GB" sz="1200" b="1" dirty="0"/>
              <a:t>Value  </a:t>
            </a:r>
          </a:p>
        </p:txBody>
      </p:sp>
      <p:sp>
        <p:nvSpPr>
          <p:cNvPr id="29" name="TextBox 28">
            <a:extLst>
              <a:ext uri="{FF2B5EF4-FFF2-40B4-BE49-F238E27FC236}">
                <a16:creationId xmlns:a16="http://schemas.microsoft.com/office/drawing/2014/main" id="{D5E71AC0-E9B5-1C78-C214-FEB8E4B426FA}"/>
              </a:ext>
            </a:extLst>
          </p:cNvPr>
          <p:cNvSpPr txBox="1"/>
          <p:nvPr/>
        </p:nvSpPr>
        <p:spPr>
          <a:xfrm>
            <a:off x="7586953" y="2067719"/>
            <a:ext cx="2144483" cy="261610"/>
          </a:xfrm>
          <a:prstGeom prst="rect">
            <a:avLst/>
          </a:prstGeom>
          <a:noFill/>
        </p:spPr>
        <p:txBody>
          <a:bodyPr wrap="square" rtlCol="0">
            <a:spAutoFit/>
          </a:bodyPr>
          <a:lstStyle/>
          <a:p>
            <a:pPr algn="r"/>
            <a:r>
              <a:rPr lang="en-GB" sz="1100" i="1" dirty="0"/>
              <a:t>Strategic Customers </a:t>
            </a:r>
          </a:p>
        </p:txBody>
      </p:sp>
      <p:sp>
        <p:nvSpPr>
          <p:cNvPr id="14" name="Rectangle 13">
            <a:extLst>
              <a:ext uri="{FF2B5EF4-FFF2-40B4-BE49-F238E27FC236}">
                <a16:creationId xmlns:a16="http://schemas.microsoft.com/office/drawing/2014/main" id="{7D8D8F52-334B-237E-5A00-B193016BDD43}"/>
              </a:ext>
            </a:extLst>
          </p:cNvPr>
          <p:cNvSpPr/>
          <p:nvPr/>
        </p:nvSpPr>
        <p:spPr>
          <a:xfrm>
            <a:off x="3157684" y="2137141"/>
            <a:ext cx="1582267"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tx1">
                    <a:lumMod val="50000"/>
                    <a:lumOff val="50000"/>
                  </a:schemeClr>
                </a:solidFill>
              </a:rPr>
              <a:t>Attractiveness</a:t>
            </a:r>
          </a:p>
          <a:p>
            <a:pPr marL="171450" indent="-171450">
              <a:buFont typeface="Arial" panose="020B0604020202020204" pitchFamily="34" charset="0"/>
              <a:buChar char="•"/>
            </a:pPr>
            <a:r>
              <a:rPr lang="en-GB" sz="1000" dirty="0">
                <a:solidFill>
                  <a:schemeClr val="tx1">
                    <a:lumMod val="50000"/>
                    <a:lumOff val="50000"/>
                  </a:schemeClr>
                </a:solidFill>
              </a:rPr>
              <a:t>Business Strength</a:t>
            </a:r>
          </a:p>
          <a:p>
            <a:pPr marL="171450" indent="-171450">
              <a:buFont typeface="Arial" panose="020B0604020202020204" pitchFamily="34" charset="0"/>
              <a:buChar char="•"/>
            </a:pPr>
            <a:r>
              <a:rPr lang="en-GB" sz="1000" dirty="0">
                <a:solidFill>
                  <a:schemeClr val="tx1">
                    <a:lumMod val="50000"/>
                    <a:lumOff val="50000"/>
                  </a:schemeClr>
                </a:solidFill>
              </a:rPr>
              <a:t>Life Cycle Stage</a:t>
            </a:r>
          </a:p>
          <a:p>
            <a:pPr marL="171450" indent="-171450">
              <a:buFont typeface="Arial" panose="020B0604020202020204" pitchFamily="34" charset="0"/>
              <a:buChar char="•"/>
            </a:pPr>
            <a:r>
              <a:rPr lang="en-GB" sz="1000" dirty="0">
                <a:solidFill>
                  <a:schemeClr val="tx1">
                    <a:lumMod val="50000"/>
                    <a:lumOff val="50000"/>
                  </a:schemeClr>
                </a:solidFill>
              </a:rPr>
              <a:t>Strategic Approach </a:t>
            </a:r>
          </a:p>
          <a:p>
            <a:pPr marL="171450" indent="-171450">
              <a:buFont typeface="Arial" panose="020B0604020202020204" pitchFamily="34" charset="0"/>
              <a:buChar char="•"/>
            </a:pPr>
            <a:r>
              <a:rPr lang="en-GB" sz="1000" dirty="0">
                <a:solidFill>
                  <a:schemeClr val="tx1">
                    <a:lumMod val="50000"/>
                    <a:lumOff val="50000"/>
                  </a:schemeClr>
                </a:solidFill>
              </a:rPr>
              <a:t>Anticipation </a:t>
            </a:r>
          </a:p>
        </p:txBody>
      </p:sp>
      <p:sp>
        <p:nvSpPr>
          <p:cNvPr id="26" name="Rectangle 25">
            <a:extLst>
              <a:ext uri="{FF2B5EF4-FFF2-40B4-BE49-F238E27FC236}">
                <a16:creationId xmlns:a16="http://schemas.microsoft.com/office/drawing/2014/main" id="{79C677C8-4416-5AAB-7B43-9EBD9C4DDB9E}"/>
              </a:ext>
            </a:extLst>
          </p:cNvPr>
          <p:cNvSpPr/>
          <p:nvPr/>
        </p:nvSpPr>
        <p:spPr>
          <a:xfrm>
            <a:off x="4450703" y="2112863"/>
            <a:ext cx="1975366"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lumMod val="50000"/>
                    <a:lumOff val="50000"/>
                  </a:schemeClr>
                </a:solidFill>
              </a:rPr>
              <a:t>High</a:t>
            </a:r>
          </a:p>
          <a:p>
            <a:pPr marL="171450" indent="-171450">
              <a:buFont typeface="Arial" panose="020B0604020202020204" pitchFamily="34" charset="0"/>
              <a:buChar char="•"/>
            </a:pPr>
            <a:r>
              <a:rPr lang="en-GB" sz="1000" i="1" dirty="0">
                <a:solidFill>
                  <a:schemeClr val="tx1">
                    <a:lumMod val="50000"/>
                    <a:lumOff val="50000"/>
                  </a:schemeClr>
                </a:solidFill>
              </a:rPr>
              <a:t>High</a:t>
            </a:r>
          </a:p>
          <a:p>
            <a:pPr marL="171450" indent="-171450">
              <a:buFont typeface="Arial" panose="020B0604020202020204" pitchFamily="34" charset="0"/>
              <a:buChar char="•"/>
            </a:pPr>
            <a:r>
              <a:rPr lang="en-GB" sz="1000" i="1" dirty="0">
                <a:solidFill>
                  <a:schemeClr val="tx1">
                    <a:lumMod val="50000"/>
                    <a:lumOff val="50000"/>
                  </a:schemeClr>
                </a:solidFill>
              </a:rPr>
              <a:t>Engaged and Close </a:t>
            </a:r>
          </a:p>
          <a:p>
            <a:pPr marL="171450" indent="-171450">
              <a:buFont typeface="Arial" panose="020B0604020202020204" pitchFamily="34" charset="0"/>
              <a:buChar char="•"/>
            </a:pPr>
            <a:r>
              <a:rPr lang="en-GB" sz="1000" i="1" dirty="0">
                <a:solidFill>
                  <a:schemeClr val="tx1">
                    <a:lumMod val="50000"/>
                    <a:lumOff val="50000"/>
                  </a:schemeClr>
                </a:solidFill>
              </a:rPr>
              <a:t>Strategic investment</a:t>
            </a:r>
          </a:p>
          <a:p>
            <a:pPr marL="171450" indent="-171450">
              <a:buFont typeface="Arial" panose="020B0604020202020204" pitchFamily="34" charset="0"/>
              <a:buChar char="•"/>
            </a:pPr>
            <a:r>
              <a:rPr lang="en-GB" sz="1000" i="1" dirty="0">
                <a:solidFill>
                  <a:schemeClr val="tx1">
                    <a:lumMod val="50000"/>
                    <a:lumOff val="50000"/>
                  </a:schemeClr>
                </a:solidFill>
              </a:rPr>
              <a:t>Market share growth </a:t>
            </a:r>
          </a:p>
        </p:txBody>
      </p:sp>
      <p:sp>
        <p:nvSpPr>
          <p:cNvPr id="33" name="Rectangle 32">
            <a:extLst>
              <a:ext uri="{FF2B5EF4-FFF2-40B4-BE49-F238E27FC236}">
                <a16:creationId xmlns:a16="http://schemas.microsoft.com/office/drawing/2014/main" id="{11D969F2-912B-9790-6F20-119728BABB5B}"/>
              </a:ext>
            </a:extLst>
          </p:cNvPr>
          <p:cNvSpPr/>
          <p:nvPr/>
        </p:nvSpPr>
        <p:spPr>
          <a:xfrm>
            <a:off x="6594454" y="2149203"/>
            <a:ext cx="1582267"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tx1">
                    <a:lumMod val="50000"/>
                    <a:lumOff val="50000"/>
                  </a:schemeClr>
                </a:solidFill>
              </a:rPr>
              <a:t>Attractiveness</a:t>
            </a:r>
          </a:p>
          <a:p>
            <a:pPr marL="171450" indent="-171450">
              <a:buFont typeface="Arial" panose="020B0604020202020204" pitchFamily="34" charset="0"/>
              <a:buChar char="•"/>
            </a:pPr>
            <a:r>
              <a:rPr lang="en-GB" sz="1000" dirty="0">
                <a:solidFill>
                  <a:schemeClr val="tx1">
                    <a:lumMod val="50000"/>
                    <a:lumOff val="50000"/>
                  </a:schemeClr>
                </a:solidFill>
              </a:rPr>
              <a:t>Business Strength</a:t>
            </a:r>
          </a:p>
          <a:p>
            <a:pPr marL="171450" indent="-171450">
              <a:buFont typeface="Arial" panose="020B0604020202020204" pitchFamily="34" charset="0"/>
              <a:buChar char="•"/>
            </a:pPr>
            <a:r>
              <a:rPr lang="en-GB" sz="1000" dirty="0">
                <a:solidFill>
                  <a:schemeClr val="tx1">
                    <a:lumMod val="50000"/>
                    <a:lumOff val="50000"/>
                  </a:schemeClr>
                </a:solidFill>
              </a:rPr>
              <a:t>Life Cycle Stage</a:t>
            </a:r>
          </a:p>
          <a:p>
            <a:pPr marL="171450" indent="-171450">
              <a:buFont typeface="Arial" panose="020B0604020202020204" pitchFamily="34" charset="0"/>
              <a:buChar char="•"/>
            </a:pPr>
            <a:r>
              <a:rPr lang="en-GB" sz="1000" dirty="0">
                <a:solidFill>
                  <a:schemeClr val="tx1">
                    <a:lumMod val="50000"/>
                    <a:lumOff val="50000"/>
                  </a:schemeClr>
                </a:solidFill>
              </a:rPr>
              <a:t>Strategic Approach </a:t>
            </a:r>
          </a:p>
          <a:p>
            <a:pPr marL="171450" indent="-171450">
              <a:buFont typeface="Arial" panose="020B0604020202020204" pitchFamily="34" charset="0"/>
              <a:buChar char="•"/>
            </a:pPr>
            <a:r>
              <a:rPr lang="en-GB" sz="1000" dirty="0">
                <a:solidFill>
                  <a:schemeClr val="tx1">
                    <a:lumMod val="50000"/>
                    <a:lumOff val="50000"/>
                  </a:schemeClr>
                </a:solidFill>
              </a:rPr>
              <a:t>Anticipation </a:t>
            </a:r>
          </a:p>
        </p:txBody>
      </p:sp>
      <p:sp>
        <p:nvSpPr>
          <p:cNvPr id="34" name="Rectangle 33">
            <a:extLst>
              <a:ext uri="{FF2B5EF4-FFF2-40B4-BE49-F238E27FC236}">
                <a16:creationId xmlns:a16="http://schemas.microsoft.com/office/drawing/2014/main" id="{95DB2546-3893-64F5-3BDD-F77801F2698C}"/>
              </a:ext>
            </a:extLst>
          </p:cNvPr>
          <p:cNvSpPr/>
          <p:nvPr/>
        </p:nvSpPr>
        <p:spPr>
          <a:xfrm>
            <a:off x="7887473" y="2124925"/>
            <a:ext cx="1653170"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lumMod val="50000"/>
                    <a:lumOff val="50000"/>
                  </a:schemeClr>
                </a:solidFill>
              </a:rPr>
              <a:t>High</a:t>
            </a:r>
          </a:p>
          <a:p>
            <a:pPr marL="171450" indent="-171450">
              <a:buFont typeface="Arial" panose="020B0604020202020204" pitchFamily="34" charset="0"/>
              <a:buChar char="•"/>
            </a:pPr>
            <a:r>
              <a:rPr lang="en-GB" sz="1000" i="1" dirty="0">
                <a:solidFill>
                  <a:schemeClr val="tx1">
                    <a:lumMod val="50000"/>
                    <a:lumOff val="50000"/>
                  </a:schemeClr>
                </a:solidFill>
              </a:rPr>
              <a:t>Low</a:t>
            </a:r>
          </a:p>
          <a:p>
            <a:pPr marL="171450" indent="-171450">
              <a:buFont typeface="Arial" panose="020B0604020202020204" pitchFamily="34" charset="0"/>
              <a:buChar char="•"/>
            </a:pPr>
            <a:r>
              <a:rPr lang="en-GB" sz="1000" i="1" dirty="0">
                <a:solidFill>
                  <a:schemeClr val="tx1">
                    <a:lumMod val="50000"/>
                    <a:lumOff val="50000"/>
                  </a:schemeClr>
                </a:solidFill>
              </a:rPr>
              <a:t>Start up/Growth</a:t>
            </a:r>
          </a:p>
          <a:p>
            <a:pPr marL="171450" indent="-171450">
              <a:buFont typeface="Arial" panose="020B0604020202020204" pitchFamily="34" charset="0"/>
              <a:buChar char="•"/>
            </a:pPr>
            <a:r>
              <a:rPr lang="en-GB" sz="1000" i="1" dirty="0">
                <a:solidFill>
                  <a:schemeClr val="tx1">
                    <a:lumMod val="50000"/>
                    <a:lumOff val="50000"/>
                  </a:schemeClr>
                </a:solidFill>
              </a:rPr>
              <a:t>Growth based </a:t>
            </a:r>
          </a:p>
          <a:p>
            <a:pPr marL="171450" indent="-171450">
              <a:buFont typeface="Arial" panose="020B0604020202020204" pitchFamily="34" charset="0"/>
              <a:buChar char="•"/>
            </a:pPr>
            <a:r>
              <a:rPr lang="en-GB" sz="1000" i="1" dirty="0">
                <a:solidFill>
                  <a:schemeClr val="tx1">
                    <a:lumMod val="50000"/>
                    <a:lumOff val="50000"/>
                  </a:schemeClr>
                </a:solidFill>
              </a:rPr>
              <a:t>Major share gain   </a:t>
            </a:r>
          </a:p>
        </p:txBody>
      </p:sp>
      <p:sp>
        <p:nvSpPr>
          <p:cNvPr id="16" name="TextBox 15">
            <a:extLst>
              <a:ext uri="{FF2B5EF4-FFF2-40B4-BE49-F238E27FC236}">
                <a16:creationId xmlns:a16="http://schemas.microsoft.com/office/drawing/2014/main" id="{5FFA1A9D-53C6-44A9-5BF9-39D4C7678A4F}"/>
              </a:ext>
            </a:extLst>
          </p:cNvPr>
          <p:cNvSpPr txBox="1"/>
          <p:nvPr/>
        </p:nvSpPr>
        <p:spPr>
          <a:xfrm>
            <a:off x="2114742" y="2090670"/>
            <a:ext cx="672050" cy="276999"/>
          </a:xfrm>
          <a:prstGeom prst="rect">
            <a:avLst/>
          </a:prstGeom>
          <a:noFill/>
        </p:spPr>
        <p:txBody>
          <a:bodyPr wrap="square" rtlCol="0">
            <a:spAutoFit/>
          </a:bodyPr>
          <a:lstStyle/>
          <a:p>
            <a:pPr algn="r"/>
            <a:r>
              <a:rPr lang="en-GB" sz="1200" i="1" dirty="0"/>
              <a:t>High </a:t>
            </a:r>
          </a:p>
        </p:txBody>
      </p:sp>
      <p:sp>
        <p:nvSpPr>
          <p:cNvPr id="35" name="TextBox 34">
            <a:extLst>
              <a:ext uri="{FF2B5EF4-FFF2-40B4-BE49-F238E27FC236}">
                <a16:creationId xmlns:a16="http://schemas.microsoft.com/office/drawing/2014/main" id="{03F77970-23CF-B15F-DE90-98FDC7AE7C0B}"/>
              </a:ext>
            </a:extLst>
          </p:cNvPr>
          <p:cNvSpPr txBox="1"/>
          <p:nvPr/>
        </p:nvSpPr>
        <p:spPr>
          <a:xfrm>
            <a:off x="2229797" y="4541674"/>
            <a:ext cx="672050" cy="276999"/>
          </a:xfrm>
          <a:prstGeom prst="rect">
            <a:avLst/>
          </a:prstGeom>
          <a:noFill/>
        </p:spPr>
        <p:txBody>
          <a:bodyPr wrap="square" rtlCol="0">
            <a:spAutoFit/>
          </a:bodyPr>
          <a:lstStyle/>
          <a:p>
            <a:pPr algn="r"/>
            <a:r>
              <a:rPr lang="en-GB" sz="1200" i="1" dirty="0"/>
              <a:t>Low </a:t>
            </a:r>
          </a:p>
        </p:txBody>
      </p:sp>
      <p:sp>
        <p:nvSpPr>
          <p:cNvPr id="36" name="TextBox 35">
            <a:extLst>
              <a:ext uri="{FF2B5EF4-FFF2-40B4-BE49-F238E27FC236}">
                <a16:creationId xmlns:a16="http://schemas.microsoft.com/office/drawing/2014/main" id="{69328148-676C-0F60-C78B-AC5399515390}"/>
              </a:ext>
            </a:extLst>
          </p:cNvPr>
          <p:cNvSpPr txBox="1"/>
          <p:nvPr/>
        </p:nvSpPr>
        <p:spPr>
          <a:xfrm>
            <a:off x="2936966" y="4994004"/>
            <a:ext cx="672050" cy="276999"/>
          </a:xfrm>
          <a:prstGeom prst="rect">
            <a:avLst/>
          </a:prstGeom>
          <a:noFill/>
        </p:spPr>
        <p:txBody>
          <a:bodyPr wrap="square" rtlCol="0">
            <a:spAutoFit/>
          </a:bodyPr>
          <a:lstStyle/>
          <a:p>
            <a:pPr algn="r"/>
            <a:r>
              <a:rPr lang="en-GB" sz="1200" i="1" dirty="0"/>
              <a:t>Low </a:t>
            </a:r>
          </a:p>
        </p:txBody>
      </p:sp>
      <p:sp>
        <p:nvSpPr>
          <p:cNvPr id="37" name="TextBox 36">
            <a:extLst>
              <a:ext uri="{FF2B5EF4-FFF2-40B4-BE49-F238E27FC236}">
                <a16:creationId xmlns:a16="http://schemas.microsoft.com/office/drawing/2014/main" id="{C6872901-1CA6-CCCE-18C1-21492F636A82}"/>
              </a:ext>
            </a:extLst>
          </p:cNvPr>
          <p:cNvSpPr txBox="1"/>
          <p:nvPr/>
        </p:nvSpPr>
        <p:spPr>
          <a:xfrm>
            <a:off x="8944818" y="5036595"/>
            <a:ext cx="672050" cy="276999"/>
          </a:xfrm>
          <a:prstGeom prst="rect">
            <a:avLst/>
          </a:prstGeom>
          <a:noFill/>
        </p:spPr>
        <p:txBody>
          <a:bodyPr wrap="square" rtlCol="0">
            <a:spAutoFit/>
          </a:bodyPr>
          <a:lstStyle/>
          <a:p>
            <a:pPr algn="r"/>
            <a:r>
              <a:rPr lang="en-GB" sz="1200" i="1" dirty="0"/>
              <a:t>High </a:t>
            </a:r>
          </a:p>
        </p:txBody>
      </p:sp>
      <p:sp>
        <p:nvSpPr>
          <p:cNvPr id="38" name="TextBox 37">
            <a:extLst>
              <a:ext uri="{FF2B5EF4-FFF2-40B4-BE49-F238E27FC236}">
                <a16:creationId xmlns:a16="http://schemas.microsoft.com/office/drawing/2014/main" id="{43ABC2FA-5864-9F6D-FF8D-81166A746967}"/>
              </a:ext>
            </a:extLst>
          </p:cNvPr>
          <p:cNvSpPr txBox="1"/>
          <p:nvPr/>
        </p:nvSpPr>
        <p:spPr>
          <a:xfrm>
            <a:off x="4319308" y="3406731"/>
            <a:ext cx="2144483" cy="261610"/>
          </a:xfrm>
          <a:prstGeom prst="rect">
            <a:avLst/>
          </a:prstGeom>
          <a:noFill/>
        </p:spPr>
        <p:txBody>
          <a:bodyPr wrap="square" rtlCol="0">
            <a:spAutoFit/>
          </a:bodyPr>
          <a:lstStyle/>
          <a:p>
            <a:pPr algn="r"/>
            <a:r>
              <a:rPr lang="en-GB" sz="1100" i="1" dirty="0"/>
              <a:t>Streamline Customers </a:t>
            </a:r>
          </a:p>
        </p:txBody>
      </p:sp>
      <p:sp>
        <p:nvSpPr>
          <p:cNvPr id="39" name="TextBox 38">
            <a:extLst>
              <a:ext uri="{FF2B5EF4-FFF2-40B4-BE49-F238E27FC236}">
                <a16:creationId xmlns:a16="http://schemas.microsoft.com/office/drawing/2014/main" id="{914DAC88-C87C-810F-BB59-86F16B4D41E7}"/>
              </a:ext>
            </a:extLst>
          </p:cNvPr>
          <p:cNvSpPr txBox="1"/>
          <p:nvPr/>
        </p:nvSpPr>
        <p:spPr>
          <a:xfrm>
            <a:off x="7641816" y="3435728"/>
            <a:ext cx="2144483" cy="261610"/>
          </a:xfrm>
          <a:prstGeom prst="rect">
            <a:avLst/>
          </a:prstGeom>
          <a:noFill/>
        </p:spPr>
        <p:txBody>
          <a:bodyPr wrap="square" rtlCol="0">
            <a:spAutoFit/>
          </a:bodyPr>
          <a:lstStyle/>
          <a:p>
            <a:pPr algn="r"/>
            <a:r>
              <a:rPr lang="en-GB" sz="1100" i="1" dirty="0"/>
              <a:t>Status Customers </a:t>
            </a:r>
          </a:p>
        </p:txBody>
      </p:sp>
      <p:sp>
        <p:nvSpPr>
          <p:cNvPr id="40" name="TextBox 39">
            <a:extLst>
              <a:ext uri="{FF2B5EF4-FFF2-40B4-BE49-F238E27FC236}">
                <a16:creationId xmlns:a16="http://schemas.microsoft.com/office/drawing/2014/main" id="{A65686D1-9DF0-40FF-E57F-5EF55F9E5958}"/>
              </a:ext>
            </a:extLst>
          </p:cNvPr>
          <p:cNvSpPr txBox="1"/>
          <p:nvPr/>
        </p:nvSpPr>
        <p:spPr>
          <a:xfrm>
            <a:off x="4204606" y="2085907"/>
            <a:ext cx="2144483" cy="261610"/>
          </a:xfrm>
          <a:prstGeom prst="rect">
            <a:avLst/>
          </a:prstGeom>
          <a:noFill/>
        </p:spPr>
        <p:txBody>
          <a:bodyPr wrap="square" rtlCol="0">
            <a:spAutoFit/>
          </a:bodyPr>
          <a:lstStyle/>
          <a:p>
            <a:pPr algn="r"/>
            <a:r>
              <a:rPr lang="en-GB" sz="1100" i="1" dirty="0"/>
              <a:t>Strategic Customers </a:t>
            </a:r>
          </a:p>
        </p:txBody>
      </p:sp>
      <p:pic>
        <p:nvPicPr>
          <p:cNvPr id="21" name="Graphic 20" descr="Filter outline">
            <a:extLst>
              <a:ext uri="{FF2B5EF4-FFF2-40B4-BE49-F238E27FC236}">
                <a16:creationId xmlns:a16="http://schemas.microsoft.com/office/drawing/2014/main" id="{6BB9F944-B52C-78C0-ADF5-F388781747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7409" y="3621945"/>
            <a:ext cx="411680" cy="411680"/>
          </a:xfrm>
          <a:prstGeom prst="rect">
            <a:avLst/>
          </a:prstGeom>
        </p:spPr>
      </p:pic>
      <p:pic>
        <p:nvPicPr>
          <p:cNvPr id="24" name="Graphic 23" descr="Video camera with solid fill">
            <a:extLst>
              <a:ext uri="{FF2B5EF4-FFF2-40B4-BE49-F238E27FC236}">
                <a16:creationId xmlns:a16="http://schemas.microsoft.com/office/drawing/2014/main" id="{870CC2AE-7976-56D1-C306-6D8F4E12A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55554" y="3627990"/>
            <a:ext cx="411680" cy="411680"/>
          </a:xfrm>
          <a:prstGeom prst="rect">
            <a:avLst/>
          </a:prstGeom>
        </p:spPr>
      </p:pic>
      <p:pic>
        <p:nvPicPr>
          <p:cNvPr id="41" name="Graphic 40" descr="Target Audience outline">
            <a:extLst>
              <a:ext uri="{FF2B5EF4-FFF2-40B4-BE49-F238E27FC236}">
                <a16:creationId xmlns:a16="http://schemas.microsoft.com/office/drawing/2014/main" id="{18713E0B-CC15-6C90-FF9B-E56D0C4441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5659" y="2314484"/>
            <a:ext cx="411680" cy="411680"/>
          </a:xfrm>
          <a:prstGeom prst="rect">
            <a:avLst/>
          </a:prstGeom>
        </p:spPr>
      </p:pic>
      <p:pic>
        <p:nvPicPr>
          <p:cNvPr id="43" name="Graphic 42" descr="Star outline">
            <a:extLst>
              <a:ext uri="{FF2B5EF4-FFF2-40B4-BE49-F238E27FC236}">
                <a16:creationId xmlns:a16="http://schemas.microsoft.com/office/drawing/2014/main" id="{48D80BF8-ABF6-B3B4-F9BC-A22306631B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80843" y="2279400"/>
            <a:ext cx="411680" cy="411680"/>
          </a:xfrm>
          <a:prstGeom prst="rect">
            <a:avLst/>
          </a:prstGeom>
        </p:spPr>
      </p:pic>
      <p:sp>
        <p:nvSpPr>
          <p:cNvPr id="46" name="Rectangle 45">
            <a:extLst>
              <a:ext uri="{FF2B5EF4-FFF2-40B4-BE49-F238E27FC236}">
                <a16:creationId xmlns:a16="http://schemas.microsoft.com/office/drawing/2014/main" id="{3B851709-84F6-DFE2-5324-744229FB1820}"/>
              </a:ext>
            </a:extLst>
          </p:cNvPr>
          <p:cNvSpPr/>
          <p:nvPr/>
        </p:nvSpPr>
        <p:spPr>
          <a:xfrm>
            <a:off x="6639304" y="3421602"/>
            <a:ext cx="1582267"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tx1">
                    <a:lumMod val="50000"/>
                    <a:lumOff val="50000"/>
                  </a:schemeClr>
                </a:solidFill>
              </a:rPr>
              <a:t>Attractiveness</a:t>
            </a:r>
          </a:p>
          <a:p>
            <a:pPr marL="171450" indent="-171450">
              <a:buFont typeface="Arial" panose="020B0604020202020204" pitchFamily="34" charset="0"/>
              <a:buChar char="•"/>
            </a:pPr>
            <a:r>
              <a:rPr lang="en-GB" sz="1000" dirty="0">
                <a:solidFill>
                  <a:schemeClr val="tx1">
                    <a:lumMod val="50000"/>
                    <a:lumOff val="50000"/>
                  </a:schemeClr>
                </a:solidFill>
              </a:rPr>
              <a:t>Business Strength</a:t>
            </a:r>
          </a:p>
          <a:p>
            <a:pPr marL="171450" indent="-171450">
              <a:buFont typeface="Arial" panose="020B0604020202020204" pitchFamily="34" charset="0"/>
              <a:buChar char="•"/>
            </a:pPr>
            <a:r>
              <a:rPr lang="en-GB" sz="1000" dirty="0">
                <a:solidFill>
                  <a:schemeClr val="tx1">
                    <a:lumMod val="50000"/>
                    <a:lumOff val="50000"/>
                  </a:schemeClr>
                </a:solidFill>
              </a:rPr>
              <a:t>Life Cycle Stage</a:t>
            </a:r>
          </a:p>
          <a:p>
            <a:pPr marL="171450" indent="-171450">
              <a:buFont typeface="Arial" panose="020B0604020202020204" pitchFamily="34" charset="0"/>
              <a:buChar char="•"/>
            </a:pPr>
            <a:r>
              <a:rPr lang="en-GB" sz="1000" dirty="0">
                <a:solidFill>
                  <a:schemeClr val="tx1">
                    <a:lumMod val="50000"/>
                    <a:lumOff val="50000"/>
                  </a:schemeClr>
                </a:solidFill>
              </a:rPr>
              <a:t>Strategic Approach </a:t>
            </a:r>
          </a:p>
          <a:p>
            <a:pPr marL="171450" indent="-171450">
              <a:buFont typeface="Arial" panose="020B0604020202020204" pitchFamily="34" charset="0"/>
              <a:buChar char="•"/>
            </a:pPr>
            <a:r>
              <a:rPr lang="en-GB" sz="1000" dirty="0">
                <a:solidFill>
                  <a:schemeClr val="tx1">
                    <a:lumMod val="50000"/>
                    <a:lumOff val="50000"/>
                  </a:schemeClr>
                </a:solidFill>
              </a:rPr>
              <a:t>Anticipation </a:t>
            </a:r>
          </a:p>
        </p:txBody>
      </p:sp>
      <p:sp>
        <p:nvSpPr>
          <p:cNvPr id="47" name="Rectangle 46">
            <a:extLst>
              <a:ext uri="{FF2B5EF4-FFF2-40B4-BE49-F238E27FC236}">
                <a16:creationId xmlns:a16="http://schemas.microsoft.com/office/drawing/2014/main" id="{76B6BAFC-98AE-C113-F19D-6224C325073F}"/>
              </a:ext>
            </a:extLst>
          </p:cNvPr>
          <p:cNvSpPr/>
          <p:nvPr/>
        </p:nvSpPr>
        <p:spPr>
          <a:xfrm>
            <a:off x="7932323" y="3397324"/>
            <a:ext cx="1769510"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lumMod val="50000"/>
                    <a:lumOff val="50000"/>
                  </a:schemeClr>
                </a:solidFill>
              </a:rPr>
              <a:t>Low</a:t>
            </a:r>
          </a:p>
          <a:p>
            <a:pPr marL="171450" indent="-171450">
              <a:buFont typeface="Arial" panose="020B0604020202020204" pitchFamily="34" charset="0"/>
              <a:buChar char="•"/>
            </a:pPr>
            <a:r>
              <a:rPr lang="en-GB" sz="1000" i="1" dirty="0">
                <a:solidFill>
                  <a:schemeClr val="tx1">
                    <a:lumMod val="50000"/>
                    <a:lumOff val="50000"/>
                  </a:schemeClr>
                </a:solidFill>
              </a:rPr>
              <a:t>High</a:t>
            </a:r>
          </a:p>
          <a:p>
            <a:pPr marL="171450" indent="-171450">
              <a:buFont typeface="Arial" panose="020B0604020202020204" pitchFamily="34" charset="0"/>
              <a:buChar char="•"/>
            </a:pPr>
            <a:r>
              <a:rPr lang="en-GB" sz="1000" i="1" dirty="0">
                <a:solidFill>
                  <a:schemeClr val="tx1">
                    <a:lumMod val="50000"/>
                    <a:lumOff val="50000"/>
                  </a:schemeClr>
                </a:solidFill>
              </a:rPr>
              <a:t>Maturing</a:t>
            </a:r>
          </a:p>
          <a:p>
            <a:pPr marL="171450" indent="-171450">
              <a:buFont typeface="Arial" panose="020B0604020202020204" pitchFamily="34" charset="0"/>
              <a:buChar char="•"/>
            </a:pPr>
            <a:r>
              <a:rPr lang="en-GB" sz="1000" i="1" dirty="0">
                <a:solidFill>
                  <a:schemeClr val="tx1">
                    <a:lumMod val="50000"/>
                    <a:lumOff val="50000"/>
                  </a:schemeClr>
                </a:solidFill>
              </a:rPr>
              <a:t>Maintenance engaged</a:t>
            </a:r>
          </a:p>
          <a:p>
            <a:pPr marL="171450" indent="-171450">
              <a:buFont typeface="Arial" panose="020B0604020202020204" pitchFamily="34" charset="0"/>
              <a:buChar char="•"/>
            </a:pPr>
            <a:r>
              <a:rPr lang="en-GB" sz="1000" i="1" dirty="0">
                <a:solidFill>
                  <a:schemeClr val="tx1">
                    <a:lumMod val="50000"/>
                    <a:lumOff val="50000"/>
                  </a:schemeClr>
                </a:solidFill>
              </a:rPr>
              <a:t>Growing sales and profits   </a:t>
            </a:r>
          </a:p>
        </p:txBody>
      </p:sp>
      <p:sp>
        <p:nvSpPr>
          <p:cNvPr id="48" name="Rectangle 47">
            <a:extLst>
              <a:ext uri="{FF2B5EF4-FFF2-40B4-BE49-F238E27FC236}">
                <a16:creationId xmlns:a16="http://schemas.microsoft.com/office/drawing/2014/main" id="{0A494E03-90E4-6B10-60FB-7093BD88C829}"/>
              </a:ext>
            </a:extLst>
          </p:cNvPr>
          <p:cNvSpPr/>
          <p:nvPr/>
        </p:nvSpPr>
        <p:spPr>
          <a:xfrm>
            <a:off x="3147196" y="3489678"/>
            <a:ext cx="1582267"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tx1">
                    <a:lumMod val="50000"/>
                    <a:lumOff val="50000"/>
                  </a:schemeClr>
                </a:solidFill>
              </a:rPr>
              <a:t>Attractiveness</a:t>
            </a:r>
          </a:p>
          <a:p>
            <a:pPr marL="171450" indent="-171450">
              <a:buFont typeface="Arial" panose="020B0604020202020204" pitchFamily="34" charset="0"/>
              <a:buChar char="•"/>
            </a:pPr>
            <a:r>
              <a:rPr lang="en-GB" sz="1000" dirty="0">
                <a:solidFill>
                  <a:schemeClr val="tx1">
                    <a:lumMod val="50000"/>
                    <a:lumOff val="50000"/>
                  </a:schemeClr>
                </a:solidFill>
              </a:rPr>
              <a:t>Business Strength</a:t>
            </a:r>
          </a:p>
          <a:p>
            <a:pPr marL="171450" indent="-171450">
              <a:buFont typeface="Arial" panose="020B0604020202020204" pitchFamily="34" charset="0"/>
              <a:buChar char="•"/>
            </a:pPr>
            <a:r>
              <a:rPr lang="en-GB" sz="1000" dirty="0">
                <a:solidFill>
                  <a:schemeClr val="tx1">
                    <a:lumMod val="50000"/>
                    <a:lumOff val="50000"/>
                  </a:schemeClr>
                </a:solidFill>
              </a:rPr>
              <a:t>Life Cycle Stage</a:t>
            </a:r>
          </a:p>
          <a:p>
            <a:pPr marL="171450" indent="-171450">
              <a:buFont typeface="Arial" panose="020B0604020202020204" pitchFamily="34" charset="0"/>
              <a:buChar char="•"/>
            </a:pPr>
            <a:r>
              <a:rPr lang="en-GB" sz="1000" dirty="0">
                <a:solidFill>
                  <a:schemeClr val="tx1">
                    <a:lumMod val="50000"/>
                    <a:lumOff val="50000"/>
                  </a:schemeClr>
                </a:solidFill>
              </a:rPr>
              <a:t>Strategic Approach </a:t>
            </a:r>
          </a:p>
          <a:p>
            <a:pPr marL="171450" indent="-171450">
              <a:buFont typeface="Arial" panose="020B0604020202020204" pitchFamily="34" charset="0"/>
              <a:buChar char="•"/>
            </a:pPr>
            <a:r>
              <a:rPr lang="en-GB" sz="1000" dirty="0">
                <a:solidFill>
                  <a:schemeClr val="tx1">
                    <a:lumMod val="50000"/>
                    <a:lumOff val="50000"/>
                  </a:schemeClr>
                </a:solidFill>
              </a:rPr>
              <a:t>Anticipation </a:t>
            </a:r>
          </a:p>
        </p:txBody>
      </p:sp>
      <p:sp>
        <p:nvSpPr>
          <p:cNvPr id="49" name="Rectangle 48">
            <a:extLst>
              <a:ext uri="{FF2B5EF4-FFF2-40B4-BE49-F238E27FC236}">
                <a16:creationId xmlns:a16="http://schemas.microsoft.com/office/drawing/2014/main" id="{18F288DC-1E57-3368-61B5-9799F67FBA2C}"/>
              </a:ext>
            </a:extLst>
          </p:cNvPr>
          <p:cNvSpPr/>
          <p:nvPr/>
        </p:nvSpPr>
        <p:spPr>
          <a:xfrm>
            <a:off x="4440215" y="3465400"/>
            <a:ext cx="1769510"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lumMod val="50000"/>
                    <a:lumOff val="50000"/>
                  </a:schemeClr>
                </a:solidFill>
              </a:rPr>
              <a:t>Low</a:t>
            </a:r>
          </a:p>
          <a:p>
            <a:pPr marL="171450" indent="-171450">
              <a:buFont typeface="Arial" panose="020B0604020202020204" pitchFamily="34" charset="0"/>
              <a:buChar char="•"/>
            </a:pPr>
            <a:r>
              <a:rPr lang="en-GB" sz="1000" i="1" dirty="0">
                <a:solidFill>
                  <a:schemeClr val="tx1">
                    <a:lumMod val="50000"/>
                    <a:lumOff val="50000"/>
                  </a:schemeClr>
                </a:solidFill>
              </a:rPr>
              <a:t>Low</a:t>
            </a:r>
          </a:p>
          <a:p>
            <a:pPr marL="171450" indent="-171450">
              <a:buFont typeface="Arial" panose="020B0604020202020204" pitchFamily="34" charset="0"/>
              <a:buChar char="•"/>
            </a:pPr>
            <a:r>
              <a:rPr lang="en-GB" sz="1000" i="1" dirty="0">
                <a:solidFill>
                  <a:schemeClr val="tx1">
                    <a:lumMod val="50000"/>
                    <a:lumOff val="50000"/>
                  </a:schemeClr>
                </a:solidFill>
              </a:rPr>
              <a:t>Mature</a:t>
            </a:r>
          </a:p>
          <a:p>
            <a:pPr marL="171450" indent="-171450">
              <a:buFont typeface="Arial" panose="020B0604020202020204" pitchFamily="34" charset="0"/>
              <a:buChar char="•"/>
            </a:pPr>
            <a:r>
              <a:rPr lang="en-GB" sz="1000" i="1" dirty="0">
                <a:solidFill>
                  <a:schemeClr val="tx1">
                    <a:lumMod val="50000"/>
                    <a:lumOff val="50000"/>
                  </a:schemeClr>
                </a:solidFill>
              </a:rPr>
              <a:t>Cash sensitive </a:t>
            </a:r>
          </a:p>
          <a:p>
            <a:pPr marL="171450" indent="-171450">
              <a:buFont typeface="Arial" panose="020B0604020202020204" pitchFamily="34" charset="0"/>
              <a:buChar char="•"/>
            </a:pPr>
            <a:r>
              <a:rPr lang="en-GB" sz="1000" i="1" dirty="0">
                <a:solidFill>
                  <a:schemeClr val="tx1">
                    <a:lumMod val="50000"/>
                    <a:lumOff val="50000"/>
                  </a:schemeClr>
                </a:solidFill>
              </a:rPr>
              <a:t>Low Margins and prices   </a:t>
            </a:r>
          </a:p>
        </p:txBody>
      </p:sp>
    </p:spTree>
    <p:extLst>
      <p:ext uri="{BB962C8B-B14F-4D97-AF65-F5344CB8AC3E}">
        <p14:creationId xmlns:p14="http://schemas.microsoft.com/office/powerpoint/2010/main" val="778993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AF741246-5631-0230-0F47-7D779AD3D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E803DBDA-25A5-757D-63D8-1830DA190E20}"/>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E63E01DB-CF2F-EE64-5755-A9531BBE42C4}"/>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Selecting &amp; Categorizing.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Applying Selection Criteria </a:t>
            </a:r>
          </a:p>
        </p:txBody>
      </p:sp>
      <p:sp>
        <p:nvSpPr>
          <p:cNvPr id="8" name="TextBox 7">
            <a:extLst>
              <a:ext uri="{FF2B5EF4-FFF2-40B4-BE49-F238E27FC236}">
                <a16:creationId xmlns:a16="http://schemas.microsoft.com/office/drawing/2014/main" id="{A6C23534-82CF-29AE-FAB1-23328A5B524B}"/>
              </a:ext>
            </a:extLst>
          </p:cNvPr>
          <p:cNvSpPr txBox="1"/>
          <p:nvPr/>
        </p:nvSpPr>
        <p:spPr>
          <a:xfrm>
            <a:off x="429208" y="5840963"/>
            <a:ext cx="11439331" cy="553998"/>
          </a:xfrm>
          <a:prstGeom prst="rect">
            <a:avLst/>
          </a:prstGeom>
          <a:noFill/>
        </p:spPr>
        <p:txBody>
          <a:bodyPr wrap="square" rtlCol="0">
            <a:spAutoFit/>
          </a:bodyPr>
          <a:lstStyle/>
          <a:p>
            <a:r>
              <a:rPr lang="en-GB" sz="1000" dirty="0"/>
              <a:t>Applying the selection criteria allows a uniform evaluation of all accounts on a common criteria to be selected into the KA program and allows you the resource management for accounts which are deemed important enough to be in your select few for management directly . The criteria and the weighting are left to the owners evaluation and comfort for inclusion  into the tool . It is possible that you may substitute criteria closer to your business uniqueness. </a:t>
            </a:r>
          </a:p>
        </p:txBody>
      </p:sp>
      <p:pic>
        <p:nvPicPr>
          <p:cNvPr id="6" name="Picture 5">
            <a:extLst>
              <a:ext uri="{FF2B5EF4-FFF2-40B4-BE49-F238E27FC236}">
                <a16:creationId xmlns:a16="http://schemas.microsoft.com/office/drawing/2014/main" id="{E1806E09-5B38-36ED-F94A-AF889581DEFB}"/>
              </a:ext>
            </a:extLst>
          </p:cNvPr>
          <p:cNvPicPr>
            <a:picLocks noChangeAspect="1"/>
          </p:cNvPicPr>
          <p:nvPr/>
        </p:nvPicPr>
        <p:blipFill>
          <a:blip r:embed="rId3"/>
          <a:stretch>
            <a:fillRect/>
          </a:stretch>
        </p:blipFill>
        <p:spPr>
          <a:xfrm>
            <a:off x="265471" y="980133"/>
            <a:ext cx="11444748" cy="4734937"/>
          </a:xfrm>
          <a:prstGeom prst="rect">
            <a:avLst/>
          </a:prstGeom>
        </p:spPr>
      </p:pic>
    </p:spTree>
    <p:extLst>
      <p:ext uri="{BB962C8B-B14F-4D97-AF65-F5344CB8AC3E}">
        <p14:creationId xmlns:p14="http://schemas.microsoft.com/office/powerpoint/2010/main" val="426846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132FCB-409F-3DFB-66EB-BAD97AAD7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4AF981C0-0A62-A84C-D54D-1AFC4C16CAC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1" name="Donut 3">
            <a:extLst>
              <a:ext uri="{FF2B5EF4-FFF2-40B4-BE49-F238E27FC236}">
                <a16:creationId xmlns:a16="http://schemas.microsoft.com/office/drawing/2014/main" id="{0B15D1AA-4ABF-03C9-8A95-9BE08AEF5062}"/>
              </a:ext>
            </a:extLst>
          </p:cNvPr>
          <p:cNvSpPr/>
          <p:nvPr/>
        </p:nvSpPr>
        <p:spPr>
          <a:xfrm>
            <a:off x="4091582" y="1966518"/>
            <a:ext cx="3984446" cy="3984446"/>
          </a:xfrm>
          <a:prstGeom prst="donut">
            <a:avLst>
              <a:gd name="adj" fmla="val 2583"/>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42" name="Pie 4">
            <a:extLst>
              <a:ext uri="{FF2B5EF4-FFF2-40B4-BE49-F238E27FC236}">
                <a16:creationId xmlns:a16="http://schemas.microsoft.com/office/drawing/2014/main" id="{293823E0-6D50-9303-6545-05ACFB63EA43}"/>
              </a:ext>
            </a:extLst>
          </p:cNvPr>
          <p:cNvSpPr/>
          <p:nvPr/>
        </p:nvSpPr>
        <p:spPr>
          <a:xfrm>
            <a:off x="4669360" y="2510314"/>
            <a:ext cx="2771278" cy="2771278"/>
          </a:xfrm>
          <a:prstGeom prst="pie">
            <a:avLst>
              <a:gd name="adj1" fmla="val 12630368"/>
              <a:gd name="adj2" fmla="val 16200000"/>
            </a:avLst>
          </a:prstGeom>
          <a:solidFill>
            <a:srgbClr val="5768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43" name="Pie 5">
            <a:extLst>
              <a:ext uri="{FF2B5EF4-FFF2-40B4-BE49-F238E27FC236}">
                <a16:creationId xmlns:a16="http://schemas.microsoft.com/office/drawing/2014/main" id="{BEDED941-DA27-3C30-3196-3B8B1AEFD30C}"/>
              </a:ext>
            </a:extLst>
          </p:cNvPr>
          <p:cNvSpPr/>
          <p:nvPr/>
        </p:nvSpPr>
        <p:spPr>
          <a:xfrm rot="18000000">
            <a:off x="4294826" y="2237083"/>
            <a:ext cx="3559848" cy="3559848"/>
          </a:xfrm>
          <a:prstGeom prst="pie">
            <a:avLst>
              <a:gd name="adj1" fmla="val 12630368"/>
              <a:gd name="adj2" fmla="val 16200000"/>
            </a:avLst>
          </a:prstGeom>
          <a:solidFill>
            <a:srgbClr val="90C221"/>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44" name="Pie 6">
            <a:extLst>
              <a:ext uri="{FF2B5EF4-FFF2-40B4-BE49-F238E27FC236}">
                <a16:creationId xmlns:a16="http://schemas.microsoft.com/office/drawing/2014/main" id="{F6E8873B-585E-73A7-8559-E06E1A59E2D6}"/>
              </a:ext>
            </a:extLst>
          </p:cNvPr>
          <p:cNvSpPr/>
          <p:nvPr/>
        </p:nvSpPr>
        <p:spPr>
          <a:xfrm rot="14400000">
            <a:off x="5124472" y="3146924"/>
            <a:ext cx="1858962" cy="1858962"/>
          </a:xfrm>
          <a:prstGeom prst="pie">
            <a:avLst>
              <a:gd name="adj1" fmla="val 12630368"/>
              <a:gd name="adj2" fmla="val 16200000"/>
            </a:avLst>
          </a:prstGeom>
          <a:solidFill>
            <a:srgbClr val="07A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45" name="Pie 7">
            <a:extLst>
              <a:ext uri="{FF2B5EF4-FFF2-40B4-BE49-F238E27FC236}">
                <a16:creationId xmlns:a16="http://schemas.microsoft.com/office/drawing/2014/main" id="{8E3D554F-9994-187F-A5E2-E388732008FD}"/>
              </a:ext>
            </a:extLst>
          </p:cNvPr>
          <p:cNvSpPr/>
          <p:nvPr/>
        </p:nvSpPr>
        <p:spPr>
          <a:xfrm flipH="1">
            <a:off x="4940048" y="2704434"/>
            <a:ext cx="2413946" cy="2436006"/>
          </a:xfrm>
          <a:prstGeom prst="pie">
            <a:avLst>
              <a:gd name="adj1" fmla="val 12630368"/>
              <a:gd name="adj2" fmla="val 16199999"/>
            </a:avLst>
          </a:pr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46" name="Pie 8">
            <a:extLst>
              <a:ext uri="{FF2B5EF4-FFF2-40B4-BE49-F238E27FC236}">
                <a16:creationId xmlns:a16="http://schemas.microsoft.com/office/drawing/2014/main" id="{807CBB1F-D891-2A76-3708-B811FDDA03AF}"/>
              </a:ext>
            </a:extLst>
          </p:cNvPr>
          <p:cNvSpPr/>
          <p:nvPr/>
        </p:nvSpPr>
        <p:spPr>
          <a:xfrm rot="3600000" flipH="1">
            <a:off x="5282002" y="3117399"/>
            <a:ext cx="1737731" cy="1737731"/>
          </a:xfrm>
          <a:prstGeom prst="pie">
            <a:avLst>
              <a:gd name="adj1" fmla="val 12630368"/>
              <a:gd name="adj2" fmla="val 16200000"/>
            </a:avLst>
          </a:prstGeom>
          <a:solidFill>
            <a:srgbClr val="FBA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47" name="Pie 9">
            <a:extLst>
              <a:ext uri="{FF2B5EF4-FFF2-40B4-BE49-F238E27FC236}">
                <a16:creationId xmlns:a16="http://schemas.microsoft.com/office/drawing/2014/main" id="{AB6C418B-F34F-03C9-9021-7E35A8CD1439}"/>
              </a:ext>
            </a:extLst>
          </p:cNvPr>
          <p:cNvSpPr/>
          <p:nvPr/>
        </p:nvSpPr>
        <p:spPr>
          <a:xfrm rot="7200000" flipH="1">
            <a:off x="4582582" y="2485810"/>
            <a:ext cx="3106990" cy="3106990"/>
          </a:xfrm>
          <a:prstGeom prst="pie">
            <a:avLst>
              <a:gd name="adj1" fmla="val 12630368"/>
              <a:gd name="adj2" fmla="val 16200000"/>
            </a:avLst>
          </a:prstGeom>
          <a:solidFill>
            <a:srgbClr val="E626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48" name="직사각형 1">
            <a:extLst>
              <a:ext uri="{FF2B5EF4-FFF2-40B4-BE49-F238E27FC236}">
                <a16:creationId xmlns:a16="http://schemas.microsoft.com/office/drawing/2014/main" id="{0A8ECCBF-2244-AD49-2218-26FADCF2BC27}"/>
              </a:ext>
            </a:extLst>
          </p:cNvPr>
          <p:cNvSpPr/>
          <p:nvPr/>
        </p:nvSpPr>
        <p:spPr>
          <a:xfrm>
            <a:off x="2915176" y="3291311"/>
            <a:ext cx="809926" cy="360040"/>
          </a:xfrm>
          <a:prstGeom prst="rect">
            <a:avLst/>
          </a:prstGeom>
          <a:solidFill>
            <a:srgbClr val="90C221"/>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90%</a:t>
            </a: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49" name="직사각형 1">
            <a:extLst>
              <a:ext uri="{FF2B5EF4-FFF2-40B4-BE49-F238E27FC236}">
                <a16:creationId xmlns:a16="http://schemas.microsoft.com/office/drawing/2014/main" id="{E7E3A040-BE7F-8935-59D1-EE5AB79A5036}"/>
              </a:ext>
            </a:extLst>
          </p:cNvPr>
          <p:cNvSpPr/>
          <p:nvPr/>
        </p:nvSpPr>
        <p:spPr>
          <a:xfrm>
            <a:off x="2915176" y="1848222"/>
            <a:ext cx="809926" cy="360040"/>
          </a:xfrm>
          <a:prstGeom prst="rect">
            <a:avLst/>
          </a:prstGeom>
          <a:solidFill>
            <a:srgbClr val="57687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70%</a:t>
            </a: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50" name="직사각형 1">
            <a:extLst>
              <a:ext uri="{FF2B5EF4-FFF2-40B4-BE49-F238E27FC236}">
                <a16:creationId xmlns:a16="http://schemas.microsoft.com/office/drawing/2014/main" id="{B2210D8E-7C1A-BFB0-737C-36E28F30B12E}"/>
              </a:ext>
            </a:extLst>
          </p:cNvPr>
          <p:cNvSpPr/>
          <p:nvPr/>
        </p:nvSpPr>
        <p:spPr>
          <a:xfrm>
            <a:off x="2915176" y="4734400"/>
            <a:ext cx="809926" cy="360040"/>
          </a:xfrm>
          <a:prstGeom prst="rect">
            <a:avLst/>
          </a:prstGeom>
          <a:solidFill>
            <a:srgbClr val="07A39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50%</a:t>
            </a: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51" name="직사각형 1">
            <a:extLst>
              <a:ext uri="{FF2B5EF4-FFF2-40B4-BE49-F238E27FC236}">
                <a16:creationId xmlns:a16="http://schemas.microsoft.com/office/drawing/2014/main" id="{FA7C04F4-47AF-D87C-1169-82A0EA4674EE}"/>
              </a:ext>
            </a:extLst>
          </p:cNvPr>
          <p:cNvSpPr/>
          <p:nvPr/>
        </p:nvSpPr>
        <p:spPr>
          <a:xfrm>
            <a:off x="8423866" y="4724621"/>
            <a:ext cx="787987" cy="360040"/>
          </a:xfrm>
          <a:prstGeom prst="rect">
            <a:avLst/>
          </a:prstGeom>
          <a:solidFill>
            <a:srgbClr val="E6260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80%</a:t>
            </a: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52" name="직사각형 1">
            <a:extLst>
              <a:ext uri="{FF2B5EF4-FFF2-40B4-BE49-F238E27FC236}">
                <a16:creationId xmlns:a16="http://schemas.microsoft.com/office/drawing/2014/main" id="{050332EE-2850-91D7-1CF6-C46653F9BDFC}"/>
              </a:ext>
            </a:extLst>
          </p:cNvPr>
          <p:cNvSpPr/>
          <p:nvPr/>
        </p:nvSpPr>
        <p:spPr>
          <a:xfrm>
            <a:off x="8423866" y="3281532"/>
            <a:ext cx="787987" cy="360040"/>
          </a:xfrm>
          <a:prstGeom prst="rect">
            <a:avLst/>
          </a:prstGeom>
          <a:solidFill>
            <a:srgbClr val="FBA2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40%</a:t>
            </a: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53" name="직사각형 1">
            <a:extLst>
              <a:ext uri="{FF2B5EF4-FFF2-40B4-BE49-F238E27FC236}">
                <a16:creationId xmlns:a16="http://schemas.microsoft.com/office/drawing/2014/main" id="{74FB520B-7DDB-64A4-96A2-089571C71885}"/>
              </a:ext>
            </a:extLst>
          </p:cNvPr>
          <p:cNvSpPr/>
          <p:nvPr/>
        </p:nvSpPr>
        <p:spPr>
          <a:xfrm>
            <a:off x="8423866" y="1838443"/>
            <a:ext cx="787987" cy="360040"/>
          </a:xfrm>
          <a:prstGeom prst="rect">
            <a:avLst/>
          </a:prstGeom>
          <a:solidFill>
            <a:srgbClr val="0680C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60%</a:t>
            </a: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grpSp>
        <p:nvGrpSpPr>
          <p:cNvPr id="54" name="그룹 2">
            <a:extLst>
              <a:ext uri="{FF2B5EF4-FFF2-40B4-BE49-F238E27FC236}">
                <a16:creationId xmlns:a16="http://schemas.microsoft.com/office/drawing/2014/main" id="{C257EBA6-EEDF-889E-778A-2FA77E23FF18}"/>
              </a:ext>
            </a:extLst>
          </p:cNvPr>
          <p:cNvGrpSpPr/>
          <p:nvPr/>
        </p:nvGrpSpPr>
        <p:grpSpPr>
          <a:xfrm>
            <a:off x="8323366" y="2198483"/>
            <a:ext cx="3025450" cy="919391"/>
            <a:chOff x="8323365" y="2163315"/>
            <a:chExt cx="3025450" cy="919391"/>
          </a:xfrm>
        </p:grpSpPr>
        <p:sp>
          <p:nvSpPr>
            <p:cNvPr id="55" name="TextBox 54">
              <a:extLst>
                <a:ext uri="{FF2B5EF4-FFF2-40B4-BE49-F238E27FC236}">
                  <a16:creationId xmlns:a16="http://schemas.microsoft.com/office/drawing/2014/main" id="{BCC58335-2322-A9BC-0B4E-4429D8A7FD09}"/>
                </a:ext>
              </a:extLst>
            </p:cNvPr>
            <p:cNvSpPr txBox="1"/>
            <p:nvPr/>
          </p:nvSpPr>
          <p:spPr>
            <a:xfrm>
              <a:off x="8323365" y="2374820"/>
              <a:ext cx="3025450" cy="707886"/>
            </a:xfrm>
            <a:prstGeom prst="rect">
              <a:avLst/>
            </a:prstGeom>
            <a:noFill/>
          </p:spPr>
          <p:txBody>
            <a:bodyPr wrap="square" rtlCol="0">
              <a:spAutoFit/>
            </a:bodyPr>
            <a:lstStyle/>
            <a:p>
              <a:r>
                <a:rPr lang="en-US" altLang="ko-KR" sz="1000" i="1" dirty="0">
                  <a:solidFill>
                    <a:srgbClr val="000000">
                      <a:lumMod val="75000"/>
                      <a:lumOff val="25000"/>
                    </a:srgbClr>
                  </a:solidFill>
                  <a:latin typeface="Arial"/>
                  <a:ea typeface="Arial Unicode MS"/>
                  <a:cs typeface="Arial" pitchFamily="34" charset="0"/>
                </a:rPr>
                <a:t>While lowest cost is not always best , cost plays a huge role in cost competitiveness , better margins resulting in better investment capability and financial results. </a:t>
              </a:r>
            </a:p>
          </p:txBody>
        </p:sp>
        <p:sp>
          <p:nvSpPr>
            <p:cNvPr id="56" name="TextBox 55">
              <a:extLst>
                <a:ext uri="{FF2B5EF4-FFF2-40B4-BE49-F238E27FC236}">
                  <a16:creationId xmlns:a16="http://schemas.microsoft.com/office/drawing/2014/main" id="{09364A43-9228-D214-D061-2868800C8D75}"/>
                </a:ext>
              </a:extLst>
            </p:cNvPr>
            <p:cNvSpPr txBox="1"/>
            <p:nvPr/>
          </p:nvSpPr>
          <p:spPr>
            <a:xfrm>
              <a:off x="8323365" y="2163315"/>
              <a:ext cx="3025450" cy="276999"/>
            </a:xfrm>
            <a:prstGeom prst="rect">
              <a:avLst/>
            </a:prstGeom>
            <a:noFill/>
          </p:spPr>
          <p:txBody>
            <a:bodyPr wrap="square" rtlCol="0">
              <a:spAutoFit/>
            </a:bodyPr>
            <a:lstStyle/>
            <a:p>
              <a:r>
                <a:rPr lang="en-US" altLang="ko-KR" sz="1200" b="1" dirty="0">
                  <a:solidFill>
                    <a:srgbClr val="000000">
                      <a:lumMod val="75000"/>
                      <a:lumOff val="25000"/>
                    </a:srgbClr>
                  </a:solidFill>
                  <a:latin typeface="Arial"/>
                  <a:ea typeface="Arial Unicode MS"/>
                  <a:cs typeface="Arial" pitchFamily="34" charset="0"/>
                </a:rPr>
                <a:t>Cost</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57" name="그룹 1">
            <a:extLst>
              <a:ext uri="{FF2B5EF4-FFF2-40B4-BE49-F238E27FC236}">
                <a16:creationId xmlns:a16="http://schemas.microsoft.com/office/drawing/2014/main" id="{34557973-8D89-46C5-4E5C-97A91456BC6B}"/>
              </a:ext>
            </a:extLst>
          </p:cNvPr>
          <p:cNvGrpSpPr/>
          <p:nvPr/>
        </p:nvGrpSpPr>
        <p:grpSpPr>
          <a:xfrm>
            <a:off x="8323366" y="3647475"/>
            <a:ext cx="3025450" cy="919391"/>
            <a:chOff x="8323365" y="3612307"/>
            <a:chExt cx="3025450" cy="919391"/>
          </a:xfrm>
        </p:grpSpPr>
        <p:sp>
          <p:nvSpPr>
            <p:cNvPr id="58" name="TextBox 57">
              <a:extLst>
                <a:ext uri="{FF2B5EF4-FFF2-40B4-BE49-F238E27FC236}">
                  <a16:creationId xmlns:a16="http://schemas.microsoft.com/office/drawing/2014/main" id="{5F534003-BB54-737B-7FE2-A94FD5406DB4}"/>
                </a:ext>
              </a:extLst>
            </p:cNvPr>
            <p:cNvSpPr txBox="1"/>
            <p:nvPr/>
          </p:nvSpPr>
          <p:spPr>
            <a:xfrm>
              <a:off x="8323365" y="3823812"/>
              <a:ext cx="3025450" cy="707886"/>
            </a:xfrm>
            <a:prstGeom prst="rect">
              <a:avLst/>
            </a:prstGeom>
            <a:noFill/>
          </p:spPr>
          <p:txBody>
            <a:bodyPr wrap="square" rtlCol="0">
              <a:spAutoFit/>
            </a:bodyPr>
            <a:lstStyle/>
            <a:p>
              <a:r>
                <a:rPr lang="en-US" altLang="ko-KR" sz="1000" i="1" dirty="0">
                  <a:solidFill>
                    <a:srgbClr val="000000">
                      <a:lumMod val="75000"/>
                      <a:lumOff val="25000"/>
                    </a:srgbClr>
                  </a:solidFill>
                  <a:latin typeface="Arial"/>
                  <a:ea typeface="Arial Unicode MS"/>
                  <a:cs typeface="Arial" pitchFamily="34" charset="0"/>
                </a:rPr>
                <a:t>Focus on best practices in process and communication along with evaluative measures for customer satisfaction and defined process execution. </a:t>
              </a:r>
            </a:p>
          </p:txBody>
        </p:sp>
        <p:sp>
          <p:nvSpPr>
            <p:cNvPr id="59" name="TextBox 58">
              <a:extLst>
                <a:ext uri="{FF2B5EF4-FFF2-40B4-BE49-F238E27FC236}">
                  <a16:creationId xmlns:a16="http://schemas.microsoft.com/office/drawing/2014/main" id="{7B74B8A6-32D5-FC5D-0112-4DAF661DD78B}"/>
                </a:ext>
              </a:extLst>
            </p:cNvPr>
            <p:cNvSpPr txBox="1"/>
            <p:nvPr/>
          </p:nvSpPr>
          <p:spPr>
            <a:xfrm>
              <a:off x="8323365" y="3612307"/>
              <a:ext cx="3025450" cy="276999"/>
            </a:xfrm>
            <a:prstGeom prst="rect">
              <a:avLst/>
            </a:prstGeom>
            <a:noFill/>
          </p:spPr>
          <p:txBody>
            <a:bodyPr wrap="square" rtlCol="0">
              <a:spAutoFit/>
            </a:bodyPr>
            <a:lstStyle/>
            <a:p>
              <a:r>
                <a:rPr lang="en-US" altLang="ko-KR" sz="1200" b="1" dirty="0">
                  <a:solidFill>
                    <a:srgbClr val="000000">
                      <a:lumMod val="75000"/>
                      <a:lumOff val="25000"/>
                    </a:srgbClr>
                  </a:solidFill>
                  <a:latin typeface="Arial"/>
                  <a:ea typeface="Arial Unicode MS"/>
                  <a:cs typeface="Arial" pitchFamily="34" charset="0"/>
                </a:rPr>
                <a:t>Process &amp; Planning</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60" name="그룹 41">
            <a:extLst>
              <a:ext uri="{FF2B5EF4-FFF2-40B4-BE49-F238E27FC236}">
                <a16:creationId xmlns:a16="http://schemas.microsoft.com/office/drawing/2014/main" id="{9E1AB096-3785-3553-D5C2-4192DEBDFE19}"/>
              </a:ext>
            </a:extLst>
          </p:cNvPr>
          <p:cNvGrpSpPr/>
          <p:nvPr/>
        </p:nvGrpSpPr>
        <p:grpSpPr>
          <a:xfrm>
            <a:off x="8323366" y="5096468"/>
            <a:ext cx="3025450" cy="950169"/>
            <a:chOff x="8323365" y="5061300"/>
            <a:chExt cx="3025450" cy="950169"/>
          </a:xfrm>
        </p:grpSpPr>
        <p:sp>
          <p:nvSpPr>
            <p:cNvPr id="61" name="TextBox 60">
              <a:extLst>
                <a:ext uri="{FF2B5EF4-FFF2-40B4-BE49-F238E27FC236}">
                  <a16:creationId xmlns:a16="http://schemas.microsoft.com/office/drawing/2014/main" id="{5C8E70CD-EAB5-B671-BCA1-E9D62715966E}"/>
                </a:ext>
              </a:extLst>
            </p:cNvPr>
            <p:cNvSpPr txBox="1"/>
            <p:nvPr/>
          </p:nvSpPr>
          <p:spPr>
            <a:xfrm>
              <a:off x="8323365" y="5272805"/>
              <a:ext cx="3025450" cy="738664"/>
            </a:xfrm>
            <a:prstGeom prst="rect">
              <a:avLst/>
            </a:prstGeom>
            <a:noFill/>
          </p:spPr>
          <p:txBody>
            <a:bodyPr wrap="square" rtlCol="0">
              <a:spAutoFit/>
            </a:bodyPr>
            <a:lstStyle/>
            <a:p>
              <a:r>
                <a:rPr lang="en-US" altLang="ko-KR" sz="1000" i="1" dirty="0">
                  <a:solidFill>
                    <a:srgbClr val="000000">
                      <a:lumMod val="75000"/>
                      <a:lumOff val="25000"/>
                    </a:srgbClr>
                  </a:solidFill>
                  <a:latin typeface="Arial"/>
                  <a:ea typeface="Arial Unicode MS"/>
                  <a:cs typeface="Arial" pitchFamily="34" charset="0"/>
                </a:rPr>
                <a:t>The focus areas are , product claims , good manufacturing practices , ISO standards and the health and well being of not only the front end but the backward integration areas.</a:t>
              </a:r>
              <a:r>
                <a:rPr lang="en-US" altLang="ko-KR" sz="1200" dirty="0">
                  <a:solidFill>
                    <a:srgbClr val="000000">
                      <a:lumMod val="75000"/>
                      <a:lumOff val="25000"/>
                    </a:srgbClr>
                  </a:solidFill>
                  <a:latin typeface="Arial"/>
                  <a:ea typeface="Arial Unicode MS"/>
                  <a:cs typeface="Arial" pitchFamily="34" charset="0"/>
                </a:rPr>
                <a:t> </a:t>
              </a:r>
            </a:p>
          </p:txBody>
        </p:sp>
        <p:sp>
          <p:nvSpPr>
            <p:cNvPr id="62" name="TextBox 61">
              <a:extLst>
                <a:ext uri="{FF2B5EF4-FFF2-40B4-BE49-F238E27FC236}">
                  <a16:creationId xmlns:a16="http://schemas.microsoft.com/office/drawing/2014/main" id="{81DDEB8D-2506-C758-78A1-2AF998B14E6A}"/>
                </a:ext>
              </a:extLst>
            </p:cNvPr>
            <p:cNvSpPr txBox="1"/>
            <p:nvPr/>
          </p:nvSpPr>
          <p:spPr>
            <a:xfrm>
              <a:off x="8323365" y="5061300"/>
              <a:ext cx="3025450" cy="276999"/>
            </a:xfrm>
            <a:prstGeom prst="rect">
              <a:avLst/>
            </a:prstGeom>
            <a:noFill/>
          </p:spPr>
          <p:txBody>
            <a:bodyPr wrap="square" rtlCol="0">
              <a:spAutoFit/>
            </a:bodyPr>
            <a:lstStyle/>
            <a:p>
              <a:r>
                <a:rPr lang="en-US" altLang="ko-KR" sz="1200" b="1" dirty="0">
                  <a:solidFill>
                    <a:srgbClr val="000000">
                      <a:lumMod val="75000"/>
                      <a:lumOff val="25000"/>
                    </a:srgbClr>
                  </a:solidFill>
                  <a:latin typeface="Arial"/>
                  <a:ea typeface="Arial Unicode MS"/>
                  <a:cs typeface="Arial" pitchFamily="34" charset="0"/>
                </a:rPr>
                <a:t>Competencies</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63" name="그룹 44">
            <a:extLst>
              <a:ext uri="{FF2B5EF4-FFF2-40B4-BE49-F238E27FC236}">
                <a16:creationId xmlns:a16="http://schemas.microsoft.com/office/drawing/2014/main" id="{9880B34C-2E36-4454-C874-BB7D8731AD50}"/>
              </a:ext>
            </a:extLst>
          </p:cNvPr>
          <p:cNvGrpSpPr/>
          <p:nvPr/>
        </p:nvGrpSpPr>
        <p:grpSpPr>
          <a:xfrm>
            <a:off x="809000" y="2210290"/>
            <a:ext cx="3024000" cy="765503"/>
            <a:chOff x="809000" y="2175122"/>
            <a:chExt cx="3024000" cy="765503"/>
          </a:xfrm>
        </p:grpSpPr>
        <p:sp>
          <p:nvSpPr>
            <p:cNvPr id="64" name="TextBox 63">
              <a:extLst>
                <a:ext uri="{FF2B5EF4-FFF2-40B4-BE49-F238E27FC236}">
                  <a16:creationId xmlns:a16="http://schemas.microsoft.com/office/drawing/2014/main" id="{6D853B89-6C75-C444-AACC-6D71451BAC69}"/>
                </a:ext>
              </a:extLst>
            </p:cNvPr>
            <p:cNvSpPr txBox="1"/>
            <p:nvPr/>
          </p:nvSpPr>
          <p:spPr>
            <a:xfrm>
              <a:off x="809000" y="2386627"/>
              <a:ext cx="3024000" cy="553998"/>
            </a:xfrm>
            <a:prstGeom prst="rect">
              <a:avLst/>
            </a:prstGeom>
            <a:noFill/>
          </p:spPr>
          <p:txBody>
            <a:bodyPr wrap="square" rtlCol="0">
              <a:spAutoFit/>
            </a:bodyPr>
            <a:lstStyle/>
            <a:p>
              <a:pPr algn="r"/>
              <a:r>
                <a:rPr lang="en-US" altLang="ko-KR" sz="1000" i="1" dirty="0">
                  <a:solidFill>
                    <a:srgbClr val="000000">
                      <a:lumMod val="75000"/>
                      <a:lumOff val="25000"/>
                    </a:srgbClr>
                  </a:solidFill>
                  <a:latin typeface="Arial"/>
                  <a:ea typeface="Arial Unicode MS"/>
                  <a:cs typeface="Arial" pitchFamily="34" charset="0"/>
                </a:rPr>
                <a:t>Focus on manufacturing standards and quality coupled to great processes in supply chain and logistics execution . </a:t>
              </a:r>
            </a:p>
          </p:txBody>
        </p:sp>
        <p:sp>
          <p:nvSpPr>
            <p:cNvPr id="65" name="TextBox 64">
              <a:extLst>
                <a:ext uri="{FF2B5EF4-FFF2-40B4-BE49-F238E27FC236}">
                  <a16:creationId xmlns:a16="http://schemas.microsoft.com/office/drawing/2014/main" id="{6EC0388C-032F-03D9-7EFC-FE8B08647673}"/>
                </a:ext>
              </a:extLst>
            </p:cNvPr>
            <p:cNvSpPr txBox="1"/>
            <p:nvPr/>
          </p:nvSpPr>
          <p:spPr>
            <a:xfrm>
              <a:off x="809000" y="2175122"/>
              <a:ext cx="3024000" cy="276999"/>
            </a:xfrm>
            <a:prstGeom prst="rect">
              <a:avLst/>
            </a:prstGeom>
            <a:noFill/>
          </p:spPr>
          <p:txBody>
            <a:bodyPr wrap="square" rtlCol="0">
              <a:spAutoFit/>
            </a:bodyPr>
            <a:lstStyle/>
            <a:p>
              <a:pPr algn="r"/>
              <a:r>
                <a:rPr lang="en-US" altLang="ko-KR" sz="1200" b="1" dirty="0">
                  <a:solidFill>
                    <a:srgbClr val="000000">
                      <a:lumMod val="75000"/>
                      <a:lumOff val="25000"/>
                    </a:srgbClr>
                  </a:solidFill>
                  <a:latin typeface="Arial"/>
                  <a:ea typeface="Arial Unicode MS"/>
                  <a:cs typeface="Arial" pitchFamily="34" charset="0"/>
                </a:rPr>
                <a:t>Supply</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66" name="그룹 43">
            <a:extLst>
              <a:ext uri="{FF2B5EF4-FFF2-40B4-BE49-F238E27FC236}">
                <a16:creationId xmlns:a16="http://schemas.microsoft.com/office/drawing/2014/main" id="{0B10D52D-D87E-6378-4DE4-7E5958A9AEB1}"/>
              </a:ext>
            </a:extLst>
          </p:cNvPr>
          <p:cNvGrpSpPr/>
          <p:nvPr/>
        </p:nvGrpSpPr>
        <p:grpSpPr>
          <a:xfrm>
            <a:off x="809000" y="3653379"/>
            <a:ext cx="3024000" cy="765503"/>
            <a:chOff x="809000" y="3618211"/>
            <a:chExt cx="3024000" cy="765503"/>
          </a:xfrm>
        </p:grpSpPr>
        <p:sp>
          <p:nvSpPr>
            <p:cNvPr id="67" name="TextBox 66">
              <a:extLst>
                <a:ext uri="{FF2B5EF4-FFF2-40B4-BE49-F238E27FC236}">
                  <a16:creationId xmlns:a16="http://schemas.microsoft.com/office/drawing/2014/main" id="{46FA8291-CBC9-F8E0-53DB-164F9ADC30F2}"/>
                </a:ext>
              </a:extLst>
            </p:cNvPr>
            <p:cNvSpPr txBox="1"/>
            <p:nvPr/>
          </p:nvSpPr>
          <p:spPr>
            <a:xfrm>
              <a:off x="809000" y="3829716"/>
              <a:ext cx="3024000" cy="553998"/>
            </a:xfrm>
            <a:prstGeom prst="rect">
              <a:avLst/>
            </a:prstGeom>
            <a:noFill/>
          </p:spPr>
          <p:txBody>
            <a:bodyPr wrap="square" rtlCol="0">
              <a:spAutoFit/>
            </a:bodyPr>
            <a:lstStyle/>
            <a:p>
              <a:pPr algn="r"/>
              <a:r>
                <a:rPr lang="en-US" altLang="ko-KR" sz="1000" i="1" dirty="0">
                  <a:solidFill>
                    <a:srgbClr val="000000">
                      <a:lumMod val="75000"/>
                      <a:lumOff val="25000"/>
                    </a:srgbClr>
                  </a:solidFill>
                  <a:latin typeface="Arial"/>
                  <a:ea typeface="Arial Unicode MS"/>
                  <a:cs typeface="Arial" pitchFamily="34" charset="0"/>
                </a:rPr>
                <a:t>Focus on organizations which value , good business practices with a sense of honesty and fair play along with team engagement. </a:t>
              </a:r>
            </a:p>
          </p:txBody>
        </p:sp>
        <p:sp>
          <p:nvSpPr>
            <p:cNvPr id="68" name="TextBox 67">
              <a:extLst>
                <a:ext uri="{FF2B5EF4-FFF2-40B4-BE49-F238E27FC236}">
                  <a16:creationId xmlns:a16="http://schemas.microsoft.com/office/drawing/2014/main" id="{E74AD513-26D3-99B6-5959-C7533A6AC05E}"/>
                </a:ext>
              </a:extLst>
            </p:cNvPr>
            <p:cNvSpPr txBox="1"/>
            <p:nvPr/>
          </p:nvSpPr>
          <p:spPr>
            <a:xfrm>
              <a:off x="809000" y="3618211"/>
              <a:ext cx="3024000" cy="276999"/>
            </a:xfrm>
            <a:prstGeom prst="rect">
              <a:avLst/>
            </a:prstGeom>
            <a:noFill/>
          </p:spPr>
          <p:txBody>
            <a:bodyPr wrap="square" rtlCol="0">
              <a:spAutoFit/>
            </a:bodyPr>
            <a:lstStyle/>
            <a:p>
              <a:pPr algn="r"/>
              <a:r>
                <a:rPr lang="en-US" altLang="ko-KR" sz="1200" b="1" dirty="0">
                  <a:solidFill>
                    <a:srgbClr val="000000">
                      <a:lumMod val="75000"/>
                      <a:lumOff val="25000"/>
                    </a:srgbClr>
                  </a:solidFill>
                  <a:latin typeface="Arial"/>
                  <a:ea typeface="Arial Unicode MS"/>
                  <a:cs typeface="Arial" pitchFamily="34" charset="0"/>
                </a:rPr>
                <a:t>Values</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69" name="그룹 42">
            <a:extLst>
              <a:ext uri="{FF2B5EF4-FFF2-40B4-BE49-F238E27FC236}">
                <a16:creationId xmlns:a16="http://schemas.microsoft.com/office/drawing/2014/main" id="{C891FC53-C7BD-D78D-18BC-E567EF14C74C}"/>
              </a:ext>
            </a:extLst>
          </p:cNvPr>
          <p:cNvGrpSpPr/>
          <p:nvPr/>
        </p:nvGrpSpPr>
        <p:grpSpPr>
          <a:xfrm>
            <a:off x="809000" y="5096468"/>
            <a:ext cx="3024000" cy="950169"/>
            <a:chOff x="809000" y="5061300"/>
            <a:chExt cx="3024000" cy="950169"/>
          </a:xfrm>
        </p:grpSpPr>
        <p:sp>
          <p:nvSpPr>
            <p:cNvPr id="70" name="TextBox 69">
              <a:extLst>
                <a:ext uri="{FF2B5EF4-FFF2-40B4-BE49-F238E27FC236}">
                  <a16:creationId xmlns:a16="http://schemas.microsoft.com/office/drawing/2014/main" id="{0CB1396E-E3F9-54F1-94D9-6FEC5CA8C4BA}"/>
                </a:ext>
              </a:extLst>
            </p:cNvPr>
            <p:cNvSpPr txBox="1"/>
            <p:nvPr/>
          </p:nvSpPr>
          <p:spPr>
            <a:xfrm>
              <a:off x="809000" y="5272805"/>
              <a:ext cx="3024000" cy="738664"/>
            </a:xfrm>
            <a:prstGeom prst="rect">
              <a:avLst/>
            </a:prstGeom>
            <a:noFill/>
          </p:spPr>
          <p:txBody>
            <a:bodyPr wrap="square" rtlCol="0">
              <a:spAutoFit/>
            </a:bodyPr>
            <a:lstStyle/>
            <a:p>
              <a:pPr algn="r"/>
              <a:r>
                <a:rPr lang="en-US" altLang="ko-KR" sz="1050" i="1" dirty="0">
                  <a:solidFill>
                    <a:srgbClr val="000000">
                      <a:lumMod val="75000"/>
                      <a:lumOff val="25000"/>
                    </a:srgbClr>
                  </a:solidFill>
                  <a:latin typeface="Arial"/>
                  <a:ea typeface="Arial Unicode MS"/>
                  <a:cs typeface="Arial" pitchFamily="34" charset="0"/>
                </a:rPr>
                <a:t>Focus on excellence in all aspects here , from quality of product and process to management engagement and execution and sensitivity to the environment  . </a:t>
              </a:r>
            </a:p>
          </p:txBody>
        </p:sp>
        <p:sp>
          <p:nvSpPr>
            <p:cNvPr id="71" name="TextBox 70">
              <a:extLst>
                <a:ext uri="{FF2B5EF4-FFF2-40B4-BE49-F238E27FC236}">
                  <a16:creationId xmlns:a16="http://schemas.microsoft.com/office/drawing/2014/main" id="{64E483F4-E90A-08B8-EDFC-6A3D36996882}"/>
                </a:ext>
              </a:extLst>
            </p:cNvPr>
            <p:cNvSpPr txBox="1"/>
            <p:nvPr/>
          </p:nvSpPr>
          <p:spPr>
            <a:xfrm>
              <a:off x="809000" y="5061300"/>
              <a:ext cx="3024000" cy="276999"/>
            </a:xfrm>
            <a:prstGeom prst="rect">
              <a:avLst/>
            </a:prstGeom>
            <a:noFill/>
          </p:spPr>
          <p:txBody>
            <a:bodyPr wrap="square" rtlCol="0">
              <a:spAutoFit/>
            </a:bodyPr>
            <a:lstStyle/>
            <a:p>
              <a:pPr algn="r"/>
              <a:r>
                <a:rPr lang="en-US" altLang="ko-KR" sz="1200" b="1" dirty="0">
                  <a:solidFill>
                    <a:srgbClr val="000000">
                      <a:lumMod val="75000"/>
                      <a:lumOff val="25000"/>
                    </a:srgbClr>
                  </a:solidFill>
                  <a:latin typeface="Arial"/>
                  <a:ea typeface="Arial Unicode MS"/>
                  <a:cs typeface="Arial" pitchFamily="34" charset="0"/>
                </a:rPr>
                <a:t>Management</a:t>
              </a:r>
              <a:endParaRPr lang="ko-KR" altLang="en-US" sz="1200" b="1" dirty="0">
                <a:solidFill>
                  <a:srgbClr val="000000">
                    <a:lumMod val="75000"/>
                    <a:lumOff val="25000"/>
                  </a:srgbClr>
                </a:solidFill>
                <a:latin typeface="Arial"/>
                <a:ea typeface="Arial Unicode MS"/>
                <a:cs typeface="Arial" pitchFamily="34" charset="0"/>
              </a:endParaRPr>
            </a:p>
          </p:txBody>
        </p:sp>
      </p:grpSp>
      <p:sp>
        <p:nvSpPr>
          <p:cNvPr id="72" name="Donut 34">
            <a:extLst>
              <a:ext uri="{FF2B5EF4-FFF2-40B4-BE49-F238E27FC236}">
                <a16:creationId xmlns:a16="http://schemas.microsoft.com/office/drawing/2014/main" id="{5529EEA3-72AE-96A6-02F2-8311FF22219D}"/>
              </a:ext>
            </a:extLst>
          </p:cNvPr>
          <p:cNvSpPr/>
          <p:nvPr/>
        </p:nvSpPr>
        <p:spPr>
          <a:xfrm>
            <a:off x="5583546" y="3424297"/>
            <a:ext cx="1086667" cy="1086667"/>
          </a:xfrm>
          <a:prstGeom prst="donut">
            <a:avLst>
              <a:gd name="adj" fmla="val 4484"/>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73" name="Donut 35">
            <a:extLst>
              <a:ext uri="{FF2B5EF4-FFF2-40B4-BE49-F238E27FC236}">
                <a16:creationId xmlns:a16="http://schemas.microsoft.com/office/drawing/2014/main" id="{4A1F3E93-0296-5073-7BF9-DA9F31B4DC58}"/>
              </a:ext>
            </a:extLst>
          </p:cNvPr>
          <p:cNvSpPr/>
          <p:nvPr/>
        </p:nvSpPr>
        <p:spPr>
          <a:xfrm>
            <a:off x="5219100" y="3059851"/>
            <a:ext cx="1811112" cy="1811112"/>
          </a:xfrm>
          <a:prstGeom prst="donut">
            <a:avLst>
              <a:gd name="adj" fmla="val 3119"/>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74" name="Donut 36">
            <a:extLst>
              <a:ext uri="{FF2B5EF4-FFF2-40B4-BE49-F238E27FC236}">
                <a16:creationId xmlns:a16="http://schemas.microsoft.com/office/drawing/2014/main" id="{F5BBAF50-2CCB-109B-798B-C9E6D3CFA9DD}"/>
              </a:ext>
            </a:extLst>
          </p:cNvPr>
          <p:cNvSpPr/>
          <p:nvPr/>
        </p:nvSpPr>
        <p:spPr>
          <a:xfrm>
            <a:off x="4854656" y="2695407"/>
            <a:ext cx="2535557" cy="2535557"/>
          </a:xfrm>
          <a:prstGeom prst="donut">
            <a:avLst>
              <a:gd name="adj" fmla="val 2088"/>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75" name="Donut 37">
            <a:extLst>
              <a:ext uri="{FF2B5EF4-FFF2-40B4-BE49-F238E27FC236}">
                <a16:creationId xmlns:a16="http://schemas.microsoft.com/office/drawing/2014/main" id="{8C78193D-7D08-B2F3-3CF8-834C06FCEFD2}"/>
              </a:ext>
            </a:extLst>
          </p:cNvPr>
          <p:cNvSpPr/>
          <p:nvPr/>
        </p:nvSpPr>
        <p:spPr>
          <a:xfrm>
            <a:off x="4490212" y="2330963"/>
            <a:ext cx="3260001" cy="3260001"/>
          </a:xfrm>
          <a:prstGeom prst="donut">
            <a:avLst>
              <a:gd name="adj" fmla="val 1796"/>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000000"/>
              </a:solidFill>
              <a:effectLst/>
              <a:uLnTx/>
              <a:uFillTx/>
              <a:latin typeface="Arial"/>
              <a:ea typeface="Arial Unicode MS"/>
              <a:cs typeface="+mn-cs"/>
            </a:endParaRPr>
          </a:p>
        </p:txBody>
      </p:sp>
      <p:sp>
        <p:nvSpPr>
          <p:cNvPr id="76" name="TextBox 75">
            <a:extLst>
              <a:ext uri="{FF2B5EF4-FFF2-40B4-BE49-F238E27FC236}">
                <a16:creationId xmlns:a16="http://schemas.microsoft.com/office/drawing/2014/main" id="{2110937F-9593-27B7-9D71-B02F7064021F}"/>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Expectation ( From suppliers ).</a:t>
            </a:r>
          </a:p>
        </p:txBody>
      </p:sp>
      <p:sp>
        <p:nvSpPr>
          <p:cNvPr id="77" name="Speech Bubble: Rectangle with Corners Rounded 76">
            <a:extLst>
              <a:ext uri="{FF2B5EF4-FFF2-40B4-BE49-F238E27FC236}">
                <a16:creationId xmlns:a16="http://schemas.microsoft.com/office/drawing/2014/main" id="{3BECD92F-6CF3-4CA5-1501-759B23FE40C1}"/>
              </a:ext>
            </a:extLst>
          </p:cNvPr>
          <p:cNvSpPr/>
          <p:nvPr/>
        </p:nvSpPr>
        <p:spPr>
          <a:xfrm>
            <a:off x="4396052" y="1062842"/>
            <a:ext cx="3305367" cy="728582"/>
          </a:xfrm>
          <a:prstGeom prst="wedgeRoundRectCallout">
            <a:avLst>
              <a:gd name="adj1" fmla="val -68918"/>
              <a:gd name="adj2" fmla="val 58789"/>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i="1" dirty="0">
                <a:solidFill>
                  <a:schemeClr val="tx1"/>
                </a:solidFill>
                <a:latin typeface="+mj-lt"/>
                <a:cs typeface="Latha" panose="020B0604020202020204" pitchFamily="34" charset="0"/>
              </a:rPr>
              <a:t>The numbers are merely an example , a rough census will be able to evaluate versus a set of standard parameters the actual score you can assign for each of the critical areas</a:t>
            </a:r>
            <a:endParaRPr lang="en-GB" sz="1000" i="1" dirty="0">
              <a:solidFill>
                <a:schemeClr val="tx1"/>
              </a:solidFill>
            </a:endParaRPr>
          </a:p>
        </p:txBody>
      </p:sp>
      <p:sp>
        <p:nvSpPr>
          <p:cNvPr id="78" name="Isosceles Triangle 77">
            <a:extLst>
              <a:ext uri="{FF2B5EF4-FFF2-40B4-BE49-F238E27FC236}">
                <a16:creationId xmlns:a16="http://schemas.microsoft.com/office/drawing/2014/main" id="{E5BCD86E-26F4-58E9-A65A-661C3A5C5597}"/>
              </a:ext>
            </a:extLst>
          </p:cNvPr>
          <p:cNvSpPr/>
          <p:nvPr/>
        </p:nvSpPr>
        <p:spPr>
          <a:xfrm rot="7105320">
            <a:off x="7902675" y="1328804"/>
            <a:ext cx="204918" cy="834592"/>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235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6835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31827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3693508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Close-Up Photo of Accounting Documents Stock Photo">
            <a:extLst>
              <a:ext uri="{FF2B5EF4-FFF2-40B4-BE49-F238E27FC236}">
                <a16:creationId xmlns:a16="http://schemas.microsoft.com/office/drawing/2014/main" id="{003B3669-B293-7721-059E-4762989E8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099" b="40903"/>
          <a:stretch/>
        </p:blipFill>
        <p:spPr bwMode="auto">
          <a:xfrm>
            <a:off x="5598592" y="1909879"/>
            <a:ext cx="6593408" cy="31846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2 – Selection &amp; Categorization </a:t>
            </a:r>
            <a:r>
              <a:rPr kumimoji="0" lang="en-GB" b="1" i="0" u="none" strike="noStrike" kern="1200" cap="none" spc="0" normalizeH="0" baseline="0" noProof="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of Customers.</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4371F0A5-4B12-C7E6-71D5-D7689D360EAB}"/>
              </a:ext>
            </a:extLst>
          </p:cNvPr>
          <p:cNvGrpSpPr/>
          <p:nvPr/>
        </p:nvGrpSpPr>
        <p:grpSpPr>
          <a:xfrm>
            <a:off x="5243777" y="4394596"/>
            <a:ext cx="1055370" cy="1055370"/>
            <a:chOff x="7108613" y="4124330"/>
            <a:chExt cx="1055370" cy="1055370"/>
          </a:xfrm>
        </p:grpSpPr>
        <p:sp>
          <p:nvSpPr>
            <p:cNvPr id="3" name="Oval 2">
              <a:extLst>
                <a:ext uri="{FF2B5EF4-FFF2-40B4-BE49-F238E27FC236}">
                  <a16:creationId xmlns:a16="http://schemas.microsoft.com/office/drawing/2014/main" id="{A8AC5C3E-796F-2568-E25E-DF77F51B1C76}"/>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85734808-42F6-8AB4-4E56-E80AFC84B8A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31286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144252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Selecting &amp; Categorizing.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655CDBAC-4728-D4A8-FF61-7B0EC007F795}"/>
              </a:ext>
            </a:extLst>
          </p:cNvPr>
          <p:cNvSpPr txBox="1"/>
          <p:nvPr/>
        </p:nvSpPr>
        <p:spPr>
          <a:xfrm>
            <a:off x="8229600" y="2419790"/>
            <a:ext cx="3733800" cy="1384995"/>
          </a:xfrm>
          <a:prstGeom prst="rect">
            <a:avLst/>
          </a:prstGeom>
          <a:solidFill>
            <a:schemeClr val="bg1"/>
          </a:solidFill>
        </p:spPr>
        <p:txBody>
          <a:bodyPr wrap="square">
            <a:spAutoFit/>
          </a:bodyPr>
          <a:lstStyle/>
          <a:p>
            <a:pPr algn="l"/>
            <a:endParaRPr lang="en-GB" sz="14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From sales to applying ERP software every customer will need to be categorised from an account management perspective categorisation allows you to plan and </a:t>
            </a:r>
            <a:r>
              <a:rPr lang="en-GB" sz="1400" b="0" i="0" u="none" strike="noStrike" baseline="0" dirty="0" err="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deploye</a:t>
            </a: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 resources better .</a:t>
            </a:r>
          </a:p>
        </p:txBody>
      </p:sp>
      <p:sp>
        <p:nvSpPr>
          <p:cNvPr id="2" name="Rectangle 1">
            <a:extLst>
              <a:ext uri="{FF2B5EF4-FFF2-40B4-BE49-F238E27FC236}">
                <a16:creationId xmlns:a16="http://schemas.microsoft.com/office/drawing/2014/main" id="{D2370EB2-3959-4F07-F809-63F6F927F49E}"/>
              </a:ext>
            </a:extLst>
          </p:cNvPr>
          <p:cNvSpPr/>
          <p:nvPr/>
        </p:nvSpPr>
        <p:spPr>
          <a:xfrm>
            <a:off x="1" y="2247900"/>
            <a:ext cx="6838950" cy="220027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35CD9D2C-ECC9-7053-5D3E-B84E6B4690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 t="13595" r="14724" b="14548"/>
          <a:stretch/>
        </p:blipFill>
        <p:spPr bwMode="auto">
          <a:xfrm>
            <a:off x="6781799" y="2476500"/>
            <a:ext cx="1295401"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E31BC60-985C-6E49-320D-44E09BE9D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C50236B0-B6B2-D590-64B2-03FE93A1923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4CF0ACCB-7855-BD27-4CC4-E8A91232E29F}"/>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Selecting &amp; Categorizing.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Approach &amp; Adoption</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
        <p:nvSpPr>
          <p:cNvPr id="6" name="TextBox 5">
            <a:extLst>
              <a:ext uri="{FF2B5EF4-FFF2-40B4-BE49-F238E27FC236}">
                <a16:creationId xmlns:a16="http://schemas.microsoft.com/office/drawing/2014/main" id="{4631AF80-C908-FDE3-F088-9BCA8A72C7C3}"/>
              </a:ext>
            </a:extLst>
          </p:cNvPr>
          <p:cNvSpPr txBox="1"/>
          <p:nvPr/>
        </p:nvSpPr>
        <p:spPr>
          <a:xfrm>
            <a:off x="1247344" y="1881297"/>
            <a:ext cx="7719376" cy="3953198"/>
          </a:xfrm>
          <a:prstGeom prst="rect">
            <a:avLst/>
          </a:prstGeom>
          <a:noFill/>
        </p:spPr>
        <p:txBody>
          <a:bodyPr wrap="square">
            <a:spAutoFit/>
          </a:bodyPr>
          <a:lstStyle/>
          <a:p>
            <a:pPr>
              <a:lnSpc>
                <a:spcPct val="107000"/>
              </a:lnSpc>
              <a:spcAft>
                <a:spcPts val="800"/>
              </a:spcAft>
            </a:pPr>
            <a:r>
              <a:rPr lang="en-GB" sz="1100" dirty="0">
                <a:effectLst/>
                <a:ea typeface="Calibri" panose="020F0502020204030204" pitchFamily="34" charset="0"/>
                <a:cs typeface="Latha" panose="020B0604020202020204" pitchFamily="34" charset="0"/>
              </a:rPr>
              <a:t>As companies progress through their journey to excellence, they tend to get bigger both on revenue streams and on building the necessary business infrastructure through increasing accounts or customers , this tends to get more complex as the business size increases , and the added product solutions so do the number of customers they rely on to deliver their products to the market.</a:t>
            </a:r>
          </a:p>
          <a:p>
            <a:pPr>
              <a:lnSpc>
                <a:spcPct val="107000"/>
              </a:lnSpc>
              <a:spcAft>
                <a:spcPts val="800"/>
              </a:spcAft>
            </a:pPr>
            <a:endParaRPr lang="en-GB" sz="1100" dirty="0">
              <a:ea typeface="Calibri" panose="020F0502020204030204" pitchFamily="34" charset="0"/>
              <a:cs typeface="Latha" panose="020B0604020202020204" pitchFamily="34" charset="0"/>
            </a:endParaRPr>
          </a:p>
          <a:p>
            <a:pPr>
              <a:lnSpc>
                <a:spcPct val="107000"/>
              </a:lnSpc>
              <a:spcAft>
                <a:spcPts val="800"/>
              </a:spcAft>
            </a:pPr>
            <a:r>
              <a:rPr lang="en-GB" sz="1100" dirty="0">
                <a:effectLst/>
                <a:ea typeface="Calibri" panose="020F0502020204030204" pitchFamily="34" charset="0"/>
                <a:cs typeface="Latha" panose="020B0604020202020204" pitchFamily="34" charset="0"/>
              </a:rPr>
              <a:t>A small startup having less than a 100 customers , a mid-size having less than  500 customers and a large organisation having more than a 1000 customers have the same challenge , that is segmenting and managing their customers with attention , resources and engagement based on size and contribution. In such a situation as above if an executive mentions their key accounts contribute to nearly 20% of their customer base , or in the 100’s of accounts then its time to realize that the segmentation was done more on a revenue cut of model versus a set of carefully determined parameters before according the account the “key account tag”.</a:t>
            </a:r>
          </a:p>
          <a:p>
            <a:pPr>
              <a:lnSpc>
                <a:spcPct val="107000"/>
              </a:lnSpc>
              <a:spcAft>
                <a:spcPts val="800"/>
              </a:spcAft>
            </a:pPr>
            <a:endParaRPr lang="en-GB" sz="1100" dirty="0">
              <a:ea typeface="Calibri" panose="020F0502020204030204" pitchFamily="34" charset="0"/>
              <a:cs typeface="Latha" panose="020B0604020202020204" pitchFamily="34" charset="0"/>
            </a:endParaRPr>
          </a:p>
          <a:p>
            <a:pPr>
              <a:lnSpc>
                <a:spcPct val="107000"/>
              </a:lnSpc>
              <a:spcAft>
                <a:spcPts val="800"/>
              </a:spcAft>
            </a:pPr>
            <a:r>
              <a:rPr lang="en-GB" sz="1100" dirty="0">
                <a:ea typeface="Calibri" panose="020F0502020204030204" pitchFamily="34" charset="0"/>
                <a:cs typeface="Latha" panose="020B0604020202020204" pitchFamily="34" charset="0"/>
              </a:rPr>
              <a:t>The next stage is the categorization of the accounts , Position business strategic labels to highlight your aspirations  , avoid generic labels such as A, B, C, or gold, silver, bronze , use labels which are business planning and strategy indicative for your internal business positioning but are not a give-away to your customers in term of their significance to avoid mis understanding </a:t>
            </a:r>
          </a:p>
          <a:p>
            <a:pPr>
              <a:lnSpc>
                <a:spcPct val="107000"/>
              </a:lnSpc>
              <a:spcAft>
                <a:spcPts val="800"/>
              </a:spcAft>
            </a:pPr>
            <a:r>
              <a:rPr lang="en-GB" sz="1100" dirty="0">
                <a:effectLst/>
                <a:ea typeface="Calibri" panose="020F0502020204030204" pitchFamily="34" charset="0"/>
                <a:cs typeface="Latha" panose="020B0604020202020204" pitchFamily="34" charset="0"/>
              </a:rPr>
              <a:t> </a:t>
            </a:r>
          </a:p>
          <a:p>
            <a:pPr>
              <a:lnSpc>
                <a:spcPct val="107000"/>
              </a:lnSpc>
              <a:spcAft>
                <a:spcPts val="800"/>
              </a:spcAft>
            </a:pPr>
            <a:r>
              <a:rPr lang="en-GB" sz="1100" dirty="0">
                <a:effectLst/>
                <a:ea typeface="Calibri" panose="020F0502020204030204" pitchFamily="34" charset="0"/>
                <a:cs typeface="Latha" panose="020B0604020202020204" pitchFamily="34" charset="0"/>
              </a:rPr>
              <a:t> </a:t>
            </a:r>
          </a:p>
        </p:txBody>
      </p:sp>
      <p:pic>
        <p:nvPicPr>
          <p:cNvPr id="8" name="Graphic 7" descr="Pyramid with levels outline">
            <a:extLst>
              <a:ext uri="{FF2B5EF4-FFF2-40B4-BE49-F238E27FC236}">
                <a16:creationId xmlns:a16="http://schemas.microsoft.com/office/drawing/2014/main" id="{1F1064AE-AB74-E2A0-D9C1-FA0699D47B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1022" y="1491634"/>
            <a:ext cx="1657739" cy="1657739"/>
          </a:xfrm>
          <a:prstGeom prst="rect">
            <a:avLst/>
          </a:prstGeom>
        </p:spPr>
      </p:pic>
      <p:pic>
        <p:nvPicPr>
          <p:cNvPr id="10" name="Graphic 9" descr="Presentation with org chart outline">
            <a:extLst>
              <a:ext uri="{FF2B5EF4-FFF2-40B4-BE49-F238E27FC236}">
                <a16:creationId xmlns:a16="http://schemas.microsoft.com/office/drawing/2014/main" id="{DF0B7E54-1003-EED2-0644-49BDFF5419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5651" y="154634"/>
            <a:ext cx="914400" cy="914400"/>
          </a:xfrm>
          <a:prstGeom prst="rect">
            <a:avLst/>
          </a:prstGeom>
        </p:spPr>
      </p:pic>
      <p:pic>
        <p:nvPicPr>
          <p:cNvPr id="12" name="Graphic 11" descr="Radar Chart outline">
            <a:extLst>
              <a:ext uri="{FF2B5EF4-FFF2-40B4-BE49-F238E27FC236}">
                <a16:creationId xmlns:a16="http://schemas.microsoft.com/office/drawing/2014/main" id="{9DCFE6F7-EDE0-056A-33BB-16C3A18859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86917" y="3708627"/>
            <a:ext cx="1657739" cy="1657739"/>
          </a:xfrm>
          <a:prstGeom prst="rect">
            <a:avLst/>
          </a:prstGeom>
        </p:spPr>
      </p:pic>
      <p:pic>
        <p:nvPicPr>
          <p:cNvPr id="14" name="Graphic 13" descr="Pie chart with solid fill">
            <a:extLst>
              <a:ext uri="{FF2B5EF4-FFF2-40B4-BE49-F238E27FC236}">
                <a16:creationId xmlns:a16="http://schemas.microsoft.com/office/drawing/2014/main" id="{8FC009C2-AB45-3E58-EED3-081ECD8877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29730" y="2885708"/>
            <a:ext cx="1429851" cy="1429851"/>
          </a:xfrm>
          <a:prstGeom prst="rect">
            <a:avLst/>
          </a:prstGeom>
        </p:spPr>
      </p:pic>
    </p:spTree>
    <p:extLst>
      <p:ext uri="{BB962C8B-B14F-4D97-AF65-F5344CB8AC3E}">
        <p14:creationId xmlns:p14="http://schemas.microsoft.com/office/powerpoint/2010/main" val="258361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DFB262-37F7-265C-8718-107FE1080259}"/>
              </a:ext>
            </a:extLst>
          </p:cNvPr>
          <p:cNvSpPr txBox="1"/>
          <p:nvPr/>
        </p:nvSpPr>
        <p:spPr>
          <a:xfrm>
            <a:off x="3053675" y="5314149"/>
            <a:ext cx="3213664" cy="935384"/>
          </a:xfrm>
          <a:prstGeom prst="rect">
            <a:avLst/>
          </a:prstGeom>
          <a:noFill/>
        </p:spPr>
        <p:txBody>
          <a:bodyPr wrap="square">
            <a:spAutoFit/>
          </a:bodyPr>
          <a:lstStyle/>
          <a:p>
            <a:pPr marL="228600" indent="-228600">
              <a:buFont typeface="+mj-lt"/>
              <a:buAutoNum type="alphaUcPeriod"/>
            </a:pPr>
            <a:r>
              <a:rPr lang="en-GB" sz="1100" dirty="0">
                <a:effectLst/>
                <a:latin typeface="+mj-lt"/>
                <a:ea typeface="Calibri" panose="020F0502020204030204" pitchFamily="34" charset="0"/>
                <a:cs typeface="Latha" panose="020B0604020202020204" pitchFamily="34" charset="0"/>
              </a:rPr>
              <a:t>Star Quadrant - investment for growth </a:t>
            </a:r>
          </a:p>
          <a:p>
            <a:pPr marL="228600" indent="-228600">
              <a:buFont typeface="+mj-lt"/>
              <a:buAutoNum type="alphaUcPeriod"/>
            </a:pPr>
            <a:r>
              <a:rPr lang="en-GB" sz="1100" dirty="0">
                <a:effectLst/>
                <a:latin typeface="+mj-lt"/>
                <a:ea typeface="Calibri" panose="020F0502020204030204" pitchFamily="34" charset="0"/>
                <a:cs typeface="Latha" panose="020B0604020202020204" pitchFamily="34" charset="0"/>
              </a:rPr>
              <a:t>Strategic Quadrant – strategic investment </a:t>
            </a:r>
          </a:p>
          <a:p>
            <a:pPr marL="228600" indent="-228600">
              <a:buFont typeface="+mj-lt"/>
              <a:buAutoNum type="alphaUcPeriod"/>
            </a:pPr>
            <a:r>
              <a:rPr lang="en-GB" sz="1100" dirty="0">
                <a:effectLst/>
                <a:latin typeface="+mj-lt"/>
                <a:ea typeface="Calibri" panose="020F0502020204030204" pitchFamily="34" charset="0"/>
                <a:cs typeface="Latha" panose="020B0604020202020204" pitchFamily="34" charset="0"/>
              </a:rPr>
              <a:t>Status Quadrant – proactive maintenance </a:t>
            </a:r>
          </a:p>
          <a:p>
            <a:pPr marL="228600" indent="-228600">
              <a:buFont typeface="+mj-lt"/>
              <a:buAutoNum type="alphaUcPeriod"/>
            </a:pPr>
            <a:r>
              <a:rPr lang="en-GB" sz="1100" dirty="0">
                <a:effectLst/>
                <a:latin typeface="+mj-lt"/>
                <a:ea typeface="Calibri" panose="020F0502020204030204" pitchFamily="34" charset="0"/>
                <a:cs typeface="Latha" panose="020B0604020202020204" pitchFamily="34" charset="0"/>
              </a:rPr>
              <a:t>Streamline Quadrant – management for cash. </a:t>
            </a:r>
          </a:p>
          <a:p>
            <a:pPr>
              <a:lnSpc>
                <a:spcPct val="107000"/>
              </a:lnSpc>
              <a:spcAft>
                <a:spcPts val="800"/>
              </a:spcAft>
            </a:pPr>
            <a:endParaRPr lang="en-GB" sz="1100" dirty="0">
              <a:effectLst/>
              <a:latin typeface="+mj-lt"/>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76E6B7A4-5106-6A01-18BE-88C6F73A7F2C}"/>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Segmenting Customers</a:t>
            </a:r>
          </a:p>
        </p:txBody>
      </p:sp>
      <p:pic>
        <p:nvPicPr>
          <p:cNvPr id="5" name="Picture 4" descr="Logo&#10;&#10;Description automatically generated">
            <a:extLst>
              <a:ext uri="{FF2B5EF4-FFF2-40B4-BE49-F238E27FC236}">
                <a16:creationId xmlns:a16="http://schemas.microsoft.com/office/drawing/2014/main" id="{729CBBFF-E07D-E058-39AB-02CB1271F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B69D208E-C2A9-6C71-6638-1F8F218B24F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9" name="Speech Bubble: Rectangle with Corners Rounded 18">
            <a:extLst>
              <a:ext uri="{FF2B5EF4-FFF2-40B4-BE49-F238E27FC236}">
                <a16:creationId xmlns:a16="http://schemas.microsoft.com/office/drawing/2014/main" id="{DF663A42-F7E6-28E0-800D-22B06BAA12F8}"/>
              </a:ext>
            </a:extLst>
          </p:cNvPr>
          <p:cNvSpPr/>
          <p:nvPr/>
        </p:nvSpPr>
        <p:spPr>
          <a:xfrm>
            <a:off x="7396124" y="701913"/>
            <a:ext cx="3305367" cy="1064904"/>
          </a:xfrm>
          <a:prstGeom prst="wedgeRoundRectCallout">
            <a:avLst>
              <a:gd name="adj1" fmla="val -62290"/>
              <a:gd name="adj2" fmla="val 4805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i="1" dirty="0">
                <a:solidFill>
                  <a:schemeClr val="tx1"/>
                </a:solidFill>
                <a:effectLst/>
                <a:latin typeface="+mj-lt"/>
                <a:ea typeface="Calibri" panose="020F0502020204030204" pitchFamily="34" charset="0"/>
                <a:cs typeface="Latha" panose="020B0604020202020204" pitchFamily="34" charset="0"/>
              </a:rPr>
              <a:t>The systematic assessment approach described in this chapter enables suppliers to build a portfolio view of their customers that drives many further insights, decisions and expectations about them, which is much more realistic and powerful than the key customer lists that many suppliers use. </a:t>
            </a:r>
            <a:endParaRPr lang="en-GB" sz="1000" i="1" dirty="0">
              <a:solidFill>
                <a:schemeClr val="tx1"/>
              </a:solidFill>
            </a:endParaRPr>
          </a:p>
        </p:txBody>
      </p:sp>
      <p:sp>
        <p:nvSpPr>
          <p:cNvPr id="28" name="TextBox 27">
            <a:extLst>
              <a:ext uri="{FF2B5EF4-FFF2-40B4-BE49-F238E27FC236}">
                <a16:creationId xmlns:a16="http://schemas.microsoft.com/office/drawing/2014/main" id="{0F562EBA-BDF2-0A31-FA54-E5062F3B099E}"/>
              </a:ext>
            </a:extLst>
          </p:cNvPr>
          <p:cNvSpPr txBox="1"/>
          <p:nvPr/>
        </p:nvSpPr>
        <p:spPr>
          <a:xfrm>
            <a:off x="5609058" y="5004997"/>
            <a:ext cx="1564821" cy="276999"/>
          </a:xfrm>
          <a:prstGeom prst="rect">
            <a:avLst/>
          </a:prstGeom>
          <a:noFill/>
        </p:spPr>
        <p:txBody>
          <a:bodyPr wrap="square" rtlCol="0">
            <a:spAutoFit/>
          </a:bodyPr>
          <a:lstStyle/>
          <a:p>
            <a:pPr algn="ctr"/>
            <a:r>
              <a:rPr lang="en-GB" sz="1200" b="1" dirty="0"/>
              <a:t>Value  </a:t>
            </a:r>
          </a:p>
        </p:txBody>
      </p:sp>
      <p:sp>
        <p:nvSpPr>
          <p:cNvPr id="24" name="Rectangle 23">
            <a:extLst>
              <a:ext uri="{FF2B5EF4-FFF2-40B4-BE49-F238E27FC236}">
                <a16:creationId xmlns:a16="http://schemas.microsoft.com/office/drawing/2014/main" id="{6BEAB565-EADA-4945-3927-6E351C36B0CA}"/>
              </a:ext>
            </a:extLst>
          </p:cNvPr>
          <p:cNvSpPr/>
          <p:nvPr/>
        </p:nvSpPr>
        <p:spPr>
          <a:xfrm>
            <a:off x="3086101" y="2067657"/>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50000"/>
                  <a:lumOff val="50000"/>
                </a:schemeClr>
              </a:solidFill>
            </a:endParaRPr>
          </a:p>
        </p:txBody>
      </p:sp>
      <p:sp>
        <p:nvSpPr>
          <p:cNvPr id="25" name="Rectangle 24">
            <a:extLst>
              <a:ext uri="{FF2B5EF4-FFF2-40B4-BE49-F238E27FC236}">
                <a16:creationId xmlns:a16="http://schemas.microsoft.com/office/drawing/2014/main" id="{8CA3D14D-3C3E-41B1-2719-439A7E9E5941}"/>
              </a:ext>
            </a:extLst>
          </p:cNvPr>
          <p:cNvSpPr/>
          <p:nvPr/>
        </p:nvSpPr>
        <p:spPr>
          <a:xfrm>
            <a:off x="6426068" y="2067719"/>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6214B550-622A-FF97-2817-0B104037DA9D}"/>
              </a:ext>
            </a:extLst>
          </p:cNvPr>
          <p:cNvSpPr/>
          <p:nvPr/>
        </p:nvSpPr>
        <p:spPr>
          <a:xfrm>
            <a:off x="3086101" y="3461910"/>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C7D2FDC-71F1-7715-BBB6-00EB625B288A}"/>
              </a:ext>
            </a:extLst>
          </p:cNvPr>
          <p:cNvSpPr/>
          <p:nvPr/>
        </p:nvSpPr>
        <p:spPr>
          <a:xfrm>
            <a:off x="6426068" y="3461910"/>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7AFA7A3C-25ED-30D4-A729-63C84CA208BC}"/>
              </a:ext>
            </a:extLst>
          </p:cNvPr>
          <p:cNvCxnSpPr>
            <a:cxnSpLocks/>
          </p:cNvCxnSpPr>
          <p:nvPr/>
        </p:nvCxnSpPr>
        <p:spPr>
          <a:xfrm flipV="1">
            <a:off x="2936446" y="1766817"/>
            <a:ext cx="0" cy="33370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E8660CE-8D2A-04BA-E522-3CBCA6A9FD90}"/>
              </a:ext>
            </a:extLst>
          </p:cNvPr>
          <p:cNvCxnSpPr>
            <a:cxnSpLocks/>
          </p:cNvCxnSpPr>
          <p:nvPr/>
        </p:nvCxnSpPr>
        <p:spPr>
          <a:xfrm>
            <a:off x="2715209" y="4942769"/>
            <a:ext cx="7212562"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C3F7CA8-98DF-E93C-2FE6-0BD2E08E98FB}"/>
              </a:ext>
            </a:extLst>
          </p:cNvPr>
          <p:cNvSpPr txBox="1"/>
          <p:nvPr/>
        </p:nvSpPr>
        <p:spPr>
          <a:xfrm rot="16200000">
            <a:off x="1932798" y="3299830"/>
            <a:ext cx="1564821" cy="276999"/>
          </a:xfrm>
          <a:prstGeom prst="rect">
            <a:avLst/>
          </a:prstGeom>
          <a:noFill/>
        </p:spPr>
        <p:txBody>
          <a:bodyPr wrap="square" rtlCol="0">
            <a:spAutoFit/>
          </a:bodyPr>
          <a:lstStyle/>
          <a:p>
            <a:pPr algn="ctr"/>
            <a:r>
              <a:rPr lang="en-GB" sz="1200" b="1" dirty="0"/>
              <a:t>Importance </a:t>
            </a:r>
          </a:p>
        </p:txBody>
      </p:sp>
      <p:sp>
        <p:nvSpPr>
          <p:cNvPr id="37" name="TextBox 36">
            <a:extLst>
              <a:ext uri="{FF2B5EF4-FFF2-40B4-BE49-F238E27FC236}">
                <a16:creationId xmlns:a16="http://schemas.microsoft.com/office/drawing/2014/main" id="{91EF624D-BDF4-1E36-98EA-160DBCDE56BF}"/>
              </a:ext>
            </a:extLst>
          </p:cNvPr>
          <p:cNvSpPr txBox="1"/>
          <p:nvPr/>
        </p:nvSpPr>
        <p:spPr>
          <a:xfrm>
            <a:off x="5609058" y="5004997"/>
            <a:ext cx="1564821" cy="276999"/>
          </a:xfrm>
          <a:prstGeom prst="rect">
            <a:avLst/>
          </a:prstGeom>
          <a:noFill/>
        </p:spPr>
        <p:txBody>
          <a:bodyPr wrap="square" rtlCol="0">
            <a:spAutoFit/>
          </a:bodyPr>
          <a:lstStyle/>
          <a:p>
            <a:pPr algn="ctr"/>
            <a:r>
              <a:rPr lang="en-GB" sz="1200" b="1" dirty="0"/>
              <a:t>Value  </a:t>
            </a:r>
          </a:p>
        </p:txBody>
      </p:sp>
      <p:sp>
        <p:nvSpPr>
          <p:cNvPr id="38" name="TextBox 37">
            <a:extLst>
              <a:ext uri="{FF2B5EF4-FFF2-40B4-BE49-F238E27FC236}">
                <a16:creationId xmlns:a16="http://schemas.microsoft.com/office/drawing/2014/main" id="{78C1B336-21B7-016F-81E2-DC8FF600D7A9}"/>
              </a:ext>
            </a:extLst>
          </p:cNvPr>
          <p:cNvSpPr txBox="1"/>
          <p:nvPr/>
        </p:nvSpPr>
        <p:spPr>
          <a:xfrm>
            <a:off x="7586953" y="2067719"/>
            <a:ext cx="2144483" cy="261610"/>
          </a:xfrm>
          <a:prstGeom prst="rect">
            <a:avLst/>
          </a:prstGeom>
          <a:noFill/>
        </p:spPr>
        <p:txBody>
          <a:bodyPr wrap="square" rtlCol="0">
            <a:spAutoFit/>
          </a:bodyPr>
          <a:lstStyle/>
          <a:p>
            <a:pPr algn="r"/>
            <a:r>
              <a:rPr lang="en-GB" sz="1100" i="1" dirty="0"/>
              <a:t>Strategic Customers </a:t>
            </a:r>
          </a:p>
        </p:txBody>
      </p:sp>
      <p:sp>
        <p:nvSpPr>
          <p:cNvPr id="43" name="TextBox 42">
            <a:extLst>
              <a:ext uri="{FF2B5EF4-FFF2-40B4-BE49-F238E27FC236}">
                <a16:creationId xmlns:a16="http://schemas.microsoft.com/office/drawing/2014/main" id="{1F450517-1CBB-E3F4-FAAC-6B72CD75B762}"/>
              </a:ext>
            </a:extLst>
          </p:cNvPr>
          <p:cNvSpPr txBox="1"/>
          <p:nvPr/>
        </p:nvSpPr>
        <p:spPr>
          <a:xfrm>
            <a:off x="2114742" y="2090670"/>
            <a:ext cx="672050" cy="276999"/>
          </a:xfrm>
          <a:prstGeom prst="rect">
            <a:avLst/>
          </a:prstGeom>
          <a:noFill/>
        </p:spPr>
        <p:txBody>
          <a:bodyPr wrap="square" rtlCol="0">
            <a:spAutoFit/>
          </a:bodyPr>
          <a:lstStyle/>
          <a:p>
            <a:pPr algn="r"/>
            <a:r>
              <a:rPr lang="en-GB" sz="1200" i="1" dirty="0"/>
              <a:t>High </a:t>
            </a:r>
          </a:p>
        </p:txBody>
      </p:sp>
      <p:sp>
        <p:nvSpPr>
          <p:cNvPr id="44" name="TextBox 43">
            <a:extLst>
              <a:ext uri="{FF2B5EF4-FFF2-40B4-BE49-F238E27FC236}">
                <a16:creationId xmlns:a16="http://schemas.microsoft.com/office/drawing/2014/main" id="{B058E042-F0AF-A362-CA22-DAD597C20A06}"/>
              </a:ext>
            </a:extLst>
          </p:cNvPr>
          <p:cNvSpPr txBox="1"/>
          <p:nvPr/>
        </p:nvSpPr>
        <p:spPr>
          <a:xfrm>
            <a:off x="2229797" y="4541674"/>
            <a:ext cx="672050" cy="276999"/>
          </a:xfrm>
          <a:prstGeom prst="rect">
            <a:avLst/>
          </a:prstGeom>
          <a:noFill/>
        </p:spPr>
        <p:txBody>
          <a:bodyPr wrap="square" rtlCol="0">
            <a:spAutoFit/>
          </a:bodyPr>
          <a:lstStyle/>
          <a:p>
            <a:pPr algn="r"/>
            <a:r>
              <a:rPr lang="en-GB" sz="1200" i="1" dirty="0"/>
              <a:t>Low </a:t>
            </a:r>
          </a:p>
        </p:txBody>
      </p:sp>
      <p:sp>
        <p:nvSpPr>
          <p:cNvPr id="45" name="TextBox 44">
            <a:extLst>
              <a:ext uri="{FF2B5EF4-FFF2-40B4-BE49-F238E27FC236}">
                <a16:creationId xmlns:a16="http://schemas.microsoft.com/office/drawing/2014/main" id="{0AB2786A-3E95-1806-340B-122049B10AAD}"/>
              </a:ext>
            </a:extLst>
          </p:cNvPr>
          <p:cNvSpPr txBox="1"/>
          <p:nvPr/>
        </p:nvSpPr>
        <p:spPr>
          <a:xfrm>
            <a:off x="2936966" y="4994004"/>
            <a:ext cx="672050" cy="276999"/>
          </a:xfrm>
          <a:prstGeom prst="rect">
            <a:avLst/>
          </a:prstGeom>
          <a:noFill/>
        </p:spPr>
        <p:txBody>
          <a:bodyPr wrap="square" rtlCol="0">
            <a:spAutoFit/>
          </a:bodyPr>
          <a:lstStyle/>
          <a:p>
            <a:pPr algn="r"/>
            <a:r>
              <a:rPr lang="en-GB" sz="1200" i="1" dirty="0"/>
              <a:t>Low </a:t>
            </a:r>
          </a:p>
        </p:txBody>
      </p:sp>
      <p:sp>
        <p:nvSpPr>
          <p:cNvPr id="46" name="TextBox 45">
            <a:extLst>
              <a:ext uri="{FF2B5EF4-FFF2-40B4-BE49-F238E27FC236}">
                <a16:creationId xmlns:a16="http://schemas.microsoft.com/office/drawing/2014/main" id="{7DF8DC2F-F479-171E-01F4-18943E9FA8D8}"/>
              </a:ext>
            </a:extLst>
          </p:cNvPr>
          <p:cNvSpPr txBox="1"/>
          <p:nvPr/>
        </p:nvSpPr>
        <p:spPr>
          <a:xfrm>
            <a:off x="8944818" y="5036595"/>
            <a:ext cx="672050" cy="276999"/>
          </a:xfrm>
          <a:prstGeom prst="rect">
            <a:avLst/>
          </a:prstGeom>
          <a:noFill/>
        </p:spPr>
        <p:txBody>
          <a:bodyPr wrap="square" rtlCol="0">
            <a:spAutoFit/>
          </a:bodyPr>
          <a:lstStyle/>
          <a:p>
            <a:pPr algn="r"/>
            <a:r>
              <a:rPr lang="en-GB" sz="1200" i="1" dirty="0"/>
              <a:t>High </a:t>
            </a:r>
          </a:p>
        </p:txBody>
      </p:sp>
      <p:sp>
        <p:nvSpPr>
          <p:cNvPr id="47" name="TextBox 46">
            <a:extLst>
              <a:ext uri="{FF2B5EF4-FFF2-40B4-BE49-F238E27FC236}">
                <a16:creationId xmlns:a16="http://schemas.microsoft.com/office/drawing/2014/main" id="{B0FEE258-C442-98C0-B879-A876CF8CE478}"/>
              </a:ext>
            </a:extLst>
          </p:cNvPr>
          <p:cNvSpPr txBox="1"/>
          <p:nvPr/>
        </p:nvSpPr>
        <p:spPr>
          <a:xfrm>
            <a:off x="4319308" y="3406731"/>
            <a:ext cx="2144483" cy="261610"/>
          </a:xfrm>
          <a:prstGeom prst="rect">
            <a:avLst/>
          </a:prstGeom>
          <a:noFill/>
        </p:spPr>
        <p:txBody>
          <a:bodyPr wrap="square" rtlCol="0">
            <a:spAutoFit/>
          </a:bodyPr>
          <a:lstStyle/>
          <a:p>
            <a:pPr algn="r"/>
            <a:r>
              <a:rPr lang="en-GB" sz="1100" i="1" dirty="0"/>
              <a:t>Streamline Customers </a:t>
            </a:r>
          </a:p>
        </p:txBody>
      </p:sp>
      <p:sp>
        <p:nvSpPr>
          <p:cNvPr id="48" name="TextBox 47">
            <a:extLst>
              <a:ext uri="{FF2B5EF4-FFF2-40B4-BE49-F238E27FC236}">
                <a16:creationId xmlns:a16="http://schemas.microsoft.com/office/drawing/2014/main" id="{47D2852D-EC61-EBC9-F9D0-86A7CB43B791}"/>
              </a:ext>
            </a:extLst>
          </p:cNvPr>
          <p:cNvSpPr txBox="1"/>
          <p:nvPr/>
        </p:nvSpPr>
        <p:spPr>
          <a:xfrm>
            <a:off x="7641816" y="3435728"/>
            <a:ext cx="2144483" cy="261610"/>
          </a:xfrm>
          <a:prstGeom prst="rect">
            <a:avLst/>
          </a:prstGeom>
          <a:noFill/>
        </p:spPr>
        <p:txBody>
          <a:bodyPr wrap="square" rtlCol="0">
            <a:spAutoFit/>
          </a:bodyPr>
          <a:lstStyle/>
          <a:p>
            <a:pPr algn="r"/>
            <a:r>
              <a:rPr lang="en-GB" sz="1100" i="1" dirty="0"/>
              <a:t>Status Customers </a:t>
            </a:r>
          </a:p>
        </p:txBody>
      </p:sp>
      <p:sp>
        <p:nvSpPr>
          <p:cNvPr id="49" name="TextBox 48">
            <a:extLst>
              <a:ext uri="{FF2B5EF4-FFF2-40B4-BE49-F238E27FC236}">
                <a16:creationId xmlns:a16="http://schemas.microsoft.com/office/drawing/2014/main" id="{2C75A1F1-0A6A-20D7-A5F6-F004BD56B01D}"/>
              </a:ext>
            </a:extLst>
          </p:cNvPr>
          <p:cNvSpPr txBox="1"/>
          <p:nvPr/>
        </p:nvSpPr>
        <p:spPr>
          <a:xfrm>
            <a:off x="4204606" y="2085907"/>
            <a:ext cx="2144483" cy="261610"/>
          </a:xfrm>
          <a:prstGeom prst="rect">
            <a:avLst/>
          </a:prstGeom>
          <a:noFill/>
        </p:spPr>
        <p:txBody>
          <a:bodyPr wrap="square" rtlCol="0">
            <a:spAutoFit/>
          </a:bodyPr>
          <a:lstStyle/>
          <a:p>
            <a:pPr algn="r"/>
            <a:r>
              <a:rPr lang="en-GB" sz="1100" i="1" dirty="0"/>
              <a:t>Strategic Customers </a:t>
            </a:r>
          </a:p>
        </p:txBody>
      </p:sp>
      <p:pic>
        <p:nvPicPr>
          <p:cNvPr id="50" name="Graphic 49" descr="Filter outline">
            <a:extLst>
              <a:ext uri="{FF2B5EF4-FFF2-40B4-BE49-F238E27FC236}">
                <a16:creationId xmlns:a16="http://schemas.microsoft.com/office/drawing/2014/main" id="{CDE5E39F-ADBF-8822-6160-CFE84D2F42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4426" y="3792437"/>
            <a:ext cx="856072" cy="856072"/>
          </a:xfrm>
          <a:prstGeom prst="rect">
            <a:avLst/>
          </a:prstGeom>
        </p:spPr>
      </p:pic>
      <p:pic>
        <p:nvPicPr>
          <p:cNvPr id="51" name="Graphic 50" descr="Video camera with solid fill">
            <a:extLst>
              <a:ext uri="{FF2B5EF4-FFF2-40B4-BE49-F238E27FC236}">
                <a16:creationId xmlns:a16="http://schemas.microsoft.com/office/drawing/2014/main" id="{4FACBEF7-CE6F-E783-C004-59B5EBCACD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2912" y="3827785"/>
            <a:ext cx="785896" cy="785896"/>
          </a:xfrm>
          <a:prstGeom prst="rect">
            <a:avLst/>
          </a:prstGeom>
        </p:spPr>
      </p:pic>
      <p:pic>
        <p:nvPicPr>
          <p:cNvPr id="52" name="Graphic 51" descr="Target Audience outline">
            <a:extLst>
              <a:ext uri="{FF2B5EF4-FFF2-40B4-BE49-F238E27FC236}">
                <a16:creationId xmlns:a16="http://schemas.microsoft.com/office/drawing/2014/main" id="{93ADD3CE-C16A-CE1F-4158-4B5BB3A196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13380" y="2429403"/>
            <a:ext cx="912092" cy="912092"/>
          </a:xfrm>
          <a:prstGeom prst="rect">
            <a:avLst/>
          </a:prstGeom>
        </p:spPr>
      </p:pic>
      <p:pic>
        <p:nvPicPr>
          <p:cNvPr id="53" name="Graphic 52" descr="Star outline">
            <a:extLst>
              <a:ext uri="{FF2B5EF4-FFF2-40B4-BE49-F238E27FC236}">
                <a16:creationId xmlns:a16="http://schemas.microsoft.com/office/drawing/2014/main" id="{631EFC2F-807E-3ABC-491E-D68D2BBE45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63168" y="2465284"/>
            <a:ext cx="780464" cy="780464"/>
          </a:xfrm>
          <a:prstGeom prst="rect">
            <a:avLst/>
          </a:prstGeom>
        </p:spPr>
      </p:pic>
    </p:spTree>
    <p:extLst>
      <p:ext uri="{BB962C8B-B14F-4D97-AF65-F5344CB8AC3E}">
        <p14:creationId xmlns:p14="http://schemas.microsoft.com/office/powerpoint/2010/main" val="376642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7D06CA3-B664-09B3-A03A-B46F4834662C}"/>
              </a:ext>
            </a:extLst>
          </p:cNvPr>
          <p:cNvSpPr/>
          <p:nvPr/>
        </p:nvSpPr>
        <p:spPr>
          <a:xfrm>
            <a:off x="6102677" y="1811216"/>
            <a:ext cx="5184000" cy="941786"/>
          </a:xfrm>
          <a:prstGeom prst="rect">
            <a:avLst/>
          </a:prstGeom>
          <a:solidFill>
            <a:srgbClr val="3984A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9" name="Rectangle 48">
            <a:extLst>
              <a:ext uri="{FF2B5EF4-FFF2-40B4-BE49-F238E27FC236}">
                <a16:creationId xmlns:a16="http://schemas.microsoft.com/office/drawing/2014/main" id="{C7DE8A70-3C83-B137-2C02-BA8FFE4B781D}"/>
              </a:ext>
            </a:extLst>
          </p:cNvPr>
          <p:cNvSpPr/>
          <p:nvPr/>
        </p:nvSpPr>
        <p:spPr>
          <a:xfrm>
            <a:off x="6102677" y="2913849"/>
            <a:ext cx="5184000" cy="941784"/>
          </a:xfrm>
          <a:prstGeom prst="rect">
            <a:avLst/>
          </a:prstGeom>
          <a:solidFill>
            <a:srgbClr val="DB5000"/>
          </a:solidFill>
          <a:ln w="12700" cap="flat" cmpd="sng" algn="ctr">
            <a:noFill/>
            <a:prstDash val="solid"/>
            <a:miter lim="800000"/>
          </a:ln>
          <a:effectLst/>
        </p:spPr>
        <p:txBody>
          <a:bodyPr wrap="square" rtlCol="0" anchor="ctr"/>
          <a:lstStyle/>
          <a:p>
            <a:pPr algn="ctr" defTabSz="914217"/>
            <a:endParaRPr lang="ko-KR" altLang="en-US" sz="1000" b="1" kern="0">
              <a:solidFill>
                <a:srgbClr val="FFFFFF"/>
              </a:solidFill>
              <a:latin typeface="Lato Light" panose="020F0502020204030203"/>
            </a:endParaRPr>
          </a:p>
        </p:txBody>
      </p:sp>
      <p:sp>
        <p:nvSpPr>
          <p:cNvPr id="50" name="Rectangle 49">
            <a:extLst>
              <a:ext uri="{FF2B5EF4-FFF2-40B4-BE49-F238E27FC236}">
                <a16:creationId xmlns:a16="http://schemas.microsoft.com/office/drawing/2014/main" id="{BDA285D9-1A0F-B07F-C042-8D192975EC90}"/>
              </a:ext>
            </a:extLst>
          </p:cNvPr>
          <p:cNvSpPr/>
          <p:nvPr/>
        </p:nvSpPr>
        <p:spPr>
          <a:xfrm>
            <a:off x="6102677" y="4016482"/>
            <a:ext cx="5184000" cy="941784"/>
          </a:xfrm>
          <a:prstGeom prst="rect">
            <a:avLst/>
          </a:prstGeom>
          <a:solidFill>
            <a:srgbClr val="F8D90F"/>
          </a:solidFill>
          <a:ln w="12700" cap="flat" cmpd="sng" algn="ctr">
            <a:noFill/>
            <a:prstDash val="solid"/>
            <a:miter lim="800000"/>
          </a:ln>
          <a:effectLst/>
        </p:spPr>
        <p:txBody>
          <a:bodyPr wrap="square" rtlCol="0" anchor="ctr"/>
          <a:lstStyle/>
          <a:p>
            <a:pPr algn="ctr" defTabSz="914217"/>
            <a:endParaRPr lang="ko-KR" altLang="en-US" sz="1000" b="1" kern="0">
              <a:solidFill>
                <a:srgbClr val="FF0000"/>
              </a:solidFill>
              <a:latin typeface="Lato Light" panose="020F0502020204030203"/>
            </a:endParaRPr>
          </a:p>
        </p:txBody>
      </p:sp>
      <p:sp>
        <p:nvSpPr>
          <p:cNvPr id="52" name="Isosceles Triangle 26">
            <a:extLst>
              <a:ext uri="{FF2B5EF4-FFF2-40B4-BE49-F238E27FC236}">
                <a16:creationId xmlns:a16="http://schemas.microsoft.com/office/drawing/2014/main" id="{61698DA4-212A-D62A-D016-7ECE2852EE13}"/>
              </a:ext>
            </a:extLst>
          </p:cNvPr>
          <p:cNvSpPr/>
          <p:nvPr/>
        </p:nvSpPr>
        <p:spPr>
          <a:xfrm rot="16200000">
            <a:off x="4197111" y="1940454"/>
            <a:ext cx="2036677" cy="177819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solidFill>
            <a:srgbClr val="3984A3"/>
          </a:solidFill>
          <a:ln w="12700" cap="flat" cmpd="sng" algn="ctr">
            <a:noFill/>
            <a:prstDash val="solid"/>
            <a:miter lim="800000"/>
          </a:ln>
          <a:effectLst/>
        </p:spPr>
        <p:txBody>
          <a:bodyPr rtlCol="0" anchor="ctr"/>
          <a:lstStyle/>
          <a:p>
            <a:pPr algn="ctr" defTabSz="914286"/>
            <a:endParaRPr lang="ko-KR" altLang="en-US" sz="2701" kern="0">
              <a:solidFill>
                <a:prstClr val="white"/>
              </a:solidFill>
              <a:latin typeface="Arial"/>
              <a:ea typeface="Arial Unicode MS"/>
            </a:endParaRPr>
          </a:p>
        </p:txBody>
      </p:sp>
      <p:sp>
        <p:nvSpPr>
          <p:cNvPr id="53" name="Isosceles Triangle 48">
            <a:extLst>
              <a:ext uri="{FF2B5EF4-FFF2-40B4-BE49-F238E27FC236}">
                <a16:creationId xmlns:a16="http://schemas.microsoft.com/office/drawing/2014/main" id="{94068F52-C404-EC24-1C33-10A9F01F2219}"/>
              </a:ext>
            </a:extLst>
          </p:cNvPr>
          <p:cNvSpPr/>
          <p:nvPr/>
        </p:nvSpPr>
        <p:spPr>
          <a:xfrm rot="16200000">
            <a:off x="4706882" y="2520159"/>
            <a:ext cx="1003975" cy="1791356"/>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solidFill>
            <a:srgbClr val="DB5000"/>
          </a:solidFill>
          <a:ln w="12700" cap="flat" cmpd="sng" algn="ctr">
            <a:noFill/>
            <a:prstDash val="solid"/>
            <a:miter lim="800000"/>
          </a:ln>
          <a:effectLst/>
        </p:spPr>
        <p:txBody>
          <a:bodyPr wrap="square" rtlCol="0" anchor="ctr"/>
          <a:lstStyle/>
          <a:p>
            <a:pPr algn="ctr" defTabSz="914217"/>
            <a:endParaRPr lang="ko-KR" altLang="en-US" sz="1000" b="1" kern="0">
              <a:solidFill>
                <a:srgbClr val="FFFFFF"/>
              </a:solidFill>
              <a:latin typeface="Lato Light" panose="020F0502020204030203"/>
            </a:endParaRPr>
          </a:p>
        </p:txBody>
      </p:sp>
      <p:sp>
        <p:nvSpPr>
          <p:cNvPr id="54" name="Isosceles Triangle 49">
            <a:extLst>
              <a:ext uri="{FF2B5EF4-FFF2-40B4-BE49-F238E27FC236}">
                <a16:creationId xmlns:a16="http://schemas.microsoft.com/office/drawing/2014/main" id="{A20F631E-3E64-E475-A78C-1D3AC0DC5082}"/>
              </a:ext>
            </a:extLst>
          </p:cNvPr>
          <p:cNvSpPr/>
          <p:nvPr/>
        </p:nvSpPr>
        <p:spPr>
          <a:xfrm rot="16200000">
            <a:off x="4709734" y="3563455"/>
            <a:ext cx="998749" cy="179087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solidFill>
            <a:srgbClr val="F8D90F"/>
          </a:solidFill>
          <a:ln w="12700" cap="flat" cmpd="sng" algn="ctr">
            <a:noFill/>
            <a:prstDash val="solid"/>
            <a:miter lim="800000"/>
          </a:ln>
          <a:effectLst/>
        </p:spPr>
        <p:txBody>
          <a:bodyPr wrap="square" rtlCol="0" anchor="ctr"/>
          <a:lstStyle/>
          <a:p>
            <a:pPr algn="ctr" defTabSz="914217"/>
            <a:endParaRPr lang="ko-KR" altLang="en-US" sz="1000" b="1" kern="0" dirty="0">
              <a:solidFill>
                <a:srgbClr val="FF0000"/>
              </a:solidFill>
              <a:latin typeface="Lato Light" panose="020F0502020204030203"/>
            </a:endParaRPr>
          </a:p>
        </p:txBody>
      </p:sp>
      <p:grpSp>
        <p:nvGrpSpPr>
          <p:cNvPr id="56" name="Group 55">
            <a:extLst>
              <a:ext uri="{FF2B5EF4-FFF2-40B4-BE49-F238E27FC236}">
                <a16:creationId xmlns:a16="http://schemas.microsoft.com/office/drawing/2014/main" id="{D663C62F-2E1E-FAE3-59BC-0EF84F258E3C}"/>
              </a:ext>
            </a:extLst>
          </p:cNvPr>
          <p:cNvGrpSpPr/>
          <p:nvPr/>
        </p:nvGrpSpPr>
        <p:grpSpPr>
          <a:xfrm>
            <a:off x="297479" y="2235554"/>
            <a:ext cx="4120925" cy="2273150"/>
            <a:chOff x="803640" y="3261093"/>
            <a:chExt cx="2059657" cy="2273149"/>
          </a:xfrm>
        </p:grpSpPr>
        <p:sp>
          <p:nvSpPr>
            <p:cNvPr id="57" name="TextBox 56">
              <a:extLst>
                <a:ext uri="{FF2B5EF4-FFF2-40B4-BE49-F238E27FC236}">
                  <a16:creationId xmlns:a16="http://schemas.microsoft.com/office/drawing/2014/main" id="{7D718F2F-7FD1-BC11-AF49-C7ABEFE94FB5}"/>
                </a:ext>
              </a:extLst>
            </p:cNvPr>
            <p:cNvSpPr txBox="1"/>
            <p:nvPr/>
          </p:nvSpPr>
          <p:spPr>
            <a:xfrm>
              <a:off x="803640" y="3579862"/>
              <a:ext cx="2059657" cy="1954380"/>
            </a:xfrm>
            <a:prstGeom prst="rect">
              <a:avLst/>
            </a:prstGeom>
            <a:noFill/>
          </p:spPr>
          <p:txBody>
            <a:bodyPr wrap="square" rtlCol="0">
              <a:spAutoFit/>
            </a:bodyPr>
            <a:lstStyle/>
            <a:p>
              <a:pPr defTabSz="914286"/>
              <a:r>
                <a:rPr lang="en-GB" altLang="ko-KR" sz="1100" dirty="0">
                  <a:solidFill>
                    <a:prstClr val="black">
                      <a:lumMod val="75000"/>
                      <a:lumOff val="25000"/>
                    </a:prstClr>
                  </a:solidFill>
                  <a:latin typeface="+mj-lt"/>
                  <a:ea typeface="Arial Unicode MS"/>
                  <a:cs typeface="Arial" pitchFamily="34" charset="0"/>
                </a:rPr>
                <a:t>Prepare your selection criteria and engage senior leadership.</a:t>
              </a:r>
            </a:p>
            <a:p>
              <a:pPr defTabSz="914286"/>
              <a:endParaRPr lang="en-GB" altLang="ko-KR" sz="1100" dirty="0">
                <a:solidFill>
                  <a:prstClr val="black">
                    <a:lumMod val="75000"/>
                    <a:lumOff val="25000"/>
                  </a:prstClr>
                </a:solidFill>
                <a:latin typeface="+mj-lt"/>
                <a:ea typeface="Arial Unicode MS"/>
                <a:cs typeface="Arial" pitchFamily="34" charset="0"/>
              </a:endParaRPr>
            </a:p>
            <a:p>
              <a:pPr marL="171450" indent="-171450" defTabSz="914286">
                <a:buFont typeface="Arial" panose="020B0604020202020204" pitchFamily="34" charset="0"/>
                <a:buChar char="•"/>
              </a:pPr>
              <a:r>
                <a:rPr lang="en-GB" altLang="ko-KR" sz="1100" dirty="0">
                  <a:solidFill>
                    <a:prstClr val="black">
                      <a:lumMod val="75000"/>
                      <a:lumOff val="25000"/>
                    </a:prstClr>
                  </a:solidFill>
                  <a:latin typeface="+mj-lt"/>
                  <a:ea typeface="Arial Unicode MS"/>
                  <a:cs typeface="Arial" pitchFamily="34" charset="0"/>
                </a:rPr>
                <a:t>Selection criteria based on a strategic yet balanced unbiased view which will be invaluable in uniting cross functional engagement on the definition of a good key customer.</a:t>
              </a:r>
            </a:p>
            <a:p>
              <a:pPr marL="171450" indent="-171450" defTabSz="914286">
                <a:buFont typeface="Arial" panose="020B0604020202020204" pitchFamily="34" charset="0"/>
                <a:buChar char="•"/>
              </a:pPr>
              <a:r>
                <a:rPr lang="en-GB" altLang="ko-KR" sz="1100" dirty="0">
                  <a:solidFill>
                    <a:prstClr val="black">
                      <a:lumMod val="75000"/>
                      <a:lumOff val="25000"/>
                    </a:prstClr>
                  </a:solidFill>
                  <a:latin typeface="+mj-lt"/>
                  <a:ea typeface="Arial Unicode MS"/>
                  <a:cs typeface="Arial" pitchFamily="34" charset="0"/>
                </a:rPr>
                <a:t>Your criteria should be balanced and will reflect more than the business of the customer moving into areas which come together </a:t>
              </a:r>
            </a:p>
            <a:p>
              <a:pPr marL="171450" indent="-171450" defTabSz="914286">
                <a:buFont typeface="Arial" panose="020B0604020202020204" pitchFamily="34" charset="0"/>
                <a:buChar char="•"/>
              </a:pPr>
              <a:r>
                <a:rPr lang="en-GB" altLang="ko-KR" sz="1100" dirty="0">
                  <a:solidFill>
                    <a:prstClr val="black">
                      <a:lumMod val="75000"/>
                      <a:lumOff val="25000"/>
                    </a:prstClr>
                  </a:solidFill>
                  <a:latin typeface="+mj-lt"/>
                  <a:ea typeface="Arial Unicode MS"/>
                  <a:cs typeface="Arial" pitchFamily="34" charset="0"/>
                </a:rPr>
                <a:t>Define your critical criteria for selection we recommend using a classification matrix with a weightage for each driver in percentage </a:t>
              </a:r>
              <a:endParaRPr lang="ko-KR" altLang="en-US" sz="1100" dirty="0">
                <a:solidFill>
                  <a:prstClr val="black">
                    <a:lumMod val="75000"/>
                    <a:lumOff val="25000"/>
                  </a:prstClr>
                </a:solidFill>
                <a:latin typeface="+mj-lt"/>
                <a:ea typeface="Arial Unicode MS"/>
                <a:cs typeface="Arial" pitchFamily="34" charset="0"/>
              </a:endParaRPr>
            </a:p>
          </p:txBody>
        </p:sp>
        <p:sp>
          <p:nvSpPr>
            <p:cNvPr id="58" name="TextBox 57">
              <a:extLst>
                <a:ext uri="{FF2B5EF4-FFF2-40B4-BE49-F238E27FC236}">
                  <a16:creationId xmlns:a16="http://schemas.microsoft.com/office/drawing/2014/main" id="{2DEBF99B-B1D0-9281-7759-E0C087E7BD14}"/>
                </a:ext>
              </a:extLst>
            </p:cNvPr>
            <p:cNvSpPr txBox="1"/>
            <p:nvPr/>
          </p:nvSpPr>
          <p:spPr>
            <a:xfrm>
              <a:off x="803640" y="3261093"/>
              <a:ext cx="2059657" cy="261610"/>
            </a:xfrm>
            <a:prstGeom prst="rect">
              <a:avLst/>
            </a:prstGeom>
            <a:noFill/>
          </p:spPr>
          <p:txBody>
            <a:bodyPr wrap="square" rtlCol="0">
              <a:spAutoFit/>
            </a:bodyPr>
            <a:lstStyle/>
            <a:p>
              <a:pPr defTabSz="914286"/>
              <a:r>
                <a:rPr lang="en-GB" altLang="ko-KR" sz="1100" b="1" dirty="0">
                  <a:solidFill>
                    <a:prstClr val="black">
                      <a:lumMod val="75000"/>
                      <a:lumOff val="25000"/>
                    </a:prstClr>
                  </a:solidFill>
                  <a:latin typeface="Arial"/>
                  <a:ea typeface="Arial Unicode MS"/>
                  <a:cs typeface="Arial" pitchFamily="34" charset="0"/>
                </a:rPr>
                <a:t>Selection Criteria </a:t>
              </a:r>
              <a:endParaRPr lang="ko-KR" altLang="en-US" sz="1100" b="1" dirty="0">
                <a:solidFill>
                  <a:prstClr val="black">
                    <a:lumMod val="75000"/>
                    <a:lumOff val="25000"/>
                  </a:prstClr>
                </a:solidFill>
                <a:latin typeface="Arial"/>
                <a:ea typeface="Arial Unicode MS"/>
                <a:cs typeface="Arial" pitchFamily="34" charset="0"/>
              </a:endParaRPr>
            </a:p>
          </p:txBody>
        </p:sp>
      </p:grpSp>
      <p:grpSp>
        <p:nvGrpSpPr>
          <p:cNvPr id="59" name="Group 58">
            <a:extLst>
              <a:ext uri="{FF2B5EF4-FFF2-40B4-BE49-F238E27FC236}">
                <a16:creationId xmlns:a16="http://schemas.microsoft.com/office/drawing/2014/main" id="{62FE743C-74CE-AC16-4F67-7A84F8C4E8DC}"/>
              </a:ext>
            </a:extLst>
          </p:cNvPr>
          <p:cNvGrpSpPr/>
          <p:nvPr/>
        </p:nvGrpSpPr>
        <p:grpSpPr>
          <a:xfrm>
            <a:off x="7334857" y="1942759"/>
            <a:ext cx="3670314" cy="678692"/>
            <a:chOff x="803640" y="3362835"/>
            <a:chExt cx="2059657" cy="678692"/>
          </a:xfrm>
        </p:grpSpPr>
        <p:sp>
          <p:nvSpPr>
            <p:cNvPr id="60" name="TextBox 59">
              <a:extLst>
                <a:ext uri="{FF2B5EF4-FFF2-40B4-BE49-F238E27FC236}">
                  <a16:creationId xmlns:a16="http://schemas.microsoft.com/office/drawing/2014/main" id="{1B7AB6B9-D34F-C05F-79D5-048DF047F521}"/>
                </a:ext>
              </a:extLst>
            </p:cNvPr>
            <p:cNvSpPr txBox="1"/>
            <p:nvPr/>
          </p:nvSpPr>
          <p:spPr>
            <a:xfrm>
              <a:off x="803640" y="3579862"/>
              <a:ext cx="2059657" cy="461665"/>
            </a:xfrm>
            <a:prstGeom prst="rect">
              <a:avLst/>
            </a:prstGeom>
            <a:noFill/>
          </p:spPr>
          <p:txBody>
            <a:bodyPr wrap="square" rtlCol="0">
              <a:spAutoFit/>
            </a:bodyPr>
            <a:lstStyle/>
            <a:p>
              <a:pPr algn="r" defTabSz="914286"/>
              <a:r>
                <a:rPr lang="en-US" altLang="ko-KR" sz="1200" dirty="0">
                  <a:solidFill>
                    <a:prstClr val="white"/>
                  </a:solidFill>
                  <a:latin typeface="Arial"/>
                  <a:ea typeface="Arial Unicode MS"/>
                  <a:cs typeface="Arial" pitchFamily="34" charset="0"/>
                </a:rPr>
                <a:t>Quantitative Data driven </a:t>
              </a:r>
            </a:p>
            <a:p>
              <a:pPr algn="r" defTabSz="914286"/>
              <a:r>
                <a:rPr lang="en-US" altLang="ko-KR" sz="1200" dirty="0">
                  <a:solidFill>
                    <a:prstClr val="white"/>
                  </a:solidFill>
                  <a:latin typeface="Arial"/>
                  <a:ea typeface="Arial Unicode MS"/>
                  <a:cs typeface="Arial" pitchFamily="34" charset="0"/>
                </a:rPr>
                <a:t>Financial performance / Bottom line .      </a:t>
              </a:r>
              <a:endParaRPr lang="ko-KR" altLang="en-US" sz="1200" dirty="0">
                <a:solidFill>
                  <a:prstClr val="white"/>
                </a:solidFill>
                <a:latin typeface="Arial"/>
                <a:ea typeface="Arial Unicode MS"/>
                <a:cs typeface="Arial" pitchFamily="34" charset="0"/>
              </a:endParaRPr>
            </a:p>
          </p:txBody>
        </p:sp>
        <p:sp>
          <p:nvSpPr>
            <p:cNvPr id="61" name="TextBox 60">
              <a:extLst>
                <a:ext uri="{FF2B5EF4-FFF2-40B4-BE49-F238E27FC236}">
                  <a16:creationId xmlns:a16="http://schemas.microsoft.com/office/drawing/2014/main" id="{EFA00BAF-510E-8353-26B4-BAD20608DE4B}"/>
                </a:ext>
              </a:extLst>
            </p:cNvPr>
            <p:cNvSpPr txBox="1"/>
            <p:nvPr/>
          </p:nvSpPr>
          <p:spPr>
            <a:xfrm>
              <a:off x="803640" y="3362835"/>
              <a:ext cx="2059657" cy="276999"/>
            </a:xfrm>
            <a:prstGeom prst="rect">
              <a:avLst/>
            </a:prstGeom>
            <a:noFill/>
          </p:spPr>
          <p:txBody>
            <a:bodyPr wrap="square" rtlCol="0">
              <a:spAutoFit/>
            </a:bodyPr>
            <a:lstStyle/>
            <a:p>
              <a:pPr algn="r" defTabSz="914286"/>
              <a:r>
                <a:rPr lang="en-US" altLang="ko-KR" sz="1200" b="1" dirty="0">
                  <a:solidFill>
                    <a:prstClr val="white"/>
                  </a:solidFill>
                  <a:latin typeface="Arial"/>
                  <a:ea typeface="Arial Unicode MS"/>
                  <a:cs typeface="Arial" pitchFamily="34" charset="0"/>
                </a:rPr>
                <a:t>Outcomes </a:t>
              </a:r>
              <a:endParaRPr lang="ko-KR" altLang="en-US" sz="1200" b="1" dirty="0">
                <a:solidFill>
                  <a:prstClr val="white"/>
                </a:solidFill>
                <a:latin typeface="Arial"/>
                <a:ea typeface="Arial Unicode MS"/>
                <a:cs typeface="Arial" pitchFamily="34" charset="0"/>
              </a:endParaRPr>
            </a:p>
          </p:txBody>
        </p:sp>
      </p:grpSp>
      <p:grpSp>
        <p:nvGrpSpPr>
          <p:cNvPr id="62" name="Group 61">
            <a:extLst>
              <a:ext uri="{FF2B5EF4-FFF2-40B4-BE49-F238E27FC236}">
                <a16:creationId xmlns:a16="http://schemas.microsoft.com/office/drawing/2014/main" id="{09C6E38C-23FA-4BE8-311E-58A17FAB1DA6}"/>
              </a:ext>
            </a:extLst>
          </p:cNvPr>
          <p:cNvGrpSpPr/>
          <p:nvPr/>
        </p:nvGrpSpPr>
        <p:grpSpPr>
          <a:xfrm>
            <a:off x="7334857" y="3045821"/>
            <a:ext cx="3670314" cy="678692"/>
            <a:chOff x="803640" y="3362835"/>
            <a:chExt cx="2059657" cy="678692"/>
          </a:xfrm>
        </p:grpSpPr>
        <p:sp>
          <p:nvSpPr>
            <p:cNvPr id="63" name="TextBox 62">
              <a:extLst>
                <a:ext uri="{FF2B5EF4-FFF2-40B4-BE49-F238E27FC236}">
                  <a16:creationId xmlns:a16="http://schemas.microsoft.com/office/drawing/2014/main" id="{C18A9C5F-03AE-B147-7FA8-3E36F78AFC6D}"/>
                </a:ext>
              </a:extLst>
            </p:cNvPr>
            <p:cNvSpPr txBox="1"/>
            <p:nvPr/>
          </p:nvSpPr>
          <p:spPr>
            <a:xfrm>
              <a:off x="803640" y="3579862"/>
              <a:ext cx="2059657" cy="461665"/>
            </a:xfrm>
            <a:prstGeom prst="rect">
              <a:avLst/>
            </a:prstGeom>
            <a:noFill/>
          </p:spPr>
          <p:txBody>
            <a:bodyPr wrap="square" rtlCol="0">
              <a:spAutoFit/>
            </a:bodyPr>
            <a:lstStyle/>
            <a:p>
              <a:pPr algn="r" defTabSz="914286"/>
              <a:r>
                <a:rPr lang="en-US" altLang="ko-KR" sz="1200" dirty="0">
                  <a:solidFill>
                    <a:prstClr val="white"/>
                  </a:solidFill>
                  <a:latin typeface="Arial"/>
                  <a:ea typeface="Arial Unicode MS"/>
                  <a:cs typeface="Arial" pitchFamily="34" charset="0"/>
                </a:rPr>
                <a:t>Differentiation or segmentation driven </a:t>
              </a:r>
            </a:p>
            <a:p>
              <a:pPr algn="r" defTabSz="914286"/>
              <a:r>
                <a:rPr lang="en-US" altLang="ko-KR" sz="1200" dirty="0">
                  <a:solidFill>
                    <a:prstClr val="white"/>
                  </a:solidFill>
                  <a:latin typeface="Arial"/>
                  <a:ea typeface="Arial Unicode MS"/>
                  <a:cs typeface="Arial" pitchFamily="34" charset="0"/>
                </a:rPr>
                <a:t>Service or Portfolio differentiation       </a:t>
              </a:r>
              <a:endParaRPr lang="ko-KR" altLang="en-US" sz="1200" dirty="0">
                <a:solidFill>
                  <a:prstClr val="white"/>
                </a:solidFill>
                <a:latin typeface="Arial"/>
                <a:ea typeface="Arial Unicode MS"/>
                <a:cs typeface="Arial" pitchFamily="34" charset="0"/>
              </a:endParaRPr>
            </a:p>
          </p:txBody>
        </p:sp>
        <p:sp>
          <p:nvSpPr>
            <p:cNvPr id="64" name="TextBox 63">
              <a:extLst>
                <a:ext uri="{FF2B5EF4-FFF2-40B4-BE49-F238E27FC236}">
                  <a16:creationId xmlns:a16="http://schemas.microsoft.com/office/drawing/2014/main" id="{EE18983F-E50E-0A3F-94EE-704F6FABA0DE}"/>
                </a:ext>
              </a:extLst>
            </p:cNvPr>
            <p:cNvSpPr txBox="1"/>
            <p:nvPr/>
          </p:nvSpPr>
          <p:spPr>
            <a:xfrm>
              <a:off x="803640" y="3362835"/>
              <a:ext cx="2059657" cy="276999"/>
            </a:xfrm>
            <a:prstGeom prst="rect">
              <a:avLst/>
            </a:prstGeom>
            <a:noFill/>
          </p:spPr>
          <p:txBody>
            <a:bodyPr wrap="square" rtlCol="0">
              <a:spAutoFit/>
            </a:bodyPr>
            <a:lstStyle/>
            <a:p>
              <a:pPr algn="r" defTabSz="914286"/>
              <a:r>
                <a:rPr lang="en-US" altLang="ko-KR" sz="1200" b="1" dirty="0">
                  <a:solidFill>
                    <a:prstClr val="white"/>
                  </a:solidFill>
                  <a:latin typeface="Arial"/>
                  <a:ea typeface="Arial Unicode MS"/>
                  <a:cs typeface="Arial" pitchFamily="34" charset="0"/>
                </a:rPr>
                <a:t>Customer Needs </a:t>
              </a:r>
              <a:endParaRPr lang="ko-KR" altLang="en-US" sz="1200" b="1" dirty="0">
                <a:solidFill>
                  <a:prstClr val="white"/>
                </a:solidFill>
                <a:latin typeface="Arial"/>
                <a:ea typeface="Arial Unicode MS"/>
                <a:cs typeface="Arial" pitchFamily="34" charset="0"/>
              </a:endParaRPr>
            </a:p>
          </p:txBody>
        </p:sp>
      </p:grpSp>
      <p:grpSp>
        <p:nvGrpSpPr>
          <p:cNvPr id="65" name="Group 64">
            <a:extLst>
              <a:ext uri="{FF2B5EF4-FFF2-40B4-BE49-F238E27FC236}">
                <a16:creationId xmlns:a16="http://schemas.microsoft.com/office/drawing/2014/main" id="{06411D72-753E-E2D6-3C12-B3701455812C}"/>
              </a:ext>
            </a:extLst>
          </p:cNvPr>
          <p:cNvGrpSpPr/>
          <p:nvPr/>
        </p:nvGrpSpPr>
        <p:grpSpPr>
          <a:xfrm>
            <a:off x="7334857" y="4148882"/>
            <a:ext cx="3670314" cy="863358"/>
            <a:chOff x="803640" y="3362835"/>
            <a:chExt cx="2059657" cy="863358"/>
          </a:xfrm>
        </p:grpSpPr>
        <p:sp>
          <p:nvSpPr>
            <p:cNvPr id="66" name="TextBox 65">
              <a:extLst>
                <a:ext uri="{FF2B5EF4-FFF2-40B4-BE49-F238E27FC236}">
                  <a16:creationId xmlns:a16="http://schemas.microsoft.com/office/drawing/2014/main" id="{80ACA98A-9698-7E52-A1E1-AEBBBFF2528D}"/>
                </a:ext>
              </a:extLst>
            </p:cNvPr>
            <p:cNvSpPr txBox="1"/>
            <p:nvPr/>
          </p:nvSpPr>
          <p:spPr>
            <a:xfrm>
              <a:off x="803640" y="3579862"/>
              <a:ext cx="2059657" cy="646331"/>
            </a:xfrm>
            <a:prstGeom prst="rect">
              <a:avLst/>
            </a:prstGeom>
            <a:noFill/>
          </p:spPr>
          <p:txBody>
            <a:bodyPr wrap="square" rtlCol="0">
              <a:spAutoFit/>
            </a:bodyPr>
            <a:lstStyle/>
            <a:p>
              <a:pPr algn="r" defTabSz="914286"/>
              <a:r>
                <a:rPr lang="en-US" altLang="ko-KR" sz="1200" dirty="0">
                  <a:solidFill>
                    <a:prstClr val="white"/>
                  </a:solidFill>
                  <a:latin typeface="Arial"/>
                  <a:ea typeface="Arial Unicode MS"/>
                  <a:cs typeface="Arial" pitchFamily="34" charset="0"/>
                </a:rPr>
                <a:t>Reduction of business risk.</a:t>
              </a:r>
            </a:p>
            <a:p>
              <a:pPr algn="r" defTabSz="914286"/>
              <a:r>
                <a:rPr lang="en-US" altLang="ko-KR" sz="1200" dirty="0">
                  <a:solidFill>
                    <a:prstClr val="white"/>
                  </a:solidFill>
                  <a:latin typeface="Arial"/>
                  <a:ea typeface="Arial Unicode MS"/>
                  <a:cs typeface="Arial" pitchFamily="34" charset="0"/>
                </a:rPr>
                <a:t>Constructive pairing or partnership</a:t>
              </a:r>
            </a:p>
            <a:p>
              <a:pPr algn="r" defTabSz="914286"/>
              <a:r>
                <a:rPr lang="en-US" altLang="ko-KR" sz="1200" dirty="0">
                  <a:solidFill>
                    <a:prstClr val="white"/>
                  </a:solidFill>
                  <a:latin typeface="Arial"/>
                  <a:ea typeface="Arial Unicode MS"/>
                  <a:cs typeface="Arial" pitchFamily="34" charset="0"/>
                </a:rPr>
                <a:t>Qualitative driven        </a:t>
              </a:r>
              <a:endParaRPr lang="ko-KR" altLang="en-US" sz="1200" dirty="0">
                <a:solidFill>
                  <a:prstClr val="white"/>
                </a:solidFill>
                <a:latin typeface="Arial"/>
                <a:ea typeface="Arial Unicode MS"/>
                <a:cs typeface="Arial" pitchFamily="34" charset="0"/>
              </a:endParaRPr>
            </a:p>
          </p:txBody>
        </p:sp>
        <p:sp>
          <p:nvSpPr>
            <p:cNvPr id="67" name="TextBox 66">
              <a:extLst>
                <a:ext uri="{FF2B5EF4-FFF2-40B4-BE49-F238E27FC236}">
                  <a16:creationId xmlns:a16="http://schemas.microsoft.com/office/drawing/2014/main" id="{5C81A7EA-DC40-F521-D388-4409A7357BE4}"/>
                </a:ext>
              </a:extLst>
            </p:cNvPr>
            <p:cNvSpPr txBox="1"/>
            <p:nvPr/>
          </p:nvSpPr>
          <p:spPr>
            <a:xfrm>
              <a:off x="803640" y="3362835"/>
              <a:ext cx="2059657" cy="276999"/>
            </a:xfrm>
            <a:prstGeom prst="rect">
              <a:avLst/>
            </a:prstGeom>
            <a:noFill/>
          </p:spPr>
          <p:txBody>
            <a:bodyPr wrap="square" rtlCol="0">
              <a:spAutoFit/>
            </a:bodyPr>
            <a:lstStyle/>
            <a:p>
              <a:pPr algn="r" defTabSz="914286"/>
              <a:r>
                <a:rPr lang="en-US" altLang="ko-KR" sz="1200" b="1" dirty="0">
                  <a:solidFill>
                    <a:prstClr val="white"/>
                  </a:solidFill>
                  <a:latin typeface="Arial"/>
                  <a:ea typeface="Arial Unicode MS"/>
                  <a:cs typeface="Arial" pitchFamily="34" charset="0"/>
                </a:rPr>
                <a:t>Customer Attributes Here</a:t>
              </a:r>
              <a:endParaRPr lang="ko-KR" altLang="en-US" sz="1200" b="1" dirty="0">
                <a:solidFill>
                  <a:prstClr val="white"/>
                </a:solidFill>
                <a:latin typeface="Arial"/>
                <a:ea typeface="Arial Unicode MS"/>
                <a:cs typeface="Arial" pitchFamily="34" charset="0"/>
              </a:endParaRPr>
            </a:p>
          </p:txBody>
        </p:sp>
      </p:grpSp>
      <p:sp>
        <p:nvSpPr>
          <p:cNvPr id="71" name="Rounded Rectangle 1">
            <a:extLst>
              <a:ext uri="{FF2B5EF4-FFF2-40B4-BE49-F238E27FC236}">
                <a16:creationId xmlns:a16="http://schemas.microsoft.com/office/drawing/2014/main" id="{345EC6C7-0F89-B58E-054A-AF107B2360C5}"/>
              </a:ext>
            </a:extLst>
          </p:cNvPr>
          <p:cNvSpPr>
            <a:spLocks noChangeAspect="1"/>
          </p:cNvSpPr>
          <p:nvPr/>
        </p:nvSpPr>
        <p:spPr>
          <a:xfrm>
            <a:off x="6496798" y="4217373"/>
            <a:ext cx="597192" cy="540000"/>
          </a:xfrm>
          <a:custGeom>
            <a:avLst/>
            <a:gdLst>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3739535 w 3986472"/>
              <a:gd name="connsiteY8" fmla="*/ 2531027 h 3604689"/>
              <a:gd name="connsiteX9" fmla="*/ 3741790 w 3986472"/>
              <a:gd name="connsiteY9" fmla="*/ 2543468 h 3604689"/>
              <a:gd name="connsiteX10" fmla="*/ 2667555 w 3986472"/>
              <a:gd name="connsiteY10" fmla="*/ 3603007 h 3604689"/>
              <a:gd name="connsiteX11" fmla="*/ 1617559 w 3986472"/>
              <a:gd name="connsiteY11" fmla="*/ 3571118 h 3604689"/>
              <a:gd name="connsiteX12" fmla="*/ 2628063 w 3986472"/>
              <a:gd name="connsiteY12" fmla="*/ 2560614 h 3604689"/>
              <a:gd name="connsiteX13" fmla="*/ 1908216 w 3986472"/>
              <a:gd name="connsiteY13" fmla="*/ 2538753 h 3604689"/>
              <a:gd name="connsiteX14" fmla="*/ 2569809 w 3986472"/>
              <a:gd name="connsiteY14" fmla="*/ 1877159 h 3604689"/>
              <a:gd name="connsiteX15" fmla="*/ 1999634 w 3986472"/>
              <a:gd name="connsiteY15" fmla="*/ 1877159 h 3604689"/>
              <a:gd name="connsiteX16" fmla="*/ 185337 w 3986472"/>
              <a:gd name="connsiteY16" fmla="*/ 3604689 h 3604689"/>
              <a:gd name="connsiteX17" fmla="*/ 185337 w 3986472"/>
              <a:gd name="connsiteY17" fmla="*/ 2751226 h 3604689"/>
              <a:gd name="connsiteX18" fmla="*/ 185337 w 3986472"/>
              <a:gd name="connsiteY18" fmla="*/ 2535971 h 3604689"/>
              <a:gd name="connsiteX19" fmla="*/ 185337 w 3986472"/>
              <a:gd name="connsiteY19" fmla="*/ 302954 h 3604689"/>
              <a:gd name="connsiteX20" fmla="*/ 116958 w 3986472"/>
              <a:gd name="connsiteY20" fmla="*/ 302954 h 3604689"/>
              <a:gd name="connsiteX21" fmla="*/ 0 w 3986472"/>
              <a:gd name="connsiteY21" fmla="*/ 185996 h 3604689"/>
              <a:gd name="connsiteX22" fmla="*/ 0 w 3986472"/>
              <a:gd name="connsiteY22" fmla="*/ 131880 h 3604689"/>
              <a:gd name="connsiteX23" fmla="*/ 116958 w 3986472"/>
              <a:gd name="connsiteY23" fmla="*/ 14922 h 3604689"/>
              <a:gd name="connsiteX24" fmla="*/ 1076491 w 3986472"/>
              <a:gd name="connsiteY24" fmla="*/ 14922 h 3604689"/>
              <a:gd name="connsiteX25" fmla="*/ 1193449 w 3986472"/>
              <a:gd name="connsiteY25" fmla="*/ 131880 h 3604689"/>
              <a:gd name="connsiteX26" fmla="*/ 1193449 w 3986472"/>
              <a:gd name="connsiteY26" fmla="*/ 185996 h 3604689"/>
              <a:gd name="connsiteX27" fmla="*/ 1076491 w 3986472"/>
              <a:gd name="connsiteY27" fmla="*/ 302954 h 3604689"/>
              <a:gd name="connsiteX28" fmla="*/ 1028167 w 3986472"/>
              <a:gd name="connsiteY28" fmla="*/ 302954 h 3604689"/>
              <a:gd name="connsiteX29" fmla="*/ 1028167 w 3986472"/>
              <a:gd name="connsiteY29" fmla="*/ 1733448 h 3604689"/>
              <a:gd name="connsiteX30" fmla="*/ 2848679 w 3986472"/>
              <a:gd name="connsiteY30"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3741790 w 3986472"/>
              <a:gd name="connsiteY8" fmla="*/ 2543468 h 3604689"/>
              <a:gd name="connsiteX9" fmla="*/ 2667555 w 3986472"/>
              <a:gd name="connsiteY9" fmla="*/ 3603007 h 3604689"/>
              <a:gd name="connsiteX10" fmla="*/ 1617559 w 3986472"/>
              <a:gd name="connsiteY10" fmla="*/ 3571118 h 3604689"/>
              <a:gd name="connsiteX11" fmla="*/ 2628063 w 3986472"/>
              <a:gd name="connsiteY11" fmla="*/ 2560614 h 3604689"/>
              <a:gd name="connsiteX12" fmla="*/ 1908216 w 3986472"/>
              <a:gd name="connsiteY12" fmla="*/ 2538753 h 3604689"/>
              <a:gd name="connsiteX13" fmla="*/ 2569809 w 3986472"/>
              <a:gd name="connsiteY13" fmla="*/ 1877159 h 3604689"/>
              <a:gd name="connsiteX14" fmla="*/ 1999634 w 3986472"/>
              <a:gd name="connsiteY14" fmla="*/ 1877159 h 3604689"/>
              <a:gd name="connsiteX15" fmla="*/ 185337 w 3986472"/>
              <a:gd name="connsiteY15" fmla="*/ 3604689 h 3604689"/>
              <a:gd name="connsiteX16" fmla="*/ 185337 w 3986472"/>
              <a:gd name="connsiteY16" fmla="*/ 2751226 h 3604689"/>
              <a:gd name="connsiteX17" fmla="*/ 185337 w 3986472"/>
              <a:gd name="connsiteY17" fmla="*/ 2535971 h 3604689"/>
              <a:gd name="connsiteX18" fmla="*/ 185337 w 3986472"/>
              <a:gd name="connsiteY18" fmla="*/ 302954 h 3604689"/>
              <a:gd name="connsiteX19" fmla="*/ 116958 w 3986472"/>
              <a:gd name="connsiteY19" fmla="*/ 302954 h 3604689"/>
              <a:gd name="connsiteX20" fmla="*/ 0 w 3986472"/>
              <a:gd name="connsiteY20" fmla="*/ 185996 h 3604689"/>
              <a:gd name="connsiteX21" fmla="*/ 0 w 3986472"/>
              <a:gd name="connsiteY21" fmla="*/ 131880 h 3604689"/>
              <a:gd name="connsiteX22" fmla="*/ 116958 w 3986472"/>
              <a:gd name="connsiteY22" fmla="*/ 14922 h 3604689"/>
              <a:gd name="connsiteX23" fmla="*/ 1076491 w 3986472"/>
              <a:gd name="connsiteY23" fmla="*/ 14922 h 3604689"/>
              <a:gd name="connsiteX24" fmla="*/ 1193449 w 3986472"/>
              <a:gd name="connsiteY24" fmla="*/ 131880 h 3604689"/>
              <a:gd name="connsiteX25" fmla="*/ 1193449 w 3986472"/>
              <a:gd name="connsiteY25" fmla="*/ 185996 h 3604689"/>
              <a:gd name="connsiteX26" fmla="*/ 1076491 w 3986472"/>
              <a:gd name="connsiteY26" fmla="*/ 302954 h 3604689"/>
              <a:gd name="connsiteX27" fmla="*/ 1028167 w 3986472"/>
              <a:gd name="connsiteY27" fmla="*/ 302954 h 3604689"/>
              <a:gd name="connsiteX28" fmla="*/ 1028167 w 3986472"/>
              <a:gd name="connsiteY28" fmla="*/ 1733448 h 3604689"/>
              <a:gd name="connsiteX29" fmla="*/ 2848679 w 3986472"/>
              <a:gd name="connsiteY29"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2667555 w 3986472"/>
              <a:gd name="connsiteY8" fmla="*/ 3603007 h 3604689"/>
              <a:gd name="connsiteX9" fmla="*/ 1617559 w 3986472"/>
              <a:gd name="connsiteY9" fmla="*/ 3571118 h 3604689"/>
              <a:gd name="connsiteX10" fmla="*/ 2628063 w 3986472"/>
              <a:gd name="connsiteY10" fmla="*/ 2560614 h 3604689"/>
              <a:gd name="connsiteX11" fmla="*/ 1908216 w 3986472"/>
              <a:gd name="connsiteY11" fmla="*/ 2538753 h 3604689"/>
              <a:gd name="connsiteX12" fmla="*/ 2569809 w 3986472"/>
              <a:gd name="connsiteY12" fmla="*/ 1877159 h 3604689"/>
              <a:gd name="connsiteX13" fmla="*/ 1999634 w 3986472"/>
              <a:gd name="connsiteY13" fmla="*/ 1877159 h 3604689"/>
              <a:gd name="connsiteX14" fmla="*/ 185337 w 3986472"/>
              <a:gd name="connsiteY14" fmla="*/ 3604689 h 3604689"/>
              <a:gd name="connsiteX15" fmla="*/ 185337 w 3986472"/>
              <a:gd name="connsiteY15" fmla="*/ 2751226 h 3604689"/>
              <a:gd name="connsiteX16" fmla="*/ 185337 w 3986472"/>
              <a:gd name="connsiteY16" fmla="*/ 2535971 h 3604689"/>
              <a:gd name="connsiteX17" fmla="*/ 185337 w 3986472"/>
              <a:gd name="connsiteY17" fmla="*/ 302954 h 3604689"/>
              <a:gd name="connsiteX18" fmla="*/ 116958 w 3986472"/>
              <a:gd name="connsiteY18" fmla="*/ 302954 h 3604689"/>
              <a:gd name="connsiteX19" fmla="*/ 0 w 3986472"/>
              <a:gd name="connsiteY19" fmla="*/ 185996 h 3604689"/>
              <a:gd name="connsiteX20" fmla="*/ 0 w 3986472"/>
              <a:gd name="connsiteY20" fmla="*/ 131880 h 3604689"/>
              <a:gd name="connsiteX21" fmla="*/ 116958 w 3986472"/>
              <a:gd name="connsiteY21" fmla="*/ 14922 h 3604689"/>
              <a:gd name="connsiteX22" fmla="*/ 1076491 w 3986472"/>
              <a:gd name="connsiteY22" fmla="*/ 14922 h 3604689"/>
              <a:gd name="connsiteX23" fmla="*/ 1193449 w 3986472"/>
              <a:gd name="connsiteY23" fmla="*/ 131880 h 3604689"/>
              <a:gd name="connsiteX24" fmla="*/ 1193449 w 3986472"/>
              <a:gd name="connsiteY24" fmla="*/ 185996 h 3604689"/>
              <a:gd name="connsiteX25" fmla="*/ 1076491 w 3986472"/>
              <a:gd name="connsiteY25" fmla="*/ 302954 h 3604689"/>
              <a:gd name="connsiteX26" fmla="*/ 1028167 w 3986472"/>
              <a:gd name="connsiteY26" fmla="*/ 302954 h 3604689"/>
              <a:gd name="connsiteX27" fmla="*/ 1028167 w 3986472"/>
              <a:gd name="connsiteY27" fmla="*/ 1733448 h 3604689"/>
              <a:gd name="connsiteX28" fmla="*/ 2848679 w 3986472"/>
              <a:gd name="connsiteY28"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95056 w 3986472"/>
              <a:gd name="connsiteY5" fmla="*/ 2520272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95056 w 3986472"/>
              <a:gd name="connsiteY5" fmla="*/ 2520272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302954 h 3604689"/>
              <a:gd name="connsiteX15" fmla="*/ 116958 w 3986472"/>
              <a:gd name="connsiteY15" fmla="*/ 302954 h 3604689"/>
              <a:gd name="connsiteX16" fmla="*/ 0 w 3986472"/>
              <a:gd name="connsiteY16" fmla="*/ 185996 h 3604689"/>
              <a:gd name="connsiteX17" fmla="*/ 0 w 3986472"/>
              <a:gd name="connsiteY17" fmla="*/ 131880 h 3604689"/>
              <a:gd name="connsiteX18" fmla="*/ 116958 w 3986472"/>
              <a:gd name="connsiteY18" fmla="*/ 14922 h 3604689"/>
              <a:gd name="connsiteX19" fmla="*/ 1076491 w 3986472"/>
              <a:gd name="connsiteY19" fmla="*/ 14922 h 3604689"/>
              <a:gd name="connsiteX20" fmla="*/ 1193449 w 3986472"/>
              <a:gd name="connsiteY20" fmla="*/ 131880 h 3604689"/>
              <a:gd name="connsiteX21" fmla="*/ 1193449 w 3986472"/>
              <a:gd name="connsiteY21" fmla="*/ 185996 h 3604689"/>
              <a:gd name="connsiteX22" fmla="*/ 1076491 w 3986472"/>
              <a:gd name="connsiteY22" fmla="*/ 302954 h 3604689"/>
              <a:gd name="connsiteX23" fmla="*/ 1028167 w 3986472"/>
              <a:gd name="connsiteY23" fmla="*/ 302954 h 3604689"/>
              <a:gd name="connsiteX24" fmla="*/ 1028167 w 3986472"/>
              <a:gd name="connsiteY24" fmla="*/ 1733448 h 3604689"/>
              <a:gd name="connsiteX25" fmla="*/ 2848679 w 3986472"/>
              <a:gd name="connsiteY25"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302954 h 3604689"/>
              <a:gd name="connsiteX14" fmla="*/ 116958 w 3986472"/>
              <a:gd name="connsiteY14" fmla="*/ 302954 h 3604689"/>
              <a:gd name="connsiteX15" fmla="*/ 0 w 3986472"/>
              <a:gd name="connsiteY15" fmla="*/ 185996 h 3604689"/>
              <a:gd name="connsiteX16" fmla="*/ 0 w 3986472"/>
              <a:gd name="connsiteY16" fmla="*/ 131880 h 3604689"/>
              <a:gd name="connsiteX17" fmla="*/ 116958 w 3986472"/>
              <a:gd name="connsiteY17" fmla="*/ 14922 h 3604689"/>
              <a:gd name="connsiteX18" fmla="*/ 1076491 w 3986472"/>
              <a:gd name="connsiteY18" fmla="*/ 14922 h 3604689"/>
              <a:gd name="connsiteX19" fmla="*/ 1193449 w 3986472"/>
              <a:gd name="connsiteY19" fmla="*/ 131880 h 3604689"/>
              <a:gd name="connsiteX20" fmla="*/ 1193449 w 3986472"/>
              <a:gd name="connsiteY20" fmla="*/ 185996 h 3604689"/>
              <a:gd name="connsiteX21" fmla="*/ 1076491 w 3986472"/>
              <a:gd name="connsiteY21" fmla="*/ 302954 h 3604689"/>
              <a:gd name="connsiteX22" fmla="*/ 1028167 w 3986472"/>
              <a:gd name="connsiteY22" fmla="*/ 302954 h 3604689"/>
              <a:gd name="connsiteX23" fmla="*/ 1028167 w 3986472"/>
              <a:gd name="connsiteY23" fmla="*/ 1733448 h 3604689"/>
              <a:gd name="connsiteX24" fmla="*/ 2848679 w 3986472"/>
              <a:gd name="connsiteY24" fmla="*/ 0 h 360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86472" h="3604689">
                <a:moveTo>
                  <a:pt x="2848679" y="0"/>
                </a:moveTo>
                <a:lnTo>
                  <a:pt x="3971074" y="0"/>
                </a:lnTo>
                <a:lnTo>
                  <a:pt x="2561353" y="1342303"/>
                </a:lnTo>
                <a:lnTo>
                  <a:pt x="3986472" y="1342303"/>
                </a:lnTo>
                <a:lnTo>
                  <a:pt x="3372472" y="1943009"/>
                </a:lnTo>
                <a:cubicBezTo>
                  <a:pt x="3620560" y="2058727"/>
                  <a:pt x="3779978" y="2367682"/>
                  <a:pt x="3652526" y="2541537"/>
                </a:cubicBezTo>
                <a:lnTo>
                  <a:pt x="2667555" y="3603007"/>
                </a:lnTo>
                <a:lnTo>
                  <a:pt x="1617559" y="3571118"/>
                </a:lnTo>
                <a:lnTo>
                  <a:pt x="2628063" y="2560614"/>
                </a:lnTo>
                <a:lnTo>
                  <a:pt x="1908216" y="2538753"/>
                </a:lnTo>
                <a:lnTo>
                  <a:pt x="2569809" y="1877159"/>
                </a:lnTo>
                <a:lnTo>
                  <a:pt x="1999634" y="1877159"/>
                </a:lnTo>
                <a:lnTo>
                  <a:pt x="185337" y="3604689"/>
                </a:lnTo>
                <a:lnTo>
                  <a:pt x="185337" y="302954"/>
                </a:lnTo>
                <a:lnTo>
                  <a:pt x="116958" y="302954"/>
                </a:lnTo>
                <a:cubicBezTo>
                  <a:pt x="52364" y="302954"/>
                  <a:pt x="0" y="250590"/>
                  <a:pt x="0" y="185996"/>
                </a:cubicBezTo>
                <a:lnTo>
                  <a:pt x="0" y="131880"/>
                </a:lnTo>
                <a:cubicBezTo>
                  <a:pt x="0" y="67286"/>
                  <a:pt x="52364" y="14922"/>
                  <a:pt x="116958" y="14922"/>
                </a:cubicBezTo>
                <a:lnTo>
                  <a:pt x="1076491" y="14922"/>
                </a:lnTo>
                <a:cubicBezTo>
                  <a:pt x="1141085" y="14922"/>
                  <a:pt x="1193449" y="67286"/>
                  <a:pt x="1193449" y="131880"/>
                </a:cubicBezTo>
                <a:lnTo>
                  <a:pt x="1193449" y="185996"/>
                </a:lnTo>
                <a:cubicBezTo>
                  <a:pt x="1193449" y="250590"/>
                  <a:pt x="1141085" y="302954"/>
                  <a:pt x="1076491" y="302954"/>
                </a:cubicBezTo>
                <a:lnTo>
                  <a:pt x="1028167" y="302954"/>
                </a:lnTo>
                <a:lnTo>
                  <a:pt x="1028167" y="1733448"/>
                </a:lnTo>
                <a:lnTo>
                  <a:pt x="2848679"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a typeface="Arial Unicode MS"/>
              <a:cs typeface="+mn-cs"/>
            </a:endParaRPr>
          </a:p>
        </p:txBody>
      </p:sp>
      <p:sp>
        <p:nvSpPr>
          <p:cNvPr id="72" name="Freeform 43">
            <a:extLst>
              <a:ext uri="{FF2B5EF4-FFF2-40B4-BE49-F238E27FC236}">
                <a16:creationId xmlns:a16="http://schemas.microsoft.com/office/drawing/2014/main" id="{825EE8BE-D390-4C29-02B9-58B1D8C6AB43}"/>
              </a:ext>
            </a:extLst>
          </p:cNvPr>
          <p:cNvSpPr>
            <a:spLocks noChangeAspect="1"/>
          </p:cNvSpPr>
          <p:nvPr/>
        </p:nvSpPr>
        <p:spPr>
          <a:xfrm>
            <a:off x="6526799" y="3078739"/>
            <a:ext cx="537190" cy="612000"/>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a typeface="Arial Unicode MS"/>
              <a:cs typeface="+mn-cs"/>
            </a:endParaRPr>
          </a:p>
        </p:txBody>
      </p:sp>
      <p:sp>
        <p:nvSpPr>
          <p:cNvPr id="73" name="Rounded Rectangle 1">
            <a:extLst>
              <a:ext uri="{FF2B5EF4-FFF2-40B4-BE49-F238E27FC236}">
                <a16:creationId xmlns:a16="http://schemas.microsoft.com/office/drawing/2014/main" id="{3FDEFF4F-AD6C-7376-98FC-9F7213496109}"/>
              </a:ext>
            </a:extLst>
          </p:cNvPr>
          <p:cNvSpPr>
            <a:spLocks noChangeAspect="1"/>
          </p:cNvSpPr>
          <p:nvPr/>
        </p:nvSpPr>
        <p:spPr>
          <a:xfrm rot="2648398">
            <a:off x="6668710" y="1958106"/>
            <a:ext cx="253371" cy="648000"/>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a typeface="Arial Unicode MS"/>
              <a:cs typeface="+mn-cs"/>
            </a:endParaRPr>
          </a:p>
        </p:txBody>
      </p:sp>
      <p:grpSp>
        <p:nvGrpSpPr>
          <p:cNvPr id="6" name="Group 5">
            <a:extLst>
              <a:ext uri="{FF2B5EF4-FFF2-40B4-BE49-F238E27FC236}">
                <a16:creationId xmlns:a16="http://schemas.microsoft.com/office/drawing/2014/main" id="{1F22AA8A-6600-4BCE-857D-3E86D9A95823}"/>
              </a:ext>
            </a:extLst>
          </p:cNvPr>
          <p:cNvGrpSpPr/>
          <p:nvPr/>
        </p:nvGrpSpPr>
        <p:grpSpPr>
          <a:xfrm>
            <a:off x="3590925" y="4752975"/>
            <a:ext cx="1628317" cy="1536663"/>
            <a:chOff x="1476375" y="4362450"/>
            <a:chExt cx="1628317" cy="1536663"/>
          </a:xfrm>
        </p:grpSpPr>
        <p:grpSp>
          <p:nvGrpSpPr>
            <p:cNvPr id="75" name="Group 74">
              <a:extLst>
                <a:ext uri="{FF2B5EF4-FFF2-40B4-BE49-F238E27FC236}">
                  <a16:creationId xmlns:a16="http://schemas.microsoft.com/office/drawing/2014/main" id="{FF4B5EBF-921C-61AA-DC53-11BBF34C7F6E}"/>
                </a:ext>
              </a:extLst>
            </p:cNvPr>
            <p:cNvGrpSpPr/>
            <p:nvPr/>
          </p:nvGrpSpPr>
          <p:grpSpPr>
            <a:xfrm rot="20670820">
              <a:off x="2217352" y="4420000"/>
              <a:ext cx="887340" cy="732065"/>
              <a:chOff x="1064519" y="1872500"/>
              <a:chExt cx="1561257" cy="1445520"/>
            </a:xfrm>
            <a:solidFill>
              <a:schemeClr val="accent3">
                <a:lumMod val="75000"/>
              </a:schemeClr>
            </a:solidFill>
          </p:grpSpPr>
          <p:sp>
            <p:nvSpPr>
              <p:cNvPr id="76" name="Freeform: Shape 75">
                <a:extLst>
                  <a:ext uri="{FF2B5EF4-FFF2-40B4-BE49-F238E27FC236}">
                    <a16:creationId xmlns:a16="http://schemas.microsoft.com/office/drawing/2014/main" id="{E2E66A77-EF4A-5E5B-4CB1-46224D402624}"/>
                  </a:ext>
                </a:extLst>
              </p:cNvPr>
              <p:cNvSpPr/>
              <p:nvPr/>
            </p:nvSpPr>
            <p:spPr>
              <a:xfrm>
                <a:off x="1634779" y="2819951"/>
                <a:ext cx="110877" cy="179829"/>
              </a:xfrm>
              <a:custGeom>
                <a:avLst/>
                <a:gdLst>
                  <a:gd name="connsiteX0" fmla="*/ 95575 w 110877"/>
                  <a:gd name="connsiteY0" fmla="*/ 170244 h 179829"/>
                  <a:gd name="connsiteX1" fmla="*/ 68653 w 110877"/>
                  <a:gd name="connsiteY1" fmla="*/ 178699 h 179829"/>
                  <a:gd name="connsiteX2" fmla="*/ 41280 w 110877"/>
                  <a:gd name="connsiteY2" fmla="*/ 164423 h 179829"/>
                  <a:gd name="connsiteX3" fmla="*/ 1260 w 110877"/>
                  <a:gd name="connsiteY3" fmla="*/ 37088 h 179829"/>
                  <a:gd name="connsiteX4" fmla="*/ 15536 w 110877"/>
                  <a:gd name="connsiteY4" fmla="*/ 9715 h 179829"/>
                  <a:gd name="connsiteX5" fmla="*/ 42458 w 110877"/>
                  <a:gd name="connsiteY5" fmla="*/ 1260 h 179829"/>
                  <a:gd name="connsiteX6" fmla="*/ 69831 w 110877"/>
                  <a:gd name="connsiteY6" fmla="*/ 15536 h 179829"/>
                  <a:gd name="connsiteX7" fmla="*/ 109851 w 110877"/>
                  <a:gd name="connsiteY7" fmla="*/ 142872 h 179829"/>
                  <a:gd name="connsiteX8" fmla="*/ 95575 w 110877"/>
                  <a:gd name="connsiteY8" fmla="*/ 170244 h 1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7" h="179829">
                    <a:moveTo>
                      <a:pt x="95575" y="170244"/>
                    </a:moveTo>
                    <a:lnTo>
                      <a:pt x="68653" y="178699"/>
                    </a:lnTo>
                    <a:cubicBezTo>
                      <a:pt x="57184" y="182302"/>
                      <a:pt x="44884" y="175858"/>
                      <a:pt x="41280" y="164423"/>
                    </a:cubicBezTo>
                    <a:lnTo>
                      <a:pt x="1260" y="37088"/>
                    </a:lnTo>
                    <a:cubicBezTo>
                      <a:pt x="-2343" y="25619"/>
                      <a:pt x="4102" y="13318"/>
                      <a:pt x="15536" y="9715"/>
                    </a:cubicBezTo>
                    <a:lnTo>
                      <a:pt x="42458" y="1260"/>
                    </a:lnTo>
                    <a:cubicBezTo>
                      <a:pt x="53927" y="-2343"/>
                      <a:pt x="66228" y="4102"/>
                      <a:pt x="69831" y="15536"/>
                    </a:cubicBezTo>
                    <a:lnTo>
                      <a:pt x="109851" y="142872"/>
                    </a:lnTo>
                    <a:cubicBezTo>
                      <a:pt x="113454" y="154341"/>
                      <a:pt x="107044" y="166641"/>
                      <a:pt x="95575" y="1702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77" name="Freeform: Shape 76">
                <a:extLst>
                  <a:ext uri="{FF2B5EF4-FFF2-40B4-BE49-F238E27FC236}">
                    <a16:creationId xmlns:a16="http://schemas.microsoft.com/office/drawing/2014/main" id="{D1A81E3C-C8DB-F801-C66A-AE7533A6AA0A}"/>
                  </a:ext>
                </a:extLst>
              </p:cNvPr>
              <p:cNvSpPr/>
              <p:nvPr/>
            </p:nvSpPr>
            <p:spPr>
              <a:xfrm>
                <a:off x="2539846" y="2271312"/>
                <a:ext cx="85930" cy="302834"/>
              </a:xfrm>
              <a:custGeom>
                <a:avLst/>
                <a:gdLst>
                  <a:gd name="connsiteX0" fmla="*/ 17377 w 85929"/>
                  <a:gd name="connsiteY0" fmla="*/ 260 h 302833"/>
                  <a:gd name="connsiteX1" fmla="*/ 1646 w 85929"/>
                  <a:gd name="connsiteY1" fmla="*/ 145163 h 302833"/>
                  <a:gd name="connsiteX2" fmla="*/ 260 w 85929"/>
                  <a:gd name="connsiteY2" fmla="*/ 145163 h 302833"/>
                  <a:gd name="connsiteX3" fmla="*/ 953 w 85929"/>
                  <a:gd name="connsiteY3" fmla="*/ 151434 h 302833"/>
                  <a:gd name="connsiteX4" fmla="*/ 260 w 85929"/>
                  <a:gd name="connsiteY4" fmla="*/ 157706 h 302833"/>
                  <a:gd name="connsiteX5" fmla="*/ 1646 w 85929"/>
                  <a:gd name="connsiteY5" fmla="*/ 157706 h 302833"/>
                  <a:gd name="connsiteX6" fmla="*/ 17377 w 85929"/>
                  <a:gd name="connsiteY6" fmla="*/ 302643 h 302833"/>
                  <a:gd name="connsiteX7" fmla="*/ 85843 w 85929"/>
                  <a:gd name="connsiteY7" fmla="*/ 244433 h 302833"/>
                  <a:gd name="connsiteX8" fmla="*/ 85843 w 85929"/>
                  <a:gd name="connsiteY8" fmla="*/ 157706 h 302833"/>
                  <a:gd name="connsiteX9" fmla="*/ 85843 w 85929"/>
                  <a:gd name="connsiteY9" fmla="*/ 145163 h 302833"/>
                  <a:gd name="connsiteX10" fmla="*/ 85843 w 85929"/>
                  <a:gd name="connsiteY10" fmla="*/ 58436 h 3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29" h="302833">
                    <a:moveTo>
                      <a:pt x="17377" y="260"/>
                    </a:moveTo>
                    <a:lnTo>
                      <a:pt x="1646" y="145163"/>
                    </a:lnTo>
                    <a:lnTo>
                      <a:pt x="260" y="145163"/>
                    </a:lnTo>
                    <a:lnTo>
                      <a:pt x="953" y="151434"/>
                    </a:lnTo>
                    <a:lnTo>
                      <a:pt x="260" y="157706"/>
                    </a:lnTo>
                    <a:lnTo>
                      <a:pt x="1646" y="157706"/>
                    </a:lnTo>
                    <a:lnTo>
                      <a:pt x="17377" y="302643"/>
                    </a:lnTo>
                    <a:lnTo>
                      <a:pt x="85843" y="244433"/>
                    </a:lnTo>
                    <a:lnTo>
                      <a:pt x="85843" y="157706"/>
                    </a:lnTo>
                    <a:lnTo>
                      <a:pt x="85843" y="145163"/>
                    </a:lnTo>
                    <a:lnTo>
                      <a:pt x="85843" y="5843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78" name="Freeform: Shape 77">
                <a:extLst>
                  <a:ext uri="{FF2B5EF4-FFF2-40B4-BE49-F238E27FC236}">
                    <a16:creationId xmlns:a16="http://schemas.microsoft.com/office/drawing/2014/main" id="{1DB680B2-9664-05CA-EE03-10518CF1C90B}"/>
                  </a:ext>
                </a:extLst>
              </p:cNvPr>
              <p:cNvSpPr/>
              <p:nvPr/>
            </p:nvSpPr>
            <p:spPr>
              <a:xfrm>
                <a:off x="1326355" y="2477085"/>
                <a:ext cx="459448" cy="840935"/>
              </a:xfrm>
              <a:custGeom>
                <a:avLst/>
                <a:gdLst>
                  <a:gd name="connsiteX0" fmla="*/ 423750 w 459447"/>
                  <a:gd name="connsiteY0" fmla="*/ 795051 h 840935"/>
                  <a:gd name="connsiteX1" fmla="*/ 284980 w 459447"/>
                  <a:gd name="connsiteY1" fmla="*/ 838674 h 840935"/>
                  <a:gd name="connsiteX2" fmla="*/ 221122 w 459447"/>
                  <a:gd name="connsiteY2" fmla="*/ 805342 h 840935"/>
                  <a:gd name="connsiteX3" fmla="*/ 2590 w 459447"/>
                  <a:gd name="connsiteY3" fmla="*/ 110072 h 840935"/>
                  <a:gd name="connsiteX4" fmla="*/ 35922 w 459447"/>
                  <a:gd name="connsiteY4" fmla="*/ 46213 h 840935"/>
                  <a:gd name="connsiteX5" fmla="*/ 174692 w 459447"/>
                  <a:gd name="connsiteY5" fmla="*/ 2590 h 840935"/>
                  <a:gd name="connsiteX6" fmla="*/ 238551 w 459447"/>
                  <a:gd name="connsiteY6" fmla="*/ 35922 h 840935"/>
                  <a:gd name="connsiteX7" fmla="*/ 457048 w 459447"/>
                  <a:gd name="connsiteY7" fmla="*/ 731227 h 840935"/>
                  <a:gd name="connsiteX8" fmla="*/ 423750 w 459447"/>
                  <a:gd name="connsiteY8" fmla="*/ 795051 h 84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447" h="840935">
                    <a:moveTo>
                      <a:pt x="423750" y="795051"/>
                    </a:moveTo>
                    <a:lnTo>
                      <a:pt x="284980" y="838674"/>
                    </a:lnTo>
                    <a:cubicBezTo>
                      <a:pt x="258266" y="847059"/>
                      <a:pt x="229507" y="832091"/>
                      <a:pt x="221122" y="805342"/>
                    </a:cubicBezTo>
                    <a:lnTo>
                      <a:pt x="2590" y="110072"/>
                    </a:lnTo>
                    <a:cubicBezTo>
                      <a:pt x="-5795" y="83357"/>
                      <a:pt x="9173" y="54598"/>
                      <a:pt x="35922" y="46213"/>
                    </a:cubicBezTo>
                    <a:lnTo>
                      <a:pt x="174692" y="2590"/>
                    </a:lnTo>
                    <a:cubicBezTo>
                      <a:pt x="201407" y="-5795"/>
                      <a:pt x="230165" y="9173"/>
                      <a:pt x="238551" y="35922"/>
                    </a:cubicBezTo>
                    <a:lnTo>
                      <a:pt x="457048" y="731227"/>
                    </a:lnTo>
                    <a:cubicBezTo>
                      <a:pt x="465468" y="757942"/>
                      <a:pt x="450465" y="786666"/>
                      <a:pt x="423750" y="79505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79" name="Freeform: Shape 78">
                <a:extLst>
                  <a:ext uri="{FF2B5EF4-FFF2-40B4-BE49-F238E27FC236}">
                    <a16:creationId xmlns:a16="http://schemas.microsoft.com/office/drawing/2014/main" id="{0A51E12C-C0D7-4C30-737C-84785880986A}"/>
                  </a:ext>
                </a:extLst>
              </p:cNvPr>
              <p:cNvSpPr/>
              <p:nvPr/>
            </p:nvSpPr>
            <p:spPr>
              <a:xfrm>
                <a:off x="1471820" y="1927904"/>
                <a:ext cx="1038782" cy="989580"/>
              </a:xfrm>
              <a:custGeom>
                <a:avLst/>
                <a:gdLst>
                  <a:gd name="connsiteX0" fmla="*/ 541133 w 1038782"/>
                  <a:gd name="connsiteY0" fmla="*/ 221633 h 989580"/>
                  <a:gd name="connsiteX1" fmla="*/ 260 w 1038782"/>
                  <a:gd name="connsiteY1" fmla="*/ 221633 h 989580"/>
                  <a:gd name="connsiteX2" fmla="*/ 260 w 1038782"/>
                  <a:gd name="connsiteY2" fmla="*/ 487393 h 989580"/>
                  <a:gd name="connsiteX3" fmla="*/ 260 w 1038782"/>
                  <a:gd name="connsiteY3" fmla="*/ 502326 h 989580"/>
                  <a:gd name="connsiteX4" fmla="*/ 260 w 1038782"/>
                  <a:gd name="connsiteY4" fmla="*/ 768086 h 989580"/>
                  <a:gd name="connsiteX5" fmla="*/ 541133 w 1038782"/>
                  <a:gd name="connsiteY5" fmla="*/ 768086 h 989580"/>
                  <a:gd name="connsiteX6" fmla="*/ 1038626 w 1038782"/>
                  <a:gd name="connsiteY6" fmla="*/ 989459 h 989580"/>
                  <a:gd name="connsiteX7" fmla="*/ 1038626 w 1038782"/>
                  <a:gd name="connsiteY7" fmla="*/ 502326 h 989580"/>
                  <a:gd name="connsiteX8" fmla="*/ 1038626 w 1038782"/>
                  <a:gd name="connsiteY8" fmla="*/ 487393 h 989580"/>
                  <a:gd name="connsiteX9" fmla="*/ 1038626 w 1038782"/>
                  <a:gd name="connsiteY9" fmla="*/ 260 h 989580"/>
                  <a:gd name="connsiteX10" fmla="*/ 541133 w 1038782"/>
                  <a:gd name="connsiteY10" fmla="*/ 221633 h 9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782" h="989580">
                    <a:moveTo>
                      <a:pt x="541133" y="221633"/>
                    </a:moveTo>
                    <a:lnTo>
                      <a:pt x="260" y="221633"/>
                    </a:lnTo>
                    <a:lnTo>
                      <a:pt x="260" y="487393"/>
                    </a:lnTo>
                    <a:lnTo>
                      <a:pt x="260" y="502326"/>
                    </a:lnTo>
                    <a:lnTo>
                      <a:pt x="260" y="768086"/>
                    </a:lnTo>
                    <a:lnTo>
                      <a:pt x="541133" y="768086"/>
                    </a:lnTo>
                    <a:cubicBezTo>
                      <a:pt x="541133" y="768086"/>
                      <a:pt x="851521" y="802319"/>
                      <a:pt x="1038626" y="989459"/>
                    </a:cubicBezTo>
                    <a:lnTo>
                      <a:pt x="1038626" y="502326"/>
                    </a:lnTo>
                    <a:lnTo>
                      <a:pt x="1038626" y="487393"/>
                    </a:lnTo>
                    <a:lnTo>
                      <a:pt x="1038626" y="260"/>
                    </a:lnTo>
                    <a:cubicBezTo>
                      <a:pt x="851486" y="187400"/>
                      <a:pt x="541133" y="221633"/>
                      <a:pt x="541133" y="221633"/>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80" name="Freeform: Shape 79">
                <a:extLst>
                  <a:ext uri="{FF2B5EF4-FFF2-40B4-BE49-F238E27FC236}">
                    <a16:creationId xmlns:a16="http://schemas.microsoft.com/office/drawing/2014/main" id="{D0883AD3-E310-D4E4-FF7C-5692B33F88E1}"/>
                  </a:ext>
                </a:extLst>
              </p:cNvPr>
              <p:cNvSpPr/>
              <p:nvPr/>
            </p:nvSpPr>
            <p:spPr>
              <a:xfrm>
                <a:off x="2510221" y="1872500"/>
                <a:ext cx="59597" cy="1100458"/>
              </a:xfrm>
              <a:custGeom>
                <a:avLst/>
                <a:gdLst>
                  <a:gd name="connsiteX0" fmla="*/ 41562 w 59596"/>
                  <a:gd name="connsiteY0" fmla="*/ 1100267 h 1100457"/>
                  <a:gd name="connsiteX1" fmla="*/ 18277 w 59596"/>
                  <a:gd name="connsiteY1" fmla="*/ 1100267 h 1100457"/>
                  <a:gd name="connsiteX2" fmla="*/ 260 w 59596"/>
                  <a:gd name="connsiteY2" fmla="*/ 1082250 h 1100457"/>
                  <a:gd name="connsiteX3" fmla="*/ 260 w 59596"/>
                  <a:gd name="connsiteY3" fmla="*/ 18277 h 1100457"/>
                  <a:gd name="connsiteX4" fmla="*/ 18277 w 59596"/>
                  <a:gd name="connsiteY4" fmla="*/ 260 h 1100457"/>
                  <a:gd name="connsiteX5" fmla="*/ 41562 w 59596"/>
                  <a:gd name="connsiteY5" fmla="*/ 260 h 1100457"/>
                  <a:gd name="connsiteX6" fmla="*/ 59579 w 59596"/>
                  <a:gd name="connsiteY6" fmla="*/ 18277 h 1100457"/>
                  <a:gd name="connsiteX7" fmla="*/ 59579 w 59596"/>
                  <a:gd name="connsiteY7" fmla="*/ 1082250 h 1100457"/>
                  <a:gd name="connsiteX8" fmla="*/ 41562 w 59596"/>
                  <a:gd name="connsiteY8" fmla="*/ 1100267 h 1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6" h="1100457">
                    <a:moveTo>
                      <a:pt x="41562" y="1100267"/>
                    </a:moveTo>
                    <a:lnTo>
                      <a:pt x="18277" y="1100267"/>
                    </a:lnTo>
                    <a:cubicBezTo>
                      <a:pt x="8368" y="1100267"/>
                      <a:pt x="260" y="1092159"/>
                      <a:pt x="260" y="1082250"/>
                    </a:cubicBezTo>
                    <a:lnTo>
                      <a:pt x="260" y="18277"/>
                    </a:lnTo>
                    <a:cubicBezTo>
                      <a:pt x="260" y="8368"/>
                      <a:pt x="8368" y="260"/>
                      <a:pt x="18277" y="260"/>
                    </a:cubicBezTo>
                    <a:lnTo>
                      <a:pt x="41562" y="260"/>
                    </a:lnTo>
                    <a:cubicBezTo>
                      <a:pt x="51471" y="260"/>
                      <a:pt x="59579" y="8368"/>
                      <a:pt x="59579" y="18277"/>
                    </a:cubicBezTo>
                    <a:lnTo>
                      <a:pt x="59579" y="1082250"/>
                    </a:lnTo>
                    <a:cubicBezTo>
                      <a:pt x="59579" y="1092159"/>
                      <a:pt x="51471" y="1100267"/>
                      <a:pt x="41562" y="1100267"/>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81" name="Freeform: Shape 80">
                <a:extLst>
                  <a:ext uri="{FF2B5EF4-FFF2-40B4-BE49-F238E27FC236}">
                    <a16:creationId xmlns:a16="http://schemas.microsoft.com/office/drawing/2014/main" id="{77D0EC4A-0220-CA52-39BA-2583C742F569}"/>
                  </a:ext>
                </a:extLst>
              </p:cNvPr>
              <p:cNvSpPr/>
              <p:nvPr/>
            </p:nvSpPr>
            <p:spPr>
              <a:xfrm>
                <a:off x="1064519" y="2288498"/>
                <a:ext cx="126123" cy="267492"/>
              </a:xfrm>
              <a:custGeom>
                <a:avLst/>
                <a:gdLst>
                  <a:gd name="connsiteX0" fmla="*/ 260 w 126122"/>
                  <a:gd name="connsiteY0" fmla="*/ 260 h 267491"/>
                  <a:gd name="connsiteX1" fmla="*/ 126071 w 126122"/>
                  <a:gd name="connsiteY1" fmla="*/ 260 h 267491"/>
                  <a:gd name="connsiteX2" fmla="*/ 126071 w 126122"/>
                  <a:gd name="connsiteY2" fmla="*/ 267266 h 267491"/>
                  <a:gd name="connsiteX3" fmla="*/ 260 w 126122"/>
                  <a:gd name="connsiteY3" fmla="*/ 267266 h 267491"/>
                </a:gdLst>
                <a:ahLst/>
                <a:cxnLst>
                  <a:cxn ang="0">
                    <a:pos x="connsiteX0" y="connsiteY0"/>
                  </a:cxn>
                  <a:cxn ang="0">
                    <a:pos x="connsiteX1" y="connsiteY1"/>
                  </a:cxn>
                  <a:cxn ang="0">
                    <a:pos x="connsiteX2" y="connsiteY2"/>
                  </a:cxn>
                  <a:cxn ang="0">
                    <a:pos x="connsiteX3" y="connsiteY3"/>
                  </a:cxn>
                </a:cxnLst>
                <a:rect l="l" t="t" r="r" b="b"/>
                <a:pathLst>
                  <a:path w="126122" h="267491">
                    <a:moveTo>
                      <a:pt x="260" y="260"/>
                    </a:moveTo>
                    <a:lnTo>
                      <a:pt x="126071" y="260"/>
                    </a:lnTo>
                    <a:lnTo>
                      <a:pt x="126071" y="267266"/>
                    </a:lnTo>
                    <a:lnTo>
                      <a:pt x="260" y="26726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82" name="Freeform: Shape 81">
                <a:extLst>
                  <a:ext uri="{FF2B5EF4-FFF2-40B4-BE49-F238E27FC236}">
                    <a16:creationId xmlns:a16="http://schemas.microsoft.com/office/drawing/2014/main" id="{CF00D25B-0E92-AF7F-25E2-2410600686B7}"/>
                  </a:ext>
                </a:extLst>
              </p:cNvPr>
              <p:cNvSpPr/>
              <p:nvPr/>
            </p:nvSpPr>
            <p:spPr>
              <a:xfrm>
                <a:off x="1122660" y="2149278"/>
                <a:ext cx="349610" cy="545724"/>
              </a:xfrm>
              <a:custGeom>
                <a:avLst/>
                <a:gdLst>
                  <a:gd name="connsiteX0" fmla="*/ 132620 w 349610"/>
                  <a:gd name="connsiteY0" fmla="*/ 260 h 545724"/>
                  <a:gd name="connsiteX1" fmla="*/ 260 w 349610"/>
                  <a:gd name="connsiteY1" fmla="*/ 78463 h 545724"/>
                  <a:gd name="connsiteX2" fmla="*/ 260 w 349610"/>
                  <a:gd name="connsiteY2" fmla="*/ 269727 h 545724"/>
                  <a:gd name="connsiteX3" fmla="*/ 260 w 349610"/>
                  <a:gd name="connsiteY3" fmla="*/ 276206 h 545724"/>
                  <a:gd name="connsiteX4" fmla="*/ 260 w 349610"/>
                  <a:gd name="connsiteY4" fmla="*/ 467469 h 545724"/>
                  <a:gd name="connsiteX5" fmla="*/ 132620 w 349610"/>
                  <a:gd name="connsiteY5" fmla="*/ 545673 h 545724"/>
                  <a:gd name="connsiteX6" fmla="*/ 349420 w 349610"/>
                  <a:gd name="connsiteY6" fmla="*/ 545673 h 545724"/>
                  <a:gd name="connsiteX7" fmla="*/ 349420 w 349610"/>
                  <a:gd name="connsiteY7" fmla="*/ 276206 h 545724"/>
                  <a:gd name="connsiteX8" fmla="*/ 349420 w 349610"/>
                  <a:gd name="connsiteY8" fmla="*/ 269727 h 545724"/>
                  <a:gd name="connsiteX9" fmla="*/ 349420 w 349610"/>
                  <a:gd name="connsiteY9" fmla="*/ 260 h 5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610" h="545724">
                    <a:moveTo>
                      <a:pt x="132620" y="260"/>
                    </a:moveTo>
                    <a:lnTo>
                      <a:pt x="260" y="78463"/>
                    </a:lnTo>
                    <a:lnTo>
                      <a:pt x="260" y="269727"/>
                    </a:lnTo>
                    <a:lnTo>
                      <a:pt x="260" y="276206"/>
                    </a:lnTo>
                    <a:lnTo>
                      <a:pt x="260" y="467469"/>
                    </a:lnTo>
                    <a:lnTo>
                      <a:pt x="132620" y="545673"/>
                    </a:lnTo>
                    <a:lnTo>
                      <a:pt x="349420" y="545673"/>
                    </a:lnTo>
                    <a:lnTo>
                      <a:pt x="349420" y="276206"/>
                    </a:lnTo>
                    <a:lnTo>
                      <a:pt x="349420" y="269727"/>
                    </a:lnTo>
                    <a:lnTo>
                      <a:pt x="349420" y="260"/>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83" name="Group 82">
              <a:extLst>
                <a:ext uri="{FF2B5EF4-FFF2-40B4-BE49-F238E27FC236}">
                  <a16:creationId xmlns:a16="http://schemas.microsoft.com/office/drawing/2014/main" id="{2847C62E-0411-BF59-C97D-8F76244938D4}"/>
                </a:ext>
              </a:extLst>
            </p:cNvPr>
            <p:cNvGrpSpPr/>
            <p:nvPr/>
          </p:nvGrpSpPr>
          <p:grpSpPr>
            <a:xfrm>
              <a:off x="1476375" y="4362450"/>
              <a:ext cx="1133475" cy="1536663"/>
              <a:chOff x="1126074" y="2670966"/>
              <a:chExt cx="2734161" cy="3573152"/>
            </a:xfrm>
          </p:grpSpPr>
          <p:sp>
            <p:nvSpPr>
              <p:cNvPr id="84" name="Freeform 15">
                <a:extLst>
                  <a:ext uri="{FF2B5EF4-FFF2-40B4-BE49-F238E27FC236}">
                    <a16:creationId xmlns:a16="http://schemas.microsoft.com/office/drawing/2014/main" id="{7A2E13B5-E1EA-83E6-FA33-DC93F92C43C6}"/>
                  </a:ext>
                </a:extLst>
              </p:cNvPr>
              <p:cNvSpPr/>
              <p:nvPr/>
            </p:nvSpPr>
            <p:spPr>
              <a:xfrm rot="1258431">
                <a:off x="3177475" y="3781009"/>
                <a:ext cx="682760" cy="881775"/>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5" name="Freeform 18">
                <a:extLst>
                  <a:ext uri="{FF2B5EF4-FFF2-40B4-BE49-F238E27FC236}">
                    <a16:creationId xmlns:a16="http://schemas.microsoft.com/office/drawing/2014/main" id="{B024D613-4F45-B29B-F7B3-6BD187BA9CC1}"/>
                  </a:ext>
                </a:extLst>
              </p:cNvPr>
              <p:cNvSpPr>
                <a:spLocks/>
              </p:cNvSpPr>
              <p:nvPr/>
            </p:nvSpPr>
            <p:spPr bwMode="auto">
              <a:xfrm rot="20940928" flipH="1">
                <a:off x="1126074" y="2670966"/>
                <a:ext cx="1656184" cy="1909514"/>
              </a:xfrm>
              <a:custGeom>
                <a:avLst/>
                <a:gdLst>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697686 w 1656184"/>
                  <a:gd name="connsiteY95" fmla="*/ 1708838 h 1909514"/>
                  <a:gd name="connsiteX96" fmla="*/ 1413007 w 1656184"/>
                  <a:gd name="connsiteY96" fmla="*/ 1487444 h 1909514"/>
                  <a:gd name="connsiteX97" fmla="*/ 1412429 w 1656184"/>
                  <a:gd name="connsiteY97" fmla="*/ 1485195 h 1909514"/>
                  <a:gd name="connsiteX98" fmla="*/ 1405111 w 1656184"/>
                  <a:gd name="connsiteY98" fmla="*/ 1455538 h 1909514"/>
                  <a:gd name="connsiteX99" fmla="*/ 1398918 w 1656184"/>
                  <a:gd name="connsiteY99" fmla="*/ 1425881 h 1909514"/>
                  <a:gd name="connsiteX100" fmla="*/ 1394978 w 1656184"/>
                  <a:gd name="connsiteY100" fmla="*/ 1398549 h 1909514"/>
                  <a:gd name="connsiteX101" fmla="*/ 1392163 w 1656184"/>
                  <a:gd name="connsiteY101" fmla="*/ 1372381 h 1909514"/>
                  <a:gd name="connsiteX102" fmla="*/ 1391037 w 1656184"/>
                  <a:gd name="connsiteY102" fmla="*/ 1350865 h 1909514"/>
                  <a:gd name="connsiteX103" fmla="*/ 1392163 w 1656184"/>
                  <a:gd name="connsiteY103" fmla="*/ 1332837 h 1909514"/>
                  <a:gd name="connsiteX104" fmla="*/ 1401171 w 1656184"/>
                  <a:gd name="connsiteY104" fmla="*/ 1295039 h 1909514"/>
                  <a:gd name="connsiteX105" fmla="*/ 1412429 w 1656184"/>
                  <a:gd name="connsiteY105" fmla="*/ 1260148 h 1909514"/>
                  <a:gd name="connsiteX106" fmla="*/ 1426503 w 1656184"/>
                  <a:gd name="connsiteY106" fmla="*/ 1227001 h 1909514"/>
                  <a:gd name="connsiteX107" fmla="*/ 1443954 w 1656184"/>
                  <a:gd name="connsiteY107" fmla="*/ 1197926 h 1909514"/>
                  <a:gd name="connsiteX108" fmla="*/ 1469849 w 1656184"/>
                  <a:gd name="connsiteY108" fmla="*/ 1161872 h 1909514"/>
                  <a:gd name="connsiteX109" fmla="*/ 1496308 w 1656184"/>
                  <a:gd name="connsiteY109" fmla="*/ 1125818 h 1909514"/>
                  <a:gd name="connsiteX110" fmla="*/ 1522767 w 1656184"/>
                  <a:gd name="connsiteY110" fmla="*/ 1090926 h 1909514"/>
                  <a:gd name="connsiteX111" fmla="*/ 1549788 w 1656184"/>
                  <a:gd name="connsiteY111" fmla="*/ 1053710 h 1909514"/>
                  <a:gd name="connsiteX112" fmla="*/ 1573995 w 1656184"/>
                  <a:gd name="connsiteY112" fmla="*/ 1015911 h 1909514"/>
                  <a:gd name="connsiteX113" fmla="*/ 1597637 w 1656184"/>
                  <a:gd name="connsiteY113" fmla="*/ 976949 h 1909514"/>
                  <a:gd name="connsiteX114" fmla="*/ 1617341 w 1656184"/>
                  <a:gd name="connsiteY114" fmla="*/ 934499 h 1909514"/>
                  <a:gd name="connsiteX115" fmla="*/ 1633666 w 1656184"/>
                  <a:gd name="connsiteY115" fmla="*/ 889140 h 1909514"/>
                  <a:gd name="connsiteX116" fmla="*/ 1646051 w 1656184"/>
                  <a:gd name="connsiteY116" fmla="*/ 836222 h 1909514"/>
                  <a:gd name="connsiteX117" fmla="*/ 1652807 w 1656184"/>
                  <a:gd name="connsiteY117" fmla="*/ 782141 h 1909514"/>
                  <a:gd name="connsiteX118" fmla="*/ 1656184 w 1656184"/>
                  <a:gd name="connsiteY118" fmla="*/ 726897 h 1909514"/>
                  <a:gd name="connsiteX119" fmla="*/ 1655059 w 1656184"/>
                  <a:gd name="connsiteY119" fmla="*/ 671072 h 1909514"/>
                  <a:gd name="connsiteX120" fmla="*/ 1651118 w 1656184"/>
                  <a:gd name="connsiteY120" fmla="*/ 616409 h 1909514"/>
                  <a:gd name="connsiteX121" fmla="*/ 1642674 w 1656184"/>
                  <a:gd name="connsiteY121" fmla="*/ 563490 h 1909514"/>
                  <a:gd name="connsiteX122" fmla="*/ 1631415 w 1656184"/>
                  <a:gd name="connsiteY122" fmla="*/ 511736 h 1909514"/>
                  <a:gd name="connsiteX123" fmla="*/ 1617341 w 1656184"/>
                  <a:gd name="connsiteY123" fmla="*/ 464051 h 1909514"/>
                  <a:gd name="connsiteX124" fmla="*/ 1601579 w 1656184"/>
                  <a:gd name="connsiteY124" fmla="*/ 420438 h 1909514"/>
                  <a:gd name="connsiteX125" fmla="*/ 1583565 w 1656184"/>
                  <a:gd name="connsiteY125" fmla="*/ 381475 h 1909514"/>
                  <a:gd name="connsiteX126" fmla="*/ 1556543 w 1656184"/>
                  <a:gd name="connsiteY126" fmla="*/ 334954 h 1909514"/>
                  <a:gd name="connsiteX127" fmla="*/ 1527270 w 1656184"/>
                  <a:gd name="connsiteY127" fmla="*/ 290759 h 1909514"/>
                  <a:gd name="connsiteX128" fmla="*/ 1494056 w 1656184"/>
                  <a:gd name="connsiteY128" fmla="*/ 249471 h 1909514"/>
                  <a:gd name="connsiteX129" fmla="*/ 1458590 w 1656184"/>
                  <a:gd name="connsiteY129" fmla="*/ 209928 h 1909514"/>
                  <a:gd name="connsiteX130" fmla="*/ 1419747 w 1656184"/>
                  <a:gd name="connsiteY130" fmla="*/ 174455 h 1909514"/>
                  <a:gd name="connsiteX131" fmla="*/ 1376400 w 1656184"/>
                  <a:gd name="connsiteY131" fmla="*/ 141309 h 1909514"/>
                  <a:gd name="connsiteX132" fmla="*/ 1331365 w 1656184"/>
                  <a:gd name="connsiteY132" fmla="*/ 111652 h 1909514"/>
                  <a:gd name="connsiteX133" fmla="*/ 1283515 w 1656184"/>
                  <a:gd name="connsiteY133" fmla="*/ 85483 h 1909514"/>
                  <a:gd name="connsiteX134" fmla="*/ 1231161 w 1656184"/>
                  <a:gd name="connsiteY134" fmla="*/ 63386 h 1909514"/>
                  <a:gd name="connsiteX135" fmla="*/ 1177119 w 1656184"/>
                  <a:gd name="connsiteY135" fmla="*/ 43033 h 1909514"/>
                  <a:gd name="connsiteX136" fmla="*/ 1118572 w 1656184"/>
                  <a:gd name="connsiteY136" fmla="*/ 27332 h 1909514"/>
                  <a:gd name="connsiteX137" fmla="*/ 1057210 w 1656184"/>
                  <a:gd name="connsiteY137" fmla="*/ 14538 h 1909514"/>
                  <a:gd name="connsiteX138" fmla="*/ 993036 w 1656184"/>
                  <a:gd name="connsiteY138" fmla="*/ 5815 h 1909514"/>
                  <a:gd name="connsiteX139" fmla="*/ 925482 w 1656184"/>
                  <a:gd name="connsiteY139" fmla="*/ 582 h 1909514"/>
                  <a:gd name="connsiteX140" fmla="*/ 853425 w 1656184"/>
                  <a:gd name="connsiteY140"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1413007 w 1656184"/>
                  <a:gd name="connsiteY95" fmla="*/ 1487444 h 1909514"/>
                  <a:gd name="connsiteX96" fmla="*/ 1412429 w 1656184"/>
                  <a:gd name="connsiteY96" fmla="*/ 1485195 h 1909514"/>
                  <a:gd name="connsiteX97" fmla="*/ 1405111 w 1656184"/>
                  <a:gd name="connsiteY97" fmla="*/ 1455538 h 1909514"/>
                  <a:gd name="connsiteX98" fmla="*/ 1398918 w 1656184"/>
                  <a:gd name="connsiteY98" fmla="*/ 1425881 h 1909514"/>
                  <a:gd name="connsiteX99" fmla="*/ 1394978 w 1656184"/>
                  <a:gd name="connsiteY99" fmla="*/ 1398549 h 1909514"/>
                  <a:gd name="connsiteX100" fmla="*/ 1392163 w 1656184"/>
                  <a:gd name="connsiteY100" fmla="*/ 1372381 h 1909514"/>
                  <a:gd name="connsiteX101" fmla="*/ 1391037 w 1656184"/>
                  <a:gd name="connsiteY101" fmla="*/ 1350865 h 1909514"/>
                  <a:gd name="connsiteX102" fmla="*/ 1392163 w 1656184"/>
                  <a:gd name="connsiteY102" fmla="*/ 1332837 h 1909514"/>
                  <a:gd name="connsiteX103" fmla="*/ 1401171 w 1656184"/>
                  <a:gd name="connsiteY103" fmla="*/ 1295039 h 1909514"/>
                  <a:gd name="connsiteX104" fmla="*/ 1412429 w 1656184"/>
                  <a:gd name="connsiteY104" fmla="*/ 1260148 h 1909514"/>
                  <a:gd name="connsiteX105" fmla="*/ 1426503 w 1656184"/>
                  <a:gd name="connsiteY105" fmla="*/ 1227001 h 1909514"/>
                  <a:gd name="connsiteX106" fmla="*/ 1443954 w 1656184"/>
                  <a:gd name="connsiteY106" fmla="*/ 1197926 h 1909514"/>
                  <a:gd name="connsiteX107" fmla="*/ 1469849 w 1656184"/>
                  <a:gd name="connsiteY107" fmla="*/ 1161872 h 1909514"/>
                  <a:gd name="connsiteX108" fmla="*/ 1496308 w 1656184"/>
                  <a:gd name="connsiteY108" fmla="*/ 1125818 h 1909514"/>
                  <a:gd name="connsiteX109" fmla="*/ 1522767 w 1656184"/>
                  <a:gd name="connsiteY109" fmla="*/ 1090926 h 1909514"/>
                  <a:gd name="connsiteX110" fmla="*/ 1549788 w 1656184"/>
                  <a:gd name="connsiteY110" fmla="*/ 1053710 h 1909514"/>
                  <a:gd name="connsiteX111" fmla="*/ 1573995 w 1656184"/>
                  <a:gd name="connsiteY111" fmla="*/ 1015911 h 1909514"/>
                  <a:gd name="connsiteX112" fmla="*/ 1597637 w 1656184"/>
                  <a:gd name="connsiteY112" fmla="*/ 976949 h 1909514"/>
                  <a:gd name="connsiteX113" fmla="*/ 1617341 w 1656184"/>
                  <a:gd name="connsiteY113" fmla="*/ 934499 h 1909514"/>
                  <a:gd name="connsiteX114" fmla="*/ 1633666 w 1656184"/>
                  <a:gd name="connsiteY114" fmla="*/ 889140 h 1909514"/>
                  <a:gd name="connsiteX115" fmla="*/ 1646051 w 1656184"/>
                  <a:gd name="connsiteY115" fmla="*/ 836222 h 1909514"/>
                  <a:gd name="connsiteX116" fmla="*/ 1652807 w 1656184"/>
                  <a:gd name="connsiteY116" fmla="*/ 782141 h 1909514"/>
                  <a:gd name="connsiteX117" fmla="*/ 1656184 w 1656184"/>
                  <a:gd name="connsiteY117" fmla="*/ 726897 h 1909514"/>
                  <a:gd name="connsiteX118" fmla="*/ 1655059 w 1656184"/>
                  <a:gd name="connsiteY118" fmla="*/ 671072 h 1909514"/>
                  <a:gd name="connsiteX119" fmla="*/ 1651118 w 1656184"/>
                  <a:gd name="connsiteY119" fmla="*/ 616409 h 1909514"/>
                  <a:gd name="connsiteX120" fmla="*/ 1642674 w 1656184"/>
                  <a:gd name="connsiteY120" fmla="*/ 563490 h 1909514"/>
                  <a:gd name="connsiteX121" fmla="*/ 1631415 w 1656184"/>
                  <a:gd name="connsiteY121" fmla="*/ 511736 h 1909514"/>
                  <a:gd name="connsiteX122" fmla="*/ 1617341 w 1656184"/>
                  <a:gd name="connsiteY122" fmla="*/ 464051 h 1909514"/>
                  <a:gd name="connsiteX123" fmla="*/ 1601579 w 1656184"/>
                  <a:gd name="connsiteY123" fmla="*/ 420438 h 1909514"/>
                  <a:gd name="connsiteX124" fmla="*/ 1583565 w 1656184"/>
                  <a:gd name="connsiteY124" fmla="*/ 381475 h 1909514"/>
                  <a:gd name="connsiteX125" fmla="*/ 1556543 w 1656184"/>
                  <a:gd name="connsiteY125" fmla="*/ 334954 h 1909514"/>
                  <a:gd name="connsiteX126" fmla="*/ 1527270 w 1656184"/>
                  <a:gd name="connsiteY126" fmla="*/ 290759 h 1909514"/>
                  <a:gd name="connsiteX127" fmla="*/ 1494056 w 1656184"/>
                  <a:gd name="connsiteY127" fmla="*/ 249471 h 1909514"/>
                  <a:gd name="connsiteX128" fmla="*/ 1458590 w 1656184"/>
                  <a:gd name="connsiteY128" fmla="*/ 209928 h 1909514"/>
                  <a:gd name="connsiteX129" fmla="*/ 1419747 w 1656184"/>
                  <a:gd name="connsiteY129" fmla="*/ 174455 h 1909514"/>
                  <a:gd name="connsiteX130" fmla="*/ 1376400 w 1656184"/>
                  <a:gd name="connsiteY130" fmla="*/ 141309 h 1909514"/>
                  <a:gd name="connsiteX131" fmla="*/ 1331365 w 1656184"/>
                  <a:gd name="connsiteY131" fmla="*/ 111652 h 1909514"/>
                  <a:gd name="connsiteX132" fmla="*/ 1283515 w 1656184"/>
                  <a:gd name="connsiteY132" fmla="*/ 85483 h 1909514"/>
                  <a:gd name="connsiteX133" fmla="*/ 1231161 w 1656184"/>
                  <a:gd name="connsiteY133" fmla="*/ 63386 h 1909514"/>
                  <a:gd name="connsiteX134" fmla="*/ 1177119 w 1656184"/>
                  <a:gd name="connsiteY134" fmla="*/ 43033 h 1909514"/>
                  <a:gd name="connsiteX135" fmla="*/ 1118572 w 1656184"/>
                  <a:gd name="connsiteY135" fmla="*/ 27332 h 1909514"/>
                  <a:gd name="connsiteX136" fmla="*/ 1057210 w 1656184"/>
                  <a:gd name="connsiteY136" fmla="*/ 14538 h 1909514"/>
                  <a:gd name="connsiteX137" fmla="*/ 993036 w 1656184"/>
                  <a:gd name="connsiteY137" fmla="*/ 5815 h 1909514"/>
                  <a:gd name="connsiteX138" fmla="*/ 925482 w 1656184"/>
                  <a:gd name="connsiteY138" fmla="*/ 582 h 1909514"/>
                  <a:gd name="connsiteX139" fmla="*/ 853425 w 1656184"/>
                  <a:gd name="connsiteY139"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1413007 w 1656184"/>
                  <a:gd name="connsiteY94" fmla="*/ 1487444 h 1909514"/>
                  <a:gd name="connsiteX95" fmla="*/ 1412429 w 1656184"/>
                  <a:gd name="connsiteY95" fmla="*/ 1485195 h 1909514"/>
                  <a:gd name="connsiteX96" fmla="*/ 1405111 w 1656184"/>
                  <a:gd name="connsiteY96" fmla="*/ 1455538 h 1909514"/>
                  <a:gd name="connsiteX97" fmla="*/ 1398918 w 1656184"/>
                  <a:gd name="connsiteY97" fmla="*/ 1425881 h 1909514"/>
                  <a:gd name="connsiteX98" fmla="*/ 1394978 w 1656184"/>
                  <a:gd name="connsiteY98" fmla="*/ 1398549 h 1909514"/>
                  <a:gd name="connsiteX99" fmla="*/ 1392163 w 1656184"/>
                  <a:gd name="connsiteY99" fmla="*/ 1372381 h 1909514"/>
                  <a:gd name="connsiteX100" fmla="*/ 1391037 w 1656184"/>
                  <a:gd name="connsiteY100" fmla="*/ 1350865 h 1909514"/>
                  <a:gd name="connsiteX101" fmla="*/ 1392163 w 1656184"/>
                  <a:gd name="connsiteY101" fmla="*/ 1332837 h 1909514"/>
                  <a:gd name="connsiteX102" fmla="*/ 1401171 w 1656184"/>
                  <a:gd name="connsiteY102" fmla="*/ 1295039 h 1909514"/>
                  <a:gd name="connsiteX103" fmla="*/ 1412429 w 1656184"/>
                  <a:gd name="connsiteY103" fmla="*/ 1260148 h 1909514"/>
                  <a:gd name="connsiteX104" fmla="*/ 1426503 w 1656184"/>
                  <a:gd name="connsiteY104" fmla="*/ 1227001 h 1909514"/>
                  <a:gd name="connsiteX105" fmla="*/ 1443954 w 1656184"/>
                  <a:gd name="connsiteY105" fmla="*/ 1197926 h 1909514"/>
                  <a:gd name="connsiteX106" fmla="*/ 1469849 w 1656184"/>
                  <a:gd name="connsiteY106" fmla="*/ 1161872 h 1909514"/>
                  <a:gd name="connsiteX107" fmla="*/ 1496308 w 1656184"/>
                  <a:gd name="connsiteY107" fmla="*/ 1125818 h 1909514"/>
                  <a:gd name="connsiteX108" fmla="*/ 1522767 w 1656184"/>
                  <a:gd name="connsiteY108" fmla="*/ 1090926 h 1909514"/>
                  <a:gd name="connsiteX109" fmla="*/ 1549788 w 1656184"/>
                  <a:gd name="connsiteY109" fmla="*/ 1053710 h 1909514"/>
                  <a:gd name="connsiteX110" fmla="*/ 1573995 w 1656184"/>
                  <a:gd name="connsiteY110" fmla="*/ 1015911 h 1909514"/>
                  <a:gd name="connsiteX111" fmla="*/ 1597637 w 1656184"/>
                  <a:gd name="connsiteY111" fmla="*/ 976949 h 1909514"/>
                  <a:gd name="connsiteX112" fmla="*/ 1617341 w 1656184"/>
                  <a:gd name="connsiteY112" fmla="*/ 934499 h 1909514"/>
                  <a:gd name="connsiteX113" fmla="*/ 1633666 w 1656184"/>
                  <a:gd name="connsiteY113" fmla="*/ 889140 h 1909514"/>
                  <a:gd name="connsiteX114" fmla="*/ 1646051 w 1656184"/>
                  <a:gd name="connsiteY114" fmla="*/ 836222 h 1909514"/>
                  <a:gd name="connsiteX115" fmla="*/ 1652807 w 1656184"/>
                  <a:gd name="connsiteY115" fmla="*/ 782141 h 1909514"/>
                  <a:gd name="connsiteX116" fmla="*/ 1656184 w 1656184"/>
                  <a:gd name="connsiteY116" fmla="*/ 726897 h 1909514"/>
                  <a:gd name="connsiteX117" fmla="*/ 1655059 w 1656184"/>
                  <a:gd name="connsiteY117" fmla="*/ 671072 h 1909514"/>
                  <a:gd name="connsiteX118" fmla="*/ 1651118 w 1656184"/>
                  <a:gd name="connsiteY118" fmla="*/ 616409 h 1909514"/>
                  <a:gd name="connsiteX119" fmla="*/ 1642674 w 1656184"/>
                  <a:gd name="connsiteY119" fmla="*/ 563490 h 1909514"/>
                  <a:gd name="connsiteX120" fmla="*/ 1631415 w 1656184"/>
                  <a:gd name="connsiteY120" fmla="*/ 511736 h 1909514"/>
                  <a:gd name="connsiteX121" fmla="*/ 1617341 w 1656184"/>
                  <a:gd name="connsiteY121" fmla="*/ 464051 h 1909514"/>
                  <a:gd name="connsiteX122" fmla="*/ 1601579 w 1656184"/>
                  <a:gd name="connsiteY122" fmla="*/ 420438 h 1909514"/>
                  <a:gd name="connsiteX123" fmla="*/ 1583565 w 1656184"/>
                  <a:gd name="connsiteY123" fmla="*/ 381475 h 1909514"/>
                  <a:gd name="connsiteX124" fmla="*/ 1556543 w 1656184"/>
                  <a:gd name="connsiteY124" fmla="*/ 334954 h 1909514"/>
                  <a:gd name="connsiteX125" fmla="*/ 1527270 w 1656184"/>
                  <a:gd name="connsiteY125" fmla="*/ 290759 h 1909514"/>
                  <a:gd name="connsiteX126" fmla="*/ 1494056 w 1656184"/>
                  <a:gd name="connsiteY126" fmla="*/ 249471 h 1909514"/>
                  <a:gd name="connsiteX127" fmla="*/ 1458590 w 1656184"/>
                  <a:gd name="connsiteY127" fmla="*/ 209928 h 1909514"/>
                  <a:gd name="connsiteX128" fmla="*/ 1419747 w 1656184"/>
                  <a:gd name="connsiteY128" fmla="*/ 174455 h 1909514"/>
                  <a:gd name="connsiteX129" fmla="*/ 1376400 w 1656184"/>
                  <a:gd name="connsiteY129" fmla="*/ 141309 h 1909514"/>
                  <a:gd name="connsiteX130" fmla="*/ 1331365 w 1656184"/>
                  <a:gd name="connsiteY130" fmla="*/ 111652 h 1909514"/>
                  <a:gd name="connsiteX131" fmla="*/ 1283515 w 1656184"/>
                  <a:gd name="connsiteY131" fmla="*/ 85483 h 1909514"/>
                  <a:gd name="connsiteX132" fmla="*/ 1231161 w 1656184"/>
                  <a:gd name="connsiteY132" fmla="*/ 63386 h 1909514"/>
                  <a:gd name="connsiteX133" fmla="*/ 1177119 w 1656184"/>
                  <a:gd name="connsiteY133" fmla="*/ 43033 h 1909514"/>
                  <a:gd name="connsiteX134" fmla="*/ 1118572 w 1656184"/>
                  <a:gd name="connsiteY134" fmla="*/ 27332 h 1909514"/>
                  <a:gd name="connsiteX135" fmla="*/ 1057210 w 1656184"/>
                  <a:gd name="connsiteY135" fmla="*/ 14538 h 1909514"/>
                  <a:gd name="connsiteX136" fmla="*/ 993036 w 1656184"/>
                  <a:gd name="connsiteY136" fmla="*/ 5815 h 1909514"/>
                  <a:gd name="connsiteX137" fmla="*/ 925482 w 1656184"/>
                  <a:gd name="connsiteY137" fmla="*/ 582 h 1909514"/>
                  <a:gd name="connsiteX138" fmla="*/ 853425 w 1656184"/>
                  <a:gd name="connsiteY138" fmla="*/ 0 h 190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656184" h="1909514">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lnTo>
                      <a:pt x="192528" y="607686"/>
                    </a:lnTo>
                    <a:lnTo>
                      <a:pt x="193653" y="636180"/>
                    </a:ln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cubicBezTo>
                      <a:pt x="119156" y="1183000"/>
                      <a:pt x="119532" y="1187264"/>
                      <a:pt x="119907" y="1191529"/>
                    </a:cubicBez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27355" y="1909514"/>
                    </a:lnTo>
                    <a:lnTo>
                      <a:pt x="1413007" y="1487444"/>
                    </a:lnTo>
                    <a:lnTo>
                      <a:pt x="1412429" y="1485195"/>
                    </a:lnTo>
                    <a:lnTo>
                      <a:pt x="1405111" y="1455538"/>
                    </a:lnTo>
                    <a:lnTo>
                      <a:pt x="1398918" y="1425881"/>
                    </a:lnTo>
                    <a:lnTo>
                      <a:pt x="1394978" y="1398549"/>
                    </a:lnTo>
                    <a:lnTo>
                      <a:pt x="1392163" y="1372381"/>
                    </a:lnTo>
                    <a:cubicBezTo>
                      <a:pt x="1391788" y="1365209"/>
                      <a:pt x="1391412" y="1358037"/>
                      <a:pt x="1391037" y="1350865"/>
                    </a:cubicBezTo>
                    <a:cubicBezTo>
                      <a:pt x="1391412" y="1344856"/>
                      <a:pt x="1391788" y="1338846"/>
                      <a:pt x="1392163" y="1332837"/>
                    </a:cubicBez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lnTo>
                      <a:pt x="1655059" y="671072"/>
                    </a:ln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lnTo>
                      <a:pt x="853425"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a typeface="Arial Unicode MS"/>
                </a:endParaRPr>
              </a:p>
            </p:txBody>
          </p:sp>
          <p:sp>
            <p:nvSpPr>
              <p:cNvPr id="86" name="Freeform 11">
                <a:extLst>
                  <a:ext uri="{FF2B5EF4-FFF2-40B4-BE49-F238E27FC236}">
                    <a16:creationId xmlns:a16="http://schemas.microsoft.com/office/drawing/2014/main" id="{72F67E6B-D244-3D75-FDC3-1B6304F193BA}"/>
                  </a:ext>
                </a:extLst>
              </p:cNvPr>
              <p:cNvSpPr/>
              <p:nvPr/>
            </p:nvSpPr>
            <p:spPr>
              <a:xfrm>
                <a:off x="1358088" y="4198964"/>
                <a:ext cx="1089158" cy="611109"/>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10547 w 1094108"/>
                  <a:gd name="connsiteY2" fmla="*/ 293729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30550 h 611110"/>
                  <a:gd name="connsiteX1" fmla="*/ 119888 w 1094108"/>
                  <a:gd name="connsiteY1" fmla="*/ 0 h 611110"/>
                  <a:gd name="connsiteX2" fmla="*/ 1010547 w 1094108"/>
                  <a:gd name="connsiteY2" fmla="*/ 323428 h 611110"/>
                  <a:gd name="connsiteX3" fmla="*/ 1094108 w 1094108"/>
                  <a:gd name="connsiteY3" fmla="*/ 441972 h 611110"/>
                  <a:gd name="connsiteX4" fmla="*/ 1078252 w 1094108"/>
                  <a:gd name="connsiteY4" fmla="*/ 547683 h 611110"/>
                  <a:gd name="connsiteX5" fmla="*/ 1014825 w 1094108"/>
                  <a:gd name="connsiteY5" fmla="*/ 510684 h 611110"/>
                  <a:gd name="connsiteX6" fmla="*/ 998968 w 1094108"/>
                  <a:gd name="connsiteY6" fmla="*/ 611110 h 611110"/>
                  <a:gd name="connsiteX7" fmla="*/ 0 w 1094108"/>
                  <a:gd name="connsiteY7" fmla="*/ 230550 h 611110"/>
                  <a:gd name="connsiteX0" fmla="*/ 0 w 1089158"/>
                  <a:gd name="connsiteY0" fmla="*/ 210751 h 611110"/>
                  <a:gd name="connsiteX1" fmla="*/ 114938 w 1089158"/>
                  <a:gd name="connsiteY1" fmla="*/ 0 h 611110"/>
                  <a:gd name="connsiteX2" fmla="*/ 1005597 w 1089158"/>
                  <a:gd name="connsiteY2" fmla="*/ 323428 h 611110"/>
                  <a:gd name="connsiteX3" fmla="*/ 1089158 w 1089158"/>
                  <a:gd name="connsiteY3" fmla="*/ 441972 h 611110"/>
                  <a:gd name="connsiteX4" fmla="*/ 1073302 w 1089158"/>
                  <a:gd name="connsiteY4" fmla="*/ 547683 h 611110"/>
                  <a:gd name="connsiteX5" fmla="*/ 1009875 w 1089158"/>
                  <a:gd name="connsiteY5" fmla="*/ 510684 h 611110"/>
                  <a:gd name="connsiteX6" fmla="*/ 994018 w 1089158"/>
                  <a:gd name="connsiteY6" fmla="*/ 611110 h 611110"/>
                  <a:gd name="connsiteX7" fmla="*/ 0 w 1089158"/>
                  <a:gd name="connsiteY7" fmla="*/ 210751 h 6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158" h="611110">
                    <a:moveTo>
                      <a:pt x="0" y="210751"/>
                    </a:moveTo>
                    <a:lnTo>
                      <a:pt x="114938" y="0"/>
                    </a:lnTo>
                    <a:lnTo>
                      <a:pt x="1005597" y="323428"/>
                    </a:lnTo>
                    <a:lnTo>
                      <a:pt x="1089158" y="441972"/>
                    </a:lnTo>
                    <a:lnTo>
                      <a:pt x="1073302" y="547683"/>
                    </a:lnTo>
                    <a:lnTo>
                      <a:pt x="1009875" y="510684"/>
                    </a:lnTo>
                    <a:lnTo>
                      <a:pt x="994018" y="611110"/>
                    </a:lnTo>
                    <a:cubicBezTo>
                      <a:pt x="629604" y="505207"/>
                      <a:pt x="332989" y="337604"/>
                      <a:pt x="0" y="210751"/>
                    </a:cubicBezTo>
                    <a:close/>
                  </a:path>
                </a:pathLst>
              </a:cu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87" name="Freeform 14">
                <a:extLst>
                  <a:ext uri="{FF2B5EF4-FFF2-40B4-BE49-F238E27FC236}">
                    <a16:creationId xmlns:a16="http://schemas.microsoft.com/office/drawing/2014/main" id="{BDCC9758-3640-AA5D-D4C5-09C97E097147}"/>
                  </a:ext>
                </a:extLst>
              </p:cNvPr>
              <p:cNvSpPr/>
              <p:nvPr/>
            </p:nvSpPr>
            <p:spPr>
              <a:xfrm>
                <a:off x="3145709" y="4476837"/>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88" name="Freeform 10">
                <a:extLst>
                  <a:ext uri="{FF2B5EF4-FFF2-40B4-BE49-F238E27FC236}">
                    <a16:creationId xmlns:a16="http://schemas.microsoft.com/office/drawing/2014/main" id="{0EBDD5C0-84C8-D937-98ED-B5FF60CD1D20}"/>
                  </a:ext>
                </a:extLst>
              </p:cNvPr>
              <p:cNvSpPr/>
              <p:nvPr/>
            </p:nvSpPr>
            <p:spPr>
              <a:xfrm>
                <a:off x="1130675" y="4343401"/>
                <a:ext cx="2709784" cy="1900717"/>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 name="connsiteX0" fmla="*/ 221873 w 2760753"/>
                  <a:gd name="connsiteY0" fmla="*/ 183976 h 2077670"/>
                  <a:gd name="connsiteX1" fmla="*/ 128952 w 2760753"/>
                  <a:gd name="connsiteY1" fmla="*/ 2064983 h 2077670"/>
                  <a:gd name="connsiteX2" fmla="*/ 1861333 w 2760753"/>
                  <a:gd name="connsiteY2" fmla="*/ 2077670 h 2077670"/>
                  <a:gd name="connsiteX3" fmla="*/ 1841497 w 2760753"/>
                  <a:gd name="connsiteY3" fmla="*/ 1807346 h 2077670"/>
                  <a:gd name="connsiteX4" fmla="*/ 2664150 w 2760753"/>
                  <a:gd name="connsiteY4" fmla="*/ 130334 h 2077670"/>
                  <a:gd name="connsiteX5" fmla="*/ 2054394 w 2760753"/>
                  <a:gd name="connsiteY5" fmla="*/ 98409 h 2077670"/>
                  <a:gd name="connsiteX6" fmla="*/ 2030082 w 2760753"/>
                  <a:gd name="connsiteY6" fmla="*/ 303 h 2077670"/>
                  <a:gd name="connsiteX7" fmla="*/ 1898273 w 2760753"/>
                  <a:gd name="connsiteY7" fmla="*/ 22051 h 2077670"/>
                  <a:gd name="connsiteX8" fmla="*/ 1900421 w 2760753"/>
                  <a:gd name="connsiteY8" fmla="*/ 783060 h 2077670"/>
                  <a:gd name="connsiteX9" fmla="*/ 1226678 w 2760753"/>
                  <a:gd name="connsiteY9" fmla="*/ 497145 h 2077670"/>
                  <a:gd name="connsiteX10" fmla="*/ 1130871 w 2760753"/>
                  <a:gd name="connsiteY10" fmla="*/ 572491 h 2077670"/>
                  <a:gd name="connsiteX11" fmla="*/ 221873 w 2760753"/>
                  <a:gd name="connsiteY11" fmla="*/ 183976 h 2077670"/>
                  <a:gd name="connsiteX0" fmla="*/ 221873 w 2756874"/>
                  <a:gd name="connsiteY0" fmla="*/ 183976 h 2077670"/>
                  <a:gd name="connsiteX1" fmla="*/ 128952 w 2756874"/>
                  <a:gd name="connsiteY1" fmla="*/ 2064983 h 2077670"/>
                  <a:gd name="connsiteX2" fmla="*/ 1861333 w 2756874"/>
                  <a:gd name="connsiteY2" fmla="*/ 2077670 h 2077670"/>
                  <a:gd name="connsiteX3" fmla="*/ 1811798 w 2756874"/>
                  <a:gd name="connsiteY3" fmla="*/ 1807346 h 2077670"/>
                  <a:gd name="connsiteX4" fmla="*/ 2664150 w 2756874"/>
                  <a:gd name="connsiteY4" fmla="*/ 130334 h 2077670"/>
                  <a:gd name="connsiteX5" fmla="*/ 2054394 w 2756874"/>
                  <a:gd name="connsiteY5" fmla="*/ 98409 h 2077670"/>
                  <a:gd name="connsiteX6" fmla="*/ 2030082 w 2756874"/>
                  <a:gd name="connsiteY6" fmla="*/ 303 h 2077670"/>
                  <a:gd name="connsiteX7" fmla="*/ 1898273 w 2756874"/>
                  <a:gd name="connsiteY7" fmla="*/ 22051 h 2077670"/>
                  <a:gd name="connsiteX8" fmla="*/ 1900421 w 2756874"/>
                  <a:gd name="connsiteY8" fmla="*/ 783060 h 2077670"/>
                  <a:gd name="connsiteX9" fmla="*/ 1226678 w 2756874"/>
                  <a:gd name="connsiteY9" fmla="*/ 497145 h 2077670"/>
                  <a:gd name="connsiteX10" fmla="*/ 1130871 w 2756874"/>
                  <a:gd name="connsiteY10" fmla="*/ 572491 h 2077670"/>
                  <a:gd name="connsiteX11" fmla="*/ 221873 w 2756874"/>
                  <a:gd name="connsiteY11" fmla="*/ 183976 h 2077670"/>
                  <a:gd name="connsiteX0" fmla="*/ 221873 w 2764111"/>
                  <a:gd name="connsiteY0" fmla="*/ 183976 h 2077670"/>
                  <a:gd name="connsiteX1" fmla="*/ 128952 w 2764111"/>
                  <a:gd name="connsiteY1" fmla="*/ 2064983 h 2077670"/>
                  <a:gd name="connsiteX2" fmla="*/ 1861333 w 2764111"/>
                  <a:gd name="connsiteY2" fmla="*/ 2077670 h 2077670"/>
                  <a:gd name="connsiteX3" fmla="*/ 1811798 w 2764111"/>
                  <a:gd name="connsiteY3" fmla="*/ 1807346 h 2077670"/>
                  <a:gd name="connsiteX4" fmla="*/ 2664150 w 2764111"/>
                  <a:gd name="connsiteY4" fmla="*/ 130334 h 2077670"/>
                  <a:gd name="connsiteX5" fmla="*/ 2054394 w 2764111"/>
                  <a:gd name="connsiteY5" fmla="*/ 98409 h 2077670"/>
                  <a:gd name="connsiteX6" fmla="*/ 2030082 w 2764111"/>
                  <a:gd name="connsiteY6" fmla="*/ 303 h 2077670"/>
                  <a:gd name="connsiteX7" fmla="*/ 1898273 w 2764111"/>
                  <a:gd name="connsiteY7" fmla="*/ 22051 h 2077670"/>
                  <a:gd name="connsiteX8" fmla="*/ 1900421 w 2764111"/>
                  <a:gd name="connsiteY8" fmla="*/ 783060 h 2077670"/>
                  <a:gd name="connsiteX9" fmla="*/ 1226678 w 2764111"/>
                  <a:gd name="connsiteY9" fmla="*/ 497145 h 2077670"/>
                  <a:gd name="connsiteX10" fmla="*/ 1130871 w 2764111"/>
                  <a:gd name="connsiteY10" fmla="*/ 572491 h 2077670"/>
                  <a:gd name="connsiteX11" fmla="*/ 221873 w 2764111"/>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54394 w 2749398"/>
                  <a:gd name="connsiteY5" fmla="*/ 98409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74193 w 2749398"/>
                  <a:gd name="connsiteY5" fmla="*/ 375596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58225"/>
                  <a:gd name="connsiteY0" fmla="*/ 183976 h 2109781"/>
                  <a:gd name="connsiteX1" fmla="*/ 128952 w 2758225"/>
                  <a:gd name="connsiteY1" fmla="*/ 2064983 h 2109781"/>
                  <a:gd name="connsiteX2" fmla="*/ 1861333 w 2758225"/>
                  <a:gd name="connsiteY2" fmla="*/ 2077670 h 2109781"/>
                  <a:gd name="connsiteX3" fmla="*/ 1811798 w 2758225"/>
                  <a:gd name="connsiteY3" fmla="*/ 1807346 h 2109781"/>
                  <a:gd name="connsiteX4" fmla="*/ 2674050 w 2758225"/>
                  <a:gd name="connsiteY4" fmla="*/ 407521 h 2109781"/>
                  <a:gd name="connsiteX5" fmla="*/ 2074193 w 2758225"/>
                  <a:gd name="connsiteY5" fmla="*/ 375596 h 2109781"/>
                  <a:gd name="connsiteX6" fmla="*/ 2030082 w 2758225"/>
                  <a:gd name="connsiteY6" fmla="*/ 303 h 2109781"/>
                  <a:gd name="connsiteX7" fmla="*/ 1898273 w 2758225"/>
                  <a:gd name="connsiteY7" fmla="*/ 22051 h 2109781"/>
                  <a:gd name="connsiteX8" fmla="*/ 1900421 w 2758225"/>
                  <a:gd name="connsiteY8" fmla="*/ 783060 h 2109781"/>
                  <a:gd name="connsiteX9" fmla="*/ 1226678 w 2758225"/>
                  <a:gd name="connsiteY9" fmla="*/ 497145 h 2109781"/>
                  <a:gd name="connsiteX10" fmla="*/ 1130871 w 2758225"/>
                  <a:gd name="connsiteY10" fmla="*/ 572491 h 2109781"/>
                  <a:gd name="connsiteX11" fmla="*/ 221873 w 2758225"/>
                  <a:gd name="connsiteY11" fmla="*/ 183976 h 2109781"/>
                  <a:gd name="connsiteX0" fmla="*/ 221873 w 2758225"/>
                  <a:gd name="connsiteY0" fmla="*/ 162543 h 2088348"/>
                  <a:gd name="connsiteX1" fmla="*/ 128952 w 2758225"/>
                  <a:gd name="connsiteY1" fmla="*/ 2043550 h 2088348"/>
                  <a:gd name="connsiteX2" fmla="*/ 1861333 w 2758225"/>
                  <a:gd name="connsiteY2" fmla="*/ 2056237 h 2088348"/>
                  <a:gd name="connsiteX3" fmla="*/ 1811798 w 2758225"/>
                  <a:gd name="connsiteY3" fmla="*/ 1785913 h 2088348"/>
                  <a:gd name="connsiteX4" fmla="*/ 2674050 w 2758225"/>
                  <a:gd name="connsiteY4" fmla="*/ 386088 h 2088348"/>
                  <a:gd name="connsiteX5" fmla="*/ 2074193 w 2758225"/>
                  <a:gd name="connsiteY5" fmla="*/ 354163 h 2088348"/>
                  <a:gd name="connsiteX6" fmla="*/ 2059780 w 2758225"/>
                  <a:gd name="connsiteY6" fmla="*/ 513445 h 2088348"/>
                  <a:gd name="connsiteX7" fmla="*/ 1898273 w 2758225"/>
                  <a:gd name="connsiteY7" fmla="*/ 618 h 2088348"/>
                  <a:gd name="connsiteX8" fmla="*/ 1900421 w 2758225"/>
                  <a:gd name="connsiteY8" fmla="*/ 761627 h 2088348"/>
                  <a:gd name="connsiteX9" fmla="*/ 1226678 w 2758225"/>
                  <a:gd name="connsiteY9" fmla="*/ 475712 h 2088348"/>
                  <a:gd name="connsiteX10" fmla="*/ 1130871 w 2758225"/>
                  <a:gd name="connsiteY10" fmla="*/ 551058 h 2088348"/>
                  <a:gd name="connsiteX11" fmla="*/ 221873 w 2758225"/>
                  <a:gd name="connsiteY11" fmla="*/ 162543 h 2088348"/>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47770 w 2758225"/>
                  <a:gd name="connsiteY7" fmla="*/ 3231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9142 w 2758225"/>
                  <a:gd name="connsiteY5" fmla="*/ 335163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3809"/>
                  <a:gd name="connsiteY0" fmla="*/ 0 h 1962926"/>
                  <a:gd name="connsiteX1" fmla="*/ 128952 w 2753809"/>
                  <a:gd name="connsiteY1" fmla="*/ 1881007 h 1962926"/>
                  <a:gd name="connsiteX2" fmla="*/ 1861333 w 2753809"/>
                  <a:gd name="connsiteY2" fmla="*/ 1893694 h 1962926"/>
                  <a:gd name="connsiteX3" fmla="*/ 1811798 w 2753809"/>
                  <a:gd name="connsiteY3" fmla="*/ 1623370 h 1962926"/>
                  <a:gd name="connsiteX4" fmla="*/ 2669101 w 2753809"/>
                  <a:gd name="connsiteY4" fmla="*/ 357189 h 1962926"/>
                  <a:gd name="connsiteX5" fmla="*/ 2079142 w 2753809"/>
                  <a:gd name="connsiteY5" fmla="*/ 335163 h 1962926"/>
                  <a:gd name="connsiteX6" fmla="*/ 2074630 w 2753809"/>
                  <a:gd name="connsiteY6" fmla="*/ 425149 h 1962926"/>
                  <a:gd name="connsiteX7" fmla="*/ 1932922 w 2753809"/>
                  <a:gd name="connsiteY7" fmla="*/ 441947 h 1962926"/>
                  <a:gd name="connsiteX8" fmla="*/ 1940020 w 2753809"/>
                  <a:gd name="connsiteY8" fmla="*/ 698080 h 1962926"/>
                  <a:gd name="connsiteX9" fmla="*/ 1226678 w 2753809"/>
                  <a:gd name="connsiteY9" fmla="*/ 313169 h 1962926"/>
                  <a:gd name="connsiteX10" fmla="*/ 1130871 w 2753809"/>
                  <a:gd name="connsiteY10" fmla="*/ 388515 h 1962926"/>
                  <a:gd name="connsiteX11" fmla="*/ 221873 w 2753809"/>
                  <a:gd name="connsiteY11" fmla="*/ 0 h 1962926"/>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79142 w 2709782"/>
                  <a:gd name="connsiteY5" fmla="*/ 33516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09316 w 2709782"/>
                  <a:gd name="connsiteY8" fmla="*/ 717879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665772 w 2709782"/>
                  <a:gd name="connsiteY9" fmla="*/ 522224 h 1900716"/>
                  <a:gd name="connsiteX10" fmla="*/ 1226678 w 2709782"/>
                  <a:gd name="connsiteY10" fmla="*/ 313169 h 1900716"/>
                  <a:gd name="connsiteX11" fmla="*/ 1130871 w 2709782"/>
                  <a:gd name="connsiteY11" fmla="*/ 388515 h 1900716"/>
                  <a:gd name="connsiteX12" fmla="*/ 221873 w 2709782"/>
                  <a:gd name="connsiteY12"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546978 w 2709782"/>
                  <a:gd name="connsiteY9" fmla="*/ 447977 h 1900716"/>
                  <a:gd name="connsiteX10" fmla="*/ 1226678 w 2709782"/>
                  <a:gd name="connsiteY10" fmla="*/ 313169 h 1900716"/>
                  <a:gd name="connsiteX11" fmla="*/ 1130871 w 2709782"/>
                  <a:gd name="connsiteY11" fmla="*/ 388515 h 1900716"/>
                  <a:gd name="connsiteX12" fmla="*/ 221873 w 2709782"/>
                  <a:gd name="connsiteY12" fmla="*/ 0 h 190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782" h="1900716">
                    <a:moveTo>
                      <a:pt x="221873" y="0"/>
                    </a:moveTo>
                    <a:cubicBezTo>
                      <a:pt x="-257552" y="739775"/>
                      <a:pt x="200156" y="1655049"/>
                      <a:pt x="128952" y="1881007"/>
                    </a:cubicBezTo>
                    <a:lnTo>
                      <a:pt x="1861333" y="1893694"/>
                    </a:lnTo>
                    <a:cubicBezTo>
                      <a:pt x="1851421" y="1767288"/>
                      <a:pt x="1821710" y="1749776"/>
                      <a:pt x="1811798" y="1623370"/>
                    </a:cubicBezTo>
                    <a:cubicBezTo>
                      <a:pt x="2488388" y="2190050"/>
                      <a:pt x="2833837" y="1950617"/>
                      <a:pt x="2669101" y="322540"/>
                    </a:cubicBezTo>
                    <a:cubicBezTo>
                      <a:pt x="2260425" y="300724"/>
                      <a:pt x="2236145" y="330814"/>
                      <a:pt x="2098940" y="340113"/>
                    </a:cubicBezTo>
                    <a:cubicBezTo>
                      <a:pt x="2090924" y="281495"/>
                      <a:pt x="2127627" y="315574"/>
                      <a:pt x="2104328" y="266756"/>
                    </a:cubicBezTo>
                    <a:cubicBezTo>
                      <a:pt x="2038744" y="265508"/>
                      <a:pt x="2090026" y="262329"/>
                      <a:pt x="1987370" y="283554"/>
                    </a:cubicBezTo>
                    <a:cubicBezTo>
                      <a:pt x="1973922" y="463120"/>
                      <a:pt x="2019590" y="604247"/>
                      <a:pt x="2029115" y="861422"/>
                    </a:cubicBezTo>
                    <a:cubicBezTo>
                      <a:pt x="1974690" y="912750"/>
                      <a:pt x="1680717" y="539352"/>
                      <a:pt x="1546978" y="447977"/>
                    </a:cubicBezTo>
                    <a:cubicBezTo>
                      <a:pt x="1413239" y="356602"/>
                      <a:pt x="1315003" y="347003"/>
                      <a:pt x="1226678" y="313169"/>
                    </a:cubicBezTo>
                    <a:cubicBezTo>
                      <a:pt x="1226550" y="434700"/>
                      <a:pt x="1264864" y="504137"/>
                      <a:pt x="1130871" y="388515"/>
                    </a:cubicBezTo>
                    <a:cubicBezTo>
                      <a:pt x="766733" y="297358"/>
                      <a:pt x="654943" y="201789"/>
                      <a:pt x="221873" y="0"/>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Arial Unicode MS"/>
                  <a:cs typeface="+mn-cs"/>
                </a:endParaRPr>
              </a:p>
            </p:txBody>
          </p:sp>
        </p:grpSp>
      </p:grpSp>
      <p:cxnSp>
        <p:nvCxnSpPr>
          <p:cNvPr id="92" name="Straight Arrow Connector 91">
            <a:extLst>
              <a:ext uri="{FF2B5EF4-FFF2-40B4-BE49-F238E27FC236}">
                <a16:creationId xmlns:a16="http://schemas.microsoft.com/office/drawing/2014/main" id="{4B1E5290-CB7A-587B-EC6C-002BFFCDAFEB}"/>
              </a:ext>
            </a:extLst>
          </p:cNvPr>
          <p:cNvCxnSpPr>
            <a:cxnSpLocks/>
          </p:cNvCxnSpPr>
          <p:nvPr/>
        </p:nvCxnSpPr>
        <p:spPr>
          <a:xfrm>
            <a:off x="6089324" y="1278294"/>
            <a:ext cx="13353" cy="4264090"/>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28B8050C-A877-3D06-2555-082259C6C830}"/>
              </a:ext>
            </a:extLst>
          </p:cNvPr>
          <p:cNvSpPr txBox="1"/>
          <p:nvPr/>
        </p:nvSpPr>
        <p:spPr>
          <a:xfrm>
            <a:off x="5376778" y="1036402"/>
            <a:ext cx="1418616" cy="276999"/>
          </a:xfrm>
          <a:prstGeom prst="rect">
            <a:avLst/>
          </a:prstGeom>
          <a:noFill/>
        </p:spPr>
        <p:txBody>
          <a:bodyPr wrap="square" rtlCol="0">
            <a:spAutoFit/>
          </a:bodyPr>
          <a:lstStyle/>
          <a:p>
            <a:r>
              <a:rPr lang="en-GB" sz="1200" b="1" i="1" dirty="0"/>
              <a:t>Quantitative Data </a:t>
            </a:r>
          </a:p>
        </p:txBody>
      </p:sp>
      <p:sp>
        <p:nvSpPr>
          <p:cNvPr id="95" name="TextBox 94">
            <a:extLst>
              <a:ext uri="{FF2B5EF4-FFF2-40B4-BE49-F238E27FC236}">
                <a16:creationId xmlns:a16="http://schemas.microsoft.com/office/drawing/2014/main" id="{EAE12769-F021-F812-F578-E574DC6B0565}"/>
              </a:ext>
            </a:extLst>
          </p:cNvPr>
          <p:cNvSpPr txBox="1"/>
          <p:nvPr/>
        </p:nvSpPr>
        <p:spPr>
          <a:xfrm>
            <a:off x="5566500" y="5478963"/>
            <a:ext cx="1418616" cy="276999"/>
          </a:xfrm>
          <a:prstGeom prst="rect">
            <a:avLst/>
          </a:prstGeom>
          <a:noFill/>
        </p:spPr>
        <p:txBody>
          <a:bodyPr wrap="square" rtlCol="0">
            <a:spAutoFit/>
          </a:bodyPr>
          <a:lstStyle/>
          <a:p>
            <a:r>
              <a:rPr lang="en-GB" sz="1200" b="1" i="1" dirty="0"/>
              <a:t>Qualitative Data </a:t>
            </a:r>
          </a:p>
        </p:txBody>
      </p:sp>
      <p:pic>
        <p:nvPicPr>
          <p:cNvPr id="2" name="Picture 1" descr="Logo&#10;&#10;Description automatically generated">
            <a:extLst>
              <a:ext uri="{FF2B5EF4-FFF2-40B4-BE49-F238E27FC236}">
                <a16:creationId xmlns:a16="http://schemas.microsoft.com/office/drawing/2014/main" id="{E1D6019C-784E-295B-CAAD-F1A704D4E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E7CD77AD-0DDC-8D97-B72B-30A349DDE3DF}"/>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73BBCFF1-2079-86F5-1618-2499ED4033DE}"/>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Selecting &amp; Categorizing.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Customer Definition.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2893713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3731</TotalTime>
  <Words>3164</Words>
  <Application>Microsoft Office PowerPoint</Application>
  <PresentationFormat>Widescreen</PresentationFormat>
  <Paragraphs>542</Paragraphs>
  <Slides>22</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-apple-system</vt:lpstr>
      <vt:lpstr>Arial</vt:lpstr>
      <vt:lpstr>Calibri</vt:lpstr>
      <vt:lpstr>Calibri Light</vt:lpstr>
      <vt:lpstr>Inter</vt:lpstr>
      <vt:lpstr>Lato light</vt:lpstr>
      <vt:lpstr>Lato light</vt:lpstr>
      <vt:lpstr>Plato</vt:lpstr>
      <vt:lpstr>Poppins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8</cp:revision>
  <dcterms:created xsi:type="dcterms:W3CDTF">2021-09-04T14:08:43Z</dcterms:created>
  <dcterms:modified xsi:type="dcterms:W3CDTF">2023-07-05T13:27:03Z</dcterms:modified>
</cp:coreProperties>
</file>