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2" r:id="rId5"/>
    <p:sldId id="261" r:id="rId6"/>
    <p:sldId id="263"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B62"/>
    <a:srgbClr val="F6F6F6"/>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55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rgbClr val="007B6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71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7B6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E9C719E-CB93-2E57-4572-15C79DCBDBCB}"/>
              </a:ext>
            </a:extLst>
          </p:cNvPr>
          <p:cNvSpPr/>
          <p:nvPr userDrawn="1"/>
        </p:nvSpPr>
        <p:spPr>
          <a:xfrm>
            <a:off x="0" y="6305550"/>
            <a:ext cx="12192000" cy="55245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0" name="Picture 9">
            <a:extLst>
              <a:ext uri="{FF2B5EF4-FFF2-40B4-BE49-F238E27FC236}">
                <a16:creationId xmlns:a16="http://schemas.microsoft.com/office/drawing/2014/main" id="{E072BB7C-D553-CD90-2F33-A05DB45425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9950" y="6456690"/>
            <a:ext cx="990600" cy="250169"/>
          </a:xfrm>
          <a:prstGeom prst="rect">
            <a:avLst/>
          </a:prstGeom>
        </p:spPr>
      </p:pic>
      <p:pic>
        <p:nvPicPr>
          <p:cNvPr id="12" name="Picture 11">
            <a:extLst>
              <a:ext uri="{FF2B5EF4-FFF2-40B4-BE49-F238E27FC236}">
                <a16:creationId xmlns:a16="http://schemas.microsoft.com/office/drawing/2014/main" id="{EA9566DD-EB49-6FD4-7D95-DA0D3A93A2C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95622" y="0"/>
            <a:ext cx="2396378" cy="1257300"/>
          </a:xfrm>
          <a:prstGeom prst="rect">
            <a:avLst/>
          </a:prstGeom>
        </p:spPr>
      </p:pic>
    </p:spTree>
    <p:extLst>
      <p:ext uri="{BB962C8B-B14F-4D97-AF65-F5344CB8AC3E}">
        <p14:creationId xmlns:p14="http://schemas.microsoft.com/office/powerpoint/2010/main" val="396823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F6F6F6"/>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89F003B-D5A8-24F4-A5F9-3B60D9568C05}"/>
              </a:ext>
            </a:extLst>
          </p:cNvPr>
          <p:cNvSpPr/>
          <p:nvPr userDrawn="1"/>
        </p:nvSpPr>
        <p:spPr>
          <a:xfrm>
            <a:off x="0" y="6305550"/>
            <a:ext cx="12192000" cy="552450"/>
          </a:xfrm>
          <a:prstGeom prst="rect">
            <a:avLst/>
          </a:prstGeom>
          <a:solidFill>
            <a:srgbClr val="007B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7" name="Picture 6">
            <a:extLst>
              <a:ext uri="{FF2B5EF4-FFF2-40B4-BE49-F238E27FC236}">
                <a16:creationId xmlns:a16="http://schemas.microsoft.com/office/drawing/2014/main" id="{07BB90D1-70D0-BF8E-587F-D936E5D86FBA}"/>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1029950" y="6456690"/>
            <a:ext cx="990600" cy="250169"/>
          </a:xfrm>
          <a:prstGeom prst="rect">
            <a:avLst/>
          </a:prstGeom>
        </p:spPr>
      </p:pic>
      <p:pic>
        <p:nvPicPr>
          <p:cNvPr id="12" name="Picture 11">
            <a:extLst>
              <a:ext uri="{FF2B5EF4-FFF2-40B4-BE49-F238E27FC236}">
                <a16:creationId xmlns:a16="http://schemas.microsoft.com/office/drawing/2014/main" id="{AB2FE99F-3DCF-DC37-56FD-434D9DB7D48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795622" y="0"/>
            <a:ext cx="2396378" cy="1257300"/>
          </a:xfrm>
          <a:prstGeom prst="rect">
            <a:avLst/>
          </a:prstGeom>
        </p:spPr>
      </p:pic>
    </p:spTree>
    <p:extLst>
      <p:ext uri="{BB962C8B-B14F-4D97-AF65-F5344CB8AC3E}">
        <p14:creationId xmlns:p14="http://schemas.microsoft.com/office/powerpoint/2010/main" val="3934450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A1AE5B-644F-2A07-DF61-342963A5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2C091A2-4145-3DFE-6020-589318595D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C44B8E-19B6-36ED-C6B4-E548A19DE4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2E18E-4B29-4BCE-9DF4-AFE199E9E554}" type="datetimeFigureOut">
              <a:rPr lang="en-IN" smtClean="0"/>
              <a:t>26-05-2023</a:t>
            </a:fld>
            <a:endParaRPr lang="en-IN"/>
          </a:p>
        </p:txBody>
      </p:sp>
      <p:sp>
        <p:nvSpPr>
          <p:cNvPr id="5" name="Footer Placeholder 4">
            <a:extLst>
              <a:ext uri="{FF2B5EF4-FFF2-40B4-BE49-F238E27FC236}">
                <a16:creationId xmlns:a16="http://schemas.microsoft.com/office/drawing/2014/main" id="{E3DD6BFF-1FCB-7E4F-08AA-BB99CBD2FB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02F613C-22E2-9507-1BDF-C385815AD6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F55A5-3E87-4990-B2BB-AA1178CEA6C4}" type="slidenum">
              <a:rPr lang="en-IN" smtClean="0"/>
              <a:t>‹#›</a:t>
            </a:fld>
            <a:endParaRPr lang="en-IN"/>
          </a:p>
        </p:txBody>
      </p:sp>
    </p:spTree>
    <p:extLst>
      <p:ext uri="{BB962C8B-B14F-4D97-AF65-F5344CB8AC3E}">
        <p14:creationId xmlns:p14="http://schemas.microsoft.com/office/powerpoint/2010/main" val="1073937500"/>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271674EC-8D5C-B9DD-4F6D-198A4811CC01}"/>
              </a:ext>
            </a:extLst>
          </p:cNvPr>
          <p:cNvGrpSpPr/>
          <p:nvPr/>
        </p:nvGrpSpPr>
        <p:grpSpPr>
          <a:xfrm>
            <a:off x="3543057" y="2236116"/>
            <a:ext cx="5105886" cy="2005304"/>
            <a:chOff x="3543057" y="1749041"/>
            <a:chExt cx="5105886" cy="2005304"/>
          </a:xfrm>
        </p:grpSpPr>
        <p:pic>
          <p:nvPicPr>
            <p:cNvPr id="12" name="Picture 11">
              <a:extLst>
                <a:ext uri="{FF2B5EF4-FFF2-40B4-BE49-F238E27FC236}">
                  <a16:creationId xmlns:a16="http://schemas.microsoft.com/office/drawing/2014/main" id="{7D984C5C-973D-0F95-4B48-9C51D963B3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1025" y="1749041"/>
              <a:ext cx="3409950" cy="1789087"/>
            </a:xfrm>
            <a:prstGeom prst="rect">
              <a:avLst/>
            </a:prstGeom>
          </p:spPr>
        </p:pic>
        <p:sp>
          <p:nvSpPr>
            <p:cNvPr id="8" name="TextBox 7">
              <a:extLst>
                <a:ext uri="{FF2B5EF4-FFF2-40B4-BE49-F238E27FC236}">
                  <a16:creationId xmlns:a16="http://schemas.microsoft.com/office/drawing/2014/main" id="{4914FEFA-BD88-7BAF-2D90-DAF43D0C053F}"/>
                </a:ext>
              </a:extLst>
            </p:cNvPr>
            <p:cNvSpPr txBox="1"/>
            <p:nvPr/>
          </p:nvSpPr>
          <p:spPr>
            <a:xfrm>
              <a:off x="3543057" y="2923348"/>
              <a:ext cx="5105886" cy="830997"/>
            </a:xfrm>
            <a:prstGeom prst="rect">
              <a:avLst/>
            </a:prstGeom>
            <a:noFill/>
          </p:spPr>
          <p:txBody>
            <a:bodyPr wrap="none" rtlCol="0">
              <a:spAutoFit/>
            </a:bodyPr>
            <a:lstStyle/>
            <a:p>
              <a:pPr algn="ctr"/>
              <a:r>
                <a:rPr lang="en-IN" sz="4800" b="1" dirty="0">
                  <a:solidFill>
                    <a:srgbClr val="F6F6F6"/>
                  </a:solidFill>
                  <a:latin typeface="Poppins" panose="00000500000000000000" pitchFamily="2" charset="0"/>
                  <a:cs typeface="Poppins" panose="00000500000000000000" pitchFamily="2" charset="0"/>
                </a:rPr>
                <a:t>Campaign Plan</a:t>
              </a:r>
            </a:p>
          </p:txBody>
        </p:sp>
      </p:grpSp>
      <p:sp>
        <p:nvSpPr>
          <p:cNvPr id="14" name="TextBox 13">
            <a:extLst>
              <a:ext uri="{FF2B5EF4-FFF2-40B4-BE49-F238E27FC236}">
                <a16:creationId xmlns:a16="http://schemas.microsoft.com/office/drawing/2014/main" id="{4FD5B278-0C96-1FF7-00F8-06FFC925DBE5}"/>
              </a:ext>
            </a:extLst>
          </p:cNvPr>
          <p:cNvSpPr txBox="1"/>
          <p:nvPr/>
        </p:nvSpPr>
        <p:spPr>
          <a:xfrm flipH="1">
            <a:off x="7972425" y="6286500"/>
            <a:ext cx="4002406" cy="307777"/>
          </a:xfrm>
          <a:prstGeom prst="rect">
            <a:avLst/>
          </a:prstGeom>
          <a:noFill/>
        </p:spPr>
        <p:txBody>
          <a:bodyPr wrap="square" rtlCol="0">
            <a:spAutoFit/>
          </a:bodyPr>
          <a:lstStyle/>
          <a:p>
            <a:pPr algn="r"/>
            <a:r>
              <a:rPr lang="en-IN" sz="1400" b="1" dirty="0">
                <a:solidFill>
                  <a:srgbClr val="F6F6F6"/>
                </a:solidFill>
                <a:latin typeface="Poppins" panose="00000500000000000000" pitchFamily="2" charset="0"/>
                <a:cs typeface="Poppins" panose="00000500000000000000" pitchFamily="2" charset="0"/>
              </a:rPr>
              <a:t>By Passio Communications Pvt. Ltd.</a:t>
            </a:r>
          </a:p>
        </p:txBody>
      </p:sp>
    </p:spTree>
    <p:extLst>
      <p:ext uri="{BB962C8B-B14F-4D97-AF65-F5344CB8AC3E}">
        <p14:creationId xmlns:p14="http://schemas.microsoft.com/office/powerpoint/2010/main" val="3927055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00C1DF-98B4-EA0B-19D2-D772C33FB237}"/>
              </a:ext>
            </a:extLst>
          </p:cNvPr>
          <p:cNvSpPr txBox="1"/>
          <p:nvPr/>
        </p:nvSpPr>
        <p:spPr>
          <a:xfrm>
            <a:off x="546480" y="1769415"/>
            <a:ext cx="10992991"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solidFill>
                  <a:srgbClr val="007B62"/>
                </a:solidFill>
              </a:rPr>
              <a:t>We will conduct a painting contest</a:t>
            </a:r>
          </a:p>
          <a:p>
            <a:pPr marL="285750" indent="-285750">
              <a:lnSpc>
                <a:spcPct val="150000"/>
              </a:lnSpc>
              <a:buFont typeface="Arial" panose="020B0604020202020204" pitchFamily="34" charset="0"/>
              <a:buChar char="•"/>
            </a:pPr>
            <a:r>
              <a:rPr lang="en-US" dirty="0">
                <a:solidFill>
                  <a:srgbClr val="007B62"/>
                </a:solidFill>
              </a:rPr>
              <a:t>We will provide the contestants to design our logo in their perspective</a:t>
            </a:r>
          </a:p>
          <a:p>
            <a:pPr marL="285750" indent="-285750">
              <a:lnSpc>
                <a:spcPct val="150000"/>
              </a:lnSpc>
              <a:buFont typeface="Arial" panose="020B0604020202020204" pitchFamily="34" charset="0"/>
              <a:buChar char="•"/>
            </a:pPr>
            <a:r>
              <a:rPr lang="en-US" dirty="0">
                <a:solidFill>
                  <a:srgbClr val="007B62"/>
                </a:solidFill>
              </a:rPr>
              <a:t>The winning design will be featured in the design of our carry bags for a period of time</a:t>
            </a:r>
          </a:p>
          <a:p>
            <a:pPr marL="285750" indent="-285750">
              <a:lnSpc>
                <a:spcPct val="150000"/>
              </a:lnSpc>
              <a:buFont typeface="Arial" panose="020B0604020202020204" pitchFamily="34" charset="0"/>
              <a:buChar char="•"/>
            </a:pPr>
            <a:r>
              <a:rPr lang="en-US" dirty="0">
                <a:solidFill>
                  <a:srgbClr val="007B62"/>
                </a:solidFill>
              </a:rPr>
              <a:t>Winner of the contest will get 4 tickets to go to the “The National Aquarium Abu Dhabi”</a:t>
            </a:r>
          </a:p>
          <a:p>
            <a:pPr>
              <a:lnSpc>
                <a:spcPct val="150000"/>
              </a:lnSpc>
            </a:pPr>
            <a:endParaRPr lang="en-US" dirty="0">
              <a:solidFill>
                <a:srgbClr val="007B62"/>
              </a:solidFill>
            </a:endParaRPr>
          </a:p>
          <a:p>
            <a:pPr>
              <a:lnSpc>
                <a:spcPct val="150000"/>
              </a:lnSpc>
            </a:pPr>
            <a:r>
              <a:rPr lang="en-US" dirty="0">
                <a:solidFill>
                  <a:srgbClr val="007B62"/>
                </a:solidFill>
              </a:rPr>
              <a:t>This contest can also be conducted by giving the contestants a brand related topic. We can choose this method if it is not possible to print the design on our carry bags. </a:t>
            </a:r>
          </a:p>
        </p:txBody>
      </p:sp>
      <p:sp>
        <p:nvSpPr>
          <p:cNvPr id="4" name="TextBox 3">
            <a:extLst>
              <a:ext uri="{FF2B5EF4-FFF2-40B4-BE49-F238E27FC236}">
                <a16:creationId xmlns:a16="http://schemas.microsoft.com/office/drawing/2014/main" id="{0F12495F-AEBB-C7B0-B239-D3BEF83941CB}"/>
              </a:ext>
            </a:extLst>
          </p:cNvPr>
          <p:cNvSpPr txBox="1"/>
          <p:nvPr/>
        </p:nvSpPr>
        <p:spPr>
          <a:xfrm>
            <a:off x="546480" y="435403"/>
            <a:ext cx="3272050" cy="523220"/>
          </a:xfrm>
          <a:prstGeom prst="rect">
            <a:avLst/>
          </a:prstGeom>
          <a:noFill/>
        </p:spPr>
        <p:txBody>
          <a:bodyPr wrap="none" rtlCol="0">
            <a:spAutoFit/>
          </a:bodyPr>
          <a:lstStyle/>
          <a:p>
            <a:r>
              <a:rPr lang="en-IN" sz="2800" b="1" dirty="0">
                <a:solidFill>
                  <a:srgbClr val="007B62"/>
                </a:solidFill>
                <a:latin typeface="Poppins" panose="00000500000000000000" pitchFamily="2" charset="0"/>
                <a:cs typeface="Poppins" panose="00000500000000000000" pitchFamily="2" charset="0"/>
              </a:rPr>
              <a:t>Painting Contest</a:t>
            </a:r>
          </a:p>
        </p:txBody>
      </p:sp>
    </p:spTree>
    <p:extLst>
      <p:ext uri="{BB962C8B-B14F-4D97-AF65-F5344CB8AC3E}">
        <p14:creationId xmlns:p14="http://schemas.microsoft.com/office/powerpoint/2010/main" val="2051176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00C1DF-98B4-EA0B-19D2-D772C33FB237}"/>
              </a:ext>
            </a:extLst>
          </p:cNvPr>
          <p:cNvSpPr txBox="1"/>
          <p:nvPr/>
        </p:nvSpPr>
        <p:spPr>
          <a:xfrm>
            <a:off x="546480" y="1769415"/>
            <a:ext cx="10992991" cy="2542363"/>
          </a:xfrm>
          <a:prstGeom prst="rect">
            <a:avLst/>
          </a:prstGeom>
          <a:noFill/>
        </p:spPr>
        <p:txBody>
          <a:bodyPr wrap="square" rtlCol="0">
            <a:spAutoFit/>
          </a:bodyPr>
          <a:lstStyle/>
          <a:p>
            <a:pPr>
              <a:lnSpc>
                <a:spcPct val="150000"/>
              </a:lnSpc>
            </a:pPr>
            <a:r>
              <a:rPr lang="en-US" dirty="0">
                <a:solidFill>
                  <a:srgbClr val="007B62"/>
                </a:solidFill>
              </a:rPr>
              <a:t>The contest will be announced through our social media channels, and will be promoted starting from a week prior to the day of the contest. We can also make use of the Al Raha Gardens Community Page to announce the contest to ensure the right people get to know about the painting contest.</a:t>
            </a:r>
          </a:p>
          <a:p>
            <a:pPr>
              <a:lnSpc>
                <a:spcPct val="150000"/>
              </a:lnSpc>
            </a:pPr>
            <a:endParaRPr lang="en-US" dirty="0">
              <a:solidFill>
                <a:srgbClr val="007B62"/>
              </a:solidFill>
            </a:endParaRPr>
          </a:p>
          <a:p>
            <a:pPr>
              <a:lnSpc>
                <a:spcPct val="150000"/>
              </a:lnSpc>
            </a:pPr>
            <a:r>
              <a:rPr lang="en-US" dirty="0">
                <a:solidFill>
                  <a:srgbClr val="007B62"/>
                </a:solidFill>
              </a:rPr>
              <a:t>After the contest, winner announcement and a video of the contest will be announced and promoted through our social media pages.</a:t>
            </a:r>
          </a:p>
        </p:txBody>
      </p:sp>
      <p:sp>
        <p:nvSpPr>
          <p:cNvPr id="4" name="TextBox 3">
            <a:extLst>
              <a:ext uri="{FF2B5EF4-FFF2-40B4-BE49-F238E27FC236}">
                <a16:creationId xmlns:a16="http://schemas.microsoft.com/office/drawing/2014/main" id="{0F12495F-AEBB-C7B0-B239-D3BEF83941CB}"/>
              </a:ext>
            </a:extLst>
          </p:cNvPr>
          <p:cNvSpPr txBox="1"/>
          <p:nvPr/>
        </p:nvSpPr>
        <p:spPr>
          <a:xfrm>
            <a:off x="546480" y="435403"/>
            <a:ext cx="3272050" cy="523220"/>
          </a:xfrm>
          <a:prstGeom prst="rect">
            <a:avLst/>
          </a:prstGeom>
          <a:noFill/>
        </p:spPr>
        <p:txBody>
          <a:bodyPr wrap="none" rtlCol="0">
            <a:spAutoFit/>
          </a:bodyPr>
          <a:lstStyle/>
          <a:p>
            <a:r>
              <a:rPr lang="en-IN" sz="2800" b="1" dirty="0">
                <a:solidFill>
                  <a:srgbClr val="007B62"/>
                </a:solidFill>
                <a:latin typeface="Poppins" panose="00000500000000000000" pitchFamily="2" charset="0"/>
                <a:cs typeface="Poppins" panose="00000500000000000000" pitchFamily="2" charset="0"/>
              </a:rPr>
              <a:t>Painting Contest</a:t>
            </a:r>
          </a:p>
        </p:txBody>
      </p:sp>
    </p:spTree>
    <p:extLst>
      <p:ext uri="{BB962C8B-B14F-4D97-AF65-F5344CB8AC3E}">
        <p14:creationId xmlns:p14="http://schemas.microsoft.com/office/powerpoint/2010/main" val="838702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12495F-AEBB-C7B0-B239-D3BEF83941CB}"/>
              </a:ext>
            </a:extLst>
          </p:cNvPr>
          <p:cNvSpPr txBox="1"/>
          <p:nvPr/>
        </p:nvSpPr>
        <p:spPr>
          <a:xfrm>
            <a:off x="546480" y="435403"/>
            <a:ext cx="4964821" cy="523220"/>
          </a:xfrm>
          <a:prstGeom prst="rect">
            <a:avLst/>
          </a:prstGeom>
          <a:noFill/>
        </p:spPr>
        <p:txBody>
          <a:bodyPr wrap="none" rtlCol="0">
            <a:spAutoFit/>
          </a:bodyPr>
          <a:lstStyle/>
          <a:p>
            <a:r>
              <a:rPr lang="en-IN" sz="2800" b="1" dirty="0">
                <a:solidFill>
                  <a:srgbClr val="007B62"/>
                </a:solidFill>
                <a:latin typeface="Poppins" panose="00000500000000000000" pitchFamily="2" charset="0"/>
                <a:cs typeface="Poppins" panose="00000500000000000000" pitchFamily="2" charset="0"/>
              </a:rPr>
              <a:t>Painting Contest - Budget</a:t>
            </a:r>
          </a:p>
        </p:txBody>
      </p:sp>
      <p:graphicFrame>
        <p:nvGraphicFramePr>
          <p:cNvPr id="3" name="Table 4">
            <a:extLst>
              <a:ext uri="{FF2B5EF4-FFF2-40B4-BE49-F238E27FC236}">
                <a16:creationId xmlns:a16="http://schemas.microsoft.com/office/drawing/2014/main" id="{6C4DF718-CC14-E5CF-AB70-CC952A34A42B}"/>
              </a:ext>
            </a:extLst>
          </p:cNvPr>
          <p:cNvGraphicFramePr>
            <a:graphicFrameLocks noGrp="1"/>
          </p:cNvGraphicFramePr>
          <p:nvPr>
            <p:extLst>
              <p:ext uri="{D42A27DB-BD31-4B8C-83A1-F6EECF244321}">
                <p14:modId xmlns:p14="http://schemas.microsoft.com/office/powerpoint/2010/main" val="2938413778"/>
              </p:ext>
            </p:extLst>
          </p:nvPr>
        </p:nvGraphicFramePr>
        <p:xfrm>
          <a:off x="648237" y="2010576"/>
          <a:ext cx="10895525" cy="2836847"/>
        </p:xfrm>
        <a:graphic>
          <a:graphicData uri="http://schemas.openxmlformats.org/drawingml/2006/table">
            <a:tbl>
              <a:tblPr>
                <a:tableStyleId>{5C22544A-7EE6-4342-B048-85BDC9FD1C3A}</a:tableStyleId>
              </a:tblPr>
              <a:tblGrid>
                <a:gridCol w="2210873">
                  <a:extLst>
                    <a:ext uri="{9D8B030D-6E8A-4147-A177-3AD203B41FA5}">
                      <a16:colId xmlns:a16="http://schemas.microsoft.com/office/drawing/2014/main" val="4234085226"/>
                    </a:ext>
                  </a:extLst>
                </a:gridCol>
                <a:gridCol w="1700011">
                  <a:extLst>
                    <a:ext uri="{9D8B030D-6E8A-4147-A177-3AD203B41FA5}">
                      <a16:colId xmlns:a16="http://schemas.microsoft.com/office/drawing/2014/main" val="2776332088"/>
                    </a:ext>
                  </a:extLst>
                </a:gridCol>
                <a:gridCol w="1534962">
                  <a:extLst>
                    <a:ext uri="{9D8B030D-6E8A-4147-A177-3AD203B41FA5}">
                      <a16:colId xmlns:a16="http://schemas.microsoft.com/office/drawing/2014/main" val="2397141560"/>
                    </a:ext>
                  </a:extLst>
                </a:gridCol>
                <a:gridCol w="1233996">
                  <a:extLst>
                    <a:ext uri="{9D8B030D-6E8A-4147-A177-3AD203B41FA5}">
                      <a16:colId xmlns:a16="http://schemas.microsoft.com/office/drawing/2014/main" val="44127766"/>
                    </a:ext>
                  </a:extLst>
                </a:gridCol>
                <a:gridCol w="1249251">
                  <a:extLst>
                    <a:ext uri="{9D8B030D-6E8A-4147-A177-3AD203B41FA5}">
                      <a16:colId xmlns:a16="http://schemas.microsoft.com/office/drawing/2014/main" val="2704542649"/>
                    </a:ext>
                  </a:extLst>
                </a:gridCol>
                <a:gridCol w="1262129">
                  <a:extLst>
                    <a:ext uri="{9D8B030D-6E8A-4147-A177-3AD203B41FA5}">
                      <a16:colId xmlns:a16="http://schemas.microsoft.com/office/drawing/2014/main" val="227584616"/>
                    </a:ext>
                  </a:extLst>
                </a:gridCol>
                <a:gridCol w="1704303">
                  <a:extLst>
                    <a:ext uri="{9D8B030D-6E8A-4147-A177-3AD203B41FA5}">
                      <a16:colId xmlns:a16="http://schemas.microsoft.com/office/drawing/2014/main" val="2694426196"/>
                    </a:ext>
                  </a:extLst>
                </a:gridCol>
              </a:tblGrid>
              <a:tr h="456702">
                <a:tc>
                  <a:txBody>
                    <a:bodyPr/>
                    <a:lstStyle/>
                    <a:p>
                      <a:pPr algn="ctr"/>
                      <a:r>
                        <a:rPr lang="en-IN" sz="1200" b="1" dirty="0">
                          <a:solidFill>
                            <a:schemeClr val="bg1"/>
                          </a:solidFill>
                          <a:latin typeface="Poppins" panose="00000500000000000000" pitchFamily="2" charset="0"/>
                          <a:cs typeface="Poppins" panose="00000500000000000000" pitchFamily="2" charset="0"/>
                        </a:rPr>
                        <a:t>Campaign</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Objective</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Platform</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Duration</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Budget</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Exptd. Reach</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Exptd. Result</a:t>
                      </a:r>
                    </a:p>
                  </a:txBody>
                  <a:tcPr anchor="ctr">
                    <a:solidFill>
                      <a:srgbClr val="007B62"/>
                    </a:solidFill>
                  </a:tcPr>
                </a:tc>
                <a:extLst>
                  <a:ext uri="{0D108BD9-81ED-4DB2-BD59-A6C34878D82A}">
                    <a16:rowId xmlns:a16="http://schemas.microsoft.com/office/drawing/2014/main" val="495960431"/>
                  </a:ext>
                </a:extLst>
              </a:tr>
              <a:tr h="553337">
                <a:tc rowSpan="2">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Campaign Announcement</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Engagement</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FB&amp;IG</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7 Days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250 AED</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15K</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700 Engagements</a:t>
                      </a:r>
                    </a:p>
                  </a:txBody>
                  <a:tcPr anchor="ctr"/>
                </a:tc>
                <a:extLst>
                  <a:ext uri="{0D108BD9-81ED-4DB2-BD59-A6C34878D82A}">
                    <a16:rowId xmlns:a16="http://schemas.microsoft.com/office/drawing/2014/main" val="110956552"/>
                  </a:ext>
                </a:extLst>
              </a:tr>
              <a:tr h="456702">
                <a:tc vMerge="1">
                  <a:txBody>
                    <a:bodyPr/>
                    <a:lstStyle/>
                    <a:p>
                      <a:pPr marL="0" algn="ctr" defTabSz="914400" rtl="0" eaLnBrk="1" latinLnBrk="0" hangingPunct="1"/>
                      <a:endParaRPr lang="en-IN" sz="1400" b="0" kern="1200" dirty="0">
                        <a:solidFill>
                          <a:srgbClr val="007B62"/>
                        </a:solidFill>
                        <a:latin typeface="Poppins" panose="00000500000000000000" pitchFamily="2" charset="0"/>
                        <a:ea typeface="+mn-ea"/>
                        <a:cs typeface="Poppins" panose="00000500000000000000" pitchFamily="2"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0" kern="1200" dirty="0">
                          <a:solidFill>
                            <a:srgbClr val="007B62"/>
                          </a:solidFill>
                          <a:latin typeface="Poppins" panose="00000500000000000000" pitchFamily="2" charset="0"/>
                          <a:ea typeface="+mn-ea"/>
                          <a:cs typeface="Poppins" panose="00000500000000000000" pitchFamily="2" charset="0"/>
                        </a:rPr>
                        <a:t>Awareness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Snapchat</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7 Days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250 AED</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40K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0" kern="1200" dirty="0">
                          <a:solidFill>
                            <a:srgbClr val="007B62"/>
                          </a:solidFill>
                          <a:latin typeface="Poppins" panose="00000500000000000000" pitchFamily="2" charset="0"/>
                          <a:ea typeface="+mn-ea"/>
                          <a:cs typeface="Poppins" panose="00000500000000000000" pitchFamily="2" charset="0"/>
                        </a:rPr>
                        <a:t>40K Reach</a:t>
                      </a:r>
                    </a:p>
                  </a:txBody>
                  <a:tcPr anchor="ctr"/>
                </a:tc>
                <a:extLst>
                  <a:ext uri="{0D108BD9-81ED-4DB2-BD59-A6C34878D82A}">
                    <a16:rowId xmlns:a16="http://schemas.microsoft.com/office/drawing/2014/main" val="95898802"/>
                  </a:ext>
                </a:extLst>
              </a:tr>
              <a:tr h="456702">
                <a:tc rowSpan="2">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Winner Announcement and Video Promotion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0" kern="1200" dirty="0">
                          <a:solidFill>
                            <a:srgbClr val="007B62"/>
                          </a:solidFill>
                          <a:latin typeface="Poppins" panose="00000500000000000000" pitchFamily="2" charset="0"/>
                          <a:ea typeface="+mn-ea"/>
                          <a:cs typeface="Poppins" panose="00000500000000000000" pitchFamily="2" charset="0"/>
                        </a:rPr>
                        <a:t>Engagement</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FB&amp;IG</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3 Days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100 AED</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7K</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300 Engagements</a:t>
                      </a:r>
                    </a:p>
                  </a:txBody>
                  <a:tcPr anchor="ctr"/>
                </a:tc>
                <a:extLst>
                  <a:ext uri="{0D108BD9-81ED-4DB2-BD59-A6C34878D82A}">
                    <a16:rowId xmlns:a16="http://schemas.microsoft.com/office/drawing/2014/main" val="2247896173"/>
                  </a:ext>
                </a:extLst>
              </a:tr>
              <a:tr h="456702">
                <a:tc vMerge="1">
                  <a:txBody>
                    <a:bodyPr/>
                    <a:lstStyle/>
                    <a:p>
                      <a:pPr marL="0" algn="ctr" defTabSz="914400" rtl="0" eaLnBrk="1" latinLnBrk="0" hangingPunct="1"/>
                      <a:endParaRPr lang="en-IN" sz="1400" b="0" kern="1200" dirty="0">
                        <a:solidFill>
                          <a:srgbClr val="007B62"/>
                        </a:solidFill>
                        <a:latin typeface="Poppins" panose="00000500000000000000" pitchFamily="2" charset="0"/>
                        <a:ea typeface="+mn-ea"/>
                        <a:cs typeface="Poppins" panose="00000500000000000000" pitchFamily="2"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0" kern="1200" dirty="0">
                          <a:solidFill>
                            <a:srgbClr val="007B62"/>
                          </a:solidFill>
                          <a:latin typeface="Poppins" panose="00000500000000000000" pitchFamily="2" charset="0"/>
                          <a:ea typeface="+mn-ea"/>
                          <a:cs typeface="Poppins" panose="00000500000000000000" pitchFamily="2" charset="0"/>
                        </a:rPr>
                        <a:t>Awareness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Snapchat</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3 Days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100 AED</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16K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0" kern="1200" dirty="0">
                          <a:solidFill>
                            <a:srgbClr val="007B62"/>
                          </a:solidFill>
                          <a:latin typeface="Poppins" panose="00000500000000000000" pitchFamily="2" charset="0"/>
                          <a:ea typeface="+mn-ea"/>
                          <a:cs typeface="Poppins" panose="00000500000000000000" pitchFamily="2" charset="0"/>
                        </a:rPr>
                        <a:t>16K Reach</a:t>
                      </a:r>
                    </a:p>
                  </a:txBody>
                  <a:tcPr anchor="ctr"/>
                </a:tc>
                <a:extLst>
                  <a:ext uri="{0D108BD9-81ED-4DB2-BD59-A6C34878D82A}">
                    <a16:rowId xmlns:a16="http://schemas.microsoft.com/office/drawing/2014/main" val="4285598733"/>
                  </a:ext>
                </a:extLst>
              </a:tr>
              <a:tr h="456702">
                <a:tc gridSpan="4">
                  <a:txBody>
                    <a:bodyPr/>
                    <a:lstStyle/>
                    <a:p>
                      <a:pPr marL="0" algn="ctr" defTabSz="914400" rtl="0" eaLnBrk="1" latinLnBrk="0" hangingPunct="1"/>
                      <a:r>
                        <a:rPr lang="en-IN" sz="1200" b="1" kern="1200" dirty="0">
                          <a:solidFill>
                            <a:srgbClr val="007B62"/>
                          </a:solidFill>
                          <a:latin typeface="Poppins" panose="00000500000000000000" pitchFamily="2" charset="0"/>
                          <a:ea typeface="+mn-ea"/>
                          <a:cs typeface="Poppins" panose="00000500000000000000" pitchFamily="2" charset="0"/>
                        </a:rPr>
                        <a:t>Total</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200" b="0" kern="1200" dirty="0">
                        <a:solidFill>
                          <a:srgbClr val="007B62"/>
                        </a:solidFill>
                        <a:latin typeface="Poppins" panose="00000500000000000000" pitchFamily="2" charset="0"/>
                        <a:ea typeface="+mn-ea"/>
                        <a:cs typeface="Poppins" panose="00000500000000000000" pitchFamily="2" charset="0"/>
                      </a:endParaRPr>
                    </a:p>
                  </a:txBody>
                  <a:tcPr anchor="ctr"/>
                </a:tc>
                <a:tc hMerge="1">
                  <a:txBody>
                    <a:bodyPr/>
                    <a:lstStyle/>
                    <a:p>
                      <a:pPr marL="0" algn="ctr" defTabSz="914400" rtl="0" eaLnBrk="1" latinLnBrk="0" hangingPunct="1"/>
                      <a:endParaRPr lang="en-IN" sz="1200" b="0" kern="1200" dirty="0">
                        <a:solidFill>
                          <a:srgbClr val="007B62"/>
                        </a:solidFill>
                        <a:latin typeface="Poppins" panose="00000500000000000000" pitchFamily="2" charset="0"/>
                        <a:ea typeface="+mn-ea"/>
                        <a:cs typeface="Poppins" panose="00000500000000000000" pitchFamily="2" charset="0"/>
                      </a:endParaRPr>
                    </a:p>
                  </a:txBody>
                  <a:tcPr anchor="ctr"/>
                </a:tc>
                <a:tc hMerge="1">
                  <a:txBody>
                    <a:bodyPr/>
                    <a:lstStyle/>
                    <a:p>
                      <a:pPr marL="0" algn="ctr" defTabSz="914400" rtl="0" eaLnBrk="1" latinLnBrk="0" hangingPunct="1"/>
                      <a:endParaRPr lang="en-IN" sz="1200" b="0" kern="1200" dirty="0">
                        <a:solidFill>
                          <a:srgbClr val="007B62"/>
                        </a:solidFill>
                        <a:latin typeface="Poppins" panose="00000500000000000000" pitchFamily="2" charset="0"/>
                        <a:ea typeface="+mn-ea"/>
                        <a:cs typeface="Poppins" panose="00000500000000000000" pitchFamily="2" charset="0"/>
                      </a:endParaRPr>
                    </a:p>
                  </a:txBody>
                  <a:tcPr anchor="ctr"/>
                </a:tc>
                <a:tc>
                  <a:txBody>
                    <a:bodyPr/>
                    <a:lstStyle/>
                    <a:p>
                      <a:pPr marL="0" algn="ctr" defTabSz="914400" rtl="0" eaLnBrk="1" latinLnBrk="0" hangingPunct="1"/>
                      <a:r>
                        <a:rPr lang="en-IN" sz="1200" b="1" kern="1200" dirty="0">
                          <a:solidFill>
                            <a:srgbClr val="007B62"/>
                          </a:solidFill>
                          <a:latin typeface="Poppins" panose="00000500000000000000" pitchFamily="2" charset="0"/>
                          <a:ea typeface="+mn-ea"/>
                          <a:cs typeface="Poppins" panose="00000500000000000000" pitchFamily="2" charset="0"/>
                        </a:rPr>
                        <a:t>700 AED</a:t>
                      </a:r>
                    </a:p>
                  </a:txBody>
                  <a:tcPr anchor="ctr"/>
                </a:tc>
                <a:tc>
                  <a:txBody>
                    <a:bodyPr/>
                    <a:lstStyle/>
                    <a:p>
                      <a:pPr marL="0" algn="ctr" defTabSz="914400" rtl="0" eaLnBrk="1" latinLnBrk="0" hangingPunct="1"/>
                      <a:r>
                        <a:rPr lang="en-IN" sz="1200" b="1" kern="1200" dirty="0">
                          <a:solidFill>
                            <a:srgbClr val="007B62"/>
                          </a:solidFill>
                          <a:latin typeface="Poppins" panose="00000500000000000000" pitchFamily="2" charset="0"/>
                          <a:ea typeface="+mn-ea"/>
                          <a:cs typeface="Poppins" panose="00000500000000000000" pitchFamily="2" charset="0"/>
                        </a:rPr>
                        <a:t>-</a:t>
                      </a:r>
                    </a:p>
                  </a:txBody>
                  <a:tcPr anchor="ctr"/>
                </a:tc>
                <a:tc>
                  <a:txBody>
                    <a:bodyPr/>
                    <a:lstStyle/>
                    <a:p>
                      <a:pPr marL="0" algn="ctr" defTabSz="914400" rtl="0" eaLnBrk="1" latinLnBrk="0" hangingPunct="1"/>
                      <a:r>
                        <a:rPr lang="en-IN" sz="1200" b="1" kern="1200" dirty="0">
                          <a:solidFill>
                            <a:srgbClr val="007B62"/>
                          </a:solidFill>
                          <a:latin typeface="Poppins" panose="00000500000000000000" pitchFamily="2" charset="0"/>
                          <a:ea typeface="+mn-ea"/>
                          <a:cs typeface="Poppins" panose="00000500000000000000" pitchFamily="2" charset="0"/>
                        </a:rPr>
                        <a:t>-</a:t>
                      </a:r>
                    </a:p>
                  </a:txBody>
                  <a:tcPr anchor="ctr"/>
                </a:tc>
                <a:extLst>
                  <a:ext uri="{0D108BD9-81ED-4DB2-BD59-A6C34878D82A}">
                    <a16:rowId xmlns:a16="http://schemas.microsoft.com/office/drawing/2014/main" val="1169173335"/>
                  </a:ext>
                </a:extLst>
              </a:tr>
            </a:tbl>
          </a:graphicData>
        </a:graphic>
      </p:graphicFrame>
    </p:spTree>
    <p:extLst>
      <p:ext uri="{BB962C8B-B14F-4D97-AF65-F5344CB8AC3E}">
        <p14:creationId xmlns:p14="http://schemas.microsoft.com/office/powerpoint/2010/main" val="422851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00C1DF-98B4-EA0B-19D2-D772C33FB237}"/>
              </a:ext>
            </a:extLst>
          </p:cNvPr>
          <p:cNvSpPr txBox="1"/>
          <p:nvPr/>
        </p:nvSpPr>
        <p:spPr>
          <a:xfrm>
            <a:off x="546480" y="1769415"/>
            <a:ext cx="10992991" cy="25423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solidFill>
                  <a:srgbClr val="007B62"/>
                </a:solidFill>
              </a:rPr>
              <a:t>A campaign to promote our home delivery services</a:t>
            </a:r>
          </a:p>
          <a:p>
            <a:pPr marL="285750" indent="-285750">
              <a:lnSpc>
                <a:spcPct val="150000"/>
              </a:lnSpc>
              <a:buFont typeface="Arial" panose="020B0604020202020204" pitchFamily="34" charset="0"/>
              <a:buChar char="•"/>
            </a:pPr>
            <a:r>
              <a:rPr lang="en-US" dirty="0">
                <a:solidFill>
                  <a:srgbClr val="007B62"/>
                </a:solidFill>
              </a:rPr>
              <a:t>This campaign will be connected with the summer season</a:t>
            </a:r>
          </a:p>
          <a:p>
            <a:pPr marL="285750" indent="-285750">
              <a:lnSpc>
                <a:spcPct val="150000"/>
              </a:lnSpc>
              <a:buFont typeface="Arial" panose="020B0604020202020204" pitchFamily="34" charset="0"/>
              <a:buChar char="•"/>
            </a:pPr>
            <a:r>
              <a:rPr lang="en-US" dirty="0">
                <a:solidFill>
                  <a:srgbClr val="007B62"/>
                </a:solidFill>
              </a:rPr>
              <a:t>We will communicate to our audience that they can shop from the comfort of their home, and that we will deliver the items in their doorsteps</a:t>
            </a:r>
          </a:p>
          <a:p>
            <a:pPr marL="285750" indent="-285750">
              <a:lnSpc>
                <a:spcPct val="150000"/>
              </a:lnSpc>
              <a:buFont typeface="Arial" panose="020B0604020202020204" pitchFamily="34" charset="0"/>
              <a:buChar char="•"/>
            </a:pPr>
            <a:r>
              <a:rPr lang="en-US" dirty="0">
                <a:solidFill>
                  <a:srgbClr val="007B62"/>
                </a:solidFill>
              </a:rPr>
              <a:t>We can start the campaigns from the 1</a:t>
            </a:r>
            <a:r>
              <a:rPr lang="en-US" baseline="30000" dirty="0">
                <a:solidFill>
                  <a:srgbClr val="007B62"/>
                </a:solidFill>
              </a:rPr>
              <a:t>st</a:t>
            </a:r>
            <a:r>
              <a:rPr lang="en-US" dirty="0">
                <a:solidFill>
                  <a:srgbClr val="007B62"/>
                </a:solidFill>
              </a:rPr>
              <a:t> of June, when the summer season in UAE officially begins</a:t>
            </a:r>
          </a:p>
          <a:p>
            <a:pPr marL="285750" indent="-285750">
              <a:lnSpc>
                <a:spcPct val="150000"/>
              </a:lnSpc>
              <a:buFont typeface="Arial" panose="020B0604020202020204" pitchFamily="34" charset="0"/>
              <a:buChar char="•"/>
            </a:pPr>
            <a:r>
              <a:rPr lang="en-US" dirty="0">
                <a:solidFill>
                  <a:srgbClr val="007B62"/>
                </a:solidFill>
              </a:rPr>
              <a:t>We will include the same communication in our offer campaigns as well</a:t>
            </a:r>
          </a:p>
        </p:txBody>
      </p:sp>
      <p:sp>
        <p:nvSpPr>
          <p:cNvPr id="4" name="TextBox 3">
            <a:extLst>
              <a:ext uri="{FF2B5EF4-FFF2-40B4-BE49-F238E27FC236}">
                <a16:creationId xmlns:a16="http://schemas.microsoft.com/office/drawing/2014/main" id="{0F12495F-AEBB-C7B0-B239-D3BEF83941CB}"/>
              </a:ext>
            </a:extLst>
          </p:cNvPr>
          <p:cNvSpPr txBox="1"/>
          <p:nvPr/>
        </p:nvSpPr>
        <p:spPr>
          <a:xfrm>
            <a:off x="546480" y="435403"/>
            <a:ext cx="5030072" cy="523220"/>
          </a:xfrm>
          <a:prstGeom prst="rect">
            <a:avLst/>
          </a:prstGeom>
          <a:noFill/>
        </p:spPr>
        <p:txBody>
          <a:bodyPr wrap="square" rtlCol="0">
            <a:spAutoFit/>
          </a:bodyPr>
          <a:lstStyle/>
          <a:p>
            <a:r>
              <a:rPr lang="en-IN" sz="2800" b="1" dirty="0">
                <a:solidFill>
                  <a:srgbClr val="007B62"/>
                </a:solidFill>
                <a:latin typeface="Poppins" panose="00000500000000000000" pitchFamily="2" charset="0"/>
                <a:cs typeface="Poppins" panose="00000500000000000000" pitchFamily="2" charset="0"/>
              </a:rPr>
              <a:t>Shop From Home</a:t>
            </a:r>
          </a:p>
        </p:txBody>
      </p:sp>
    </p:spTree>
    <p:extLst>
      <p:ext uri="{BB962C8B-B14F-4D97-AF65-F5344CB8AC3E}">
        <p14:creationId xmlns:p14="http://schemas.microsoft.com/office/powerpoint/2010/main" val="3302129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F12495F-AEBB-C7B0-B239-D3BEF83941CB}"/>
              </a:ext>
            </a:extLst>
          </p:cNvPr>
          <p:cNvSpPr txBox="1"/>
          <p:nvPr/>
        </p:nvSpPr>
        <p:spPr>
          <a:xfrm>
            <a:off x="546480" y="435403"/>
            <a:ext cx="5017720" cy="523220"/>
          </a:xfrm>
          <a:prstGeom prst="rect">
            <a:avLst/>
          </a:prstGeom>
          <a:noFill/>
        </p:spPr>
        <p:txBody>
          <a:bodyPr wrap="none" rtlCol="0">
            <a:spAutoFit/>
          </a:bodyPr>
          <a:lstStyle/>
          <a:p>
            <a:r>
              <a:rPr lang="en-IN" sz="2800" b="1" dirty="0">
                <a:solidFill>
                  <a:srgbClr val="007B62"/>
                </a:solidFill>
                <a:latin typeface="Poppins" panose="00000500000000000000" pitchFamily="2" charset="0"/>
                <a:cs typeface="Poppins" panose="00000500000000000000" pitchFamily="2" charset="0"/>
              </a:rPr>
              <a:t>Shop From Home - Budget</a:t>
            </a:r>
          </a:p>
        </p:txBody>
      </p:sp>
      <p:graphicFrame>
        <p:nvGraphicFramePr>
          <p:cNvPr id="3" name="Table 4">
            <a:extLst>
              <a:ext uri="{FF2B5EF4-FFF2-40B4-BE49-F238E27FC236}">
                <a16:creationId xmlns:a16="http://schemas.microsoft.com/office/drawing/2014/main" id="{6C4DF718-CC14-E5CF-AB70-CC952A34A42B}"/>
              </a:ext>
            </a:extLst>
          </p:cNvPr>
          <p:cNvGraphicFramePr>
            <a:graphicFrameLocks noGrp="1"/>
          </p:cNvGraphicFramePr>
          <p:nvPr>
            <p:extLst>
              <p:ext uri="{D42A27DB-BD31-4B8C-83A1-F6EECF244321}">
                <p14:modId xmlns:p14="http://schemas.microsoft.com/office/powerpoint/2010/main" val="2706668306"/>
              </p:ext>
            </p:extLst>
          </p:nvPr>
        </p:nvGraphicFramePr>
        <p:xfrm>
          <a:off x="648237" y="2467278"/>
          <a:ext cx="10895525" cy="1923443"/>
        </p:xfrm>
        <a:graphic>
          <a:graphicData uri="http://schemas.openxmlformats.org/drawingml/2006/table">
            <a:tbl>
              <a:tblPr>
                <a:tableStyleId>{5C22544A-7EE6-4342-B048-85BDC9FD1C3A}</a:tableStyleId>
              </a:tblPr>
              <a:tblGrid>
                <a:gridCol w="2210873">
                  <a:extLst>
                    <a:ext uri="{9D8B030D-6E8A-4147-A177-3AD203B41FA5}">
                      <a16:colId xmlns:a16="http://schemas.microsoft.com/office/drawing/2014/main" val="4234085226"/>
                    </a:ext>
                  </a:extLst>
                </a:gridCol>
                <a:gridCol w="1700011">
                  <a:extLst>
                    <a:ext uri="{9D8B030D-6E8A-4147-A177-3AD203B41FA5}">
                      <a16:colId xmlns:a16="http://schemas.microsoft.com/office/drawing/2014/main" val="2776332088"/>
                    </a:ext>
                  </a:extLst>
                </a:gridCol>
                <a:gridCol w="1534962">
                  <a:extLst>
                    <a:ext uri="{9D8B030D-6E8A-4147-A177-3AD203B41FA5}">
                      <a16:colId xmlns:a16="http://schemas.microsoft.com/office/drawing/2014/main" val="2397141560"/>
                    </a:ext>
                  </a:extLst>
                </a:gridCol>
                <a:gridCol w="1233996">
                  <a:extLst>
                    <a:ext uri="{9D8B030D-6E8A-4147-A177-3AD203B41FA5}">
                      <a16:colId xmlns:a16="http://schemas.microsoft.com/office/drawing/2014/main" val="44127766"/>
                    </a:ext>
                  </a:extLst>
                </a:gridCol>
                <a:gridCol w="1249251">
                  <a:extLst>
                    <a:ext uri="{9D8B030D-6E8A-4147-A177-3AD203B41FA5}">
                      <a16:colId xmlns:a16="http://schemas.microsoft.com/office/drawing/2014/main" val="2704542649"/>
                    </a:ext>
                  </a:extLst>
                </a:gridCol>
                <a:gridCol w="1262129">
                  <a:extLst>
                    <a:ext uri="{9D8B030D-6E8A-4147-A177-3AD203B41FA5}">
                      <a16:colId xmlns:a16="http://schemas.microsoft.com/office/drawing/2014/main" val="227584616"/>
                    </a:ext>
                  </a:extLst>
                </a:gridCol>
                <a:gridCol w="1704303">
                  <a:extLst>
                    <a:ext uri="{9D8B030D-6E8A-4147-A177-3AD203B41FA5}">
                      <a16:colId xmlns:a16="http://schemas.microsoft.com/office/drawing/2014/main" val="2694426196"/>
                    </a:ext>
                  </a:extLst>
                </a:gridCol>
              </a:tblGrid>
              <a:tr h="456702">
                <a:tc>
                  <a:txBody>
                    <a:bodyPr/>
                    <a:lstStyle/>
                    <a:p>
                      <a:pPr algn="ctr"/>
                      <a:r>
                        <a:rPr lang="en-IN" sz="1200" b="1" dirty="0">
                          <a:solidFill>
                            <a:schemeClr val="bg1"/>
                          </a:solidFill>
                          <a:latin typeface="Poppins" panose="00000500000000000000" pitchFamily="2" charset="0"/>
                          <a:cs typeface="Poppins" panose="00000500000000000000" pitchFamily="2" charset="0"/>
                        </a:rPr>
                        <a:t>Campaign</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Objective</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Platform</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Duration</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Budget</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Exptd. Reach</a:t>
                      </a:r>
                    </a:p>
                  </a:txBody>
                  <a:tcPr anchor="ctr">
                    <a:solidFill>
                      <a:srgbClr val="007B62"/>
                    </a:solidFill>
                  </a:tcPr>
                </a:tc>
                <a:tc>
                  <a:txBody>
                    <a:bodyPr/>
                    <a:lstStyle/>
                    <a:p>
                      <a:pPr algn="ctr"/>
                      <a:r>
                        <a:rPr lang="en-IN" sz="1200" b="1" dirty="0">
                          <a:solidFill>
                            <a:schemeClr val="bg1"/>
                          </a:solidFill>
                          <a:latin typeface="Poppins" panose="00000500000000000000" pitchFamily="2" charset="0"/>
                          <a:cs typeface="Poppins" panose="00000500000000000000" pitchFamily="2" charset="0"/>
                        </a:rPr>
                        <a:t>Exptd. Result</a:t>
                      </a:r>
                    </a:p>
                  </a:txBody>
                  <a:tcPr anchor="ctr">
                    <a:solidFill>
                      <a:srgbClr val="007B62"/>
                    </a:solidFill>
                  </a:tcPr>
                </a:tc>
                <a:extLst>
                  <a:ext uri="{0D108BD9-81ED-4DB2-BD59-A6C34878D82A}">
                    <a16:rowId xmlns:a16="http://schemas.microsoft.com/office/drawing/2014/main" val="495960431"/>
                  </a:ext>
                </a:extLst>
              </a:tr>
              <a:tr h="553337">
                <a:tc rowSpan="2">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Reach Campaign</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Awareness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FB&amp;IG</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7 Days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100 AED</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22K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0" kern="1200" dirty="0">
                          <a:solidFill>
                            <a:srgbClr val="007B62"/>
                          </a:solidFill>
                          <a:latin typeface="Poppins" panose="00000500000000000000" pitchFamily="2" charset="0"/>
                          <a:ea typeface="+mn-ea"/>
                          <a:cs typeface="Poppins" panose="00000500000000000000" pitchFamily="2" charset="0"/>
                        </a:rPr>
                        <a:t>22K Reach</a:t>
                      </a:r>
                    </a:p>
                  </a:txBody>
                  <a:tcPr anchor="ctr"/>
                </a:tc>
                <a:extLst>
                  <a:ext uri="{0D108BD9-81ED-4DB2-BD59-A6C34878D82A}">
                    <a16:rowId xmlns:a16="http://schemas.microsoft.com/office/drawing/2014/main" val="110956552"/>
                  </a:ext>
                </a:extLst>
              </a:tr>
              <a:tr h="456702">
                <a:tc vMerge="1">
                  <a:txBody>
                    <a:bodyPr/>
                    <a:lstStyle/>
                    <a:p>
                      <a:pPr marL="0" algn="ctr" defTabSz="914400" rtl="0" eaLnBrk="1" latinLnBrk="0" hangingPunct="1"/>
                      <a:endParaRPr lang="en-IN" sz="1400" b="0" kern="1200" dirty="0">
                        <a:solidFill>
                          <a:srgbClr val="007B62"/>
                        </a:solidFill>
                        <a:latin typeface="Poppins" panose="00000500000000000000" pitchFamily="2" charset="0"/>
                        <a:ea typeface="+mn-ea"/>
                        <a:cs typeface="Poppins" panose="00000500000000000000" pitchFamily="2"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0" kern="1200" dirty="0">
                          <a:solidFill>
                            <a:srgbClr val="007B62"/>
                          </a:solidFill>
                          <a:latin typeface="Poppins" panose="00000500000000000000" pitchFamily="2" charset="0"/>
                          <a:ea typeface="+mn-ea"/>
                          <a:cs typeface="Poppins" panose="00000500000000000000" pitchFamily="2" charset="0"/>
                        </a:rPr>
                        <a:t>Awareness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Snapchat</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7 Days</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100 AED</a:t>
                      </a:r>
                    </a:p>
                  </a:txBody>
                  <a:tcPr anchor="ctr"/>
                </a:tc>
                <a:tc>
                  <a:txBody>
                    <a:bodyPr/>
                    <a:lstStyle/>
                    <a:p>
                      <a:pPr marL="0" algn="ctr" defTabSz="914400" rtl="0" eaLnBrk="1" latinLnBrk="0" hangingPunct="1"/>
                      <a:r>
                        <a:rPr lang="en-IN" sz="1200" b="0" kern="1200" dirty="0">
                          <a:solidFill>
                            <a:srgbClr val="007B62"/>
                          </a:solidFill>
                          <a:latin typeface="Poppins" panose="00000500000000000000" pitchFamily="2" charset="0"/>
                          <a:ea typeface="+mn-ea"/>
                          <a:cs typeface="Poppins" panose="00000500000000000000" pitchFamily="2" charset="0"/>
                        </a:rPr>
                        <a:t>16K</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0" kern="1200" dirty="0">
                          <a:solidFill>
                            <a:srgbClr val="007B62"/>
                          </a:solidFill>
                          <a:latin typeface="Poppins" panose="00000500000000000000" pitchFamily="2" charset="0"/>
                          <a:ea typeface="+mn-ea"/>
                          <a:cs typeface="Poppins" panose="00000500000000000000" pitchFamily="2" charset="0"/>
                        </a:rPr>
                        <a:t>16K Reach</a:t>
                      </a:r>
                    </a:p>
                  </a:txBody>
                  <a:tcPr anchor="ctr"/>
                </a:tc>
                <a:extLst>
                  <a:ext uri="{0D108BD9-81ED-4DB2-BD59-A6C34878D82A}">
                    <a16:rowId xmlns:a16="http://schemas.microsoft.com/office/drawing/2014/main" val="95898802"/>
                  </a:ext>
                </a:extLst>
              </a:tr>
              <a:tr h="456702">
                <a:tc gridSpan="4">
                  <a:txBody>
                    <a:bodyPr/>
                    <a:lstStyle/>
                    <a:p>
                      <a:pPr marL="0" algn="ctr" defTabSz="914400" rtl="0" eaLnBrk="1" latinLnBrk="0" hangingPunct="1"/>
                      <a:r>
                        <a:rPr lang="en-IN" sz="1200" b="1" kern="1200" dirty="0">
                          <a:solidFill>
                            <a:srgbClr val="007B62"/>
                          </a:solidFill>
                          <a:latin typeface="Poppins" panose="00000500000000000000" pitchFamily="2" charset="0"/>
                          <a:ea typeface="+mn-ea"/>
                          <a:cs typeface="Poppins" panose="00000500000000000000" pitchFamily="2" charset="0"/>
                        </a:rPr>
                        <a:t>Total</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sz="1200" b="0" kern="1200" dirty="0">
                        <a:solidFill>
                          <a:srgbClr val="007B62"/>
                        </a:solidFill>
                        <a:latin typeface="Poppins" panose="00000500000000000000" pitchFamily="2" charset="0"/>
                        <a:ea typeface="+mn-ea"/>
                        <a:cs typeface="Poppins" panose="00000500000000000000" pitchFamily="2" charset="0"/>
                      </a:endParaRPr>
                    </a:p>
                  </a:txBody>
                  <a:tcPr anchor="ctr"/>
                </a:tc>
                <a:tc hMerge="1">
                  <a:txBody>
                    <a:bodyPr/>
                    <a:lstStyle/>
                    <a:p>
                      <a:pPr marL="0" algn="ctr" defTabSz="914400" rtl="0" eaLnBrk="1" latinLnBrk="0" hangingPunct="1"/>
                      <a:endParaRPr lang="en-IN" sz="1200" b="0" kern="1200" dirty="0">
                        <a:solidFill>
                          <a:srgbClr val="007B62"/>
                        </a:solidFill>
                        <a:latin typeface="Poppins" panose="00000500000000000000" pitchFamily="2" charset="0"/>
                        <a:ea typeface="+mn-ea"/>
                        <a:cs typeface="Poppins" panose="00000500000000000000" pitchFamily="2" charset="0"/>
                      </a:endParaRPr>
                    </a:p>
                  </a:txBody>
                  <a:tcPr anchor="ctr"/>
                </a:tc>
                <a:tc hMerge="1">
                  <a:txBody>
                    <a:bodyPr/>
                    <a:lstStyle/>
                    <a:p>
                      <a:pPr marL="0" algn="ctr" defTabSz="914400" rtl="0" eaLnBrk="1" latinLnBrk="0" hangingPunct="1"/>
                      <a:endParaRPr lang="en-IN" sz="1200" b="0" kern="1200" dirty="0">
                        <a:solidFill>
                          <a:srgbClr val="007B62"/>
                        </a:solidFill>
                        <a:latin typeface="Poppins" panose="00000500000000000000" pitchFamily="2" charset="0"/>
                        <a:ea typeface="+mn-ea"/>
                        <a:cs typeface="Poppins" panose="00000500000000000000" pitchFamily="2" charset="0"/>
                      </a:endParaRPr>
                    </a:p>
                  </a:txBody>
                  <a:tcPr anchor="ctr"/>
                </a:tc>
                <a:tc>
                  <a:txBody>
                    <a:bodyPr/>
                    <a:lstStyle/>
                    <a:p>
                      <a:pPr marL="0" algn="ctr" defTabSz="914400" rtl="0" eaLnBrk="1" latinLnBrk="0" hangingPunct="1"/>
                      <a:r>
                        <a:rPr lang="en-IN" sz="1200" b="1" kern="1200" dirty="0">
                          <a:solidFill>
                            <a:srgbClr val="007B62"/>
                          </a:solidFill>
                          <a:latin typeface="Poppins" panose="00000500000000000000" pitchFamily="2" charset="0"/>
                          <a:ea typeface="+mn-ea"/>
                          <a:cs typeface="Poppins" panose="00000500000000000000" pitchFamily="2" charset="0"/>
                        </a:rPr>
                        <a:t>700 AED</a:t>
                      </a:r>
                    </a:p>
                  </a:txBody>
                  <a:tcPr anchor="ctr"/>
                </a:tc>
                <a:tc>
                  <a:txBody>
                    <a:bodyPr/>
                    <a:lstStyle/>
                    <a:p>
                      <a:pPr marL="0" algn="ctr" defTabSz="914400" rtl="0" eaLnBrk="1" latinLnBrk="0" hangingPunct="1"/>
                      <a:r>
                        <a:rPr lang="en-IN" sz="1200" b="1" kern="1200" dirty="0">
                          <a:solidFill>
                            <a:srgbClr val="007B62"/>
                          </a:solidFill>
                          <a:latin typeface="Poppins" panose="00000500000000000000" pitchFamily="2" charset="0"/>
                          <a:ea typeface="+mn-ea"/>
                          <a:cs typeface="Poppins" panose="00000500000000000000" pitchFamily="2" charset="0"/>
                        </a:rPr>
                        <a:t>-</a:t>
                      </a:r>
                    </a:p>
                  </a:txBody>
                  <a:tcPr anchor="ctr"/>
                </a:tc>
                <a:tc>
                  <a:txBody>
                    <a:bodyPr/>
                    <a:lstStyle/>
                    <a:p>
                      <a:pPr marL="0" algn="ctr" defTabSz="914400" rtl="0" eaLnBrk="1" latinLnBrk="0" hangingPunct="1"/>
                      <a:r>
                        <a:rPr lang="en-IN" sz="1200" b="1" kern="1200" dirty="0">
                          <a:solidFill>
                            <a:srgbClr val="007B62"/>
                          </a:solidFill>
                          <a:latin typeface="Poppins" panose="00000500000000000000" pitchFamily="2" charset="0"/>
                          <a:ea typeface="+mn-ea"/>
                          <a:cs typeface="Poppins" panose="00000500000000000000" pitchFamily="2" charset="0"/>
                        </a:rPr>
                        <a:t>-</a:t>
                      </a:r>
                    </a:p>
                  </a:txBody>
                  <a:tcPr anchor="ctr"/>
                </a:tc>
                <a:extLst>
                  <a:ext uri="{0D108BD9-81ED-4DB2-BD59-A6C34878D82A}">
                    <a16:rowId xmlns:a16="http://schemas.microsoft.com/office/drawing/2014/main" val="1169173335"/>
                  </a:ext>
                </a:extLst>
              </a:tr>
            </a:tbl>
          </a:graphicData>
        </a:graphic>
      </p:graphicFrame>
    </p:spTree>
    <p:extLst>
      <p:ext uri="{BB962C8B-B14F-4D97-AF65-F5344CB8AC3E}">
        <p14:creationId xmlns:p14="http://schemas.microsoft.com/office/powerpoint/2010/main" val="1679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3A5B4F-42E5-9153-1A86-25A8D8CCCA3A}"/>
              </a:ext>
            </a:extLst>
          </p:cNvPr>
          <p:cNvSpPr txBox="1"/>
          <p:nvPr/>
        </p:nvSpPr>
        <p:spPr>
          <a:xfrm>
            <a:off x="4210710" y="3013501"/>
            <a:ext cx="3770584" cy="830997"/>
          </a:xfrm>
          <a:prstGeom prst="rect">
            <a:avLst/>
          </a:prstGeom>
          <a:noFill/>
        </p:spPr>
        <p:txBody>
          <a:bodyPr wrap="none" rtlCol="0">
            <a:spAutoFit/>
          </a:bodyPr>
          <a:lstStyle/>
          <a:p>
            <a:pPr algn="ctr"/>
            <a:r>
              <a:rPr lang="en-IN" sz="4800" b="1" dirty="0">
                <a:solidFill>
                  <a:srgbClr val="F6F6F6"/>
                </a:solidFill>
                <a:latin typeface="Poppins" panose="00000500000000000000" pitchFamily="2" charset="0"/>
                <a:cs typeface="Poppins" panose="00000500000000000000" pitchFamily="2" charset="0"/>
              </a:rPr>
              <a:t>Thank You!</a:t>
            </a:r>
          </a:p>
        </p:txBody>
      </p:sp>
    </p:spTree>
    <p:extLst>
      <p:ext uri="{BB962C8B-B14F-4D97-AF65-F5344CB8AC3E}">
        <p14:creationId xmlns:p14="http://schemas.microsoft.com/office/powerpoint/2010/main" val="1485403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372</Words>
  <Application>Microsoft Office PowerPoint</Application>
  <PresentationFormat>Widescreen</PresentationFormat>
  <Paragraphs>83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Poppins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Adarsh Passio</dc:creator>
  <cp:lastModifiedBy>Adarsh Passio</cp:lastModifiedBy>
  <cp:revision>35</cp:revision>
  <dcterms:created xsi:type="dcterms:W3CDTF">2023-03-13T05:44:23Z</dcterms:created>
  <dcterms:modified xsi:type="dcterms:W3CDTF">2023-05-26T07:45:21Z</dcterms:modified>
</cp:coreProperties>
</file>