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8"/>
  </p:notesMasterIdLst>
  <p:sldIdLst>
    <p:sldId id="4145" r:id="rId4"/>
    <p:sldId id="4360" r:id="rId5"/>
    <p:sldId id="4363" r:id="rId6"/>
    <p:sldId id="258" r:id="rId7"/>
    <p:sldId id="4378" r:id="rId8"/>
    <p:sldId id="4379" r:id="rId9"/>
    <p:sldId id="4380" r:id="rId10"/>
    <p:sldId id="4364" r:id="rId11"/>
    <p:sldId id="4365" r:id="rId12"/>
    <p:sldId id="4366" r:id="rId13"/>
    <p:sldId id="4367" r:id="rId14"/>
    <p:sldId id="4368" r:id="rId15"/>
    <p:sldId id="4369" r:id="rId16"/>
    <p:sldId id="4370" r:id="rId17"/>
    <p:sldId id="4371" r:id="rId18"/>
    <p:sldId id="4372" r:id="rId19"/>
    <p:sldId id="4373" r:id="rId20"/>
    <p:sldId id="883" r:id="rId21"/>
    <p:sldId id="4003" r:id="rId22"/>
    <p:sldId id="4002" r:id="rId23"/>
    <p:sldId id="4358" r:id="rId24"/>
    <p:sldId id="4357" r:id="rId25"/>
    <p:sldId id="4374" r:id="rId26"/>
    <p:sldId id="4376" r:id="rId27"/>
    <p:sldId id="4361" r:id="rId28"/>
    <p:sldId id="4362" r:id="rId29"/>
    <p:sldId id="3359" r:id="rId30"/>
    <p:sldId id="4354" r:id="rId31"/>
    <p:sldId id="4355" r:id="rId32"/>
    <p:sldId id="4356" r:id="rId33"/>
    <p:sldId id="4339" r:id="rId34"/>
    <p:sldId id="4359" r:id="rId35"/>
    <p:sldId id="4336" r:id="rId36"/>
    <p:sldId id="433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49" d="100"/>
          <a:sy n="149" d="100"/>
        </p:scale>
        <p:origin x="692" y="116"/>
      </p:cViewPr>
      <p:guideLst/>
    </p:cSldViewPr>
  </p:slideViewPr>
  <p:notesTextViewPr>
    <p:cViewPr>
      <p:scale>
        <a:sx n="1" d="1"/>
        <a:sy n="1" d="1"/>
      </p:scale>
      <p:origin x="0" y="0"/>
    </p:cViewPr>
  </p:notesTextViewPr>
  <p:sorterViewPr>
    <p:cViewPr>
      <p:scale>
        <a:sx n="121" d="100"/>
        <a:sy n="12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darshan Chakravarthi" userId="9632d19e-631d-46a5-9e9a-d9cc496f17d0" providerId="ADAL" clId="{7C0114C6-F991-4045-8CBD-FA08259258F0}"/>
    <pc:docChg chg="custSel modSld">
      <pc:chgData name="Sudarshan Chakravarthi" userId="9632d19e-631d-46a5-9e9a-d9cc496f17d0" providerId="ADAL" clId="{7C0114C6-F991-4045-8CBD-FA08259258F0}" dt="2023-07-07T14:34:19.531" v="44" actId="20577"/>
      <pc:docMkLst>
        <pc:docMk/>
      </pc:docMkLst>
      <pc:sldChg chg="modSp mod">
        <pc:chgData name="Sudarshan Chakravarthi" userId="9632d19e-631d-46a5-9e9a-d9cc496f17d0" providerId="ADAL" clId="{7C0114C6-F991-4045-8CBD-FA08259258F0}" dt="2023-07-07T14:32:28.886" v="24" actId="14100"/>
        <pc:sldMkLst>
          <pc:docMk/>
          <pc:sldMk cId="1511496021" sldId="4358"/>
        </pc:sldMkLst>
        <pc:spChg chg="mod">
          <ac:chgData name="Sudarshan Chakravarthi" userId="9632d19e-631d-46a5-9e9a-d9cc496f17d0" providerId="ADAL" clId="{7C0114C6-F991-4045-8CBD-FA08259258F0}" dt="2023-07-07T14:32:22.745" v="23" actId="404"/>
          <ac:spMkLst>
            <pc:docMk/>
            <pc:sldMk cId="1511496021" sldId="4358"/>
            <ac:spMk id="5" creationId="{F07D9D3A-6E30-33A7-C4D7-CC84BE6CA27C}"/>
          </ac:spMkLst>
        </pc:spChg>
        <pc:spChg chg="mod">
          <ac:chgData name="Sudarshan Chakravarthi" userId="9632d19e-631d-46a5-9e9a-d9cc496f17d0" providerId="ADAL" clId="{7C0114C6-F991-4045-8CBD-FA08259258F0}" dt="2023-07-07T14:32:13.069" v="21" actId="3626"/>
          <ac:spMkLst>
            <pc:docMk/>
            <pc:sldMk cId="1511496021" sldId="4358"/>
            <ac:spMk id="6" creationId="{AD503687-D0CD-B930-F7CA-FF485348CE6D}"/>
          </ac:spMkLst>
        </pc:spChg>
        <pc:spChg chg="mod">
          <ac:chgData name="Sudarshan Chakravarthi" userId="9632d19e-631d-46a5-9e9a-d9cc496f17d0" providerId="ADAL" clId="{7C0114C6-F991-4045-8CBD-FA08259258F0}" dt="2023-07-07T14:32:28.886" v="24" actId="14100"/>
          <ac:spMkLst>
            <pc:docMk/>
            <pc:sldMk cId="1511496021" sldId="4358"/>
            <ac:spMk id="7" creationId="{8188FE12-F53A-3DC4-33EE-549F2E16C6E7}"/>
          </ac:spMkLst>
        </pc:spChg>
      </pc:sldChg>
      <pc:sldChg chg="modSp mod">
        <pc:chgData name="Sudarshan Chakravarthi" userId="9632d19e-631d-46a5-9e9a-d9cc496f17d0" providerId="ADAL" clId="{7C0114C6-F991-4045-8CBD-FA08259258F0}" dt="2023-07-07T14:21:47.696" v="15" actId="33524"/>
        <pc:sldMkLst>
          <pc:docMk/>
          <pc:sldMk cId="1466507557" sldId="4363"/>
        </pc:sldMkLst>
        <pc:spChg chg="mod">
          <ac:chgData name="Sudarshan Chakravarthi" userId="9632d19e-631d-46a5-9e9a-d9cc496f17d0" providerId="ADAL" clId="{7C0114C6-F991-4045-8CBD-FA08259258F0}" dt="2023-07-07T14:21:47.696" v="15" actId="33524"/>
          <ac:spMkLst>
            <pc:docMk/>
            <pc:sldMk cId="1466507557" sldId="4363"/>
            <ac:spMk id="2" creationId="{23A43E42-5401-33B9-C73D-B076232B2921}"/>
          </ac:spMkLst>
        </pc:spChg>
      </pc:sldChg>
      <pc:sldChg chg="modSp mod">
        <pc:chgData name="Sudarshan Chakravarthi" userId="9632d19e-631d-46a5-9e9a-d9cc496f17d0" providerId="ADAL" clId="{7C0114C6-F991-4045-8CBD-FA08259258F0}" dt="2023-07-07T14:34:19.531" v="44" actId="20577"/>
        <pc:sldMkLst>
          <pc:docMk/>
          <pc:sldMk cId="3309755871" sldId="4379"/>
        </pc:sldMkLst>
        <pc:spChg chg="mod">
          <ac:chgData name="Sudarshan Chakravarthi" userId="9632d19e-631d-46a5-9e9a-d9cc496f17d0" providerId="ADAL" clId="{7C0114C6-F991-4045-8CBD-FA08259258F0}" dt="2023-07-07T14:34:19.531" v="44" actId="20577"/>
          <ac:spMkLst>
            <pc:docMk/>
            <pc:sldMk cId="3309755871" sldId="4379"/>
            <ac:spMk id="4" creationId="{09364686-DBFE-E497-266E-6F4A15F5C0DB}"/>
          </ac:spMkLst>
        </pc:spChg>
        <pc:picChg chg="mod">
          <ac:chgData name="Sudarshan Chakravarthi" userId="9632d19e-631d-46a5-9e9a-d9cc496f17d0" providerId="ADAL" clId="{7C0114C6-F991-4045-8CBD-FA08259258F0}" dt="2023-07-07T14:22:10.464" v="18" actId="1076"/>
          <ac:picMkLst>
            <pc:docMk/>
            <pc:sldMk cId="3309755871" sldId="4379"/>
            <ac:picMk id="3" creationId="{33AC8179-1180-D01D-FA2A-4A21FF2DD55A}"/>
          </ac:picMkLst>
        </pc:picChg>
      </pc:sldChg>
    </pc:docChg>
  </pc:docChgLst>
  <pc:docChgLst>
    <pc:chgData name="Sudarshan Chakravarthi" userId="9632d19e-631d-46a5-9e9a-d9cc496f17d0" providerId="ADAL" clId="{002A2751-1BD9-4406-A7EC-29C4F4B8FBB8}"/>
    <pc:docChg chg="custSel addSld modSld">
      <pc:chgData name="Sudarshan Chakravarthi" userId="9632d19e-631d-46a5-9e9a-d9cc496f17d0" providerId="ADAL" clId="{002A2751-1BD9-4406-A7EC-29C4F4B8FBB8}" dt="2023-03-08T09:09:23.077" v="67" actId="21"/>
      <pc:docMkLst>
        <pc:docMk/>
      </pc:docMkLst>
      <pc:sldChg chg="addSp delSp modSp mod">
        <pc:chgData name="Sudarshan Chakravarthi" userId="9632d19e-631d-46a5-9e9a-d9cc496f17d0" providerId="ADAL" clId="{002A2751-1BD9-4406-A7EC-29C4F4B8FBB8}" dt="2023-03-08T09:09:23.077" v="67" actId="21"/>
        <pc:sldMkLst>
          <pc:docMk/>
          <pc:sldMk cId="1392581624" sldId="4364"/>
        </pc:sldMkLst>
        <pc:picChg chg="add del mod modCrop">
          <ac:chgData name="Sudarshan Chakravarthi" userId="9632d19e-631d-46a5-9e9a-d9cc496f17d0" providerId="ADAL" clId="{002A2751-1BD9-4406-A7EC-29C4F4B8FBB8}" dt="2023-03-08T09:09:23.077" v="67" actId="21"/>
          <ac:picMkLst>
            <pc:docMk/>
            <pc:sldMk cId="1392581624" sldId="4364"/>
            <ac:picMk id="3" creationId="{7B5D10B9-B9C7-DFC7-9621-8C2B054E0DFF}"/>
          </ac:picMkLst>
        </pc:picChg>
      </pc:sldChg>
      <pc:sldChg chg="addSp modSp new mod">
        <pc:chgData name="Sudarshan Chakravarthi" userId="9632d19e-631d-46a5-9e9a-d9cc496f17d0" providerId="ADAL" clId="{002A2751-1BD9-4406-A7EC-29C4F4B8FBB8}" dt="2023-03-08T08:49:00.237" v="13" actId="1076"/>
        <pc:sldMkLst>
          <pc:docMk/>
          <pc:sldMk cId="3309755871" sldId="4379"/>
        </pc:sldMkLst>
        <pc:spChg chg="add mod">
          <ac:chgData name="Sudarshan Chakravarthi" userId="9632d19e-631d-46a5-9e9a-d9cc496f17d0" providerId="ADAL" clId="{002A2751-1BD9-4406-A7EC-29C4F4B8FBB8}" dt="2023-03-08T08:48:24.292" v="11" actId="1076"/>
          <ac:spMkLst>
            <pc:docMk/>
            <pc:sldMk cId="3309755871" sldId="4379"/>
            <ac:spMk id="4" creationId="{09364686-DBFE-E497-266E-6F4A15F5C0DB}"/>
          </ac:spMkLst>
        </pc:spChg>
        <pc:spChg chg="add mod">
          <ac:chgData name="Sudarshan Chakravarthi" userId="9632d19e-631d-46a5-9e9a-d9cc496f17d0" providerId="ADAL" clId="{002A2751-1BD9-4406-A7EC-29C4F4B8FBB8}" dt="2023-03-08T08:48:10.326" v="9"/>
          <ac:spMkLst>
            <pc:docMk/>
            <pc:sldMk cId="3309755871" sldId="4379"/>
            <ac:spMk id="6" creationId="{544FF4ED-959B-5FA6-3AF6-0245DC0E183D}"/>
          </ac:spMkLst>
        </pc:spChg>
        <pc:spChg chg="add mod">
          <ac:chgData name="Sudarshan Chakravarthi" userId="9632d19e-631d-46a5-9e9a-d9cc496f17d0" providerId="ADAL" clId="{002A2751-1BD9-4406-A7EC-29C4F4B8FBB8}" dt="2023-03-08T08:49:00.237" v="13" actId="1076"/>
          <ac:spMkLst>
            <pc:docMk/>
            <pc:sldMk cId="3309755871" sldId="4379"/>
            <ac:spMk id="7" creationId="{E2A65820-5C74-F955-672D-1FB788D81CEA}"/>
          </ac:spMkLst>
        </pc:spChg>
        <pc:picChg chg="add mod modCrop">
          <ac:chgData name="Sudarshan Chakravarthi" userId="9632d19e-631d-46a5-9e9a-d9cc496f17d0" providerId="ADAL" clId="{002A2751-1BD9-4406-A7EC-29C4F4B8FBB8}" dt="2023-03-08T08:47:57.607" v="8" actId="14100"/>
          <ac:picMkLst>
            <pc:docMk/>
            <pc:sldMk cId="3309755871" sldId="4379"/>
            <ac:picMk id="3" creationId="{33AC8179-1180-D01D-FA2A-4A21FF2DD55A}"/>
          </ac:picMkLst>
        </pc:picChg>
        <pc:picChg chg="add mod">
          <ac:chgData name="Sudarshan Chakravarthi" userId="9632d19e-631d-46a5-9e9a-d9cc496f17d0" providerId="ADAL" clId="{002A2751-1BD9-4406-A7EC-29C4F4B8FBB8}" dt="2023-03-08T08:48:10.326" v="9"/>
          <ac:picMkLst>
            <pc:docMk/>
            <pc:sldMk cId="3309755871" sldId="4379"/>
            <ac:picMk id="5" creationId="{B01EF9E9-5AD4-F0E6-B3B5-76BB80D8556C}"/>
          </ac:picMkLst>
        </pc:picChg>
      </pc:sldChg>
      <pc:sldChg chg="addSp delSp modSp new mod">
        <pc:chgData name="Sudarshan Chakravarthi" userId="9632d19e-631d-46a5-9e9a-d9cc496f17d0" providerId="ADAL" clId="{002A2751-1BD9-4406-A7EC-29C4F4B8FBB8}" dt="2023-03-08T08:54:12.673" v="63"/>
        <pc:sldMkLst>
          <pc:docMk/>
          <pc:sldMk cId="2983097667" sldId="4380"/>
        </pc:sldMkLst>
        <pc:spChg chg="add mod">
          <ac:chgData name="Sudarshan Chakravarthi" userId="9632d19e-631d-46a5-9e9a-d9cc496f17d0" providerId="ADAL" clId="{002A2751-1BD9-4406-A7EC-29C4F4B8FBB8}" dt="2023-03-08T08:54:12.673" v="63"/>
          <ac:spMkLst>
            <pc:docMk/>
            <pc:sldMk cId="2983097667" sldId="4380"/>
            <ac:spMk id="8" creationId="{79BA709C-FC58-5FFF-26A4-89D415C0533C}"/>
          </ac:spMkLst>
        </pc:spChg>
        <pc:spChg chg="add mod">
          <ac:chgData name="Sudarshan Chakravarthi" userId="9632d19e-631d-46a5-9e9a-d9cc496f17d0" providerId="ADAL" clId="{002A2751-1BD9-4406-A7EC-29C4F4B8FBB8}" dt="2023-03-08T08:54:12.673" v="63"/>
          <ac:spMkLst>
            <pc:docMk/>
            <pc:sldMk cId="2983097667" sldId="4380"/>
            <ac:spMk id="9" creationId="{4F394AD0-194E-F333-ED46-8055651E65EE}"/>
          </ac:spMkLst>
        </pc:spChg>
        <pc:picChg chg="add del mod modCrop">
          <ac:chgData name="Sudarshan Chakravarthi" userId="9632d19e-631d-46a5-9e9a-d9cc496f17d0" providerId="ADAL" clId="{002A2751-1BD9-4406-A7EC-29C4F4B8FBB8}" dt="2023-03-08T08:53:08.625" v="54" actId="478"/>
          <ac:picMkLst>
            <pc:docMk/>
            <pc:sldMk cId="2983097667" sldId="4380"/>
            <ac:picMk id="3" creationId="{A6438773-8DC3-ECD7-F09F-CD1873B65932}"/>
          </ac:picMkLst>
        </pc:picChg>
        <pc:picChg chg="add del mod modCrop">
          <ac:chgData name="Sudarshan Chakravarthi" userId="9632d19e-631d-46a5-9e9a-d9cc496f17d0" providerId="ADAL" clId="{002A2751-1BD9-4406-A7EC-29C4F4B8FBB8}" dt="2023-03-08T08:53:22.288" v="56" actId="478"/>
          <ac:picMkLst>
            <pc:docMk/>
            <pc:sldMk cId="2983097667" sldId="4380"/>
            <ac:picMk id="5" creationId="{1D204D99-5273-B28F-8E7E-47F6F203D88D}"/>
          </ac:picMkLst>
        </pc:picChg>
        <pc:picChg chg="add mod modCrop">
          <ac:chgData name="Sudarshan Chakravarthi" userId="9632d19e-631d-46a5-9e9a-d9cc496f17d0" providerId="ADAL" clId="{002A2751-1BD9-4406-A7EC-29C4F4B8FBB8}" dt="2023-03-08T08:54:00.605" v="62" actId="1076"/>
          <ac:picMkLst>
            <pc:docMk/>
            <pc:sldMk cId="2983097667" sldId="4380"/>
            <ac:picMk id="7" creationId="{3042AB60-C7EF-4349-07BB-2E6A6475867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796012218372993"/>
          <c:y val="3.2583601310922555E-2"/>
          <c:w val="0.73993910958763331"/>
          <c:h val="0.9448585208584388"/>
        </c:manualLayout>
      </c:layout>
      <c:barChart>
        <c:barDir val="bar"/>
        <c:grouping val="clustered"/>
        <c:varyColors val="0"/>
        <c:ser>
          <c:idx val="0"/>
          <c:order val="0"/>
          <c:spPr>
            <a:solidFill>
              <a:srgbClr val="0091B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Retail</c:v>
                </c:pt>
                <c:pt idx="1">
                  <c:v>Automotive</c:v>
                </c:pt>
                <c:pt idx="2">
                  <c:v>Financial Services</c:v>
                </c:pt>
                <c:pt idx="3">
                  <c:v>Telecom</c:v>
                </c:pt>
                <c:pt idx="4">
                  <c:v>CPG/Consumer</c:v>
                </c:pt>
                <c:pt idx="5">
                  <c:v>Travel</c:v>
                </c:pt>
                <c:pt idx="6">
                  <c:v>Computing &amp; Electronics</c:v>
                </c:pt>
                <c:pt idx="7">
                  <c:v>Media</c:v>
                </c:pt>
                <c:pt idx="8">
                  <c:v>Entertainment</c:v>
                </c:pt>
                <c:pt idx="9">
                  <c:v>Health &amp; Pharma</c:v>
                </c:pt>
                <c:pt idx="10">
                  <c:v>Other</c:v>
                </c:pt>
              </c:strCache>
            </c:strRef>
          </c:cat>
          <c:val>
            <c:numRef>
              <c:f>Sheet1!$B$2:$L$2</c:f>
              <c:numCache>
                <c:formatCode>General</c:formatCode>
                <c:ptCount val="11"/>
                <c:pt idx="0">
                  <c:v>21.9</c:v>
                </c:pt>
                <c:pt idx="1">
                  <c:v>12.6</c:v>
                </c:pt>
                <c:pt idx="2">
                  <c:v>12.2</c:v>
                </c:pt>
                <c:pt idx="3">
                  <c:v>10.7</c:v>
                </c:pt>
                <c:pt idx="4">
                  <c:v>8.8000000000000007</c:v>
                </c:pt>
                <c:pt idx="5">
                  <c:v>8</c:v>
                </c:pt>
                <c:pt idx="6">
                  <c:v>7.8</c:v>
                </c:pt>
                <c:pt idx="7">
                  <c:v>6.1</c:v>
                </c:pt>
                <c:pt idx="8">
                  <c:v>5.0999999999999996</c:v>
                </c:pt>
                <c:pt idx="9">
                  <c:v>2.6</c:v>
                </c:pt>
                <c:pt idx="10">
                  <c:v>4.3</c:v>
                </c:pt>
              </c:numCache>
            </c:numRef>
          </c:val>
          <c:extLst>
            <c:ext xmlns:c16="http://schemas.microsoft.com/office/drawing/2014/chart" uri="{C3380CC4-5D6E-409C-BE32-E72D297353CC}">
              <c16:uniqueId val="{00000000-2AD4-457E-918F-1506E3DAF1A2}"/>
            </c:ext>
          </c:extLst>
        </c:ser>
        <c:dLbls>
          <c:showLegendKey val="0"/>
          <c:showVal val="0"/>
          <c:showCatName val="0"/>
          <c:showSerName val="0"/>
          <c:showPercent val="0"/>
          <c:showBubbleSize val="0"/>
        </c:dLbls>
        <c:gapWidth val="20"/>
        <c:overlap val="-20"/>
        <c:axId val="1376349407"/>
        <c:axId val="1376114143"/>
      </c:barChart>
      <c:catAx>
        <c:axId val="13763494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Lato Light" panose="020F0502020204030203" pitchFamily="34" charset="0"/>
                <a:ea typeface="Lato Light" panose="020F0502020204030203" pitchFamily="34" charset="0"/>
                <a:cs typeface="Lato Light" panose="020F0502020204030203" pitchFamily="34" charset="0"/>
              </a:defRPr>
            </a:pPr>
            <a:endParaRPr lang="en-US"/>
          </a:p>
        </c:txPr>
        <c:crossAx val="1376114143"/>
        <c:crosses val="autoZero"/>
        <c:auto val="1"/>
        <c:lblAlgn val="ctr"/>
        <c:lblOffset val="100"/>
        <c:noMultiLvlLbl val="0"/>
      </c:catAx>
      <c:valAx>
        <c:axId val="1376114143"/>
        <c:scaling>
          <c:orientation val="minMax"/>
        </c:scaling>
        <c:delete val="1"/>
        <c:axPos val="b"/>
        <c:numFmt formatCode="General" sourceLinked="1"/>
        <c:majorTickMark val="none"/>
        <c:minorTickMark val="none"/>
        <c:tickLblPos val="nextTo"/>
        <c:crossAx val="1376349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GB" b="0" i="0" dirty="0">
                <a:effectLst/>
              </a:rPr>
              <a:t>Marketing Spend Across Industries</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en-GB" dirty="0"/>
          </a:p>
        </c:rich>
      </c:tx>
      <c:layout>
        <c:manualLayout>
          <c:xMode val="edge"/>
          <c:yMode val="edge"/>
          <c:x val="0.28355434614484792"/>
          <c:y val="0.1251197067344540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Consumer Products</c:v>
                </c:pt>
                <c:pt idx="1">
                  <c:v>Financial Services</c:v>
                </c:pt>
                <c:pt idx="2">
                  <c:v>Healthcare</c:v>
                </c:pt>
                <c:pt idx="3">
                  <c:v>IT &amp; Business Services</c:v>
                </c:pt>
                <c:pt idx="4">
                  <c:v>Media</c:v>
                </c:pt>
                <c:pt idx="5">
                  <c:v>Manufacturing</c:v>
                </c:pt>
                <c:pt idx="6">
                  <c:v>Retail</c:v>
                </c:pt>
                <c:pt idx="7">
                  <c:v>Tech Product</c:v>
                </c:pt>
                <c:pt idx="8">
                  <c:v>Travel and Hospitality</c:v>
                </c:pt>
                <c:pt idx="9">
                  <c:v>Total</c:v>
                </c:pt>
              </c:strCache>
            </c:strRef>
          </c:cat>
          <c:val>
            <c:numRef>
              <c:f>Sheet1!$B$2:$B$11</c:f>
              <c:numCache>
                <c:formatCode>0.00%</c:formatCode>
                <c:ptCount val="10"/>
                <c:pt idx="0">
                  <c:v>8.3000000000000004E-2</c:v>
                </c:pt>
                <c:pt idx="1">
                  <c:v>7.3999999999999996E-2</c:v>
                </c:pt>
                <c:pt idx="2">
                  <c:v>7.1999999999999995E-2</c:v>
                </c:pt>
                <c:pt idx="3">
                  <c:v>5.8999999999999997E-2</c:v>
                </c:pt>
                <c:pt idx="4">
                  <c:v>5.8000000000000003E-2</c:v>
                </c:pt>
                <c:pt idx="5">
                  <c:v>5.8000000000000003E-2</c:v>
                </c:pt>
                <c:pt idx="6">
                  <c:v>6.3E-2</c:v>
                </c:pt>
                <c:pt idx="7">
                  <c:v>0.05</c:v>
                </c:pt>
                <c:pt idx="8">
                  <c:v>5.3999999999999999E-2</c:v>
                </c:pt>
                <c:pt idx="9">
                  <c:v>6.4549999999999996E-2</c:v>
                </c:pt>
              </c:numCache>
            </c:numRef>
          </c:val>
          <c:extLst>
            <c:ext xmlns:c16="http://schemas.microsoft.com/office/drawing/2014/chart" uri="{C3380CC4-5D6E-409C-BE32-E72D297353CC}">
              <c16:uniqueId val="{00000000-8ECD-4E42-87C8-14BBF18ED25E}"/>
            </c:ext>
          </c:extLst>
        </c:ser>
        <c:ser>
          <c:idx val="1"/>
          <c:order val="1"/>
          <c:tx>
            <c:strRef>
              <c:f>Sheet1!$C$1</c:f>
              <c:strCache>
                <c:ptCount val="1"/>
                <c:pt idx="0">
                  <c:v>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Consumer Products</c:v>
                </c:pt>
                <c:pt idx="1">
                  <c:v>Financial Services</c:v>
                </c:pt>
                <c:pt idx="2">
                  <c:v>Healthcare</c:v>
                </c:pt>
                <c:pt idx="3">
                  <c:v>IT &amp; Business Services</c:v>
                </c:pt>
                <c:pt idx="4">
                  <c:v>Media</c:v>
                </c:pt>
                <c:pt idx="5">
                  <c:v>Manufacturing</c:v>
                </c:pt>
                <c:pt idx="6">
                  <c:v>Retail</c:v>
                </c:pt>
                <c:pt idx="7">
                  <c:v>Tech Product</c:v>
                </c:pt>
                <c:pt idx="8">
                  <c:v>Travel and Hospitality</c:v>
                </c:pt>
                <c:pt idx="9">
                  <c:v>Total</c:v>
                </c:pt>
              </c:strCache>
            </c:strRef>
          </c:cat>
          <c:val>
            <c:numRef>
              <c:f>Sheet1!$C$2:$C$11</c:f>
              <c:numCache>
                <c:formatCode>0.00%</c:formatCode>
                <c:ptCount val="10"/>
                <c:pt idx="0">
                  <c:v>0.08</c:v>
                </c:pt>
                <c:pt idx="1">
                  <c:v>0.104</c:v>
                </c:pt>
                <c:pt idx="2">
                  <c:v>9.7000000000000003E-2</c:v>
                </c:pt>
                <c:pt idx="3">
                  <c:v>9.6000000000000002E-2</c:v>
                </c:pt>
                <c:pt idx="4">
                  <c:v>0.10100000000000001</c:v>
                </c:pt>
                <c:pt idx="5">
                  <c:v>9.8000000000000004E-2</c:v>
                </c:pt>
                <c:pt idx="6">
                  <c:v>9.0999999999999998E-2</c:v>
                </c:pt>
                <c:pt idx="7">
                  <c:v>0.10100000000000001</c:v>
                </c:pt>
                <c:pt idx="8">
                  <c:v>8.4000000000000005E-2</c:v>
                </c:pt>
                <c:pt idx="9">
                  <c:v>9.5000000000000001E-2</c:v>
                </c:pt>
              </c:numCache>
            </c:numRef>
          </c:val>
          <c:extLst>
            <c:ext xmlns:c16="http://schemas.microsoft.com/office/drawing/2014/chart" uri="{C3380CC4-5D6E-409C-BE32-E72D297353CC}">
              <c16:uniqueId val="{00000001-8ECD-4E42-87C8-14BBF18ED25E}"/>
            </c:ext>
          </c:extLst>
        </c:ser>
        <c:dLbls>
          <c:showLegendKey val="0"/>
          <c:showVal val="0"/>
          <c:showCatName val="0"/>
          <c:showSerName val="0"/>
          <c:showPercent val="0"/>
          <c:showBubbleSize val="0"/>
        </c:dLbls>
        <c:gapWidth val="10"/>
        <c:overlap val="-7"/>
        <c:axId val="603102687"/>
        <c:axId val="603100191"/>
      </c:barChart>
      <c:catAx>
        <c:axId val="603102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Lato Light" panose="020F0502020204030203" pitchFamily="34" charset="0"/>
                <a:ea typeface="Lato Light" panose="020F0502020204030203" pitchFamily="34" charset="0"/>
                <a:cs typeface="Lato Light" panose="020F0502020204030203" pitchFamily="34" charset="0"/>
              </a:defRPr>
            </a:pPr>
            <a:endParaRPr lang="en-US"/>
          </a:p>
        </c:txPr>
        <c:crossAx val="603100191"/>
        <c:crosses val="autoZero"/>
        <c:auto val="1"/>
        <c:lblAlgn val="ctr"/>
        <c:lblOffset val="100"/>
        <c:noMultiLvlLbl val="0"/>
      </c:catAx>
      <c:valAx>
        <c:axId val="603100191"/>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Light" panose="020F0502020204030203" pitchFamily="34" charset="0"/>
                <a:ea typeface="Lato Light" panose="020F0502020204030203" pitchFamily="34" charset="0"/>
                <a:cs typeface="Lato Light" panose="020F0502020204030203" pitchFamily="34" charset="0"/>
              </a:defRPr>
            </a:pPr>
            <a:endParaRPr lang="en-US"/>
          </a:p>
        </c:txPr>
        <c:crossAx val="6031026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2986139068419491E-2"/>
          <c:y val="1.98165924953108E-2"/>
          <c:w val="0.97701386093158049"/>
          <c:h val="0.88637804311149104"/>
        </c:manualLayout>
      </c:layout>
      <c:barChart>
        <c:barDir val="col"/>
        <c:grouping val="percentStacked"/>
        <c:varyColors val="0"/>
        <c:ser>
          <c:idx val="0"/>
          <c:order val="0"/>
          <c:spPr>
            <a:solidFill>
              <a:srgbClr val="348E98"/>
            </a:solidFill>
          </c:spPr>
          <c:invertIfNegative val="0"/>
          <c:dLbls>
            <c:dLbl>
              <c:idx val="0"/>
              <c:showLegendKey val="0"/>
              <c:showVal val="1"/>
              <c:showCatName val="0"/>
              <c:showSerName val="0"/>
              <c:showPercent val="0"/>
              <c:showBubbleSize val="0"/>
              <c:extLst>
                <c:ext xmlns:c15="http://schemas.microsoft.com/office/drawing/2012/chart" uri="{CE6537A1-D6FC-4f65-9D91-7224C49458BB}">
                  <c15:layout>
                    <c:manualLayout>
                      <c:w val="0.31238801590720383"/>
                      <c:h val="0.13511697606637185"/>
                    </c:manualLayout>
                  </c15:layout>
                </c:ext>
                <c:ext xmlns:c16="http://schemas.microsoft.com/office/drawing/2014/chart" uri="{C3380CC4-5D6E-409C-BE32-E72D297353CC}">
                  <c16:uniqueId val="{00000008-9A0E-48F5-B331-C82BFBED36C1}"/>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Sheet1!$A$2</c:f>
              <c:numCache>
                <c:formatCode>0%</c:formatCode>
                <c:ptCount val="1"/>
                <c:pt idx="0">
                  <c:v>0.2</c:v>
                </c:pt>
              </c:numCache>
            </c:numRef>
          </c:val>
          <c:extLst>
            <c:ext xmlns:c16="http://schemas.microsoft.com/office/drawing/2014/chart" uri="{C3380CC4-5D6E-409C-BE32-E72D297353CC}">
              <c16:uniqueId val="{00000000-9A0E-48F5-B331-C82BFBED36C1}"/>
            </c:ext>
          </c:extLst>
        </c:ser>
        <c:ser>
          <c:idx val="1"/>
          <c:order val="1"/>
          <c:spPr>
            <a:solidFill>
              <a:srgbClr val="ED7D31"/>
            </a:solidFill>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31238801590720383"/>
                      <c:h val="0.13511697606637185"/>
                    </c:manualLayout>
                  </c15:layout>
                </c:ext>
                <c:ext xmlns:c16="http://schemas.microsoft.com/office/drawing/2014/chart" uri="{C3380CC4-5D6E-409C-BE32-E72D297353CC}">
                  <c16:uniqueId val="{00000007-9A0E-48F5-B331-C82BFBED36C1}"/>
                </c:ext>
              </c:extLst>
            </c:dLbl>
            <c:spPr>
              <a:noFill/>
              <a:ln>
                <a:noFill/>
              </a:ln>
              <a:effectLst/>
            </c:spPr>
            <c:txPr>
              <a:bodyPr wrap="square" lIns="38100" tIns="19050" rIns="38100" bIns="19050" anchor="ctr">
                <a:spAutoFit/>
              </a:bodyPr>
              <a:lstStyle/>
              <a:p>
                <a:pPr>
                  <a:defRPr sz="1200">
                    <a:solidFill>
                      <a:srgbClr val="2A4A8B"/>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Sheet1!$A$3</c:f>
              <c:numCache>
                <c:formatCode>0%</c:formatCode>
                <c:ptCount val="1"/>
                <c:pt idx="0">
                  <c:v>0.25</c:v>
                </c:pt>
              </c:numCache>
            </c:numRef>
          </c:val>
          <c:extLst>
            <c:ext xmlns:c16="http://schemas.microsoft.com/office/drawing/2014/chart" uri="{C3380CC4-5D6E-409C-BE32-E72D297353CC}">
              <c16:uniqueId val="{00000001-9A0E-48F5-B331-C82BFBED36C1}"/>
            </c:ext>
          </c:extLst>
        </c:ser>
        <c:ser>
          <c:idx val="2"/>
          <c:order val="2"/>
          <c:spPr>
            <a:solidFill>
              <a:srgbClr val="23CBB7"/>
            </a:solidFill>
          </c:spPr>
          <c:invertIfNegative val="0"/>
          <c:dLbls>
            <c:dLbl>
              <c:idx val="0"/>
              <c:showLegendKey val="0"/>
              <c:showVal val="1"/>
              <c:showCatName val="0"/>
              <c:showSerName val="0"/>
              <c:showPercent val="0"/>
              <c:showBubbleSize val="0"/>
              <c:extLst>
                <c:ext xmlns:c15="http://schemas.microsoft.com/office/drawing/2012/chart" uri="{CE6537A1-D6FC-4f65-9D91-7224C49458BB}">
                  <c15:layout>
                    <c:manualLayout>
                      <c:w val="0.35769447216640665"/>
                      <c:h val="0.13511697606637185"/>
                    </c:manualLayout>
                  </c15:layout>
                </c:ext>
                <c:ext xmlns:c16="http://schemas.microsoft.com/office/drawing/2014/chart" uri="{C3380CC4-5D6E-409C-BE32-E72D297353CC}">
                  <c16:uniqueId val="{00000006-9A0E-48F5-B331-C82BFBED36C1}"/>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Sheet1!$A$4</c:f>
              <c:numCache>
                <c:formatCode>0%</c:formatCode>
                <c:ptCount val="1"/>
                <c:pt idx="0">
                  <c:v>0.35</c:v>
                </c:pt>
              </c:numCache>
            </c:numRef>
          </c:val>
          <c:extLst>
            <c:ext xmlns:c16="http://schemas.microsoft.com/office/drawing/2014/chart" uri="{C3380CC4-5D6E-409C-BE32-E72D297353CC}">
              <c16:uniqueId val="{00000002-9A0E-48F5-B331-C82BFBED36C1}"/>
            </c:ext>
          </c:extLst>
        </c:ser>
        <c:ser>
          <c:idx val="3"/>
          <c:order val="3"/>
          <c:spPr>
            <a:solidFill>
              <a:srgbClr val="00B0F0"/>
            </a:solidFill>
          </c:spPr>
          <c:invertIfNegative val="0"/>
          <c:dLbls>
            <c:dLbl>
              <c:idx val="0"/>
              <c:spPr>
                <a:noFill/>
                <a:ln>
                  <a:noFill/>
                </a:ln>
                <a:effectLst/>
              </c:spPr>
              <c:txPr>
                <a:bodyPr wrap="square" lIns="38100" tIns="19050" rIns="38100" bIns="19050" anchor="ctr">
                  <a:spAutoFit/>
                </a:bodyPr>
                <a:lstStyle/>
                <a:p>
                  <a:pPr>
                    <a:defRPr sz="1100">
                      <a:latin typeface="Lato" panose="020F0502020204030203"/>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6041285954195884"/>
                      <c:h val="0.14642708716202341"/>
                    </c:manualLayout>
                  </c15:layout>
                </c:ext>
                <c:ext xmlns:c16="http://schemas.microsoft.com/office/drawing/2014/chart" uri="{C3380CC4-5D6E-409C-BE32-E72D297353CC}">
                  <c16:uniqueId val="{00000009-9A0E-48F5-B331-C82BFBED36C1}"/>
                </c:ext>
              </c:extLst>
            </c:dLbl>
            <c:spPr>
              <a:noFill/>
              <a:ln>
                <a:noFill/>
              </a:ln>
              <a:effectLst/>
            </c:spPr>
            <c:txPr>
              <a:bodyPr wrap="square" lIns="38100" tIns="19050" rIns="38100" bIns="19050" anchor="ctr">
                <a:spAutoFit/>
              </a:bodyPr>
              <a:lstStyle/>
              <a:p>
                <a:pPr>
                  <a:defRPr sz="1200">
                    <a:latin typeface="Lato" panose="020F0502020204030203"/>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Sheet1!$A$5</c:f>
              <c:numCache>
                <c:formatCode>0%</c:formatCode>
                <c:ptCount val="1"/>
                <c:pt idx="0">
                  <c:v>0.15</c:v>
                </c:pt>
              </c:numCache>
            </c:numRef>
          </c:val>
          <c:extLst>
            <c:ext xmlns:c16="http://schemas.microsoft.com/office/drawing/2014/chart" uri="{C3380CC4-5D6E-409C-BE32-E72D297353CC}">
              <c16:uniqueId val="{00000004-9A0E-48F5-B331-C82BFBED36C1}"/>
            </c:ext>
          </c:extLst>
        </c:ser>
        <c:ser>
          <c:idx val="4"/>
          <c:order val="4"/>
          <c:spPr>
            <a:solidFill>
              <a:srgbClr val="ED7D31"/>
            </a:solidFill>
          </c:spPr>
          <c:invertIfNegative val="0"/>
          <c:dLbls>
            <c:dLbl>
              <c:idx val="0"/>
              <c:layout>
                <c:manualLayout>
                  <c:x val="1.1326614064800667E-2"/>
                  <c:y val="0"/>
                </c:manualLayout>
              </c:layout>
              <c:showLegendKey val="0"/>
              <c:showVal val="1"/>
              <c:showCatName val="0"/>
              <c:showSerName val="0"/>
              <c:showPercent val="0"/>
              <c:showBubbleSize val="0"/>
              <c:extLst>
                <c:ext xmlns:c15="http://schemas.microsoft.com/office/drawing/2012/chart" uri="{CE6537A1-D6FC-4f65-9D91-7224C49458BB}">
                  <c15:layout>
                    <c:manualLayout>
                      <c:w val="0.31510640328275596"/>
                      <c:h val="0.10049594897204912"/>
                    </c:manualLayout>
                  </c15:layout>
                </c:ext>
                <c:ext xmlns:c16="http://schemas.microsoft.com/office/drawing/2014/chart" uri="{C3380CC4-5D6E-409C-BE32-E72D297353CC}">
                  <c16:uniqueId val="{0000000A-9A0E-48F5-B331-C82BFBED36C1}"/>
                </c:ext>
              </c:extLst>
            </c:dLbl>
            <c:spPr>
              <a:noFill/>
              <a:ln>
                <a:noFill/>
              </a:ln>
              <a:effectLst/>
            </c:spPr>
            <c:txPr>
              <a:bodyPr wrap="square" lIns="38100" tIns="19050" rIns="38100" bIns="19050" anchor="ctr">
                <a:spAutoFit/>
              </a:bodyPr>
              <a:lstStyle/>
              <a:p>
                <a:pPr>
                  <a:defRPr sz="1200">
                    <a:latin typeface="Lato" panose="020F0502020204030203"/>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Sheet1!$A$6</c:f>
              <c:numCache>
                <c:formatCode>0%</c:formatCode>
                <c:ptCount val="1"/>
                <c:pt idx="0">
                  <c:v>0.05</c:v>
                </c:pt>
              </c:numCache>
            </c:numRef>
          </c:val>
          <c:extLst>
            <c:ext xmlns:c16="http://schemas.microsoft.com/office/drawing/2014/chart" uri="{C3380CC4-5D6E-409C-BE32-E72D297353CC}">
              <c16:uniqueId val="{00000005-9A0E-48F5-B331-C82BFBED36C1}"/>
            </c:ext>
          </c:extLst>
        </c:ser>
        <c:dLbls>
          <c:showLegendKey val="0"/>
          <c:showVal val="0"/>
          <c:showCatName val="0"/>
          <c:showSerName val="0"/>
          <c:showPercent val="0"/>
          <c:showBubbleSize val="0"/>
        </c:dLbls>
        <c:gapWidth val="38"/>
        <c:overlap val="100"/>
        <c:axId val="-2070897520"/>
        <c:axId val="-2086543264"/>
      </c:barChart>
      <c:catAx>
        <c:axId val="-2070897520"/>
        <c:scaling>
          <c:orientation val="minMax"/>
        </c:scaling>
        <c:delete val="1"/>
        <c:axPos val="b"/>
        <c:numFmt formatCode="General" sourceLinked="0"/>
        <c:majorTickMark val="out"/>
        <c:minorTickMark val="none"/>
        <c:tickLblPos val="nextTo"/>
        <c:crossAx val="-2086543264"/>
        <c:crosses val="autoZero"/>
        <c:auto val="1"/>
        <c:lblAlgn val="ctr"/>
        <c:lblOffset val="100"/>
        <c:noMultiLvlLbl val="0"/>
      </c:catAx>
      <c:valAx>
        <c:axId val="-2086543264"/>
        <c:scaling>
          <c:orientation val="minMax"/>
        </c:scaling>
        <c:delete val="1"/>
        <c:axPos val="l"/>
        <c:numFmt formatCode="0%" sourceLinked="1"/>
        <c:majorTickMark val="none"/>
        <c:minorTickMark val="none"/>
        <c:tickLblPos val="nextTo"/>
        <c:crossAx val="-2070897520"/>
        <c:crosses val="autoZero"/>
        <c:crossBetween val="between"/>
      </c:valAx>
    </c:plotArea>
    <c:plotVisOnly val="1"/>
    <c:dispBlanksAs val="gap"/>
    <c:showDLblsOverMax val="0"/>
  </c:chart>
  <c:txPr>
    <a:bodyPr/>
    <a:lstStyle/>
    <a:p>
      <a:pPr>
        <a:defRPr sz="1800">
          <a:solidFill>
            <a:schemeClr val="tx1">
              <a:lumMod val="50000"/>
              <a:lumOff val="50000"/>
            </a:schemeClr>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298589167654401E-2"/>
          <c:y val="0"/>
          <c:w val="0.97701386093158049"/>
          <c:h val="0.88637804311149104"/>
        </c:manualLayout>
      </c:layout>
      <c:barChart>
        <c:barDir val="col"/>
        <c:grouping val="percentStacked"/>
        <c:varyColors val="0"/>
        <c:ser>
          <c:idx val="0"/>
          <c:order val="0"/>
          <c:spPr>
            <a:solidFill>
              <a:srgbClr val="348E98"/>
            </a:solidFill>
          </c:spPr>
          <c:invertIfNegative val="0"/>
          <c:dLbls>
            <c:dLbl>
              <c:idx val="0"/>
              <c:showLegendKey val="0"/>
              <c:showVal val="1"/>
              <c:showCatName val="0"/>
              <c:showSerName val="0"/>
              <c:showPercent val="0"/>
              <c:showBubbleSize val="0"/>
              <c:extLst>
                <c:ext xmlns:c15="http://schemas.microsoft.com/office/drawing/2012/chart" uri="{CE6537A1-D6FC-4f65-9D91-7224C49458BB}">
                  <c15:layout>
                    <c:manualLayout>
                      <c:w val="0.31238801590720383"/>
                      <c:h val="0.13511697606637185"/>
                    </c:manualLayout>
                  </c15:layout>
                </c:ext>
                <c:ext xmlns:c16="http://schemas.microsoft.com/office/drawing/2014/chart" uri="{C3380CC4-5D6E-409C-BE32-E72D297353CC}">
                  <c16:uniqueId val="{00000000-A9AD-4D23-A500-B2AD7192DA8F}"/>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Sheet1!$A$2</c:f>
              <c:numCache>
                <c:formatCode>0%</c:formatCode>
                <c:ptCount val="1"/>
                <c:pt idx="0">
                  <c:v>0.1</c:v>
                </c:pt>
              </c:numCache>
            </c:numRef>
          </c:val>
          <c:extLst>
            <c:ext xmlns:c16="http://schemas.microsoft.com/office/drawing/2014/chart" uri="{C3380CC4-5D6E-409C-BE32-E72D297353CC}">
              <c16:uniqueId val="{00000001-A9AD-4D23-A500-B2AD7192DA8F}"/>
            </c:ext>
          </c:extLst>
        </c:ser>
        <c:ser>
          <c:idx val="1"/>
          <c:order val="1"/>
          <c:spPr>
            <a:solidFill>
              <a:srgbClr val="ED7D31"/>
            </a:solidFill>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31238801590720383"/>
                      <c:h val="0.13511697606637185"/>
                    </c:manualLayout>
                  </c15:layout>
                </c:ext>
                <c:ext xmlns:c16="http://schemas.microsoft.com/office/drawing/2014/chart" uri="{C3380CC4-5D6E-409C-BE32-E72D297353CC}">
                  <c16:uniqueId val="{00000002-A9AD-4D23-A500-B2AD7192DA8F}"/>
                </c:ext>
              </c:extLst>
            </c:dLbl>
            <c:spPr>
              <a:noFill/>
              <a:ln>
                <a:noFill/>
              </a:ln>
              <a:effectLst/>
            </c:spPr>
            <c:txPr>
              <a:bodyPr wrap="square" lIns="38100" tIns="19050" rIns="38100" bIns="19050" anchor="ctr">
                <a:spAutoFit/>
              </a:bodyPr>
              <a:lstStyle/>
              <a:p>
                <a:pPr>
                  <a:defRPr sz="1200">
                    <a:solidFill>
                      <a:srgbClr val="2A4A8B"/>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Sheet1!$A$3</c:f>
              <c:numCache>
                <c:formatCode>0%</c:formatCode>
                <c:ptCount val="1"/>
                <c:pt idx="0">
                  <c:v>0.3</c:v>
                </c:pt>
              </c:numCache>
            </c:numRef>
          </c:val>
          <c:extLst>
            <c:ext xmlns:c16="http://schemas.microsoft.com/office/drawing/2014/chart" uri="{C3380CC4-5D6E-409C-BE32-E72D297353CC}">
              <c16:uniqueId val="{00000003-A9AD-4D23-A500-B2AD7192DA8F}"/>
            </c:ext>
          </c:extLst>
        </c:ser>
        <c:ser>
          <c:idx val="2"/>
          <c:order val="2"/>
          <c:spPr>
            <a:solidFill>
              <a:srgbClr val="23CBB7"/>
            </a:solidFill>
          </c:spPr>
          <c:invertIfNegative val="0"/>
          <c:dLbls>
            <c:dLbl>
              <c:idx val="0"/>
              <c:showLegendKey val="0"/>
              <c:showVal val="1"/>
              <c:showCatName val="0"/>
              <c:showSerName val="0"/>
              <c:showPercent val="0"/>
              <c:showBubbleSize val="0"/>
              <c:extLst>
                <c:ext xmlns:c15="http://schemas.microsoft.com/office/drawing/2012/chart" uri="{CE6537A1-D6FC-4f65-9D91-7224C49458BB}">
                  <c15:layout>
                    <c:manualLayout>
                      <c:w val="0.35769447216640665"/>
                      <c:h val="0.13511697606637185"/>
                    </c:manualLayout>
                  </c15:layout>
                </c:ext>
                <c:ext xmlns:c16="http://schemas.microsoft.com/office/drawing/2014/chart" uri="{C3380CC4-5D6E-409C-BE32-E72D297353CC}">
                  <c16:uniqueId val="{00000004-A9AD-4D23-A500-B2AD7192DA8F}"/>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Sheet1!$A$4</c:f>
              <c:numCache>
                <c:formatCode>0%</c:formatCode>
                <c:ptCount val="1"/>
                <c:pt idx="0">
                  <c:v>0.25</c:v>
                </c:pt>
              </c:numCache>
            </c:numRef>
          </c:val>
          <c:extLst>
            <c:ext xmlns:c16="http://schemas.microsoft.com/office/drawing/2014/chart" uri="{C3380CC4-5D6E-409C-BE32-E72D297353CC}">
              <c16:uniqueId val="{00000005-A9AD-4D23-A500-B2AD7192DA8F}"/>
            </c:ext>
          </c:extLst>
        </c:ser>
        <c:ser>
          <c:idx val="3"/>
          <c:order val="3"/>
          <c:spPr>
            <a:solidFill>
              <a:srgbClr val="00B0F0"/>
            </a:solidFill>
          </c:spPr>
          <c:invertIfNegative val="0"/>
          <c:dLbls>
            <c:dLbl>
              <c:idx val="0"/>
              <c:spPr>
                <a:noFill/>
                <a:ln>
                  <a:noFill/>
                </a:ln>
                <a:effectLst/>
              </c:spPr>
              <c:txPr>
                <a:bodyPr wrap="square" lIns="38100" tIns="19050" rIns="38100" bIns="19050" anchor="ctr">
                  <a:spAutoFit/>
                </a:bodyPr>
                <a:lstStyle/>
                <a:p>
                  <a:pPr>
                    <a:defRPr sz="1100">
                      <a:latin typeface="Lato" panose="020F0502020204030203"/>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6041285954195884"/>
                      <c:h val="0.14642708716202341"/>
                    </c:manualLayout>
                  </c15:layout>
                </c:ext>
                <c:ext xmlns:c16="http://schemas.microsoft.com/office/drawing/2014/chart" uri="{C3380CC4-5D6E-409C-BE32-E72D297353CC}">
                  <c16:uniqueId val="{00000006-A9AD-4D23-A500-B2AD7192DA8F}"/>
                </c:ext>
              </c:extLst>
            </c:dLbl>
            <c:spPr>
              <a:noFill/>
              <a:ln>
                <a:noFill/>
              </a:ln>
              <a:effectLst/>
            </c:spPr>
            <c:txPr>
              <a:bodyPr wrap="square" lIns="38100" tIns="19050" rIns="38100" bIns="19050" anchor="ctr">
                <a:spAutoFit/>
              </a:bodyPr>
              <a:lstStyle/>
              <a:p>
                <a:pPr>
                  <a:defRPr sz="1200">
                    <a:latin typeface="Lato" panose="020F0502020204030203"/>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Sheet1!$A$5</c:f>
              <c:numCache>
                <c:formatCode>0%</c:formatCode>
                <c:ptCount val="1"/>
                <c:pt idx="0">
                  <c:v>0.2</c:v>
                </c:pt>
              </c:numCache>
            </c:numRef>
          </c:val>
          <c:extLst>
            <c:ext xmlns:c16="http://schemas.microsoft.com/office/drawing/2014/chart" uri="{C3380CC4-5D6E-409C-BE32-E72D297353CC}">
              <c16:uniqueId val="{00000007-A9AD-4D23-A500-B2AD7192DA8F}"/>
            </c:ext>
          </c:extLst>
        </c:ser>
        <c:ser>
          <c:idx val="4"/>
          <c:order val="4"/>
          <c:invertIfNegative val="0"/>
          <c:dPt>
            <c:idx val="0"/>
            <c:invertIfNegative val="0"/>
            <c:bubble3D val="0"/>
            <c:spPr>
              <a:solidFill>
                <a:srgbClr val="ED7D31"/>
              </a:solidFill>
            </c:spPr>
            <c:extLst>
              <c:ext xmlns:c16="http://schemas.microsoft.com/office/drawing/2014/chart" uri="{C3380CC4-5D6E-409C-BE32-E72D297353CC}">
                <c16:uniqueId val="{00000008-A9AD-4D23-A500-B2AD7192DA8F}"/>
              </c:ext>
            </c:extLst>
          </c:dPt>
          <c:dLbls>
            <c:dLbl>
              <c:idx val="0"/>
              <c:layout>
                <c:manualLayout>
                  <c:x val="-1.1326614064800719E-2"/>
                  <c:y val="1.4262918067522935E-7"/>
                </c:manualLayout>
              </c:layout>
              <c:spPr>
                <a:noFill/>
                <a:ln>
                  <a:noFill/>
                </a:ln>
                <a:effectLst/>
              </c:spPr>
              <c:txPr>
                <a:bodyPr wrap="square" lIns="38100" tIns="19050" rIns="38100" bIns="19050" anchor="ctr">
                  <a:spAutoFit/>
                </a:bodyPr>
                <a:lstStyle/>
                <a:p>
                  <a:pPr>
                    <a:defRPr sz="1100">
                      <a:latin typeface="Lato" panose="020F0502020204030203"/>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1510640328275596"/>
                      <c:h val="0.10049594897204912"/>
                    </c:manualLayout>
                  </c15:layout>
                </c:ext>
                <c:ext xmlns:c16="http://schemas.microsoft.com/office/drawing/2014/chart" uri="{C3380CC4-5D6E-409C-BE32-E72D297353CC}">
                  <c16:uniqueId val="{00000008-A9AD-4D23-A500-B2AD7192DA8F}"/>
                </c:ext>
              </c:extLst>
            </c:dLbl>
            <c:spPr>
              <a:noFill/>
              <a:ln>
                <a:noFill/>
              </a:ln>
              <a:effectLst/>
            </c:spPr>
            <c:txPr>
              <a:bodyPr wrap="square" lIns="38100" tIns="19050" rIns="38100" bIns="19050" anchor="ctr">
                <a:spAutoFit/>
              </a:bodyPr>
              <a:lstStyle/>
              <a:p>
                <a:pPr>
                  <a:defRPr sz="1200">
                    <a:latin typeface="Lato" panose="020F0502020204030203"/>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Sheet1!$A$6</c:f>
              <c:numCache>
                <c:formatCode>0%</c:formatCode>
                <c:ptCount val="1"/>
                <c:pt idx="0">
                  <c:v>0.15</c:v>
                </c:pt>
              </c:numCache>
            </c:numRef>
          </c:val>
          <c:extLst>
            <c:ext xmlns:c16="http://schemas.microsoft.com/office/drawing/2014/chart" uri="{C3380CC4-5D6E-409C-BE32-E72D297353CC}">
              <c16:uniqueId val="{00000009-A9AD-4D23-A500-B2AD7192DA8F}"/>
            </c:ext>
          </c:extLst>
        </c:ser>
        <c:dLbls>
          <c:showLegendKey val="0"/>
          <c:showVal val="0"/>
          <c:showCatName val="0"/>
          <c:showSerName val="0"/>
          <c:showPercent val="0"/>
          <c:showBubbleSize val="0"/>
        </c:dLbls>
        <c:gapWidth val="38"/>
        <c:overlap val="100"/>
        <c:axId val="-2070897520"/>
        <c:axId val="-2086543264"/>
      </c:barChart>
      <c:catAx>
        <c:axId val="-2070897520"/>
        <c:scaling>
          <c:orientation val="minMax"/>
        </c:scaling>
        <c:delete val="1"/>
        <c:axPos val="b"/>
        <c:numFmt formatCode="General" sourceLinked="0"/>
        <c:majorTickMark val="out"/>
        <c:minorTickMark val="none"/>
        <c:tickLblPos val="nextTo"/>
        <c:crossAx val="-2086543264"/>
        <c:crosses val="autoZero"/>
        <c:auto val="1"/>
        <c:lblAlgn val="ctr"/>
        <c:lblOffset val="100"/>
        <c:noMultiLvlLbl val="0"/>
      </c:catAx>
      <c:valAx>
        <c:axId val="-2086543264"/>
        <c:scaling>
          <c:orientation val="minMax"/>
        </c:scaling>
        <c:delete val="1"/>
        <c:axPos val="l"/>
        <c:numFmt formatCode="0%" sourceLinked="1"/>
        <c:majorTickMark val="none"/>
        <c:minorTickMark val="none"/>
        <c:tickLblPos val="nextTo"/>
        <c:crossAx val="-2070897520"/>
        <c:crosses val="autoZero"/>
        <c:crossBetween val="between"/>
      </c:valAx>
    </c:plotArea>
    <c:plotVisOnly val="1"/>
    <c:dispBlanksAs val="gap"/>
    <c:showDLblsOverMax val="0"/>
  </c:chart>
  <c:txPr>
    <a:bodyPr/>
    <a:lstStyle/>
    <a:p>
      <a:pPr>
        <a:defRPr sz="1800">
          <a:solidFill>
            <a:schemeClr val="tx1">
              <a:lumMod val="50000"/>
              <a:lumOff val="50000"/>
            </a:schemeClr>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7EC0E-2A63-48F4-8B5C-1FB9A4B8E8D0}" type="datetimeFigureOut">
              <a:rPr lang="en-GB" smtClean="0"/>
              <a:t>07/07/2023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299DFA-9DB3-4AC5-BA05-C74B4831A103}" type="slidenum">
              <a:rPr lang="en-GB" smtClean="0"/>
              <a:t>‹#›</a:t>
            </a:fld>
            <a:endParaRPr lang="en-GB"/>
          </a:p>
        </p:txBody>
      </p:sp>
    </p:spTree>
    <p:extLst>
      <p:ext uri="{BB962C8B-B14F-4D97-AF65-F5344CB8AC3E}">
        <p14:creationId xmlns:p14="http://schemas.microsoft.com/office/powerpoint/2010/main" val="3283011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0AE1-E73A-9AFE-40AE-8EE4964ECF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7E5AAF4-22AB-5FD7-9130-62EFBB2F2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77B36F-217B-5A25-35EB-D2A28628018F}"/>
              </a:ext>
            </a:extLst>
          </p:cNvPr>
          <p:cNvSpPr>
            <a:spLocks noGrp="1"/>
          </p:cNvSpPr>
          <p:nvPr>
            <p:ph type="dt" sz="half" idx="10"/>
          </p:nvPr>
        </p:nvSpPr>
        <p:spPr/>
        <p:txBody>
          <a:bodyPr/>
          <a:lstStyle/>
          <a:p>
            <a:fld id="{2652DAB0-4A35-4F81-9617-9469BB3FD433}" type="datetimeFigureOut">
              <a:rPr lang="en-GB" smtClean="0"/>
              <a:t>07/07/2023</a:t>
            </a:fld>
            <a:endParaRPr lang="en-GB"/>
          </a:p>
        </p:txBody>
      </p:sp>
      <p:sp>
        <p:nvSpPr>
          <p:cNvPr id="5" name="Footer Placeholder 4">
            <a:extLst>
              <a:ext uri="{FF2B5EF4-FFF2-40B4-BE49-F238E27FC236}">
                <a16:creationId xmlns:a16="http://schemas.microsoft.com/office/drawing/2014/main" id="{41980969-1E29-3A29-A612-F5D4C8E2F1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99C13B-9868-54CD-7A1E-DDA48425BA5C}"/>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10003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1D9B-1243-9CB8-28D0-7616A7FFA2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CCB1A0-E4C0-299B-F053-628AC5A226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47B188-9E99-4701-F678-74F9945925B5}"/>
              </a:ext>
            </a:extLst>
          </p:cNvPr>
          <p:cNvSpPr>
            <a:spLocks noGrp="1"/>
          </p:cNvSpPr>
          <p:nvPr>
            <p:ph type="dt" sz="half" idx="10"/>
          </p:nvPr>
        </p:nvSpPr>
        <p:spPr/>
        <p:txBody>
          <a:bodyPr/>
          <a:lstStyle/>
          <a:p>
            <a:fld id="{2652DAB0-4A35-4F81-9617-9469BB3FD433}" type="datetimeFigureOut">
              <a:rPr lang="en-GB" smtClean="0"/>
              <a:t>07/07/2023</a:t>
            </a:fld>
            <a:endParaRPr lang="en-GB"/>
          </a:p>
        </p:txBody>
      </p:sp>
      <p:sp>
        <p:nvSpPr>
          <p:cNvPr id="5" name="Footer Placeholder 4">
            <a:extLst>
              <a:ext uri="{FF2B5EF4-FFF2-40B4-BE49-F238E27FC236}">
                <a16:creationId xmlns:a16="http://schemas.microsoft.com/office/drawing/2014/main" id="{95BC1CC8-7A76-B03C-5C57-CB527375B4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97754B-94B3-02F9-A007-E0AEF44B7C24}"/>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4080954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B09E58-82B8-05FF-9FD6-17803AA1F7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682D6E-366C-4312-93B8-35F729D6A4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A63A1B-B528-D0DF-B1FA-89503A5B59FD}"/>
              </a:ext>
            </a:extLst>
          </p:cNvPr>
          <p:cNvSpPr>
            <a:spLocks noGrp="1"/>
          </p:cNvSpPr>
          <p:nvPr>
            <p:ph type="dt" sz="half" idx="10"/>
          </p:nvPr>
        </p:nvSpPr>
        <p:spPr/>
        <p:txBody>
          <a:bodyPr/>
          <a:lstStyle/>
          <a:p>
            <a:fld id="{2652DAB0-4A35-4F81-9617-9469BB3FD433}" type="datetimeFigureOut">
              <a:rPr lang="en-GB" smtClean="0"/>
              <a:t>07/07/2023</a:t>
            </a:fld>
            <a:endParaRPr lang="en-GB"/>
          </a:p>
        </p:txBody>
      </p:sp>
      <p:sp>
        <p:nvSpPr>
          <p:cNvPr id="5" name="Footer Placeholder 4">
            <a:extLst>
              <a:ext uri="{FF2B5EF4-FFF2-40B4-BE49-F238E27FC236}">
                <a16:creationId xmlns:a16="http://schemas.microsoft.com/office/drawing/2014/main" id="{BA84D4C5-46A6-D8AF-E98D-6E8E58FB26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4B30AA-B852-8DFE-2295-5723BAD4C0EB}"/>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4166683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72F1-91F9-47BE-BE62-9932C7EDAB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AE1A258-9825-4BF7-AE3F-634354E88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C4984F-EECA-4680-85F6-1AD033451AB7}"/>
              </a:ext>
            </a:extLst>
          </p:cNvPr>
          <p:cNvSpPr>
            <a:spLocks noGrp="1"/>
          </p:cNvSpPr>
          <p:nvPr>
            <p:ph type="dt" sz="half" idx="10"/>
          </p:nvPr>
        </p:nvSpPr>
        <p:spPr/>
        <p:txBody>
          <a:bodyPr/>
          <a:lstStyle/>
          <a:p>
            <a:fld id="{62B191CE-F718-4C8B-826F-7503487B79B5}" type="datetimeFigureOut">
              <a:rPr lang="en-GB" smtClean="0"/>
              <a:t>07/07/2023</a:t>
            </a:fld>
            <a:endParaRPr lang="en-GB"/>
          </a:p>
        </p:txBody>
      </p:sp>
      <p:sp>
        <p:nvSpPr>
          <p:cNvPr id="5" name="Footer Placeholder 4">
            <a:extLst>
              <a:ext uri="{FF2B5EF4-FFF2-40B4-BE49-F238E27FC236}">
                <a16:creationId xmlns:a16="http://schemas.microsoft.com/office/drawing/2014/main" id="{42A20ACC-52B1-4C2A-8154-937C792E57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9B9807-FDC4-43FE-8933-52AE62E6EABA}"/>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2769166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198D-B342-4A57-BC01-355712B54F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654BEA-7C13-4B8D-8F7F-689DA453F0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61957B-2108-478F-8426-A51281D25394}"/>
              </a:ext>
            </a:extLst>
          </p:cNvPr>
          <p:cNvSpPr>
            <a:spLocks noGrp="1"/>
          </p:cNvSpPr>
          <p:nvPr>
            <p:ph type="dt" sz="half" idx="10"/>
          </p:nvPr>
        </p:nvSpPr>
        <p:spPr/>
        <p:txBody>
          <a:bodyPr/>
          <a:lstStyle/>
          <a:p>
            <a:fld id="{62B191CE-F718-4C8B-826F-7503487B79B5}" type="datetimeFigureOut">
              <a:rPr lang="en-GB" smtClean="0"/>
              <a:t>07/07/2023</a:t>
            </a:fld>
            <a:endParaRPr lang="en-GB"/>
          </a:p>
        </p:txBody>
      </p:sp>
      <p:sp>
        <p:nvSpPr>
          <p:cNvPr id="5" name="Footer Placeholder 4">
            <a:extLst>
              <a:ext uri="{FF2B5EF4-FFF2-40B4-BE49-F238E27FC236}">
                <a16:creationId xmlns:a16="http://schemas.microsoft.com/office/drawing/2014/main" id="{FAA229A9-B191-4E64-AE41-D9518F7C1E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772A32-1386-4CE9-BC67-E4845E31D14A}"/>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3085436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A6EF-B8CD-4CEC-A7FA-3C95920ECE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A2F5DF-47D7-48E9-B7C8-92E9EE6E4A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F5C9D-41EF-4126-A712-DD7D59EB8DF4}"/>
              </a:ext>
            </a:extLst>
          </p:cNvPr>
          <p:cNvSpPr>
            <a:spLocks noGrp="1"/>
          </p:cNvSpPr>
          <p:nvPr>
            <p:ph type="dt" sz="half" idx="10"/>
          </p:nvPr>
        </p:nvSpPr>
        <p:spPr/>
        <p:txBody>
          <a:bodyPr/>
          <a:lstStyle/>
          <a:p>
            <a:fld id="{62B191CE-F718-4C8B-826F-7503487B79B5}" type="datetimeFigureOut">
              <a:rPr lang="en-GB" smtClean="0"/>
              <a:t>07/07/2023</a:t>
            </a:fld>
            <a:endParaRPr lang="en-GB"/>
          </a:p>
        </p:txBody>
      </p:sp>
      <p:sp>
        <p:nvSpPr>
          <p:cNvPr id="5" name="Footer Placeholder 4">
            <a:extLst>
              <a:ext uri="{FF2B5EF4-FFF2-40B4-BE49-F238E27FC236}">
                <a16:creationId xmlns:a16="http://schemas.microsoft.com/office/drawing/2014/main" id="{C31840EB-53D9-4D99-849C-09B40E5584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71E848-98E2-42B0-BD53-7041D6628B4D}"/>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1794551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8AEE-F3A6-4402-A697-2141674B2D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693EBA-C25D-4D49-9156-8EABFA7B79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7C4EFFB-404C-435B-9377-ABA01CDEF1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891854-9445-4CF0-8723-3985CB6E93B9}"/>
              </a:ext>
            </a:extLst>
          </p:cNvPr>
          <p:cNvSpPr>
            <a:spLocks noGrp="1"/>
          </p:cNvSpPr>
          <p:nvPr>
            <p:ph type="dt" sz="half" idx="10"/>
          </p:nvPr>
        </p:nvSpPr>
        <p:spPr/>
        <p:txBody>
          <a:bodyPr/>
          <a:lstStyle/>
          <a:p>
            <a:fld id="{62B191CE-F718-4C8B-826F-7503487B79B5}" type="datetimeFigureOut">
              <a:rPr lang="en-GB" smtClean="0"/>
              <a:t>07/07/2023</a:t>
            </a:fld>
            <a:endParaRPr lang="en-GB"/>
          </a:p>
        </p:txBody>
      </p:sp>
      <p:sp>
        <p:nvSpPr>
          <p:cNvPr id="6" name="Footer Placeholder 5">
            <a:extLst>
              <a:ext uri="{FF2B5EF4-FFF2-40B4-BE49-F238E27FC236}">
                <a16:creationId xmlns:a16="http://schemas.microsoft.com/office/drawing/2014/main" id="{921B6D98-7366-4E0D-99CB-18252387D4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35E835-EB94-4CC8-88F1-134667AE784E}"/>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253805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594B-7B60-4B2D-84D2-BD46699934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6D8295-7803-4607-98F7-0F0AFEE70A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0C00EC-A25E-4229-95C3-9E8E0D6D03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6A09A1C-2CFA-4402-B9BA-CD7604EF0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55F030-16B2-43B5-BFB8-9F55F0BBF7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8AAD52-7586-4345-AB39-1E224FD9DD76}"/>
              </a:ext>
            </a:extLst>
          </p:cNvPr>
          <p:cNvSpPr>
            <a:spLocks noGrp="1"/>
          </p:cNvSpPr>
          <p:nvPr>
            <p:ph type="dt" sz="half" idx="10"/>
          </p:nvPr>
        </p:nvSpPr>
        <p:spPr/>
        <p:txBody>
          <a:bodyPr/>
          <a:lstStyle/>
          <a:p>
            <a:fld id="{62B191CE-F718-4C8B-826F-7503487B79B5}" type="datetimeFigureOut">
              <a:rPr lang="en-GB" smtClean="0"/>
              <a:t>07/07/2023</a:t>
            </a:fld>
            <a:endParaRPr lang="en-GB"/>
          </a:p>
        </p:txBody>
      </p:sp>
      <p:sp>
        <p:nvSpPr>
          <p:cNvPr id="8" name="Footer Placeholder 7">
            <a:extLst>
              <a:ext uri="{FF2B5EF4-FFF2-40B4-BE49-F238E27FC236}">
                <a16:creationId xmlns:a16="http://schemas.microsoft.com/office/drawing/2014/main" id="{9A8CA7D0-F516-4150-A43C-3AB136D6E2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DAC61BC-8EC2-4323-9D13-2D2FEFDAF053}"/>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2885810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A0362-B425-4507-B3B1-945B289F7D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FAF93F-A1CD-40C2-B54B-61760D101071}"/>
              </a:ext>
            </a:extLst>
          </p:cNvPr>
          <p:cNvSpPr>
            <a:spLocks noGrp="1"/>
          </p:cNvSpPr>
          <p:nvPr>
            <p:ph type="dt" sz="half" idx="10"/>
          </p:nvPr>
        </p:nvSpPr>
        <p:spPr/>
        <p:txBody>
          <a:bodyPr/>
          <a:lstStyle/>
          <a:p>
            <a:fld id="{62B191CE-F718-4C8B-826F-7503487B79B5}" type="datetimeFigureOut">
              <a:rPr lang="en-GB" smtClean="0"/>
              <a:t>07/07/2023</a:t>
            </a:fld>
            <a:endParaRPr lang="en-GB"/>
          </a:p>
        </p:txBody>
      </p:sp>
      <p:sp>
        <p:nvSpPr>
          <p:cNvPr id="4" name="Footer Placeholder 3">
            <a:extLst>
              <a:ext uri="{FF2B5EF4-FFF2-40B4-BE49-F238E27FC236}">
                <a16:creationId xmlns:a16="http://schemas.microsoft.com/office/drawing/2014/main" id="{111A2C0D-99D4-4CBA-8E36-5BD4DDD077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6412652-78A4-422F-9C02-35CBDB7CCD7B}"/>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1372550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59443F-A9D8-45EA-A1E8-3B4895EAAA31}"/>
              </a:ext>
            </a:extLst>
          </p:cNvPr>
          <p:cNvSpPr>
            <a:spLocks noGrp="1"/>
          </p:cNvSpPr>
          <p:nvPr>
            <p:ph type="dt" sz="half" idx="10"/>
          </p:nvPr>
        </p:nvSpPr>
        <p:spPr/>
        <p:txBody>
          <a:bodyPr/>
          <a:lstStyle/>
          <a:p>
            <a:fld id="{62B191CE-F718-4C8B-826F-7503487B79B5}" type="datetimeFigureOut">
              <a:rPr lang="en-GB" smtClean="0"/>
              <a:t>07/07/2023</a:t>
            </a:fld>
            <a:endParaRPr lang="en-GB"/>
          </a:p>
        </p:txBody>
      </p:sp>
      <p:sp>
        <p:nvSpPr>
          <p:cNvPr id="3" name="Footer Placeholder 2">
            <a:extLst>
              <a:ext uri="{FF2B5EF4-FFF2-40B4-BE49-F238E27FC236}">
                <a16:creationId xmlns:a16="http://schemas.microsoft.com/office/drawing/2014/main" id="{122FC274-2545-4BB3-BE98-686FBB8C7C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7E13A31-05E4-49B4-8811-EFB3BD4D81E0}"/>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3458604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6C450-CB74-4117-AAFB-CDC2AD869E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92F32C-E25F-49F4-B4B2-DDCF8525E4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FCDF45-A77F-4376-8616-08EB08CFE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E6349-3443-4F8E-A8B4-2DD1012D03E4}"/>
              </a:ext>
            </a:extLst>
          </p:cNvPr>
          <p:cNvSpPr>
            <a:spLocks noGrp="1"/>
          </p:cNvSpPr>
          <p:nvPr>
            <p:ph type="dt" sz="half" idx="10"/>
          </p:nvPr>
        </p:nvSpPr>
        <p:spPr/>
        <p:txBody>
          <a:bodyPr/>
          <a:lstStyle/>
          <a:p>
            <a:fld id="{62B191CE-F718-4C8B-826F-7503487B79B5}" type="datetimeFigureOut">
              <a:rPr lang="en-GB" smtClean="0"/>
              <a:t>07/07/2023</a:t>
            </a:fld>
            <a:endParaRPr lang="en-GB"/>
          </a:p>
        </p:txBody>
      </p:sp>
      <p:sp>
        <p:nvSpPr>
          <p:cNvPr id="6" name="Footer Placeholder 5">
            <a:extLst>
              <a:ext uri="{FF2B5EF4-FFF2-40B4-BE49-F238E27FC236}">
                <a16:creationId xmlns:a16="http://schemas.microsoft.com/office/drawing/2014/main" id="{00A542AB-2AA8-42AB-913E-87C384C770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CBDC99-C896-4E2F-83A5-6AB5C81F0D06}"/>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302806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6796-6015-37C5-8F27-00364429AC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6FB09D-0FCD-D331-7E81-3F005570B0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B85F59-F69A-2856-3CBA-17EA0103323F}"/>
              </a:ext>
            </a:extLst>
          </p:cNvPr>
          <p:cNvSpPr>
            <a:spLocks noGrp="1"/>
          </p:cNvSpPr>
          <p:nvPr>
            <p:ph type="dt" sz="half" idx="10"/>
          </p:nvPr>
        </p:nvSpPr>
        <p:spPr/>
        <p:txBody>
          <a:bodyPr/>
          <a:lstStyle/>
          <a:p>
            <a:fld id="{2652DAB0-4A35-4F81-9617-9469BB3FD433}" type="datetimeFigureOut">
              <a:rPr lang="en-GB" smtClean="0"/>
              <a:t>07/07/2023</a:t>
            </a:fld>
            <a:endParaRPr lang="en-GB"/>
          </a:p>
        </p:txBody>
      </p:sp>
      <p:sp>
        <p:nvSpPr>
          <p:cNvPr id="5" name="Footer Placeholder 4">
            <a:extLst>
              <a:ext uri="{FF2B5EF4-FFF2-40B4-BE49-F238E27FC236}">
                <a16:creationId xmlns:a16="http://schemas.microsoft.com/office/drawing/2014/main" id="{753AA26E-65EB-2876-FFFC-1A3F891E1C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EAA6B6-2B6C-2DCD-2328-5C05FBDB9129}"/>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3793589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943C-766B-4D0B-81E0-10A5723A3B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B8F62CD-E011-4762-A40B-BF59067FD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363FEC-5F1C-496B-AD9B-7BFB62113D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673CA-2F0D-4053-A3FF-AEEB00F1D131}"/>
              </a:ext>
            </a:extLst>
          </p:cNvPr>
          <p:cNvSpPr>
            <a:spLocks noGrp="1"/>
          </p:cNvSpPr>
          <p:nvPr>
            <p:ph type="dt" sz="half" idx="10"/>
          </p:nvPr>
        </p:nvSpPr>
        <p:spPr/>
        <p:txBody>
          <a:bodyPr/>
          <a:lstStyle/>
          <a:p>
            <a:fld id="{62B191CE-F718-4C8B-826F-7503487B79B5}" type="datetimeFigureOut">
              <a:rPr lang="en-GB" smtClean="0"/>
              <a:t>07/07/2023</a:t>
            </a:fld>
            <a:endParaRPr lang="en-GB"/>
          </a:p>
        </p:txBody>
      </p:sp>
      <p:sp>
        <p:nvSpPr>
          <p:cNvPr id="6" name="Footer Placeholder 5">
            <a:extLst>
              <a:ext uri="{FF2B5EF4-FFF2-40B4-BE49-F238E27FC236}">
                <a16:creationId xmlns:a16="http://schemas.microsoft.com/office/drawing/2014/main" id="{11836866-99BB-46DF-B251-2AD788E21A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6D475A-74E0-4F40-A52A-4AF610252D0C}"/>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708926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5A57-2FE2-4991-B938-C61DE37AA9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EC96A2-0605-43C7-9149-43244A692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A20C05-12F3-4A00-8407-B56ED15724FD}"/>
              </a:ext>
            </a:extLst>
          </p:cNvPr>
          <p:cNvSpPr>
            <a:spLocks noGrp="1"/>
          </p:cNvSpPr>
          <p:nvPr>
            <p:ph type="dt" sz="half" idx="10"/>
          </p:nvPr>
        </p:nvSpPr>
        <p:spPr/>
        <p:txBody>
          <a:bodyPr/>
          <a:lstStyle/>
          <a:p>
            <a:fld id="{62B191CE-F718-4C8B-826F-7503487B79B5}" type="datetimeFigureOut">
              <a:rPr lang="en-GB" smtClean="0"/>
              <a:t>07/07/2023</a:t>
            </a:fld>
            <a:endParaRPr lang="en-GB"/>
          </a:p>
        </p:txBody>
      </p:sp>
      <p:sp>
        <p:nvSpPr>
          <p:cNvPr id="5" name="Footer Placeholder 4">
            <a:extLst>
              <a:ext uri="{FF2B5EF4-FFF2-40B4-BE49-F238E27FC236}">
                <a16:creationId xmlns:a16="http://schemas.microsoft.com/office/drawing/2014/main" id="{302BEFF2-2E42-4AE4-8519-48D604D9E9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FA6CA4-3A14-458A-943C-248877BE59C2}"/>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2361466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0D4D4A-A42A-48B4-A85C-611DB9A8A7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FAB590-7FE7-4F2D-9C77-46B6E37666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6D0A2A-322F-4FB2-A6E1-745F356FE28D}"/>
              </a:ext>
            </a:extLst>
          </p:cNvPr>
          <p:cNvSpPr>
            <a:spLocks noGrp="1"/>
          </p:cNvSpPr>
          <p:nvPr>
            <p:ph type="dt" sz="half" idx="10"/>
          </p:nvPr>
        </p:nvSpPr>
        <p:spPr/>
        <p:txBody>
          <a:bodyPr/>
          <a:lstStyle/>
          <a:p>
            <a:fld id="{62B191CE-F718-4C8B-826F-7503487B79B5}" type="datetimeFigureOut">
              <a:rPr lang="en-GB" smtClean="0"/>
              <a:t>07/07/2023</a:t>
            </a:fld>
            <a:endParaRPr lang="en-GB"/>
          </a:p>
        </p:txBody>
      </p:sp>
      <p:sp>
        <p:nvSpPr>
          <p:cNvPr id="5" name="Footer Placeholder 4">
            <a:extLst>
              <a:ext uri="{FF2B5EF4-FFF2-40B4-BE49-F238E27FC236}">
                <a16:creationId xmlns:a16="http://schemas.microsoft.com/office/drawing/2014/main" id="{589E2E7E-F684-427C-85DD-485F610DD7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BF3AAD-C670-47BF-86BB-05FC7A1D71E3}"/>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165738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0C96-E50E-47C9-8227-D7F1E94FB9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815D911-1873-41A7-B03E-6CA8EDE51E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B4E1A6-B5F5-4C73-B6E8-02F4852CC79F}"/>
              </a:ext>
            </a:extLst>
          </p:cNvPr>
          <p:cNvSpPr>
            <a:spLocks noGrp="1"/>
          </p:cNvSpPr>
          <p:nvPr>
            <p:ph type="dt" sz="half" idx="10"/>
          </p:nvPr>
        </p:nvSpPr>
        <p:spPr/>
        <p:txBody>
          <a:bodyPr/>
          <a:lstStyle/>
          <a:p>
            <a:fld id="{699D3A6E-E1E5-46E3-83D9-B4946B56EEAC}" type="datetimeFigureOut">
              <a:rPr lang="en-GB" smtClean="0"/>
              <a:t>07/07/2023</a:t>
            </a:fld>
            <a:endParaRPr lang="en-GB"/>
          </a:p>
        </p:txBody>
      </p:sp>
      <p:sp>
        <p:nvSpPr>
          <p:cNvPr id="5" name="Footer Placeholder 4">
            <a:extLst>
              <a:ext uri="{FF2B5EF4-FFF2-40B4-BE49-F238E27FC236}">
                <a16:creationId xmlns:a16="http://schemas.microsoft.com/office/drawing/2014/main" id="{10B17126-A12D-47F8-96FF-7DF9F4656B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6264CD-5330-41B3-BD49-65B082FAEB7B}"/>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3016750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13D2-7777-4682-BD7F-2A2E616BB4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68EAE5-77E1-457B-97A9-DA64E1DDB3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43E685-6F42-4FF4-AB8D-506D838A3DCB}"/>
              </a:ext>
            </a:extLst>
          </p:cNvPr>
          <p:cNvSpPr>
            <a:spLocks noGrp="1"/>
          </p:cNvSpPr>
          <p:nvPr>
            <p:ph type="dt" sz="half" idx="10"/>
          </p:nvPr>
        </p:nvSpPr>
        <p:spPr/>
        <p:txBody>
          <a:bodyPr/>
          <a:lstStyle/>
          <a:p>
            <a:fld id="{699D3A6E-E1E5-46E3-83D9-B4946B56EEAC}" type="datetimeFigureOut">
              <a:rPr lang="en-GB" smtClean="0"/>
              <a:t>07/07/2023</a:t>
            </a:fld>
            <a:endParaRPr lang="en-GB"/>
          </a:p>
        </p:txBody>
      </p:sp>
      <p:sp>
        <p:nvSpPr>
          <p:cNvPr id="5" name="Footer Placeholder 4">
            <a:extLst>
              <a:ext uri="{FF2B5EF4-FFF2-40B4-BE49-F238E27FC236}">
                <a16:creationId xmlns:a16="http://schemas.microsoft.com/office/drawing/2014/main" id="{0613746A-EB87-4434-B443-38F461ACC8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A8AD9-F053-42E7-82E8-F62F0445C49C}"/>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1121300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90E7-73C1-4F4B-8A61-A7B4BD35D4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6BCD34-D053-4BA9-B806-32E78E7CB7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70420A-A30B-4D8F-AAB6-FFE95374ED9B}"/>
              </a:ext>
            </a:extLst>
          </p:cNvPr>
          <p:cNvSpPr>
            <a:spLocks noGrp="1"/>
          </p:cNvSpPr>
          <p:nvPr>
            <p:ph type="dt" sz="half" idx="10"/>
          </p:nvPr>
        </p:nvSpPr>
        <p:spPr/>
        <p:txBody>
          <a:bodyPr/>
          <a:lstStyle/>
          <a:p>
            <a:fld id="{699D3A6E-E1E5-46E3-83D9-B4946B56EEAC}" type="datetimeFigureOut">
              <a:rPr lang="en-GB" smtClean="0"/>
              <a:t>07/07/2023</a:t>
            </a:fld>
            <a:endParaRPr lang="en-GB"/>
          </a:p>
        </p:txBody>
      </p:sp>
      <p:sp>
        <p:nvSpPr>
          <p:cNvPr id="5" name="Footer Placeholder 4">
            <a:extLst>
              <a:ext uri="{FF2B5EF4-FFF2-40B4-BE49-F238E27FC236}">
                <a16:creationId xmlns:a16="http://schemas.microsoft.com/office/drawing/2014/main" id="{B356E16C-1D64-4157-94E2-736B57D55C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249115-CF28-4B55-A366-E5B2D612E815}"/>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2299713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01C6-D251-4351-AB17-E5EA6A0BEE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2B20CC-A8DC-44AB-981D-8DDF027060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83B23C-7F8F-4818-91BE-4B41D4EB01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EA2183-CECB-4B4A-B83F-D3399D493B25}"/>
              </a:ext>
            </a:extLst>
          </p:cNvPr>
          <p:cNvSpPr>
            <a:spLocks noGrp="1"/>
          </p:cNvSpPr>
          <p:nvPr>
            <p:ph type="dt" sz="half" idx="10"/>
          </p:nvPr>
        </p:nvSpPr>
        <p:spPr/>
        <p:txBody>
          <a:bodyPr/>
          <a:lstStyle/>
          <a:p>
            <a:fld id="{699D3A6E-E1E5-46E3-83D9-B4946B56EEAC}" type="datetimeFigureOut">
              <a:rPr lang="en-GB" smtClean="0"/>
              <a:t>07/07/2023</a:t>
            </a:fld>
            <a:endParaRPr lang="en-GB"/>
          </a:p>
        </p:txBody>
      </p:sp>
      <p:sp>
        <p:nvSpPr>
          <p:cNvPr id="6" name="Footer Placeholder 5">
            <a:extLst>
              <a:ext uri="{FF2B5EF4-FFF2-40B4-BE49-F238E27FC236}">
                <a16:creationId xmlns:a16="http://schemas.microsoft.com/office/drawing/2014/main" id="{0C17AB35-50BC-4F1F-8280-A1306E84C7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1E32A4-E5A3-4F70-94FB-FD8D61513506}"/>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2912245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7C6A-676D-46E1-9F13-9B5E752F51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83F0C2-B333-40FA-8ADA-E5CF8BB88B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6270D-96A1-4679-B906-0B44F909E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68431D-5C56-403E-BFB4-53E04B5DD7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8B93AC-DB84-4EFF-BFF8-40317B2A58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0CA49B-3528-4F9F-A805-E30E6A555DD1}"/>
              </a:ext>
            </a:extLst>
          </p:cNvPr>
          <p:cNvSpPr>
            <a:spLocks noGrp="1"/>
          </p:cNvSpPr>
          <p:nvPr>
            <p:ph type="dt" sz="half" idx="10"/>
          </p:nvPr>
        </p:nvSpPr>
        <p:spPr/>
        <p:txBody>
          <a:bodyPr/>
          <a:lstStyle/>
          <a:p>
            <a:fld id="{699D3A6E-E1E5-46E3-83D9-B4946B56EEAC}" type="datetimeFigureOut">
              <a:rPr lang="en-GB" smtClean="0"/>
              <a:t>07/07/2023</a:t>
            </a:fld>
            <a:endParaRPr lang="en-GB"/>
          </a:p>
        </p:txBody>
      </p:sp>
      <p:sp>
        <p:nvSpPr>
          <p:cNvPr id="8" name="Footer Placeholder 7">
            <a:extLst>
              <a:ext uri="{FF2B5EF4-FFF2-40B4-BE49-F238E27FC236}">
                <a16:creationId xmlns:a16="http://schemas.microsoft.com/office/drawing/2014/main" id="{C21D744A-0FC9-4802-BE47-76535F7EA4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7A078B-2140-4656-9200-4C0BB9531754}"/>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3781535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AC23D-69BA-47D1-9FBA-4AF7B702EB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2AFA25-777D-475F-A55F-220EB309F8D7}"/>
              </a:ext>
            </a:extLst>
          </p:cNvPr>
          <p:cNvSpPr>
            <a:spLocks noGrp="1"/>
          </p:cNvSpPr>
          <p:nvPr>
            <p:ph type="dt" sz="half" idx="10"/>
          </p:nvPr>
        </p:nvSpPr>
        <p:spPr/>
        <p:txBody>
          <a:bodyPr/>
          <a:lstStyle/>
          <a:p>
            <a:fld id="{699D3A6E-E1E5-46E3-83D9-B4946B56EEAC}" type="datetimeFigureOut">
              <a:rPr lang="en-GB" smtClean="0"/>
              <a:t>07/07/2023</a:t>
            </a:fld>
            <a:endParaRPr lang="en-GB"/>
          </a:p>
        </p:txBody>
      </p:sp>
      <p:sp>
        <p:nvSpPr>
          <p:cNvPr id="4" name="Footer Placeholder 3">
            <a:extLst>
              <a:ext uri="{FF2B5EF4-FFF2-40B4-BE49-F238E27FC236}">
                <a16:creationId xmlns:a16="http://schemas.microsoft.com/office/drawing/2014/main" id="{992FF665-9358-432E-ADF4-6206ECC56B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220ABC-3980-49D3-9FE8-ECE7578F362E}"/>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369757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0D79D1-4700-4E69-891B-743DBFD4D899}"/>
              </a:ext>
            </a:extLst>
          </p:cNvPr>
          <p:cNvSpPr>
            <a:spLocks noGrp="1"/>
          </p:cNvSpPr>
          <p:nvPr>
            <p:ph type="dt" sz="half" idx="10"/>
          </p:nvPr>
        </p:nvSpPr>
        <p:spPr/>
        <p:txBody>
          <a:bodyPr/>
          <a:lstStyle/>
          <a:p>
            <a:fld id="{699D3A6E-E1E5-46E3-83D9-B4946B56EEAC}" type="datetimeFigureOut">
              <a:rPr lang="en-GB" smtClean="0"/>
              <a:t>07/07/2023</a:t>
            </a:fld>
            <a:endParaRPr lang="en-GB"/>
          </a:p>
        </p:txBody>
      </p:sp>
      <p:sp>
        <p:nvSpPr>
          <p:cNvPr id="3" name="Footer Placeholder 2">
            <a:extLst>
              <a:ext uri="{FF2B5EF4-FFF2-40B4-BE49-F238E27FC236}">
                <a16:creationId xmlns:a16="http://schemas.microsoft.com/office/drawing/2014/main" id="{B414168E-B00E-43A8-9322-747D5FF0B34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B46761-61C9-4CF7-B0DD-0A018E2D18A1}"/>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2571443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BBB5-F91C-A9CB-442C-7682FBFAC4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A1A5F2-C01E-A0E0-3F0C-7B30AA13FE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C5E64E-530C-0750-757F-DC8D7B46FB0B}"/>
              </a:ext>
            </a:extLst>
          </p:cNvPr>
          <p:cNvSpPr>
            <a:spLocks noGrp="1"/>
          </p:cNvSpPr>
          <p:nvPr>
            <p:ph type="dt" sz="half" idx="10"/>
          </p:nvPr>
        </p:nvSpPr>
        <p:spPr/>
        <p:txBody>
          <a:bodyPr/>
          <a:lstStyle/>
          <a:p>
            <a:fld id="{2652DAB0-4A35-4F81-9617-9469BB3FD433}" type="datetimeFigureOut">
              <a:rPr lang="en-GB" smtClean="0"/>
              <a:t>07/07/2023</a:t>
            </a:fld>
            <a:endParaRPr lang="en-GB"/>
          </a:p>
        </p:txBody>
      </p:sp>
      <p:sp>
        <p:nvSpPr>
          <p:cNvPr id="5" name="Footer Placeholder 4">
            <a:extLst>
              <a:ext uri="{FF2B5EF4-FFF2-40B4-BE49-F238E27FC236}">
                <a16:creationId xmlns:a16="http://schemas.microsoft.com/office/drawing/2014/main" id="{66FE3710-DE45-1A84-44CC-EAE8864326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8EFF6B-49C5-2190-4075-3FC796D004C2}"/>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2743458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A2A6B-740F-4E9A-877D-0096BDD053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9C370A-D4A3-44F0-A46D-BACECD7764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8373B8-3BFF-40F4-81CF-84C1B052C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83CFAC-77E6-4B69-A76F-11E6A886B496}"/>
              </a:ext>
            </a:extLst>
          </p:cNvPr>
          <p:cNvSpPr>
            <a:spLocks noGrp="1"/>
          </p:cNvSpPr>
          <p:nvPr>
            <p:ph type="dt" sz="half" idx="10"/>
          </p:nvPr>
        </p:nvSpPr>
        <p:spPr/>
        <p:txBody>
          <a:bodyPr/>
          <a:lstStyle/>
          <a:p>
            <a:fld id="{699D3A6E-E1E5-46E3-83D9-B4946B56EEAC}" type="datetimeFigureOut">
              <a:rPr lang="en-GB" smtClean="0"/>
              <a:t>07/07/2023</a:t>
            </a:fld>
            <a:endParaRPr lang="en-GB"/>
          </a:p>
        </p:txBody>
      </p:sp>
      <p:sp>
        <p:nvSpPr>
          <p:cNvPr id="6" name="Footer Placeholder 5">
            <a:extLst>
              <a:ext uri="{FF2B5EF4-FFF2-40B4-BE49-F238E27FC236}">
                <a16:creationId xmlns:a16="http://schemas.microsoft.com/office/drawing/2014/main" id="{13673CA8-F0FA-4EE2-98EC-CF956A3035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5F8C14-F840-46F3-AF8A-743FAC1F01C0}"/>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853707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3B019-96DB-454B-94FC-C2A94BBC0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31D132-1D03-436A-9F52-4E4A9A845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DB32B9-BEAC-4E8F-A7EE-A200D8DAC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4B476-8D44-49D2-BB26-0E7A9396FDD3}"/>
              </a:ext>
            </a:extLst>
          </p:cNvPr>
          <p:cNvSpPr>
            <a:spLocks noGrp="1"/>
          </p:cNvSpPr>
          <p:nvPr>
            <p:ph type="dt" sz="half" idx="10"/>
          </p:nvPr>
        </p:nvSpPr>
        <p:spPr/>
        <p:txBody>
          <a:bodyPr/>
          <a:lstStyle/>
          <a:p>
            <a:fld id="{699D3A6E-E1E5-46E3-83D9-B4946B56EEAC}" type="datetimeFigureOut">
              <a:rPr lang="en-GB" smtClean="0"/>
              <a:t>07/07/2023</a:t>
            </a:fld>
            <a:endParaRPr lang="en-GB"/>
          </a:p>
        </p:txBody>
      </p:sp>
      <p:sp>
        <p:nvSpPr>
          <p:cNvPr id="6" name="Footer Placeholder 5">
            <a:extLst>
              <a:ext uri="{FF2B5EF4-FFF2-40B4-BE49-F238E27FC236}">
                <a16:creationId xmlns:a16="http://schemas.microsoft.com/office/drawing/2014/main" id="{C02C4F23-F19C-44A1-84CE-561D6AFC16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73FAC4-05B1-46E0-8B3B-EB52B5DC75BB}"/>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2758954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2B53F-C66D-4006-B588-BE55836C53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10D251-5F4E-4E3F-B691-44D2E74074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2F703B-0918-44D6-AFA5-76AF2C1E5C24}"/>
              </a:ext>
            </a:extLst>
          </p:cNvPr>
          <p:cNvSpPr>
            <a:spLocks noGrp="1"/>
          </p:cNvSpPr>
          <p:nvPr>
            <p:ph type="dt" sz="half" idx="10"/>
          </p:nvPr>
        </p:nvSpPr>
        <p:spPr/>
        <p:txBody>
          <a:bodyPr/>
          <a:lstStyle/>
          <a:p>
            <a:fld id="{699D3A6E-E1E5-46E3-83D9-B4946B56EEAC}" type="datetimeFigureOut">
              <a:rPr lang="en-GB" smtClean="0"/>
              <a:t>07/07/2023</a:t>
            </a:fld>
            <a:endParaRPr lang="en-GB"/>
          </a:p>
        </p:txBody>
      </p:sp>
      <p:sp>
        <p:nvSpPr>
          <p:cNvPr id="5" name="Footer Placeholder 4">
            <a:extLst>
              <a:ext uri="{FF2B5EF4-FFF2-40B4-BE49-F238E27FC236}">
                <a16:creationId xmlns:a16="http://schemas.microsoft.com/office/drawing/2014/main" id="{761A3267-BA62-49EC-BA65-7E594C26D6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63D433-FE08-4ECD-9786-A46819FD22D9}"/>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3377352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B644F8-7BD8-4E2F-9467-D03948B987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792FAE-2213-43DE-9A5E-F33DFEBE13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E1E9FD-0DCB-407F-9795-7F80D2ACA8D3}"/>
              </a:ext>
            </a:extLst>
          </p:cNvPr>
          <p:cNvSpPr>
            <a:spLocks noGrp="1"/>
          </p:cNvSpPr>
          <p:nvPr>
            <p:ph type="dt" sz="half" idx="10"/>
          </p:nvPr>
        </p:nvSpPr>
        <p:spPr/>
        <p:txBody>
          <a:bodyPr/>
          <a:lstStyle/>
          <a:p>
            <a:fld id="{699D3A6E-E1E5-46E3-83D9-B4946B56EEAC}" type="datetimeFigureOut">
              <a:rPr lang="en-GB" smtClean="0"/>
              <a:t>07/07/2023</a:t>
            </a:fld>
            <a:endParaRPr lang="en-GB"/>
          </a:p>
        </p:txBody>
      </p:sp>
      <p:sp>
        <p:nvSpPr>
          <p:cNvPr id="5" name="Footer Placeholder 4">
            <a:extLst>
              <a:ext uri="{FF2B5EF4-FFF2-40B4-BE49-F238E27FC236}">
                <a16:creationId xmlns:a16="http://schemas.microsoft.com/office/drawing/2014/main" id="{4AE40395-6ABF-4EB8-BE3E-5B6DF0CD40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FCCA83-A756-4311-93F1-6947B2BA7DDB}"/>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1875926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E3A10-BDBF-CF42-8980-7D894CC6CF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4414E8-F520-C3A3-E61A-499CA6F430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1D1392-1273-E2D0-E571-0C11C3D90A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D28B352-E997-7F14-C15D-323E49C69A54}"/>
              </a:ext>
            </a:extLst>
          </p:cNvPr>
          <p:cNvSpPr>
            <a:spLocks noGrp="1"/>
          </p:cNvSpPr>
          <p:nvPr>
            <p:ph type="dt" sz="half" idx="10"/>
          </p:nvPr>
        </p:nvSpPr>
        <p:spPr/>
        <p:txBody>
          <a:bodyPr/>
          <a:lstStyle/>
          <a:p>
            <a:fld id="{2652DAB0-4A35-4F81-9617-9469BB3FD433}" type="datetimeFigureOut">
              <a:rPr lang="en-GB" smtClean="0"/>
              <a:t>07/07/2023</a:t>
            </a:fld>
            <a:endParaRPr lang="en-GB"/>
          </a:p>
        </p:txBody>
      </p:sp>
      <p:sp>
        <p:nvSpPr>
          <p:cNvPr id="6" name="Footer Placeholder 5">
            <a:extLst>
              <a:ext uri="{FF2B5EF4-FFF2-40B4-BE49-F238E27FC236}">
                <a16:creationId xmlns:a16="http://schemas.microsoft.com/office/drawing/2014/main" id="{4C319E97-35BB-E817-2D4A-9DE4798878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82CDDC-DCAA-C9A6-A86D-AC274A13DF2B}"/>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1516425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1FA4-6F2F-9D58-7AF3-D593D9D979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E3FF3C-097F-9093-C727-CB01344C6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A0668A-CF69-9531-788E-36483F01F1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BF215E-F0C0-C2BB-632D-D485C44103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BF837C-1182-345B-35DC-65B54DFFA8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628291D-FB7C-EA9F-8CB5-69E572FBB0BF}"/>
              </a:ext>
            </a:extLst>
          </p:cNvPr>
          <p:cNvSpPr>
            <a:spLocks noGrp="1"/>
          </p:cNvSpPr>
          <p:nvPr>
            <p:ph type="dt" sz="half" idx="10"/>
          </p:nvPr>
        </p:nvSpPr>
        <p:spPr/>
        <p:txBody>
          <a:bodyPr/>
          <a:lstStyle/>
          <a:p>
            <a:fld id="{2652DAB0-4A35-4F81-9617-9469BB3FD433}" type="datetimeFigureOut">
              <a:rPr lang="en-GB" smtClean="0"/>
              <a:t>07/07/2023</a:t>
            </a:fld>
            <a:endParaRPr lang="en-GB"/>
          </a:p>
        </p:txBody>
      </p:sp>
      <p:sp>
        <p:nvSpPr>
          <p:cNvPr id="8" name="Footer Placeholder 7">
            <a:extLst>
              <a:ext uri="{FF2B5EF4-FFF2-40B4-BE49-F238E27FC236}">
                <a16:creationId xmlns:a16="http://schemas.microsoft.com/office/drawing/2014/main" id="{196F4526-EDB4-B8A6-7000-51AE2C5605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9B6AEF-E912-B960-02A5-C48CE9A177CA}"/>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202120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387F3-3C47-114E-852C-0D878A68C5F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588997-B111-26B2-2007-B6C4C9FDBDAF}"/>
              </a:ext>
            </a:extLst>
          </p:cNvPr>
          <p:cNvSpPr>
            <a:spLocks noGrp="1"/>
          </p:cNvSpPr>
          <p:nvPr>
            <p:ph type="dt" sz="half" idx="10"/>
          </p:nvPr>
        </p:nvSpPr>
        <p:spPr/>
        <p:txBody>
          <a:bodyPr/>
          <a:lstStyle/>
          <a:p>
            <a:fld id="{2652DAB0-4A35-4F81-9617-9469BB3FD433}" type="datetimeFigureOut">
              <a:rPr lang="en-GB" smtClean="0"/>
              <a:t>07/07/2023</a:t>
            </a:fld>
            <a:endParaRPr lang="en-GB"/>
          </a:p>
        </p:txBody>
      </p:sp>
      <p:sp>
        <p:nvSpPr>
          <p:cNvPr id="4" name="Footer Placeholder 3">
            <a:extLst>
              <a:ext uri="{FF2B5EF4-FFF2-40B4-BE49-F238E27FC236}">
                <a16:creationId xmlns:a16="http://schemas.microsoft.com/office/drawing/2014/main" id="{70C2535A-592E-9324-7602-4D0F01417A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C5737F-B61D-1850-4E6B-CE77E12AA57A}"/>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3394891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A114E-F41E-E6C9-3F6B-D299D2D64F60}"/>
              </a:ext>
            </a:extLst>
          </p:cNvPr>
          <p:cNvSpPr>
            <a:spLocks noGrp="1"/>
          </p:cNvSpPr>
          <p:nvPr>
            <p:ph type="dt" sz="half" idx="10"/>
          </p:nvPr>
        </p:nvSpPr>
        <p:spPr/>
        <p:txBody>
          <a:bodyPr/>
          <a:lstStyle/>
          <a:p>
            <a:fld id="{2652DAB0-4A35-4F81-9617-9469BB3FD433}" type="datetimeFigureOut">
              <a:rPr lang="en-GB" smtClean="0"/>
              <a:t>07/07/2023</a:t>
            </a:fld>
            <a:endParaRPr lang="en-GB"/>
          </a:p>
        </p:txBody>
      </p:sp>
      <p:sp>
        <p:nvSpPr>
          <p:cNvPr id="3" name="Footer Placeholder 2">
            <a:extLst>
              <a:ext uri="{FF2B5EF4-FFF2-40B4-BE49-F238E27FC236}">
                <a16:creationId xmlns:a16="http://schemas.microsoft.com/office/drawing/2014/main" id="{37AC6D9A-5EA1-EE88-4535-EDCE7C1713F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12A8BE2-CA85-014E-76B4-EE59944F2E20}"/>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151743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500A-7146-90E3-7080-584E01B4CB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108647-5876-0216-2231-59F0DF02F7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6BE4197-366F-6062-49DB-385833541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644638-91A6-5506-B8BA-60EF9A7374ED}"/>
              </a:ext>
            </a:extLst>
          </p:cNvPr>
          <p:cNvSpPr>
            <a:spLocks noGrp="1"/>
          </p:cNvSpPr>
          <p:nvPr>
            <p:ph type="dt" sz="half" idx="10"/>
          </p:nvPr>
        </p:nvSpPr>
        <p:spPr/>
        <p:txBody>
          <a:bodyPr/>
          <a:lstStyle/>
          <a:p>
            <a:fld id="{2652DAB0-4A35-4F81-9617-9469BB3FD433}" type="datetimeFigureOut">
              <a:rPr lang="en-GB" smtClean="0"/>
              <a:t>07/07/2023</a:t>
            </a:fld>
            <a:endParaRPr lang="en-GB"/>
          </a:p>
        </p:txBody>
      </p:sp>
      <p:sp>
        <p:nvSpPr>
          <p:cNvPr id="6" name="Footer Placeholder 5">
            <a:extLst>
              <a:ext uri="{FF2B5EF4-FFF2-40B4-BE49-F238E27FC236}">
                <a16:creationId xmlns:a16="http://schemas.microsoft.com/office/drawing/2014/main" id="{1ED91915-3EDD-2A20-EDEB-49AC1F98C1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0C14AD-2338-7A62-2D93-1D03556CAE20}"/>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34912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202E8-19E8-B127-2120-8A605D465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A5D777A-6598-227B-F5E4-045ABEEDB1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DB3E588-8691-499A-E0EB-76C4BD8EF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E0F7C0-5776-C7EC-46C8-08AA75294962}"/>
              </a:ext>
            </a:extLst>
          </p:cNvPr>
          <p:cNvSpPr>
            <a:spLocks noGrp="1"/>
          </p:cNvSpPr>
          <p:nvPr>
            <p:ph type="dt" sz="half" idx="10"/>
          </p:nvPr>
        </p:nvSpPr>
        <p:spPr/>
        <p:txBody>
          <a:bodyPr/>
          <a:lstStyle/>
          <a:p>
            <a:fld id="{2652DAB0-4A35-4F81-9617-9469BB3FD433}" type="datetimeFigureOut">
              <a:rPr lang="en-GB" smtClean="0"/>
              <a:t>07/07/2023</a:t>
            </a:fld>
            <a:endParaRPr lang="en-GB"/>
          </a:p>
        </p:txBody>
      </p:sp>
      <p:sp>
        <p:nvSpPr>
          <p:cNvPr id="6" name="Footer Placeholder 5">
            <a:extLst>
              <a:ext uri="{FF2B5EF4-FFF2-40B4-BE49-F238E27FC236}">
                <a16:creationId xmlns:a16="http://schemas.microsoft.com/office/drawing/2014/main" id="{DE6ABCB0-727C-0138-1819-75A990830D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530A23-FAC1-B4C3-FBEB-6B992867B79B}"/>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81919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AE38F6-5F63-EA05-79E3-6BEE7C4C84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19FAC5-70D6-C20D-C1DF-AF5DF5419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CC4F9B-2EDA-5E26-56B4-9B7E9C65A9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2DAB0-4A35-4F81-9617-9469BB3FD433}" type="datetimeFigureOut">
              <a:rPr lang="en-GB" smtClean="0"/>
              <a:t>07/07/2023</a:t>
            </a:fld>
            <a:endParaRPr lang="en-GB"/>
          </a:p>
        </p:txBody>
      </p:sp>
      <p:sp>
        <p:nvSpPr>
          <p:cNvPr id="5" name="Footer Placeholder 4">
            <a:extLst>
              <a:ext uri="{FF2B5EF4-FFF2-40B4-BE49-F238E27FC236}">
                <a16:creationId xmlns:a16="http://schemas.microsoft.com/office/drawing/2014/main" id="{D5D47E07-3AEE-A610-A9FB-221A9CC774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CC8EA7A-9440-82A8-28AE-9D03D843B5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83D7A-651B-41CB-A77A-C2C556BCEFD3}" type="slidenum">
              <a:rPr lang="en-GB" smtClean="0"/>
              <a:t>‹#›</a:t>
            </a:fld>
            <a:endParaRPr lang="en-GB"/>
          </a:p>
        </p:txBody>
      </p:sp>
    </p:spTree>
    <p:extLst>
      <p:ext uri="{BB962C8B-B14F-4D97-AF65-F5344CB8AC3E}">
        <p14:creationId xmlns:p14="http://schemas.microsoft.com/office/powerpoint/2010/main" val="2339791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72693F-644E-4F37-AE35-ABBDB5B784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19AF26-FD28-4150-8A76-CC3EBE779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664BBD-B103-4D75-A635-44F9728BB3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191CE-F718-4C8B-826F-7503487B79B5}" type="datetimeFigureOut">
              <a:rPr lang="en-GB" smtClean="0"/>
              <a:t>07/07/2023</a:t>
            </a:fld>
            <a:endParaRPr lang="en-GB"/>
          </a:p>
        </p:txBody>
      </p:sp>
      <p:sp>
        <p:nvSpPr>
          <p:cNvPr id="5" name="Footer Placeholder 4">
            <a:extLst>
              <a:ext uri="{FF2B5EF4-FFF2-40B4-BE49-F238E27FC236}">
                <a16:creationId xmlns:a16="http://schemas.microsoft.com/office/drawing/2014/main" id="{664750B0-1598-4589-81B8-3E079A780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71F23CC-513C-4339-871A-BD54473F5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750C2-3E67-4349-BB2B-733FE64E9501}" type="slidenum">
              <a:rPr lang="en-GB" smtClean="0"/>
              <a:t>‹#›</a:t>
            </a:fld>
            <a:endParaRPr lang="en-GB"/>
          </a:p>
        </p:txBody>
      </p:sp>
    </p:spTree>
    <p:extLst>
      <p:ext uri="{BB962C8B-B14F-4D97-AF65-F5344CB8AC3E}">
        <p14:creationId xmlns:p14="http://schemas.microsoft.com/office/powerpoint/2010/main" val="160304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CB55A-E2DF-49EE-B405-BA7A60F191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B12D77-2854-4966-B017-9172E58E8A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0F86C5-57C6-43F9-A19F-78ECB3A798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D3A6E-E1E5-46E3-83D9-B4946B56EEAC}" type="datetimeFigureOut">
              <a:rPr lang="en-GB" smtClean="0"/>
              <a:t>07/07/2023</a:t>
            </a:fld>
            <a:endParaRPr lang="en-GB"/>
          </a:p>
        </p:txBody>
      </p:sp>
      <p:sp>
        <p:nvSpPr>
          <p:cNvPr id="5" name="Footer Placeholder 4">
            <a:extLst>
              <a:ext uri="{FF2B5EF4-FFF2-40B4-BE49-F238E27FC236}">
                <a16:creationId xmlns:a16="http://schemas.microsoft.com/office/drawing/2014/main" id="{CCE16910-5173-461E-B461-DE8797BB03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6DD431A-FFBA-4860-A140-5049BF76FA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965C-4FE6-4906-9D68-C8CA31370DAD}" type="slidenum">
              <a:rPr lang="en-GB" smtClean="0"/>
              <a:t>‹#›</a:t>
            </a:fld>
            <a:endParaRPr lang="en-GB"/>
          </a:p>
        </p:txBody>
      </p:sp>
    </p:spTree>
    <p:extLst>
      <p:ext uri="{BB962C8B-B14F-4D97-AF65-F5344CB8AC3E}">
        <p14:creationId xmlns:p14="http://schemas.microsoft.com/office/powerpoint/2010/main" val="21796055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30.png"/><Relationship Id="rId26" Type="http://schemas.openxmlformats.org/officeDocument/2006/relationships/image" Target="../media/image38.png"/><Relationship Id="rId39" Type="http://schemas.openxmlformats.org/officeDocument/2006/relationships/image" Target="../media/image48.png"/><Relationship Id="rId21" Type="http://schemas.openxmlformats.org/officeDocument/2006/relationships/image" Target="../media/image33.png"/><Relationship Id="rId34" Type="http://schemas.openxmlformats.org/officeDocument/2006/relationships/image" Target="../media/image44.png"/><Relationship Id="rId7" Type="http://schemas.openxmlformats.org/officeDocument/2006/relationships/image" Target="../media/image22.jpeg"/><Relationship Id="rId2" Type="http://schemas.openxmlformats.org/officeDocument/2006/relationships/image" Target="../media/image19.pn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41"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image" Target="../media/image21.png"/><Relationship Id="rId11" Type="http://schemas.openxmlformats.org/officeDocument/2006/relationships/image" Target="../media/image25.jpeg"/><Relationship Id="rId24" Type="http://schemas.openxmlformats.org/officeDocument/2006/relationships/image" Target="../media/image36.png"/><Relationship Id="rId32" Type="http://schemas.microsoft.com/office/2007/relationships/hdphoto" Target="../media/hdphoto9.wdp"/><Relationship Id="rId37" Type="http://schemas.openxmlformats.org/officeDocument/2006/relationships/image" Target="../media/image47.png"/><Relationship Id="rId40" Type="http://schemas.microsoft.com/office/2007/relationships/hdphoto" Target="../media/hdphoto11.wdp"/><Relationship Id="rId5" Type="http://schemas.microsoft.com/office/2007/relationships/hdphoto" Target="../media/hdphoto4.wdp"/><Relationship Id="rId15" Type="http://schemas.microsoft.com/office/2007/relationships/hdphoto" Target="../media/hdphoto7.wdp"/><Relationship Id="rId23" Type="http://schemas.openxmlformats.org/officeDocument/2006/relationships/image" Target="../media/image35.png"/><Relationship Id="rId28" Type="http://schemas.openxmlformats.org/officeDocument/2006/relationships/image" Target="../media/image40.png"/><Relationship Id="rId36" Type="http://schemas.openxmlformats.org/officeDocument/2006/relationships/image" Target="../media/image46.png"/><Relationship Id="rId10" Type="http://schemas.openxmlformats.org/officeDocument/2006/relationships/image" Target="../media/image24.png"/><Relationship Id="rId19" Type="http://schemas.openxmlformats.org/officeDocument/2006/relationships/image" Target="../media/image31.png"/><Relationship Id="rId31" Type="http://schemas.openxmlformats.org/officeDocument/2006/relationships/image" Target="../media/image42.png"/><Relationship Id="rId4" Type="http://schemas.openxmlformats.org/officeDocument/2006/relationships/image" Target="../media/image20.png"/><Relationship Id="rId9" Type="http://schemas.microsoft.com/office/2007/relationships/hdphoto" Target="../media/hdphoto5.wdp"/><Relationship Id="rId14" Type="http://schemas.openxmlformats.org/officeDocument/2006/relationships/image" Target="../media/image27.png"/><Relationship Id="rId22" Type="http://schemas.openxmlformats.org/officeDocument/2006/relationships/image" Target="../media/image34.jpeg"/><Relationship Id="rId27" Type="http://schemas.openxmlformats.org/officeDocument/2006/relationships/image" Target="../media/image39.jpeg"/><Relationship Id="rId30" Type="http://schemas.microsoft.com/office/2007/relationships/hdphoto" Target="../media/hdphoto8.wdp"/><Relationship Id="rId35" Type="http://schemas.openxmlformats.org/officeDocument/2006/relationships/image" Target="../media/image45.png"/><Relationship Id="rId8" Type="http://schemas.openxmlformats.org/officeDocument/2006/relationships/image" Target="../media/image23.png"/><Relationship Id="rId3" Type="http://schemas.microsoft.com/office/2007/relationships/hdphoto" Target="../media/hdphoto3.wdp"/><Relationship Id="rId12" Type="http://schemas.openxmlformats.org/officeDocument/2006/relationships/image" Target="../media/image26.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3.png"/><Relationship Id="rId38" Type="http://schemas.microsoft.com/office/2007/relationships/hdphoto" Target="../media/hdphoto10.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9.xml"/><Relationship Id="rId5" Type="http://schemas.openxmlformats.org/officeDocument/2006/relationships/image" Target="../media/image50.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62.svg"/><Relationship Id="rId21" Type="http://schemas.openxmlformats.org/officeDocument/2006/relationships/image" Target="../media/image79.png"/><Relationship Id="rId7" Type="http://schemas.openxmlformats.org/officeDocument/2006/relationships/image" Target="../media/image66.svg"/><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image" Target="../media/image61.png"/><Relationship Id="rId16" Type="http://schemas.openxmlformats.org/officeDocument/2006/relationships/image" Target="../media/image74.svg"/><Relationship Id="rId20" Type="http://schemas.openxmlformats.org/officeDocument/2006/relationships/image" Target="../media/image78.svg"/><Relationship Id="rId1" Type="http://schemas.openxmlformats.org/officeDocument/2006/relationships/slideLayout" Target="../slideLayouts/slideLayout18.xml"/><Relationship Id="rId6" Type="http://schemas.openxmlformats.org/officeDocument/2006/relationships/image" Target="../media/image65.png"/><Relationship Id="rId11" Type="http://schemas.openxmlformats.org/officeDocument/2006/relationships/image" Target="../media/image69.png"/><Relationship Id="rId24" Type="http://schemas.openxmlformats.org/officeDocument/2006/relationships/image" Target="../media/image82.svg"/><Relationship Id="rId5" Type="http://schemas.openxmlformats.org/officeDocument/2006/relationships/image" Target="../media/image64.svg"/><Relationship Id="rId15" Type="http://schemas.openxmlformats.org/officeDocument/2006/relationships/image" Target="../media/image73.png"/><Relationship Id="rId23" Type="http://schemas.openxmlformats.org/officeDocument/2006/relationships/image" Target="../media/image81.png"/><Relationship Id="rId10" Type="http://schemas.openxmlformats.org/officeDocument/2006/relationships/image" Target="../media/image68.svg"/><Relationship Id="rId19" Type="http://schemas.openxmlformats.org/officeDocument/2006/relationships/image" Target="../media/image77.png"/><Relationship Id="rId4" Type="http://schemas.openxmlformats.org/officeDocument/2006/relationships/image" Target="../media/image63.png"/><Relationship Id="rId9" Type="http://schemas.openxmlformats.org/officeDocument/2006/relationships/image" Target="../media/image67.png"/><Relationship Id="rId14" Type="http://schemas.openxmlformats.org/officeDocument/2006/relationships/image" Target="../media/image72.svg"/><Relationship Id="rId22" Type="http://schemas.openxmlformats.org/officeDocument/2006/relationships/image" Target="../media/image80.svg"/></Relationships>
</file>

<file path=ppt/slides/_rels/slide3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1.png"/><Relationship Id="rId7" Type="http://schemas.openxmlformats.org/officeDocument/2006/relationships/image" Target="../media/image87.png"/><Relationship Id="rId2" Type="http://schemas.openxmlformats.org/officeDocument/2006/relationships/image" Target="../media/image83.jpeg"/><Relationship Id="rId1" Type="http://schemas.openxmlformats.org/officeDocument/2006/relationships/slideLayout" Target="../slideLayouts/slideLayout18.xml"/><Relationship Id="rId6" Type="http://schemas.openxmlformats.org/officeDocument/2006/relationships/image" Target="../media/image86.jpeg"/><Relationship Id="rId5" Type="http://schemas.openxmlformats.org/officeDocument/2006/relationships/image" Target="../media/image85.svg"/><Relationship Id="rId10" Type="http://schemas.openxmlformats.org/officeDocument/2006/relationships/image" Target="../media/image60.svg"/><Relationship Id="rId4" Type="http://schemas.openxmlformats.org/officeDocument/2006/relationships/image" Target="../media/image84.png"/><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8.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6242F6-CA1E-42FB-BB1A-B13E71A7D987}"/>
              </a:ext>
            </a:extLst>
          </p:cNvPr>
          <p:cNvSpPr/>
          <p:nvPr/>
        </p:nvSpPr>
        <p:spPr>
          <a:xfrm>
            <a:off x="-2286" y="-13209"/>
            <a:ext cx="5762585" cy="6871209"/>
          </a:xfrm>
          <a:prstGeom prst="rect">
            <a:avLst/>
          </a:prstGeom>
          <a:solidFill>
            <a:srgbClr val="0091B5"/>
          </a:solidFill>
          <a:ln w="12700" cap="flat" cmpd="sng" algn="ctr">
            <a:noFill/>
            <a:prstDash val="solid"/>
            <a:miter lim="800000"/>
          </a:ln>
          <a:effectLst/>
        </p:spPr>
        <p:txBody>
          <a:bodyPr wrap="square" rtlCol="0" anchor="ctr"/>
          <a:lstStyle/>
          <a:p>
            <a:pPr algn="ctr" defTabSz="914217"/>
            <a:endParaRPr lang="en-GB" sz="1000" b="1" kern="0">
              <a:solidFill>
                <a:srgbClr val="FFFFFF"/>
              </a:solidFill>
              <a:latin typeface="Lato Light" panose="020F0502020204030203"/>
            </a:endParaRPr>
          </a:p>
        </p:txBody>
      </p:sp>
      <p:sp>
        <p:nvSpPr>
          <p:cNvPr id="8" name="TextBox 7">
            <a:extLst>
              <a:ext uri="{FF2B5EF4-FFF2-40B4-BE49-F238E27FC236}">
                <a16:creationId xmlns:a16="http://schemas.microsoft.com/office/drawing/2014/main" id="{DA32DBBD-D3E4-453E-AFA1-C79D34C915C9}"/>
              </a:ext>
            </a:extLst>
          </p:cNvPr>
          <p:cNvSpPr txBox="1"/>
          <p:nvPr/>
        </p:nvSpPr>
        <p:spPr>
          <a:xfrm>
            <a:off x="80926" y="2423933"/>
            <a:ext cx="5689234" cy="1200329"/>
          </a:xfrm>
          <a:prstGeom prst="rect">
            <a:avLst/>
          </a:prstGeom>
          <a:noFill/>
        </p:spPr>
        <p:txBody>
          <a:bodyPr wrap="square" rtlCol="0">
            <a:spAutoFit/>
          </a:bodyPr>
          <a:lstStyle/>
          <a:p>
            <a:pPr marL="0" marR="0" lvl="0" indent="0" algn="ctr" defTabSz="43535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lumMod val="95000"/>
                  </a:schemeClr>
                </a:solidFill>
                <a:effectLst/>
                <a:uLnTx/>
                <a:uFillTx/>
                <a:latin typeface="Poppins" panose="00000500000000000000" pitchFamily="2" charset="0"/>
                <a:ea typeface="MS Gothic" panose="020B0609070205080204" pitchFamily="49" charset="-128"/>
                <a:cs typeface="Poppins" panose="00000500000000000000" pitchFamily="2" charset="0"/>
              </a:rPr>
              <a:t>Trade Marketing &amp; Retail </a:t>
            </a:r>
            <a:endParaRPr kumimoji="0" lang="en-US" sz="4000" b="0" i="0" u="none" strike="noStrike" kern="1200" cap="none" spc="0" normalizeH="0" baseline="0" noProof="0" dirty="0">
              <a:ln>
                <a:noFill/>
              </a:ln>
              <a:solidFill>
                <a:schemeClr val="bg1">
                  <a:lumMod val="95000"/>
                </a:schemeClr>
              </a:solidFill>
              <a:effectLst/>
              <a:uLnTx/>
              <a:uFillTx/>
              <a:latin typeface="Poppins" panose="00000500000000000000" pitchFamily="2" charset="0"/>
              <a:ea typeface="MS Gothic" panose="020B0609070205080204" pitchFamily="49" charset="-128"/>
              <a:cs typeface="Poppins" panose="00000500000000000000" pitchFamily="2" charset="0"/>
            </a:endParaRPr>
          </a:p>
        </p:txBody>
      </p:sp>
      <p:sp>
        <p:nvSpPr>
          <p:cNvPr id="13" name="TextBox 12">
            <a:extLst>
              <a:ext uri="{FF2B5EF4-FFF2-40B4-BE49-F238E27FC236}">
                <a16:creationId xmlns:a16="http://schemas.microsoft.com/office/drawing/2014/main" id="{E4F23697-1BEC-4F6B-A1E1-CF2064D07358}"/>
              </a:ext>
            </a:extLst>
          </p:cNvPr>
          <p:cNvSpPr txBox="1"/>
          <p:nvPr/>
        </p:nvSpPr>
        <p:spPr>
          <a:xfrm>
            <a:off x="9200304" y="6291348"/>
            <a:ext cx="292371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96800"/>
                </a:solidFill>
                <a:effectLst/>
                <a:uLnTx/>
                <a:uFillTx/>
                <a:latin typeface="Lato Light" panose="020F0502020204030203"/>
              </a:rPr>
              <a:t>Tools, Content &amp; Templates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Lato Light" panose="020F0502020204030203"/>
              </a:rPr>
              <a:t>Hand built using experience &amp; insight </a:t>
            </a:r>
          </a:p>
        </p:txBody>
      </p:sp>
      <p:pic>
        <p:nvPicPr>
          <p:cNvPr id="14" name="Picture 13" descr="Logo&#10;&#10;Description automatically generated">
            <a:extLst>
              <a:ext uri="{FF2B5EF4-FFF2-40B4-BE49-F238E27FC236}">
                <a16:creationId xmlns:a16="http://schemas.microsoft.com/office/drawing/2014/main" id="{F4A6D227-4561-4949-BB83-BE740B69E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9024" y="199287"/>
            <a:ext cx="1601128" cy="372663"/>
          </a:xfrm>
          <a:prstGeom prst="rect">
            <a:avLst/>
          </a:prstGeom>
        </p:spPr>
      </p:pic>
      <p:sp>
        <p:nvSpPr>
          <p:cNvPr id="15" name="TextBox 14">
            <a:extLst>
              <a:ext uri="{FF2B5EF4-FFF2-40B4-BE49-F238E27FC236}">
                <a16:creationId xmlns:a16="http://schemas.microsoft.com/office/drawing/2014/main" id="{143967B5-073C-4888-83F5-C80973941A61}"/>
              </a:ext>
            </a:extLst>
          </p:cNvPr>
          <p:cNvSpPr txBox="1"/>
          <p:nvPr/>
        </p:nvSpPr>
        <p:spPr>
          <a:xfrm>
            <a:off x="219267" y="3471428"/>
            <a:ext cx="5468645" cy="246221"/>
          </a:xfrm>
          <a:prstGeom prst="rect">
            <a:avLst/>
          </a:prstGeom>
          <a:noFill/>
        </p:spPr>
        <p:txBody>
          <a:bodyPr wrap="square">
            <a:spAutoFit/>
          </a:bodyPr>
          <a:lstStyle>
            <a:defPPr>
              <a:defRPr lang="en-US"/>
            </a:defPPr>
            <a:lvl1pPr>
              <a:defRPr b="0" i="0">
                <a:solidFill>
                  <a:srgbClr val="909399"/>
                </a:solidFill>
                <a:effectLst/>
                <a:latin typeface="Helvetica Neue"/>
              </a:defRPr>
            </a:lvl1pPr>
          </a:lstStyle>
          <a:p>
            <a:pPr algn="ctr"/>
            <a:r>
              <a:rPr lang="en-GB" sz="1000" dirty="0">
                <a:solidFill>
                  <a:schemeClr val="bg1"/>
                </a:solidFill>
                <a:latin typeface="Lato Light" panose="020F0502020204030203"/>
              </a:rPr>
              <a:t>Any reseller in </a:t>
            </a:r>
            <a:r>
              <a:rPr lang="en-GB" sz="1000">
                <a:solidFill>
                  <a:schemeClr val="bg1"/>
                </a:solidFill>
                <a:latin typeface="Lato Light" panose="020F0502020204030203"/>
              </a:rPr>
              <a:t>any channel is </a:t>
            </a:r>
            <a:r>
              <a:rPr lang="en-GB" sz="1000" dirty="0">
                <a:solidFill>
                  <a:schemeClr val="bg1"/>
                </a:solidFill>
                <a:latin typeface="Lato Light" panose="020F0502020204030203"/>
              </a:rPr>
              <a:t>potentially a Trade Marketing account. </a:t>
            </a:r>
          </a:p>
        </p:txBody>
      </p:sp>
      <p:sp>
        <p:nvSpPr>
          <p:cNvPr id="2" name="Rectangle 1">
            <a:extLst>
              <a:ext uri="{FF2B5EF4-FFF2-40B4-BE49-F238E27FC236}">
                <a16:creationId xmlns:a16="http://schemas.microsoft.com/office/drawing/2014/main" id="{F6264064-86E4-AC17-08AA-0AF794DEACD5}"/>
              </a:ext>
            </a:extLst>
          </p:cNvPr>
          <p:cNvSpPr/>
          <p:nvPr/>
        </p:nvSpPr>
        <p:spPr>
          <a:xfrm>
            <a:off x="0" y="5937662"/>
            <a:ext cx="5760000" cy="9203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664AD72E-9571-16D6-D5CE-D8DFE6088936}"/>
              </a:ext>
            </a:extLst>
          </p:cNvPr>
          <p:cNvSpPr txBox="1"/>
          <p:nvPr/>
        </p:nvSpPr>
        <p:spPr>
          <a:xfrm>
            <a:off x="0" y="6132606"/>
            <a:ext cx="2487515" cy="523220"/>
          </a:xfrm>
          <a:prstGeom prst="rect">
            <a:avLst/>
          </a:prstGeom>
          <a:noFill/>
        </p:spPr>
        <p:txBody>
          <a:bodyPr wrap="square" lIns="360000" rIns="360000">
            <a:spAutoFit/>
          </a:bodyPr>
          <a:lstStyle>
            <a:defPPr>
              <a:defRPr lang="en-US"/>
            </a:defPPr>
            <a:lvl1pPr>
              <a:defRPr b="0" i="0">
                <a:solidFill>
                  <a:srgbClr val="909399"/>
                </a:solidFill>
                <a:effectLst/>
                <a:latin typeface="Helvetica Neue"/>
              </a:defRPr>
            </a:lvl1pPr>
          </a:lstStyle>
          <a:p>
            <a:pPr algn="ctr"/>
            <a:r>
              <a:rPr lang="en-GB" sz="1400" dirty="0">
                <a:solidFill>
                  <a:schemeClr val="bg1"/>
                </a:solidFill>
                <a:latin typeface="Lato Light" panose="020F0502020204030203"/>
              </a:rPr>
              <a:t>UpskilPRO e Institute for Sales &amp; Marketing </a:t>
            </a:r>
          </a:p>
        </p:txBody>
      </p:sp>
      <p:grpSp>
        <p:nvGrpSpPr>
          <p:cNvPr id="6" name="Group 5">
            <a:extLst>
              <a:ext uri="{FF2B5EF4-FFF2-40B4-BE49-F238E27FC236}">
                <a16:creationId xmlns:a16="http://schemas.microsoft.com/office/drawing/2014/main" id="{EA855BB1-2097-8162-CB6B-3A62DB0D3EA4}"/>
              </a:ext>
            </a:extLst>
          </p:cNvPr>
          <p:cNvGrpSpPr/>
          <p:nvPr/>
        </p:nvGrpSpPr>
        <p:grpSpPr>
          <a:xfrm>
            <a:off x="5245947" y="4132797"/>
            <a:ext cx="1055370" cy="1055370"/>
            <a:chOff x="7108613" y="4124330"/>
            <a:chExt cx="1055370" cy="1055370"/>
          </a:xfrm>
        </p:grpSpPr>
        <p:sp>
          <p:nvSpPr>
            <p:cNvPr id="7" name="Oval 6">
              <a:extLst>
                <a:ext uri="{FF2B5EF4-FFF2-40B4-BE49-F238E27FC236}">
                  <a16:creationId xmlns:a16="http://schemas.microsoft.com/office/drawing/2014/main" id="{FB1145D0-E159-7EE4-B099-241B715EC6CF}"/>
                </a:ext>
              </a:extLst>
            </p:cNvPr>
            <p:cNvSpPr/>
            <p:nvPr/>
          </p:nvSpPr>
          <p:spPr>
            <a:xfrm>
              <a:off x="7108613" y="4124330"/>
              <a:ext cx="1055370" cy="105537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0" name="Google Shape;104;p13">
              <a:extLst>
                <a:ext uri="{FF2B5EF4-FFF2-40B4-BE49-F238E27FC236}">
                  <a16:creationId xmlns:a16="http://schemas.microsoft.com/office/drawing/2014/main" id="{AC8D54DF-9202-8657-16CD-A4EF2F056A66}"/>
                </a:ext>
              </a:extLst>
            </p:cNvPr>
            <p:cNvSpPr/>
            <p:nvPr/>
          </p:nvSpPr>
          <p:spPr>
            <a:xfrm>
              <a:off x="7322078" y="4349750"/>
              <a:ext cx="631825" cy="550862"/>
            </a:xfrm>
            <a:custGeom>
              <a:avLst/>
              <a:gdLst/>
              <a:ahLst/>
              <a:cxnLst/>
              <a:rect l="l" t="t" r="r" b="b"/>
              <a:pathLst>
                <a:path w="145" h="126" extrusionOk="0">
                  <a:moveTo>
                    <a:pt x="129" y="126"/>
                  </a:moveTo>
                  <a:cubicBezTo>
                    <a:pt x="17" y="126"/>
                    <a:pt x="17" y="126"/>
                    <a:pt x="17" y="126"/>
                  </a:cubicBezTo>
                  <a:cubicBezTo>
                    <a:pt x="8" y="126"/>
                    <a:pt x="0" y="118"/>
                    <a:pt x="0" y="109"/>
                  </a:cubicBezTo>
                  <a:cubicBezTo>
                    <a:pt x="0" y="81"/>
                    <a:pt x="0" y="81"/>
                    <a:pt x="0" y="81"/>
                  </a:cubicBezTo>
                  <a:cubicBezTo>
                    <a:pt x="0" y="80"/>
                    <a:pt x="1" y="78"/>
                    <a:pt x="3" y="78"/>
                  </a:cubicBezTo>
                  <a:cubicBezTo>
                    <a:pt x="5" y="78"/>
                    <a:pt x="6" y="80"/>
                    <a:pt x="6" y="81"/>
                  </a:cubicBezTo>
                  <a:cubicBezTo>
                    <a:pt x="6" y="109"/>
                    <a:pt x="6" y="109"/>
                    <a:pt x="6" y="109"/>
                  </a:cubicBezTo>
                  <a:cubicBezTo>
                    <a:pt x="6" y="115"/>
                    <a:pt x="11" y="120"/>
                    <a:pt x="17" y="120"/>
                  </a:cubicBezTo>
                  <a:cubicBezTo>
                    <a:pt x="129" y="120"/>
                    <a:pt x="129" y="120"/>
                    <a:pt x="129" y="120"/>
                  </a:cubicBezTo>
                  <a:cubicBezTo>
                    <a:pt x="134" y="120"/>
                    <a:pt x="139" y="115"/>
                    <a:pt x="139" y="109"/>
                  </a:cubicBezTo>
                  <a:cubicBezTo>
                    <a:pt x="139" y="82"/>
                    <a:pt x="139" y="82"/>
                    <a:pt x="139" y="82"/>
                  </a:cubicBezTo>
                  <a:cubicBezTo>
                    <a:pt x="139" y="80"/>
                    <a:pt x="141" y="79"/>
                    <a:pt x="142" y="79"/>
                  </a:cubicBezTo>
                  <a:cubicBezTo>
                    <a:pt x="144" y="79"/>
                    <a:pt x="145" y="80"/>
                    <a:pt x="145" y="82"/>
                  </a:cubicBezTo>
                  <a:cubicBezTo>
                    <a:pt x="145" y="109"/>
                    <a:pt x="145" y="109"/>
                    <a:pt x="145" y="109"/>
                  </a:cubicBezTo>
                  <a:cubicBezTo>
                    <a:pt x="145" y="118"/>
                    <a:pt x="138" y="126"/>
                    <a:pt x="129" y="126"/>
                  </a:cubicBezTo>
                  <a:close/>
                  <a:moveTo>
                    <a:pt x="79" y="90"/>
                  </a:moveTo>
                  <a:cubicBezTo>
                    <a:pt x="67" y="90"/>
                    <a:pt x="67" y="90"/>
                    <a:pt x="67" y="90"/>
                  </a:cubicBezTo>
                  <a:cubicBezTo>
                    <a:pt x="62" y="90"/>
                    <a:pt x="59" y="86"/>
                    <a:pt x="59" y="81"/>
                  </a:cubicBezTo>
                  <a:cubicBezTo>
                    <a:pt x="59" y="67"/>
                    <a:pt x="59" y="67"/>
                    <a:pt x="59" y="67"/>
                  </a:cubicBezTo>
                  <a:cubicBezTo>
                    <a:pt x="59" y="62"/>
                    <a:pt x="62" y="58"/>
                    <a:pt x="67" y="58"/>
                  </a:cubicBezTo>
                  <a:cubicBezTo>
                    <a:pt x="79" y="58"/>
                    <a:pt x="79" y="58"/>
                    <a:pt x="79" y="58"/>
                  </a:cubicBezTo>
                  <a:cubicBezTo>
                    <a:pt x="83" y="58"/>
                    <a:pt x="87" y="62"/>
                    <a:pt x="87" y="67"/>
                  </a:cubicBezTo>
                  <a:cubicBezTo>
                    <a:pt x="87" y="81"/>
                    <a:pt x="87" y="81"/>
                    <a:pt x="87" y="81"/>
                  </a:cubicBezTo>
                  <a:cubicBezTo>
                    <a:pt x="87" y="86"/>
                    <a:pt x="83" y="90"/>
                    <a:pt x="79" y="90"/>
                  </a:cubicBezTo>
                  <a:close/>
                  <a:moveTo>
                    <a:pt x="67" y="64"/>
                  </a:moveTo>
                  <a:cubicBezTo>
                    <a:pt x="66" y="64"/>
                    <a:pt x="65" y="65"/>
                    <a:pt x="65" y="67"/>
                  </a:cubicBezTo>
                  <a:cubicBezTo>
                    <a:pt x="65" y="81"/>
                    <a:pt x="65" y="81"/>
                    <a:pt x="65" y="81"/>
                  </a:cubicBezTo>
                  <a:cubicBezTo>
                    <a:pt x="65" y="83"/>
                    <a:pt x="66" y="84"/>
                    <a:pt x="67" y="84"/>
                  </a:cubicBezTo>
                  <a:cubicBezTo>
                    <a:pt x="79" y="84"/>
                    <a:pt x="79" y="84"/>
                    <a:pt x="79" y="84"/>
                  </a:cubicBezTo>
                  <a:cubicBezTo>
                    <a:pt x="80" y="84"/>
                    <a:pt x="81" y="83"/>
                    <a:pt x="81" y="81"/>
                  </a:cubicBezTo>
                  <a:cubicBezTo>
                    <a:pt x="81" y="67"/>
                    <a:pt x="81" y="67"/>
                    <a:pt x="81" y="67"/>
                  </a:cubicBezTo>
                  <a:cubicBezTo>
                    <a:pt x="81" y="65"/>
                    <a:pt x="80" y="64"/>
                    <a:pt x="79" y="64"/>
                  </a:cubicBezTo>
                  <a:lnTo>
                    <a:pt x="67" y="64"/>
                  </a:lnTo>
                  <a:close/>
                  <a:moveTo>
                    <a:pt x="129" y="77"/>
                  </a:moveTo>
                  <a:cubicBezTo>
                    <a:pt x="96" y="77"/>
                    <a:pt x="96" y="77"/>
                    <a:pt x="96" y="77"/>
                  </a:cubicBezTo>
                  <a:cubicBezTo>
                    <a:pt x="94" y="77"/>
                    <a:pt x="93" y="76"/>
                    <a:pt x="93" y="74"/>
                  </a:cubicBezTo>
                  <a:cubicBezTo>
                    <a:pt x="93" y="72"/>
                    <a:pt x="94" y="71"/>
                    <a:pt x="96" y="71"/>
                  </a:cubicBezTo>
                  <a:cubicBezTo>
                    <a:pt x="129" y="71"/>
                    <a:pt x="129" y="71"/>
                    <a:pt x="129" y="71"/>
                  </a:cubicBezTo>
                  <a:cubicBezTo>
                    <a:pt x="134" y="71"/>
                    <a:pt x="139" y="66"/>
                    <a:pt x="139" y="60"/>
                  </a:cubicBezTo>
                  <a:cubicBezTo>
                    <a:pt x="139" y="39"/>
                    <a:pt x="139" y="39"/>
                    <a:pt x="139" y="39"/>
                  </a:cubicBezTo>
                  <a:cubicBezTo>
                    <a:pt x="139" y="33"/>
                    <a:pt x="134" y="28"/>
                    <a:pt x="129" y="28"/>
                  </a:cubicBezTo>
                  <a:cubicBezTo>
                    <a:pt x="17" y="28"/>
                    <a:pt x="17" y="28"/>
                    <a:pt x="17" y="28"/>
                  </a:cubicBezTo>
                  <a:cubicBezTo>
                    <a:pt x="11" y="28"/>
                    <a:pt x="6" y="33"/>
                    <a:pt x="6" y="39"/>
                  </a:cubicBezTo>
                  <a:cubicBezTo>
                    <a:pt x="6" y="60"/>
                    <a:pt x="6" y="60"/>
                    <a:pt x="6" y="60"/>
                  </a:cubicBezTo>
                  <a:cubicBezTo>
                    <a:pt x="6" y="66"/>
                    <a:pt x="11" y="71"/>
                    <a:pt x="17" y="71"/>
                  </a:cubicBezTo>
                  <a:cubicBezTo>
                    <a:pt x="50" y="71"/>
                    <a:pt x="50" y="71"/>
                    <a:pt x="50" y="71"/>
                  </a:cubicBezTo>
                  <a:cubicBezTo>
                    <a:pt x="52" y="71"/>
                    <a:pt x="53" y="72"/>
                    <a:pt x="53" y="74"/>
                  </a:cubicBezTo>
                  <a:cubicBezTo>
                    <a:pt x="53" y="76"/>
                    <a:pt x="52" y="77"/>
                    <a:pt x="50" y="77"/>
                  </a:cubicBezTo>
                  <a:cubicBezTo>
                    <a:pt x="17" y="77"/>
                    <a:pt x="17" y="77"/>
                    <a:pt x="17" y="77"/>
                  </a:cubicBezTo>
                  <a:cubicBezTo>
                    <a:pt x="8" y="77"/>
                    <a:pt x="0" y="70"/>
                    <a:pt x="0" y="60"/>
                  </a:cubicBezTo>
                  <a:cubicBezTo>
                    <a:pt x="0" y="39"/>
                    <a:pt x="0" y="39"/>
                    <a:pt x="0" y="39"/>
                  </a:cubicBezTo>
                  <a:cubicBezTo>
                    <a:pt x="0" y="30"/>
                    <a:pt x="8" y="22"/>
                    <a:pt x="17" y="22"/>
                  </a:cubicBezTo>
                  <a:cubicBezTo>
                    <a:pt x="129" y="22"/>
                    <a:pt x="129" y="22"/>
                    <a:pt x="129" y="22"/>
                  </a:cubicBezTo>
                  <a:cubicBezTo>
                    <a:pt x="138" y="22"/>
                    <a:pt x="145" y="30"/>
                    <a:pt x="145" y="39"/>
                  </a:cubicBezTo>
                  <a:cubicBezTo>
                    <a:pt x="145" y="63"/>
                    <a:pt x="145" y="63"/>
                    <a:pt x="145" y="63"/>
                  </a:cubicBezTo>
                  <a:cubicBezTo>
                    <a:pt x="145" y="63"/>
                    <a:pt x="145" y="64"/>
                    <a:pt x="145" y="64"/>
                  </a:cubicBezTo>
                  <a:cubicBezTo>
                    <a:pt x="143" y="72"/>
                    <a:pt x="137" y="77"/>
                    <a:pt x="129" y="77"/>
                  </a:cubicBezTo>
                  <a:close/>
                  <a:moveTo>
                    <a:pt x="97" y="17"/>
                  </a:moveTo>
                  <a:cubicBezTo>
                    <a:pt x="95" y="17"/>
                    <a:pt x="94" y="15"/>
                    <a:pt x="94" y="13"/>
                  </a:cubicBezTo>
                  <a:cubicBezTo>
                    <a:pt x="94" y="9"/>
                    <a:pt x="90" y="6"/>
                    <a:pt x="85" y="6"/>
                  </a:cubicBezTo>
                  <a:cubicBezTo>
                    <a:pt x="61" y="6"/>
                    <a:pt x="61" y="6"/>
                    <a:pt x="61" y="6"/>
                  </a:cubicBezTo>
                  <a:cubicBezTo>
                    <a:pt x="56" y="6"/>
                    <a:pt x="52" y="9"/>
                    <a:pt x="52" y="13"/>
                  </a:cubicBezTo>
                  <a:cubicBezTo>
                    <a:pt x="52" y="15"/>
                    <a:pt x="50" y="17"/>
                    <a:pt x="49" y="17"/>
                  </a:cubicBezTo>
                  <a:cubicBezTo>
                    <a:pt x="47" y="17"/>
                    <a:pt x="45" y="15"/>
                    <a:pt x="45" y="13"/>
                  </a:cubicBezTo>
                  <a:cubicBezTo>
                    <a:pt x="45" y="6"/>
                    <a:pt x="52" y="0"/>
                    <a:pt x="61" y="0"/>
                  </a:cubicBezTo>
                  <a:cubicBezTo>
                    <a:pt x="85" y="0"/>
                    <a:pt x="85" y="0"/>
                    <a:pt x="85" y="0"/>
                  </a:cubicBezTo>
                  <a:cubicBezTo>
                    <a:pt x="93" y="0"/>
                    <a:pt x="100" y="6"/>
                    <a:pt x="100" y="13"/>
                  </a:cubicBezTo>
                  <a:cubicBezTo>
                    <a:pt x="100" y="15"/>
                    <a:pt x="99" y="17"/>
                    <a:pt x="97" y="1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pic>
        <p:nvPicPr>
          <p:cNvPr id="1026" name="Picture 2" descr="People in grocery store. Persons buy food, vegetables in supermarket. Shopping customers choosing products. Cartoon vector concept. Grocery market with food, store and shop retail illustration">
            <a:extLst>
              <a:ext uri="{FF2B5EF4-FFF2-40B4-BE49-F238E27FC236}">
                <a16:creationId xmlns:a16="http://schemas.microsoft.com/office/drawing/2014/main" id="{2BD40302-8947-CF76-9E64-B09550A999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75091" y="2384276"/>
            <a:ext cx="4385907" cy="252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994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1D1DFA-9F48-1370-016A-CFF4E03F67D6}"/>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5" name="TextBox 4">
            <a:extLst>
              <a:ext uri="{FF2B5EF4-FFF2-40B4-BE49-F238E27FC236}">
                <a16:creationId xmlns:a16="http://schemas.microsoft.com/office/drawing/2014/main" id="{2150CF47-F3EB-93AA-9449-C0E0A982969A}"/>
              </a:ext>
            </a:extLst>
          </p:cNvPr>
          <p:cNvSpPr txBox="1"/>
          <p:nvPr/>
        </p:nvSpPr>
        <p:spPr>
          <a:xfrm>
            <a:off x="94018" y="23340"/>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 of companies by product sector within each region, FY2019  </a:t>
            </a:r>
          </a:p>
        </p:txBody>
      </p:sp>
      <p:pic>
        <p:nvPicPr>
          <p:cNvPr id="7" name="Picture 6">
            <a:extLst>
              <a:ext uri="{FF2B5EF4-FFF2-40B4-BE49-F238E27FC236}">
                <a16:creationId xmlns:a16="http://schemas.microsoft.com/office/drawing/2014/main" id="{3139453D-5839-B261-12FC-4C5FC2C9895B}"/>
              </a:ext>
            </a:extLst>
          </p:cNvPr>
          <p:cNvPicPr>
            <a:picLocks noChangeAspect="1"/>
          </p:cNvPicPr>
          <p:nvPr/>
        </p:nvPicPr>
        <p:blipFill rotWithShape="1">
          <a:blip r:embed="rId2"/>
          <a:srcRect l="30281" t="62741" r="40596" b="20249"/>
          <a:stretch/>
        </p:blipFill>
        <p:spPr>
          <a:xfrm>
            <a:off x="589661" y="3439680"/>
            <a:ext cx="5324029" cy="1749051"/>
          </a:xfrm>
          <a:prstGeom prst="rect">
            <a:avLst/>
          </a:prstGeom>
        </p:spPr>
      </p:pic>
      <p:pic>
        <p:nvPicPr>
          <p:cNvPr id="9" name="Picture 8">
            <a:extLst>
              <a:ext uri="{FF2B5EF4-FFF2-40B4-BE49-F238E27FC236}">
                <a16:creationId xmlns:a16="http://schemas.microsoft.com/office/drawing/2014/main" id="{B9416490-8632-E718-27D8-E83AA1598250}"/>
              </a:ext>
            </a:extLst>
          </p:cNvPr>
          <p:cNvPicPr>
            <a:picLocks noChangeAspect="1"/>
          </p:cNvPicPr>
          <p:nvPr/>
        </p:nvPicPr>
        <p:blipFill rotWithShape="1">
          <a:blip r:embed="rId3"/>
          <a:srcRect l="30070" t="30343" r="40070" b="52087"/>
          <a:stretch/>
        </p:blipFill>
        <p:spPr>
          <a:xfrm>
            <a:off x="581115" y="1551062"/>
            <a:ext cx="5345864" cy="1769408"/>
          </a:xfrm>
          <a:prstGeom prst="rect">
            <a:avLst/>
          </a:prstGeom>
        </p:spPr>
      </p:pic>
      <p:pic>
        <p:nvPicPr>
          <p:cNvPr id="11" name="Picture 10">
            <a:extLst>
              <a:ext uri="{FF2B5EF4-FFF2-40B4-BE49-F238E27FC236}">
                <a16:creationId xmlns:a16="http://schemas.microsoft.com/office/drawing/2014/main" id="{C4BEF425-03BE-A7F2-970F-5714D74B5EBC}"/>
              </a:ext>
            </a:extLst>
          </p:cNvPr>
          <p:cNvPicPr>
            <a:picLocks noChangeAspect="1"/>
          </p:cNvPicPr>
          <p:nvPr/>
        </p:nvPicPr>
        <p:blipFill rotWithShape="1">
          <a:blip r:embed="rId4"/>
          <a:srcRect l="30176" t="49969" r="40560" b="30592"/>
          <a:stretch/>
        </p:blipFill>
        <p:spPr>
          <a:xfrm>
            <a:off x="6519450" y="1662156"/>
            <a:ext cx="4619993" cy="1726271"/>
          </a:xfrm>
          <a:prstGeom prst="rect">
            <a:avLst/>
          </a:prstGeom>
        </p:spPr>
      </p:pic>
    </p:spTree>
    <p:extLst>
      <p:ext uri="{BB962C8B-B14F-4D97-AF65-F5344CB8AC3E}">
        <p14:creationId xmlns:p14="http://schemas.microsoft.com/office/powerpoint/2010/main" val="2667061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BE822C-A0F4-71B5-8976-5F212B88E5E3}"/>
              </a:ext>
            </a:extLst>
          </p:cNvPr>
          <p:cNvSpPr txBox="1"/>
          <p:nvPr/>
        </p:nvSpPr>
        <p:spPr>
          <a:xfrm>
            <a:off x="274532" y="1817514"/>
            <a:ext cx="7084300" cy="3231654"/>
          </a:xfrm>
          <a:prstGeom prst="rect">
            <a:avLst/>
          </a:prstGeom>
          <a:noFill/>
        </p:spPr>
        <p:txBody>
          <a:bodyPr wrap="square">
            <a:spAutoFit/>
          </a:bodyPr>
          <a:lstStyle/>
          <a:p>
            <a:pPr algn="l"/>
            <a:r>
              <a:rPr lang="en-GB" sz="1200" b="1" i="0" u="none" strike="noStrike" baseline="0" dirty="0">
                <a:solidFill>
                  <a:srgbClr val="3BFF00"/>
                </a:solidFill>
                <a:latin typeface="Lato Light" panose="020F0502020204030203" pitchFamily="34" charset="0"/>
                <a:ea typeface="Lato Light" panose="020F0502020204030203" pitchFamily="34" charset="0"/>
                <a:cs typeface="Lato Light" panose="020F0502020204030203" pitchFamily="34" charset="0"/>
              </a:rPr>
              <a:t>Africa/Middle East</a:t>
            </a:r>
          </a:p>
          <a:p>
            <a:pPr algn="l"/>
            <a:r>
              <a:rPr lang="en-GB" sz="12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nine retailers in the Top 250 from the Africa/Middle East region are based in South Africa, Turkey, and the United Arab Emirates. They are more international than any other region, with all retailers except Turkey’s A101 operating outside their home country. The region recorded the highest fiveyearFY2014-2019 CAGR (9.3%), nearly double the Top 250composite growth. YoY growth was lower than the Top 250growth rate, at 3.8%. Turkish discounters A101 Yeni Mağazacılık,and BİM Birleşik Mağazalar continued their rapid store expansion, each adding around 900 stores to their network across their home country.</a:t>
            </a:r>
          </a:p>
          <a:p>
            <a:pPr algn="l"/>
            <a:endParaRPr lang="en-GB" sz="12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algn="l"/>
            <a:r>
              <a:rPr lang="en-GB" sz="12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leading retailer in the region, South Africa’s Steinhoff, saw retail revenue fall again, by 5.8%, as the company’s new management board continued its financial restructuring measures, selling the Blue Group holding company, the owner of furniture retail chains in the United Kingdom, in November2019,54 and the ABRA furniture business in September 2019.55Pepkor Africa and Pepco Group (formerly Pepkor Europe)</a:t>
            </a:r>
          </a:p>
          <a:p>
            <a:pPr algn="l"/>
            <a:r>
              <a:rPr lang="en-GB" sz="12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performed well. Steinhoff postponed their planned 2020 IPO of Pepco Group, following the slump in stock market prices resulting from the COVID-19 pandemic.56The Africa/Middle East region had the lowest composite net profit margin, -3.3%, mainly due to Steinhoff’s losses.</a:t>
            </a:r>
            <a:endParaRPr lang="en-GB" sz="12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5" name="Picture 4">
            <a:extLst>
              <a:ext uri="{FF2B5EF4-FFF2-40B4-BE49-F238E27FC236}">
                <a16:creationId xmlns:a16="http://schemas.microsoft.com/office/drawing/2014/main" id="{191E895B-78F5-D6C2-D322-430DB78B3FE2}"/>
              </a:ext>
            </a:extLst>
          </p:cNvPr>
          <p:cNvPicPr>
            <a:picLocks noChangeAspect="1"/>
          </p:cNvPicPr>
          <p:nvPr/>
        </p:nvPicPr>
        <p:blipFill rotWithShape="1">
          <a:blip r:embed="rId2"/>
          <a:srcRect l="44459" t="42756" r="37873" b="20128"/>
          <a:stretch/>
        </p:blipFill>
        <p:spPr>
          <a:xfrm>
            <a:off x="7526217" y="1006718"/>
            <a:ext cx="4154366" cy="4908937"/>
          </a:xfrm>
          <a:prstGeom prst="rect">
            <a:avLst/>
          </a:prstGeom>
        </p:spPr>
      </p:pic>
      <p:sp>
        <p:nvSpPr>
          <p:cNvPr id="6" name="TextBox 5">
            <a:extLst>
              <a:ext uri="{FF2B5EF4-FFF2-40B4-BE49-F238E27FC236}">
                <a16:creationId xmlns:a16="http://schemas.microsoft.com/office/drawing/2014/main" id="{854ED796-BFE8-1AE9-A773-E085C6BB280F}"/>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7" name="TextBox 6">
            <a:extLst>
              <a:ext uri="{FF2B5EF4-FFF2-40B4-BE49-F238E27FC236}">
                <a16:creationId xmlns:a16="http://schemas.microsoft.com/office/drawing/2014/main" id="{29FB6335-7992-FD6C-29FD-8509F02E7C69}"/>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Africa / Middle East – Retail Snapshot 2019  </a:t>
            </a:r>
          </a:p>
        </p:txBody>
      </p:sp>
    </p:spTree>
    <p:extLst>
      <p:ext uri="{BB962C8B-B14F-4D97-AF65-F5344CB8AC3E}">
        <p14:creationId xmlns:p14="http://schemas.microsoft.com/office/powerpoint/2010/main" val="687980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3F0D8-29C7-529A-74D0-FC1DCB73B7E7}"/>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3" name="TextBox 2">
            <a:extLst>
              <a:ext uri="{FF2B5EF4-FFF2-40B4-BE49-F238E27FC236}">
                <a16:creationId xmlns:a16="http://schemas.microsoft.com/office/drawing/2014/main" id="{086F23C9-BE21-E173-F604-3C0B32A28C22}"/>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Asia Pacific – Retail Snapshot 2019  </a:t>
            </a:r>
          </a:p>
        </p:txBody>
      </p:sp>
      <p:sp>
        <p:nvSpPr>
          <p:cNvPr id="5" name="TextBox 4">
            <a:extLst>
              <a:ext uri="{FF2B5EF4-FFF2-40B4-BE49-F238E27FC236}">
                <a16:creationId xmlns:a16="http://schemas.microsoft.com/office/drawing/2014/main" id="{DC661624-DE15-6CE1-7F5D-627E3E3CA6CF}"/>
              </a:ext>
            </a:extLst>
          </p:cNvPr>
          <p:cNvSpPr txBox="1"/>
          <p:nvPr/>
        </p:nvSpPr>
        <p:spPr>
          <a:xfrm>
            <a:off x="336489" y="1684315"/>
            <a:ext cx="7128261" cy="2893100"/>
          </a:xfrm>
          <a:prstGeom prst="rect">
            <a:avLst/>
          </a:prstGeom>
          <a:noFill/>
        </p:spPr>
        <p:txBody>
          <a:bodyPr wrap="square">
            <a:spAutoFit/>
          </a:bodyPr>
          <a:lstStyle/>
          <a:p>
            <a:pPr algn="l"/>
            <a:r>
              <a:rPr lang="en-GB" sz="1400" b="1" i="0" u="none" strike="noStrike" baseline="0" dirty="0">
                <a:solidFill>
                  <a:srgbClr val="3BFF00"/>
                </a:solidFill>
                <a:latin typeface="Lato Light" panose="020F0502020204030203" pitchFamily="34" charset="0"/>
                <a:ea typeface="Lato Light" panose="020F0502020204030203" pitchFamily="34" charset="0"/>
                <a:cs typeface="Lato Light" panose="020F0502020204030203" pitchFamily="34" charset="0"/>
              </a:rPr>
              <a:t>Asia Pacific</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Retailers based in the Asia Pacific region increased their share of the global Top 250 revenue by 0.8 percentage points, to 16.2%, with more new entrants than any other region. They also achieved the highest FY2019 YoY growth, at 7.1%. Seventeen companies had double-digit growth in retail revenue in FY2019, led by Alibaba and South Korea’s Coupang. Regional leader JD.com added over US$13 billion in</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retail revenue, mainly driven by an 18.6% increase in active customers on their online retail site, to 362 million in 2019. </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As a group, the 14 Chinese retailers had a higher YoY growth (11.7%) than retailers in any other major Top 250 country. The 2.7% net profit margin for companies in the region was slightly lower than the Top 250 composite. SM Investments from the Philippines, and Japan’s Nitori Holdings were the only</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companies reporting double-digit net profit margins. Retail leaders in the Asia Pacific region are dominated by companies from Japan and China/Hong Kong SAR, with other companies based in India, South Korea, Australia, Thailand, Indonesia, the Philippines, Taiwan and Vietnam. Just over half</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have retail operations in more than one country, but these are often relatively small in scale. Only seven companies reported more than 20% of their retail revenue from foreign operations</a:t>
            </a:r>
          </a:p>
        </p:txBody>
      </p:sp>
      <p:pic>
        <p:nvPicPr>
          <p:cNvPr id="7" name="Picture 6">
            <a:extLst>
              <a:ext uri="{FF2B5EF4-FFF2-40B4-BE49-F238E27FC236}">
                <a16:creationId xmlns:a16="http://schemas.microsoft.com/office/drawing/2014/main" id="{1C3AE3A2-B352-BB15-E2F6-324A2D33F299}"/>
              </a:ext>
            </a:extLst>
          </p:cNvPr>
          <p:cNvPicPr>
            <a:picLocks noChangeAspect="1"/>
          </p:cNvPicPr>
          <p:nvPr/>
        </p:nvPicPr>
        <p:blipFill rotWithShape="1">
          <a:blip r:embed="rId2"/>
          <a:srcRect l="44754" t="45669" r="39685" b="12212"/>
          <a:stretch/>
        </p:blipFill>
        <p:spPr>
          <a:xfrm>
            <a:off x="7943317" y="871671"/>
            <a:ext cx="3221765" cy="4905210"/>
          </a:xfrm>
          <a:prstGeom prst="rect">
            <a:avLst/>
          </a:prstGeom>
        </p:spPr>
      </p:pic>
    </p:spTree>
    <p:extLst>
      <p:ext uri="{BB962C8B-B14F-4D97-AF65-F5344CB8AC3E}">
        <p14:creationId xmlns:p14="http://schemas.microsoft.com/office/powerpoint/2010/main" val="1653107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B48AEC-6469-0CA2-F95B-5C6209D0ABC7}"/>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3" name="TextBox 2">
            <a:extLst>
              <a:ext uri="{FF2B5EF4-FFF2-40B4-BE49-F238E27FC236}">
                <a16:creationId xmlns:a16="http://schemas.microsoft.com/office/drawing/2014/main" id="{99BC68B9-B819-6108-E1EB-48872B7420B6}"/>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Europe – Retail Snapshot 2019  </a:t>
            </a:r>
          </a:p>
        </p:txBody>
      </p:sp>
      <p:sp>
        <p:nvSpPr>
          <p:cNvPr id="5" name="TextBox 4">
            <a:extLst>
              <a:ext uri="{FF2B5EF4-FFF2-40B4-BE49-F238E27FC236}">
                <a16:creationId xmlns:a16="http://schemas.microsoft.com/office/drawing/2014/main" id="{C9860322-A318-4D38-23E5-781EAAA6C1C7}"/>
              </a:ext>
            </a:extLst>
          </p:cNvPr>
          <p:cNvSpPr txBox="1"/>
          <p:nvPr/>
        </p:nvSpPr>
        <p:spPr>
          <a:xfrm>
            <a:off x="554408" y="1358548"/>
            <a:ext cx="6970164" cy="3631763"/>
          </a:xfrm>
          <a:prstGeom prst="rect">
            <a:avLst/>
          </a:prstGeom>
          <a:noFill/>
        </p:spPr>
        <p:txBody>
          <a:bodyPr wrap="square">
            <a:spAutoFit/>
          </a:bodyPr>
          <a:lstStyle/>
          <a:p>
            <a:pPr algn="l"/>
            <a:r>
              <a:rPr lang="en-GB" sz="1400" b="1" i="0" u="none" strike="noStrike" baseline="0" dirty="0">
                <a:solidFill>
                  <a:srgbClr val="3BFF00"/>
                </a:solidFill>
                <a:latin typeface="Lato Light" panose="020F0502020204030203" pitchFamily="34" charset="0"/>
                <a:ea typeface="Lato Light" panose="020F0502020204030203" pitchFamily="34" charset="0"/>
                <a:cs typeface="Lato Light" panose="020F0502020204030203" pitchFamily="34" charset="0"/>
              </a:rPr>
              <a:t>Europe</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Europe again had the largest number of retailers in the Top 250 in FY2019 (87 companies), seven more than North America, contributing 33.4% of the Top 250 retail revenue.</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European companies had the highest level of internationalization, in their search for growth outside their mature home markets. Only 13 European retailers had no</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foreign retail operations, five of which were based in Russia, and three were based in the United Kingdom. Retail revenue YoY growth improved to 4.2%, just below the</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Top 250 composite growth rate. Sixteen companies reported double-digit growth, primarily luxury retailers, sports retailers, and discount retailers. Sixteen retailers reported declining sales, most of which were grocery retailers.</a:t>
            </a:r>
          </a:p>
          <a:p>
            <a:pPr algn="l"/>
            <a:endPar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composite net profit margin for the 65 European retailers reporting net profits was 2.9%, 0.2 percentage points below the Top 250 composite. Five retailers reported double-digit net profit margins: luxury retailers LVMH, Kering and Hermès, and</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fashion retailers Inditex and Next. Eight retailers reported a loss, nearly all of them are grocery retailers. Troubled discount store </a:t>
            </a:r>
            <a:r>
              <a:rPr lang="en-GB" sz="1200" dirty="0" err="1">
                <a:solidFill>
                  <a:srgbClr val="000000"/>
                </a:solidFill>
                <a:latin typeface="Lato Light" panose="020F0502020204030203" pitchFamily="34" charset="0"/>
                <a:ea typeface="Lato Light" panose="020F0502020204030203" pitchFamily="34" charset="0"/>
                <a:cs typeface="Lato Light" panose="020F0502020204030203" pitchFamily="34" charset="0"/>
              </a:rPr>
              <a:t>Dia</a:t>
            </a:r>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 was the only retailer reporting a double-digit net margin loss, as it went through a major restructuring and</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refinancing in 2019. The 28 ‘other Europe’ companies are based in Austria, Belgium,</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Denmark, Finland, Italy, Lithuania, Norway, Portugal, Sweden, and Switzerland.</a:t>
            </a:r>
          </a:p>
        </p:txBody>
      </p:sp>
      <p:pic>
        <p:nvPicPr>
          <p:cNvPr id="7" name="Picture 6">
            <a:extLst>
              <a:ext uri="{FF2B5EF4-FFF2-40B4-BE49-F238E27FC236}">
                <a16:creationId xmlns:a16="http://schemas.microsoft.com/office/drawing/2014/main" id="{E6892641-2FE0-D242-B8E9-BA1B44A62A58}"/>
              </a:ext>
            </a:extLst>
          </p:cNvPr>
          <p:cNvPicPr>
            <a:picLocks noChangeAspect="1"/>
          </p:cNvPicPr>
          <p:nvPr/>
        </p:nvPicPr>
        <p:blipFill rotWithShape="1">
          <a:blip r:embed="rId2"/>
          <a:srcRect l="44965" t="39626" r="39825" b="18069"/>
          <a:stretch/>
        </p:blipFill>
        <p:spPr>
          <a:xfrm>
            <a:off x="8144143" y="764850"/>
            <a:ext cx="3367042" cy="5267794"/>
          </a:xfrm>
          <a:prstGeom prst="rect">
            <a:avLst/>
          </a:prstGeom>
        </p:spPr>
      </p:pic>
    </p:spTree>
    <p:extLst>
      <p:ext uri="{BB962C8B-B14F-4D97-AF65-F5344CB8AC3E}">
        <p14:creationId xmlns:p14="http://schemas.microsoft.com/office/powerpoint/2010/main" val="211224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47C5A8-6E2E-9D51-3588-2171D42D0C0B}"/>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3" name="TextBox 2">
            <a:extLst>
              <a:ext uri="{FF2B5EF4-FFF2-40B4-BE49-F238E27FC236}">
                <a16:creationId xmlns:a16="http://schemas.microsoft.com/office/drawing/2014/main" id="{76AC545E-D5E0-FA64-0F6A-47FB3FCD4F00}"/>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Africa / Middle East – Retail Snapshot 2019  </a:t>
            </a:r>
          </a:p>
        </p:txBody>
      </p:sp>
      <p:sp>
        <p:nvSpPr>
          <p:cNvPr id="5" name="TextBox 4">
            <a:extLst>
              <a:ext uri="{FF2B5EF4-FFF2-40B4-BE49-F238E27FC236}">
                <a16:creationId xmlns:a16="http://schemas.microsoft.com/office/drawing/2014/main" id="{C2BC845B-5ADC-E8EA-26D6-1D3359520E10}"/>
              </a:ext>
            </a:extLst>
          </p:cNvPr>
          <p:cNvSpPr txBox="1"/>
          <p:nvPr/>
        </p:nvSpPr>
        <p:spPr>
          <a:xfrm>
            <a:off x="434767" y="1740151"/>
            <a:ext cx="7440182" cy="3323987"/>
          </a:xfrm>
          <a:prstGeom prst="rect">
            <a:avLst/>
          </a:prstGeom>
          <a:noFill/>
        </p:spPr>
        <p:txBody>
          <a:bodyPr wrap="square">
            <a:spAutoFit/>
          </a:bodyPr>
          <a:lstStyle/>
          <a:p>
            <a:pPr algn="l"/>
            <a:r>
              <a:rPr lang="en-GB" sz="1400" b="1" i="0" u="none" strike="noStrike" baseline="0" dirty="0">
                <a:solidFill>
                  <a:srgbClr val="3BFF00"/>
                </a:solidFill>
                <a:latin typeface="Lato Light" panose="020F0502020204030203" pitchFamily="34" charset="0"/>
                <a:ea typeface="Lato Light" panose="020F0502020204030203" pitchFamily="34" charset="0"/>
                <a:cs typeface="Lato Light" panose="020F0502020204030203" pitchFamily="34" charset="0"/>
              </a:rPr>
              <a:t>Latin America</a:t>
            </a: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11 retailers from Latin America recorded the second highest retail revenue growth (both five-year CAGR and YoY) and net profit margin in FY2019, compared to other regions.</a:t>
            </a:r>
          </a:p>
          <a:p>
            <a:pPr algn="l"/>
            <a:endPar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four smallest retailers from the region are based in the largest country, Brazil. Two of these, Magazine Luiza and Raia Drogasil, reported the highest YoY growth, of 27.5% and</a:t>
            </a: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18.5%, respectively, driven mainly by rapid store expansion, plus e-commerce growth for Magazine Luiza, and the acquisition of 42 Onofre stores from CVS for RaiaDrogasil.57 All</a:t>
            </a: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of the Mexican retailers, except Soriana, also delivered above average growth. </a:t>
            </a:r>
          </a:p>
          <a:p>
            <a:pPr algn="l"/>
            <a:endParaRPr lang="en-GB" sz="140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two Chilean retailers, Cencosud and Falabella, are the most international, both operating across </a:t>
            </a:r>
            <a:r>
              <a:rPr lang="it-IT"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Latin America, in Argentina, Brazil, Chile, Colombia,and Peru, </a:t>
            </a:r>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with Falabella also operating in Mexico and Uruguay. All retailers except Brazil’s Via Varejo were profitable, with </a:t>
            </a:r>
            <a:r>
              <a:rPr lang="es-ES"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Mexican department store El Puerto de Liverpool reporting </a:t>
            </a:r>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highest net profit margin at 8.6%</a:t>
            </a:r>
            <a:endParaRPr lang="en-GB" sz="14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7" name="Picture 6">
            <a:extLst>
              <a:ext uri="{FF2B5EF4-FFF2-40B4-BE49-F238E27FC236}">
                <a16:creationId xmlns:a16="http://schemas.microsoft.com/office/drawing/2014/main" id="{17784205-2AD0-94EA-9451-6B2108501E4B}"/>
              </a:ext>
            </a:extLst>
          </p:cNvPr>
          <p:cNvPicPr>
            <a:picLocks noChangeAspect="1"/>
          </p:cNvPicPr>
          <p:nvPr/>
        </p:nvPicPr>
        <p:blipFill rotWithShape="1">
          <a:blip r:embed="rId2"/>
          <a:srcRect l="44930" t="37445" r="39825" b="27726"/>
          <a:stretch/>
        </p:blipFill>
        <p:spPr>
          <a:xfrm>
            <a:off x="8051814" y="1320324"/>
            <a:ext cx="3228634" cy="4148984"/>
          </a:xfrm>
          <a:prstGeom prst="rect">
            <a:avLst/>
          </a:prstGeom>
        </p:spPr>
      </p:pic>
    </p:spTree>
    <p:extLst>
      <p:ext uri="{BB962C8B-B14F-4D97-AF65-F5344CB8AC3E}">
        <p14:creationId xmlns:p14="http://schemas.microsoft.com/office/powerpoint/2010/main" val="1757906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8A7465-2660-F934-8484-FC2C0E2818C2}"/>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3" name="TextBox 2">
            <a:extLst>
              <a:ext uri="{FF2B5EF4-FFF2-40B4-BE49-F238E27FC236}">
                <a16:creationId xmlns:a16="http://schemas.microsoft.com/office/drawing/2014/main" id="{B38358CA-F5EE-9E33-AB06-C7758E2C9A92}"/>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Africa / Middle East – Retail Snapshot 2019  </a:t>
            </a:r>
          </a:p>
        </p:txBody>
      </p:sp>
      <p:sp>
        <p:nvSpPr>
          <p:cNvPr id="5" name="TextBox 4">
            <a:extLst>
              <a:ext uri="{FF2B5EF4-FFF2-40B4-BE49-F238E27FC236}">
                <a16:creationId xmlns:a16="http://schemas.microsoft.com/office/drawing/2014/main" id="{DCC47752-33E0-86F5-F51A-E0AF5B6DD39F}"/>
              </a:ext>
            </a:extLst>
          </p:cNvPr>
          <p:cNvSpPr txBox="1"/>
          <p:nvPr/>
        </p:nvSpPr>
        <p:spPr>
          <a:xfrm>
            <a:off x="204030" y="1023206"/>
            <a:ext cx="7743560" cy="5047536"/>
          </a:xfrm>
          <a:prstGeom prst="rect">
            <a:avLst/>
          </a:prstGeom>
          <a:noFill/>
        </p:spPr>
        <p:txBody>
          <a:bodyPr wrap="square">
            <a:spAutoFit/>
          </a:bodyPr>
          <a:lstStyle/>
          <a:p>
            <a:pPr algn="l"/>
            <a:r>
              <a:rPr lang="en-GB" sz="1400" b="1" i="0" u="none" strike="noStrike" baseline="0" dirty="0">
                <a:solidFill>
                  <a:srgbClr val="3BFF00"/>
                </a:solidFill>
                <a:latin typeface="Lato Light" panose="020F0502020204030203" pitchFamily="34" charset="0"/>
                <a:ea typeface="Lato Light" panose="020F0502020204030203" pitchFamily="34" charset="0"/>
                <a:cs typeface="Lato Light" panose="020F0502020204030203" pitchFamily="34" charset="0"/>
              </a:rPr>
              <a:t>North America</a:t>
            </a: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North American retailers contributed nearly half of the total Top 250 revenue in FY2019, and had the largest average retail revenue, US$28.6 billion. Their revenue from foreign countries remained low, with nearly half of all companies only having retail operations in their home market.</a:t>
            </a:r>
          </a:p>
          <a:p>
            <a:pPr algn="l"/>
            <a:endPar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Retailers from this region recorded the lowest composite FY2014-2019 CAGR and YoY FY2019 growth. Seven companies achieved double-digit growth; three were primarily due to prior M&amp;A activity. Canada’s Metro Inc continued to gain YoY sales from its May 2018 acquisition of the Jean Coutu Group. PetSmart’s growth was mainly from online pet retailer Chewy Inc. (acquired in 2017), still majority owned by PetSmart following its 2019 IPO. Marathon Petroleum’s convenience stores saw retail merchandise growth from the October2018 acquisition of 574 convenience stores from Andeavor. E-commerce giants Amazon.com and Wayfair continued their strong growth trajectory. </a:t>
            </a:r>
          </a:p>
          <a:p>
            <a:pPr algn="l"/>
            <a:endParaRPr lang="en-GB" sz="140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However, 23 retailers lost sales inFY2019, with GameStop, Ascena Retail Group and Tapestry all reporting double-digit declines. GameStop and Ascena both saw dropping comparable store sales, and store closures. Tapestry lost sales primarily due to the impact of COVID-19 in their fourth quarter, April to June 2020. The 54 North American retailers reporting net profits delivered the highest composite net profit margin, 3.6%, 0.5 percentage points above the Top 250 composite net profit margin. Five specialist and discount companies achieved double-digit net profit margins: home improvement leader Home Depot, discount apparel and home fashion retailer Ross Stores, auto parts retailers AutoZone and O’Reilly Automotive, and luxury jeweller Tiffany (which was acquired by luxury giant LVMH in January 2021).58 Only nine retailers reported a loss.</a:t>
            </a:r>
            <a:endParaRPr lang="en-GB" sz="14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7" name="Picture 6">
            <a:extLst>
              <a:ext uri="{FF2B5EF4-FFF2-40B4-BE49-F238E27FC236}">
                <a16:creationId xmlns:a16="http://schemas.microsoft.com/office/drawing/2014/main" id="{27B59612-3389-97E3-4DFF-D85EE892BE70}"/>
              </a:ext>
            </a:extLst>
          </p:cNvPr>
          <p:cNvPicPr>
            <a:picLocks noChangeAspect="1"/>
          </p:cNvPicPr>
          <p:nvPr/>
        </p:nvPicPr>
        <p:blipFill rotWithShape="1">
          <a:blip r:embed="rId2"/>
          <a:srcRect l="45035" t="35451" r="39720" b="24361"/>
          <a:stretch/>
        </p:blipFill>
        <p:spPr>
          <a:xfrm>
            <a:off x="8513995" y="1290414"/>
            <a:ext cx="2890367" cy="4285717"/>
          </a:xfrm>
          <a:prstGeom prst="rect">
            <a:avLst/>
          </a:prstGeom>
        </p:spPr>
      </p:pic>
    </p:spTree>
    <p:extLst>
      <p:ext uri="{BB962C8B-B14F-4D97-AF65-F5344CB8AC3E}">
        <p14:creationId xmlns:p14="http://schemas.microsoft.com/office/powerpoint/2010/main" val="405946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8A7465-2660-F934-8484-FC2C0E2818C2}"/>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3" name="TextBox 2">
            <a:extLst>
              <a:ext uri="{FF2B5EF4-FFF2-40B4-BE49-F238E27FC236}">
                <a16:creationId xmlns:a16="http://schemas.microsoft.com/office/drawing/2014/main" id="{B38358CA-F5EE-9E33-AB06-C7758E2C9A92}"/>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Fastest 50 retailers, FY2014-2019  </a:t>
            </a:r>
          </a:p>
        </p:txBody>
      </p:sp>
      <p:pic>
        <p:nvPicPr>
          <p:cNvPr id="5" name="Picture 4">
            <a:extLst>
              <a:ext uri="{FF2B5EF4-FFF2-40B4-BE49-F238E27FC236}">
                <a16:creationId xmlns:a16="http://schemas.microsoft.com/office/drawing/2014/main" id="{3643CC94-A27F-6A61-3B8B-EFEFA747FB59}"/>
              </a:ext>
            </a:extLst>
          </p:cNvPr>
          <p:cNvPicPr>
            <a:picLocks noChangeAspect="1"/>
          </p:cNvPicPr>
          <p:nvPr/>
        </p:nvPicPr>
        <p:blipFill rotWithShape="1">
          <a:blip r:embed="rId2"/>
          <a:srcRect l="30070" t="30841" r="39404" b="14642"/>
          <a:stretch/>
        </p:blipFill>
        <p:spPr>
          <a:xfrm>
            <a:off x="5264210" y="623843"/>
            <a:ext cx="5715228" cy="5741475"/>
          </a:xfrm>
          <a:prstGeom prst="rect">
            <a:avLst/>
          </a:prstGeom>
        </p:spPr>
      </p:pic>
      <p:sp>
        <p:nvSpPr>
          <p:cNvPr id="7" name="TextBox 6">
            <a:extLst>
              <a:ext uri="{FF2B5EF4-FFF2-40B4-BE49-F238E27FC236}">
                <a16:creationId xmlns:a16="http://schemas.microsoft.com/office/drawing/2014/main" id="{33721CF3-6F49-1E1C-28DD-C721B6A0CD8D}"/>
              </a:ext>
            </a:extLst>
          </p:cNvPr>
          <p:cNvSpPr txBox="1"/>
          <p:nvPr/>
        </p:nvSpPr>
        <p:spPr>
          <a:xfrm>
            <a:off x="169848" y="5719980"/>
            <a:ext cx="6108106" cy="707886"/>
          </a:xfrm>
          <a:prstGeom prst="rect">
            <a:avLst/>
          </a:prstGeom>
          <a:noFill/>
        </p:spPr>
        <p:txBody>
          <a:bodyPr wrap="square">
            <a:spAutoFit/>
          </a:bodyPr>
          <a:lstStyle/>
          <a:p>
            <a:pPr algn="l"/>
            <a:r>
              <a:rPr lang="en-GB" sz="800" b="0" i="0" u="none" strike="noStrike" baseline="0" dirty="0">
                <a:latin typeface="OpenSans-Light"/>
              </a:rPr>
              <a:t>Fastest 50 and Top 250 composite net profit margins exclude results for companies that are not primarily retailers.</a:t>
            </a:r>
          </a:p>
          <a:p>
            <a:pPr algn="l"/>
            <a:r>
              <a:rPr lang="en-GB" sz="800" b="0" i="0" u="none" strike="noStrike" baseline="0" dirty="0">
                <a:latin typeface="OpenSans-Light"/>
              </a:rPr>
              <a:t>¹ Compound annual growth rate</a:t>
            </a:r>
          </a:p>
          <a:p>
            <a:pPr algn="l"/>
            <a:r>
              <a:rPr lang="en-GB" sz="800" b="0" i="0" u="none" strike="noStrike" baseline="0" dirty="0">
                <a:latin typeface="OpenSans-Light"/>
              </a:rPr>
              <a:t>** Revenue includes wholesale and retail sales</a:t>
            </a:r>
          </a:p>
          <a:p>
            <a:pPr algn="l"/>
            <a:r>
              <a:rPr lang="en-GB" sz="800" b="0" i="0" u="none" strike="noStrike" baseline="0" dirty="0">
                <a:latin typeface="OpenSans-Light"/>
              </a:rPr>
              <a:t>e = estimate</a:t>
            </a:r>
          </a:p>
          <a:p>
            <a:pPr algn="l"/>
            <a:r>
              <a:rPr lang="en-GB" sz="800" b="0" i="0" u="none" strike="noStrike" baseline="0" dirty="0">
                <a:latin typeface="OpenSans-Light"/>
              </a:rPr>
              <a:t>n/a = not available</a:t>
            </a:r>
            <a:endParaRPr lang="en-GB" dirty="0"/>
          </a:p>
        </p:txBody>
      </p:sp>
      <p:sp>
        <p:nvSpPr>
          <p:cNvPr id="8" name="TextBox 7">
            <a:extLst>
              <a:ext uri="{FF2B5EF4-FFF2-40B4-BE49-F238E27FC236}">
                <a16:creationId xmlns:a16="http://schemas.microsoft.com/office/drawing/2014/main" id="{7FDA466B-D9D4-B36F-94A5-076C8AD22325}"/>
              </a:ext>
            </a:extLst>
          </p:cNvPr>
          <p:cNvSpPr txBox="1"/>
          <p:nvPr/>
        </p:nvSpPr>
        <p:spPr>
          <a:xfrm>
            <a:off x="316316" y="1876911"/>
            <a:ext cx="3582866" cy="3016210"/>
          </a:xfrm>
          <a:prstGeom prst="rect">
            <a:avLst/>
          </a:prstGeom>
          <a:noFill/>
        </p:spPr>
        <p:txBody>
          <a:bodyPr wrap="square" rtlCol="0">
            <a:spAutoFit/>
          </a:bodyPr>
          <a:lstStyle/>
          <a:p>
            <a:r>
              <a:rPr lang="en-GB" dirty="0"/>
              <a:t>Types of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Supermarkets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Electronics stores </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Discount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Department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Convenience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Forecourts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Apparel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Footwear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Hypermarkets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Speciality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Drug Stores</a:t>
            </a:r>
          </a:p>
          <a:p>
            <a:endParaRPr lang="en-GB" dirty="0"/>
          </a:p>
        </p:txBody>
      </p:sp>
      <p:grpSp>
        <p:nvGrpSpPr>
          <p:cNvPr id="11" name="Group 10">
            <a:extLst>
              <a:ext uri="{FF2B5EF4-FFF2-40B4-BE49-F238E27FC236}">
                <a16:creationId xmlns:a16="http://schemas.microsoft.com/office/drawing/2014/main" id="{D9998A81-80C5-6F4C-7732-C0C7BB70702A}"/>
              </a:ext>
            </a:extLst>
          </p:cNvPr>
          <p:cNvGrpSpPr/>
          <p:nvPr/>
        </p:nvGrpSpPr>
        <p:grpSpPr>
          <a:xfrm>
            <a:off x="2368460" y="2083121"/>
            <a:ext cx="2665012" cy="2065861"/>
            <a:chOff x="2496647" y="2083121"/>
            <a:chExt cx="2665012" cy="2065861"/>
          </a:xfrm>
        </p:grpSpPr>
        <p:sp>
          <p:nvSpPr>
            <p:cNvPr id="9" name="Speech Bubble: Oval 8">
              <a:extLst>
                <a:ext uri="{FF2B5EF4-FFF2-40B4-BE49-F238E27FC236}">
                  <a16:creationId xmlns:a16="http://schemas.microsoft.com/office/drawing/2014/main" id="{F662423C-BAEE-B299-61BD-EE441B0ED4E9}"/>
                </a:ext>
              </a:extLst>
            </p:cNvPr>
            <p:cNvSpPr/>
            <p:nvPr/>
          </p:nvSpPr>
          <p:spPr>
            <a:xfrm>
              <a:off x="2496647" y="2083121"/>
              <a:ext cx="2343150" cy="1762857"/>
            </a:xfrm>
            <a:prstGeom prst="wedgeEllipse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F9CA75C-3D42-EC06-A896-1FD6FEBA7D9E}"/>
                </a:ext>
              </a:extLst>
            </p:cNvPr>
            <p:cNvSpPr/>
            <p:nvPr/>
          </p:nvSpPr>
          <p:spPr>
            <a:xfrm>
              <a:off x="2785928" y="2516737"/>
              <a:ext cx="2375731" cy="163224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latin typeface="Lato Light" panose="020F0502020204030203" pitchFamily="34" charset="0"/>
                  <a:ea typeface="Lato Light" panose="020F0502020204030203" pitchFamily="34" charset="0"/>
                  <a:cs typeface="Lato Light" panose="020F0502020204030203" pitchFamily="34" charset="0"/>
                </a:rPr>
                <a:t>From the report we notice there are at least 10 different types of retail which indicates that the trade marketing services can be creatively used in more than just FMCG related retail environments. </a:t>
              </a:r>
            </a:p>
          </p:txBody>
        </p:sp>
      </p:grpSp>
    </p:spTree>
    <p:extLst>
      <p:ext uri="{BB962C8B-B14F-4D97-AF65-F5344CB8AC3E}">
        <p14:creationId xmlns:p14="http://schemas.microsoft.com/office/powerpoint/2010/main" val="3056195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47771-AD3F-B5EB-9243-DEDA9B7B3B10}"/>
              </a:ext>
            </a:extLst>
          </p:cNvPr>
          <p:cNvPicPr>
            <a:picLocks noChangeAspect="1"/>
          </p:cNvPicPr>
          <p:nvPr/>
        </p:nvPicPr>
        <p:blipFill rotWithShape="1">
          <a:blip r:embed="rId2"/>
          <a:srcRect l="30397" t="41090" r="39675" b="28012"/>
          <a:stretch/>
        </p:blipFill>
        <p:spPr>
          <a:xfrm>
            <a:off x="5160230" y="1543049"/>
            <a:ext cx="6366485" cy="3697166"/>
          </a:xfrm>
          <a:prstGeom prst="rect">
            <a:avLst/>
          </a:prstGeom>
        </p:spPr>
      </p:pic>
      <p:sp>
        <p:nvSpPr>
          <p:cNvPr id="4" name="TextBox 3">
            <a:extLst>
              <a:ext uri="{FF2B5EF4-FFF2-40B4-BE49-F238E27FC236}">
                <a16:creationId xmlns:a16="http://schemas.microsoft.com/office/drawing/2014/main" id="{265A920A-D6DF-A951-9826-767DB2824526}"/>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5" name="TextBox 4">
            <a:extLst>
              <a:ext uri="{FF2B5EF4-FFF2-40B4-BE49-F238E27FC236}">
                <a16:creationId xmlns:a16="http://schemas.microsoft.com/office/drawing/2014/main" id="{6CEA05E4-F906-2A84-DC57-59E80D8A2F23}"/>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Fastest 50 retailers, FY2014-2019  </a:t>
            </a:r>
          </a:p>
        </p:txBody>
      </p:sp>
      <p:sp>
        <p:nvSpPr>
          <p:cNvPr id="6" name="TextBox 5">
            <a:extLst>
              <a:ext uri="{FF2B5EF4-FFF2-40B4-BE49-F238E27FC236}">
                <a16:creationId xmlns:a16="http://schemas.microsoft.com/office/drawing/2014/main" id="{0099E0B4-D6E6-5B6F-7F4B-2BB0B7F256F2}"/>
              </a:ext>
            </a:extLst>
          </p:cNvPr>
          <p:cNvSpPr txBox="1"/>
          <p:nvPr/>
        </p:nvSpPr>
        <p:spPr>
          <a:xfrm>
            <a:off x="169848" y="5719980"/>
            <a:ext cx="6108106" cy="707886"/>
          </a:xfrm>
          <a:prstGeom prst="rect">
            <a:avLst/>
          </a:prstGeom>
          <a:noFill/>
        </p:spPr>
        <p:txBody>
          <a:bodyPr wrap="square">
            <a:spAutoFit/>
          </a:bodyPr>
          <a:lstStyle/>
          <a:p>
            <a:pPr algn="l"/>
            <a:r>
              <a:rPr lang="en-GB" sz="800" b="0" i="0" u="none" strike="noStrike" baseline="0" dirty="0">
                <a:latin typeface="OpenSans-Light"/>
              </a:rPr>
              <a:t>Fastest 50 and Top 250 composite net profit margins exclude results for companies that are not primarily retailers.</a:t>
            </a:r>
          </a:p>
          <a:p>
            <a:pPr algn="l"/>
            <a:r>
              <a:rPr lang="en-GB" sz="800" b="0" i="0" u="none" strike="noStrike" baseline="0" dirty="0">
                <a:latin typeface="OpenSans-Light"/>
              </a:rPr>
              <a:t>¹ Compound annual growth rate</a:t>
            </a:r>
          </a:p>
          <a:p>
            <a:pPr algn="l"/>
            <a:r>
              <a:rPr lang="en-GB" sz="800" b="0" i="0" u="none" strike="noStrike" baseline="0" dirty="0">
                <a:latin typeface="OpenSans-Light"/>
              </a:rPr>
              <a:t>** Revenue includes wholesale and retail sales</a:t>
            </a:r>
          </a:p>
          <a:p>
            <a:pPr algn="l"/>
            <a:r>
              <a:rPr lang="en-GB" sz="800" b="0" i="0" u="none" strike="noStrike" baseline="0" dirty="0">
                <a:latin typeface="OpenSans-Light"/>
              </a:rPr>
              <a:t>e = estimate</a:t>
            </a:r>
          </a:p>
          <a:p>
            <a:pPr algn="l"/>
            <a:r>
              <a:rPr lang="en-GB" sz="800" b="0" i="0" u="none" strike="noStrike" baseline="0" dirty="0">
                <a:latin typeface="OpenSans-Light"/>
              </a:rPr>
              <a:t>n/a = not available</a:t>
            </a:r>
            <a:endParaRPr lang="en-GB" dirty="0"/>
          </a:p>
        </p:txBody>
      </p:sp>
      <p:sp>
        <p:nvSpPr>
          <p:cNvPr id="7" name="TextBox 6">
            <a:extLst>
              <a:ext uri="{FF2B5EF4-FFF2-40B4-BE49-F238E27FC236}">
                <a16:creationId xmlns:a16="http://schemas.microsoft.com/office/drawing/2014/main" id="{5F5F56ED-AEBF-F409-FE67-710598F4155A}"/>
              </a:ext>
            </a:extLst>
          </p:cNvPr>
          <p:cNvSpPr txBox="1"/>
          <p:nvPr/>
        </p:nvSpPr>
        <p:spPr>
          <a:xfrm>
            <a:off x="384683" y="1894003"/>
            <a:ext cx="3582866" cy="3016210"/>
          </a:xfrm>
          <a:prstGeom prst="rect">
            <a:avLst/>
          </a:prstGeom>
          <a:noFill/>
        </p:spPr>
        <p:txBody>
          <a:bodyPr wrap="square" rtlCol="0">
            <a:spAutoFit/>
          </a:bodyPr>
          <a:lstStyle/>
          <a:p>
            <a:r>
              <a:rPr lang="en-GB" dirty="0"/>
              <a:t>Types of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Supermarkets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Electronics stores </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Discount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Department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Convenience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Forecourts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Apparel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Footwear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Hypermarkets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Speciality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Drug Stores</a:t>
            </a:r>
          </a:p>
          <a:p>
            <a:endParaRPr lang="en-GB" dirty="0"/>
          </a:p>
        </p:txBody>
      </p:sp>
      <p:grpSp>
        <p:nvGrpSpPr>
          <p:cNvPr id="8" name="Group 7">
            <a:extLst>
              <a:ext uri="{FF2B5EF4-FFF2-40B4-BE49-F238E27FC236}">
                <a16:creationId xmlns:a16="http://schemas.microsoft.com/office/drawing/2014/main" id="{EDBDF303-1D86-E18E-E5D4-00D75F8A72C6}"/>
              </a:ext>
            </a:extLst>
          </p:cNvPr>
          <p:cNvGrpSpPr/>
          <p:nvPr/>
        </p:nvGrpSpPr>
        <p:grpSpPr>
          <a:xfrm>
            <a:off x="2368460" y="2083121"/>
            <a:ext cx="2665012" cy="2065861"/>
            <a:chOff x="2496647" y="2083121"/>
            <a:chExt cx="2665012" cy="2065861"/>
          </a:xfrm>
        </p:grpSpPr>
        <p:sp>
          <p:nvSpPr>
            <p:cNvPr id="9" name="Speech Bubble: Oval 8">
              <a:extLst>
                <a:ext uri="{FF2B5EF4-FFF2-40B4-BE49-F238E27FC236}">
                  <a16:creationId xmlns:a16="http://schemas.microsoft.com/office/drawing/2014/main" id="{81F7562A-2390-6FCC-7276-6378BA1E1F06}"/>
                </a:ext>
              </a:extLst>
            </p:cNvPr>
            <p:cNvSpPr/>
            <p:nvPr/>
          </p:nvSpPr>
          <p:spPr>
            <a:xfrm>
              <a:off x="2496647" y="2083121"/>
              <a:ext cx="2343150" cy="1762857"/>
            </a:xfrm>
            <a:prstGeom prst="wedgeEllipse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89B194B-9233-3EB0-BA3A-98097C32B8D3}"/>
                </a:ext>
              </a:extLst>
            </p:cNvPr>
            <p:cNvSpPr/>
            <p:nvPr/>
          </p:nvSpPr>
          <p:spPr>
            <a:xfrm>
              <a:off x="2785928" y="2516737"/>
              <a:ext cx="2375731" cy="163224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latin typeface="Lato Light" panose="020F0502020204030203" pitchFamily="34" charset="0"/>
                  <a:ea typeface="Lato Light" panose="020F0502020204030203" pitchFamily="34" charset="0"/>
                  <a:cs typeface="Lato Light" panose="020F0502020204030203" pitchFamily="34" charset="0"/>
                </a:rPr>
                <a:t>From the report we notice there are at least 10 different types of retail which indicates that the trade marketing services can be creatively used in more than just FMCG related retail environments. </a:t>
              </a:r>
            </a:p>
          </p:txBody>
        </p:sp>
      </p:grpSp>
    </p:spTree>
    <p:extLst>
      <p:ext uri="{BB962C8B-B14F-4D97-AF65-F5344CB8AC3E}">
        <p14:creationId xmlns:p14="http://schemas.microsoft.com/office/powerpoint/2010/main" val="2286059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64506287-DEC6-4EF9-BB1F-457AF60AFBAB}"/>
              </a:ext>
            </a:extLst>
          </p:cNvPr>
          <p:cNvSpPr txBox="1"/>
          <p:nvPr/>
        </p:nvSpPr>
        <p:spPr>
          <a:xfrm>
            <a:off x="8650274" y="4964087"/>
            <a:ext cx="1327501"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Marketing Mix</a:t>
            </a:r>
          </a:p>
        </p:txBody>
      </p:sp>
      <p:grpSp>
        <p:nvGrpSpPr>
          <p:cNvPr id="39" name="Group 38">
            <a:extLst>
              <a:ext uri="{FF2B5EF4-FFF2-40B4-BE49-F238E27FC236}">
                <a16:creationId xmlns:a16="http://schemas.microsoft.com/office/drawing/2014/main" id="{BF7CD63F-D8AD-447A-BB02-BD7F8479AA27}"/>
              </a:ext>
            </a:extLst>
          </p:cNvPr>
          <p:cNvGrpSpPr/>
          <p:nvPr/>
        </p:nvGrpSpPr>
        <p:grpSpPr>
          <a:xfrm>
            <a:off x="960282" y="3552146"/>
            <a:ext cx="3050711" cy="1250655"/>
            <a:chOff x="7199141" y="1195251"/>
            <a:chExt cx="1433149" cy="1250655"/>
          </a:xfrm>
        </p:grpSpPr>
        <p:sp>
          <p:nvSpPr>
            <p:cNvPr id="38" name="Rectangle 37">
              <a:extLst>
                <a:ext uri="{FF2B5EF4-FFF2-40B4-BE49-F238E27FC236}">
                  <a16:creationId xmlns:a16="http://schemas.microsoft.com/office/drawing/2014/main" id="{A6983618-911C-4CEF-9184-75A8F46F2581}"/>
                </a:ext>
              </a:extLst>
            </p:cNvPr>
            <p:cNvSpPr/>
            <p:nvPr/>
          </p:nvSpPr>
          <p:spPr>
            <a:xfrm>
              <a:off x="7199141" y="1195251"/>
              <a:ext cx="1433149"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0" name="Picture 16" descr="Crm Images, Stock Photos &amp; Vectors | Shutterstock">
              <a:extLst>
                <a:ext uri="{FF2B5EF4-FFF2-40B4-BE49-F238E27FC236}">
                  <a16:creationId xmlns:a16="http://schemas.microsoft.com/office/drawing/2014/main" id="{162C427B-E511-4D4A-9002-E86FEE6367A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8946" t="28527" r="62051" b="38954"/>
            <a:stretch/>
          </p:blipFill>
          <p:spPr bwMode="auto">
            <a:xfrm>
              <a:off x="7804212" y="1649619"/>
              <a:ext cx="779376" cy="550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25797517-D776-427B-AB33-960D74054CAF}"/>
              </a:ext>
            </a:extLst>
          </p:cNvPr>
          <p:cNvGrpSpPr/>
          <p:nvPr/>
        </p:nvGrpSpPr>
        <p:grpSpPr>
          <a:xfrm>
            <a:off x="8534831" y="3576473"/>
            <a:ext cx="3050711" cy="1250655"/>
            <a:chOff x="3378100" y="2711809"/>
            <a:chExt cx="3050711" cy="1250655"/>
          </a:xfrm>
        </p:grpSpPr>
        <p:sp>
          <p:nvSpPr>
            <p:cNvPr id="24" name="Rectangle 23">
              <a:extLst>
                <a:ext uri="{FF2B5EF4-FFF2-40B4-BE49-F238E27FC236}">
                  <a16:creationId xmlns:a16="http://schemas.microsoft.com/office/drawing/2014/main" id="{00990079-82A4-43B3-98FE-1617C7A485AF}"/>
                </a:ext>
              </a:extLst>
            </p:cNvPr>
            <p:cNvSpPr/>
            <p:nvPr/>
          </p:nvSpPr>
          <p:spPr>
            <a:xfrm>
              <a:off x="3378100" y="2711809"/>
              <a:ext cx="3050711"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52" name="Picture 28" descr="Fairs &amp; exhibitions - SPORTEC® flooring coverings and elastic layers">
              <a:extLst>
                <a:ext uri="{FF2B5EF4-FFF2-40B4-BE49-F238E27FC236}">
                  <a16:creationId xmlns:a16="http://schemas.microsoft.com/office/drawing/2014/main" id="{C842287D-DF7F-4ABE-8D2A-2BAD4CBBE45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79147" y="2989904"/>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vents Icon Calendar Icon, Simple Vector Icon Stock Vector - Illustration  of chronological, calendar: 122490231">
              <a:extLst>
                <a:ext uri="{FF2B5EF4-FFF2-40B4-BE49-F238E27FC236}">
                  <a16:creationId xmlns:a16="http://schemas.microsoft.com/office/drawing/2014/main" id="{3BFC9F28-8688-454C-A6C5-439757710B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207" t="11915" r="14302" b="18763"/>
            <a:stretch/>
          </p:blipFill>
          <p:spPr bwMode="auto">
            <a:xfrm>
              <a:off x="3819698" y="3064230"/>
              <a:ext cx="772115" cy="8479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F972AAB8-B4F7-4724-9E36-79F827D1CA68}"/>
              </a:ext>
            </a:extLst>
          </p:cNvPr>
          <p:cNvGrpSpPr/>
          <p:nvPr/>
        </p:nvGrpSpPr>
        <p:grpSpPr>
          <a:xfrm>
            <a:off x="7182243" y="4938611"/>
            <a:ext cx="4421948" cy="1250655"/>
            <a:chOff x="4030481" y="4305984"/>
            <a:chExt cx="4421948" cy="1250655"/>
          </a:xfrm>
        </p:grpSpPr>
        <p:sp>
          <p:nvSpPr>
            <p:cNvPr id="20" name="Rectangle 19">
              <a:extLst>
                <a:ext uri="{FF2B5EF4-FFF2-40B4-BE49-F238E27FC236}">
                  <a16:creationId xmlns:a16="http://schemas.microsoft.com/office/drawing/2014/main" id="{F221A452-D1E5-4348-84E5-5B287E819AA5}"/>
                </a:ext>
              </a:extLst>
            </p:cNvPr>
            <p:cNvSpPr/>
            <p:nvPr/>
          </p:nvSpPr>
          <p:spPr>
            <a:xfrm>
              <a:off x="4030481" y="4305984"/>
              <a:ext cx="4421948"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56" name="Picture 32" descr="Price Sticker Services - Price Icon Png - Free Transparent PNG Download -  PNGkey">
              <a:extLst>
                <a:ext uri="{FF2B5EF4-FFF2-40B4-BE49-F238E27FC236}">
                  <a16:creationId xmlns:a16="http://schemas.microsoft.com/office/drawing/2014/main" id="{E2830E80-B988-41D6-A323-1C4F467D47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8184" y="4632117"/>
              <a:ext cx="789172" cy="90566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Promotion grunge icon Royalty Free Vector Image">
              <a:extLst>
                <a:ext uri="{FF2B5EF4-FFF2-40B4-BE49-F238E27FC236}">
                  <a16:creationId xmlns:a16="http://schemas.microsoft.com/office/drawing/2014/main" id="{4E2AADAE-DBA9-456B-8684-BA26E181DEB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7412" b="14385"/>
            <a:stretch/>
          </p:blipFill>
          <p:spPr bwMode="auto">
            <a:xfrm>
              <a:off x="6148471" y="4607980"/>
              <a:ext cx="1030387" cy="8692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2F0CC5FF-5935-4DC4-8384-11C7131DAB47}"/>
              </a:ext>
            </a:extLst>
          </p:cNvPr>
          <p:cNvGrpSpPr/>
          <p:nvPr/>
        </p:nvGrpSpPr>
        <p:grpSpPr>
          <a:xfrm>
            <a:off x="958751" y="4936853"/>
            <a:ext cx="3050711" cy="1250655"/>
            <a:chOff x="942679" y="4305984"/>
            <a:chExt cx="3050711" cy="1250655"/>
          </a:xfrm>
        </p:grpSpPr>
        <p:sp>
          <p:nvSpPr>
            <p:cNvPr id="6" name="Rectangle 5">
              <a:extLst>
                <a:ext uri="{FF2B5EF4-FFF2-40B4-BE49-F238E27FC236}">
                  <a16:creationId xmlns:a16="http://schemas.microsoft.com/office/drawing/2014/main" id="{CD45C209-5FCE-4FD6-BFAB-51484D6FA2BF}"/>
                </a:ext>
              </a:extLst>
            </p:cNvPr>
            <p:cNvSpPr/>
            <p:nvPr/>
          </p:nvSpPr>
          <p:spPr>
            <a:xfrm>
              <a:off x="942679" y="4305984"/>
              <a:ext cx="3050711"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68" name="Picture 44" descr="Call Center Icon. Trendy Call Center Logo Concept On White Background From  Communication Collection Stock Vector - Illustration of headset, phone:  131180710">
              <a:extLst>
                <a:ext uri="{FF2B5EF4-FFF2-40B4-BE49-F238E27FC236}">
                  <a16:creationId xmlns:a16="http://schemas.microsoft.com/office/drawing/2014/main" id="{E865513A-A45D-4EE3-8428-AEB8F301D55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217" t="14077" r="18242" b="8708"/>
            <a:stretch/>
          </p:blipFill>
          <p:spPr bwMode="auto">
            <a:xfrm>
              <a:off x="1307180" y="4573674"/>
              <a:ext cx="673984" cy="9583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FE895E06-9EA7-47E1-9077-1563999373B4}"/>
              </a:ext>
            </a:extLst>
          </p:cNvPr>
          <p:cNvGrpSpPr/>
          <p:nvPr/>
        </p:nvGrpSpPr>
        <p:grpSpPr>
          <a:xfrm>
            <a:off x="958751" y="874718"/>
            <a:ext cx="2279580" cy="1250655"/>
            <a:chOff x="958751" y="874718"/>
            <a:chExt cx="2279580" cy="1250655"/>
          </a:xfrm>
        </p:grpSpPr>
        <p:sp>
          <p:nvSpPr>
            <p:cNvPr id="44" name="Rectangle 43">
              <a:extLst>
                <a:ext uri="{FF2B5EF4-FFF2-40B4-BE49-F238E27FC236}">
                  <a16:creationId xmlns:a16="http://schemas.microsoft.com/office/drawing/2014/main" id="{8568749A-034A-4654-9DF6-E26E6C90DBFD}"/>
                </a:ext>
              </a:extLst>
            </p:cNvPr>
            <p:cNvSpPr/>
            <p:nvPr/>
          </p:nvSpPr>
          <p:spPr>
            <a:xfrm>
              <a:off x="958751" y="874718"/>
              <a:ext cx="2279580"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0" name="Picture 46" descr="Consumer Icon. Black Filled Vector Illustration. Consumer Symbol.. Royalty  Free Cliparts, Vectors, And Stock Illustration. Image 112692750.">
              <a:extLst>
                <a:ext uri="{FF2B5EF4-FFF2-40B4-BE49-F238E27FC236}">
                  <a16:creationId xmlns:a16="http://schemas.microsoft.com/office/drawing/2014/main" id="{BCFD6A0A-C8D3-439E-BD65-1D7EA421790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582" t="12186" r="18869" b="17875"/>
            <a:stretch/>
          </p:blipFill>
          <p:spPr bwMode="auto">
            <a:xfrm>
              <a:off x="1621410" y="997794"/>
              <a:ext cx="905017" cy="11192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76AA3E3E-852E-4773-B99F-9E153D223942}"/>
              </a:ext>
            </a:extLst>
          </p:cNvPr>
          <p:cNvGrpSpPr/>
          <p:nvPr/>
        </p:nvGrpSpPr>
        <p:grpSpPr>
          <a:xfrm>
            <a:off x="4053806" y="4929862"/>
            <a:ext cx="3050711" cy="1250655"/>
            <a:chOff x="7134751" y="4291556"/>
            <a:chExt cx="3050711" cy="1250655"/>
          </a:xfrm>
        </p:grpSpPr>
        <p:sp>
          <p:nvSpPr>
            <p:cNvPr id="22" name="Rectangle 21">
              <a:extLst>
                <a:ext uri="{FF2B5EF4-FFF2-40B4-BE49-F238E27FC236}">
                  <a16:creationId xmlns:a16="http://schemas.microsoft.com/office/drawing/2014/main" id="{709A748B-6190-4641-B66A-142141FA8CBF}"/>
                </a:ext>
              </a:extLst>
            </p:cNvPr>
            <p:cNvSpPr/>
            <p:nvPr/>
          </p:nvSpPr>
          <p:spPr>
            <a:xfrm>
              <a:off x="7134751" y="4291556"/>
              <a:ext cx="3050711"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64" name="Picture 40" descr="Research Vector Images (over 250,000)">
              <a:extLst>
                <a:ext uri="{FF2B5EF4-FFF2-40B4-BE49-F238E27FC236}">
                  <a16:creationId xmlns:a16="http://schemas.microsoft.com/office/drawing/2014/main" id="{DC691845-BE7C-4E93-A59F-EC93C6ACC08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9808" t="13921" r="9177" b="14234"/>
            <a:stretch/>
          </p:blipFill>
          <p:spPr bwMode="auto">
            <a:xfrm>
              <a:off x="7196041" y="4599160"/>
              <a:ext cx="977440" cy="91034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Market Research Icon Vector &amp; Photo (Free Trial) | Bigstock">
              <a:extLst>
                <a:ext uri="{FF2B5EF4-FFF2-40B4-BE49-F238E27FC236}">
                  <a16:creationId xmlns:a16="http://schemas.microsoft.com/office/drawing/2014/main" id="{2A22EC7D-17D3-4EEE-8CAE-593B7CF9232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saturation sat="33000"/>
                      </a14:imgEffect>
                    </a14:imgLayer>
                  </a14:imgProps>
                </a:ext>
                <a:ext uri="{28A0092B-C50C-407E-A947-70E740481C1C}">
                  <a14:useLocalDpi xmlns:a14="http://schemas.microsoft.com/office/drawing/2010/main" val="0"/>
                </a:ext>
              </a:extLst>
            </a:blip>
            <a:srcRect l="16757" t="22426" r="15788" b="14800"/>
            <a:stretch/>
          </p:blipFill>
          <p:spPr bwMode="auto">
            <a:xfrm>
              <a:off x="8208186" y="4561422"/>
              <a:ext cx="977439" cy="94682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9B94D580-3843-4019-83F3-D705832E3F9E}"/>
                </a:ext>
              </a:extLst>
            </p:cNvPr>
            <p:cNvGrpSpPr/>
            <p:nvPr/>
          </p:nvGrpSpPr>
          <p:grpSpPr>
            <a:xfrm>
              <a:off x="9179342" y="4615444"/>
              <a:ext cx="956085" cy="803132"/>
              <a:chOff x="792412" y="2893026"/>
              <a:chExt cx="1182125" cy="935226"/>
            </a:xfrm>
          </p:grpSpPr>
          <p:pic>
            <p:nvPicPr>
              <p:cNvPr id="1072" name="Picture 48" descr="Analytics Icon Png Free PNG Images Transparent – Free PNG Images Vector,  PSD, Clipart, Templates">
                <a:extLst>
                  <a:ext uri="{FF2B5EF4-FFF2-40B4-BE49-F238E27FC236}">
                    <a16:creationId xmlns:a16="http://schemas.microsoft.com/office/drawing/2014/main" id="{3564C479-B8ED-4453-8A71-0E2FC33B012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2412" y="2957420"/>
                <a:ext cx="1182125" cy="87083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E8F7EB4-5687-4BA9-8D83-75FEB9C499CA}"/>
                  </a:ext>
                </a:extLst>
              </p:cNvPr>
              <p:cNvSpPr txBox="1"/>
              <p:nvPr/>
            </p:nvSpPr>
            <p:spPr>
              <a:xfrm>
                <a:off x="792412" y="2893026"/>
                <a:ext cx="1058149" cy="3225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Analytics</a:t>
                </a:r>
              </a:p>
            </p:txBody>
          </p:sp>
        </p:grpSp>
      </p:grpSp>
      <p:sp>
        <p:nvSpPr>
          <p:cNvPr id="42" name="Rectangle 41">
            <a:extLst>
              <a:ext uri="{FF2B5EF4-FFF2-40B4-BE49-F238E27FC236}">
                <a16:creationId xmlns:a16="http://schemas.microsoft.com/office/drawing/2014/main" id="{0CAF2AEB-CE6F-4341-976E-156B12EF9DDA}"/>
              </a:ext>
            </a:extLst>
          </p:cNvPr>
          <p:cNvSpPr/>
          <p:nvPr/>
        </p:nvSpPr>
        <p:spPr>
          <a:xfrm>
            <a:off x="3306800" y="880110"/>
            <a:ext cx="5132083"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3B96E467-34CC-4E83-8B5A-8105A06CB510}"/>
              </a:ext>
            </a:extLst>
          </p:cNvPr>
          <p:cNvGrpSpPr/>
          <p:nvPr/>
        </p:nvGrpSpPr>
        <p:grpSpPr>
          <a:xfrm>
            <a:off x="8540653" y="2210244"/>
            <a:ext cx="3044889" cy="1250655"/>
            <a:chOff x="6890965" y="2210244"/>
            <a:chExt cx="3044889" cy="1250655"/>
          </a:xfrm>
        </p:grpSpPr>
        <p:grpSp>
          <p:nvGrpSpPr>
            <p:cNvPr id="41" name="Group 40">
              <a:extLst>
                <a:ext uri="{FF2B5EF4-FFF2-40B4-BE49-F238E27FC236}">
                  <a16:creationId xmlns:a16="http://schemas.microsoft.com/office/drawing/2014/main" id="{3DB4F5D0-F423-47B1-B26C-98AEA41CF2E7}"/>
                </a:ext>
              </a:extLst>
            </p:cNvPr>
            <p:cNvGrpSpPr/>
            <p:nvPr/>
          </p:nvGrpSpPr>
          <p:grpSpPr>
            <a:xfrm>
              <a:off x="6890965" y="2210244"/>
              <a:ext cx="3044889" cy="1250655"/>
              <a:chOff x="1004694" y="1200647"/>
              <a:chExt cx="3089446" cy="1250655"/>
            </a:xfrm>
          </p:grpSpPr>
          <p:sp>
            <p:nvSpPr>
              <p:cNvPr id="40" name="Rectangle 39">
                <a:extLst>
                  <a:ext uri="{FF2B5EF4-FFF2-40B4-BE49-F238E27FC236}">
                    <a16:creationId xmlns:a16="http://schemas.microsoft.com/office/drawing/2014/main" id="{ADFB780F-00AB-4339-8FAF-B441DDB0D419}"/>
                  </a:ext>
                </a:extLst>
              </p:cNvPr>
              <p:cNvSpPr/>
              <p:nvPr/>
            </p:nvSpPr>
            <p:spPr>
              <a:xfrm>
                <a:off x="1004694" y="1200647"/>
                <a:ext cx="3089446"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Google Logo Design - Download Free PSD and Vector Files - GraphicMore">
                <a:extLst>
                  <a:ext uri="{FF2B5EF4-FFF2-40B4-BE49-F238E27FC236}">
                    <a16:creationId xmlns:a16="http://schemas.microsoft.com/office/drawing/2014/main" id="{BC8596C3-8110-42E9-8A81-C43089D0C64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360" t="30062" r="11585" b="35374"/>
              <a:stretch/>
            </p:blipFill>
            <p:spPr bwMode="auto">
              <a:xfrm>
                <a:off x="2594905" y="1535135"/>
                <a:ext cx="1432873" cy="6186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icrosoft News Centre UK: Home">
                <a:extLst>
                  <a:ext uri="{FF2B5EF4-FFF2-40B4-BE49-F238E27FC236}">
                    <a16:creationId xmlns:a16="http://schemas.microsoft.com/office/drawing/2014/main" id="{0A363B33-7B90-4531-BD6C-1FD9149178C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9202" t="30118" r="9313" b="35463"/>
              <a:stretch/>
            </p:blipFill>
            <p:spPr bwMode="auto">
              <a:xfrm>
                <a:off x="1118318" y="1648230"/>
                <a:ext cx="1502832" cy="355488"/>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extLst>
                <a:ext uri="{FF2B5EF4-FFF2-40B4-BE49-F238E27FC236}">
                  <a16:creationId xmlns:a16="http://schemas.microsoft.com/office/drawing/2014/main" id="{16F86C77-5104-4539-94D2-701FF4227322}"/>
                </a:ext>
              </a:extLst>
            </p:cNvPr>
            <p:cNvSpPr txBox="1"/>
            <p:nvPr/>
          </p:nvSpPr>
          <p:spPr>
            <a:xfrm>
              <a:off x="7734961" y="2225032"/>
              <a:ext cx="1492321"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4546A"/>
                  </a:solidFill>
                  <a:effectLst/>
                  <a:uLnTx/>
                  <a:uFillTx/>
                  <a:latin typeface="Calibri" panose="020F0502020204030204"/>
                  <a:ea typeface="+mn-ea"/>
                  <a:cs typeface="+mn-cs"/>
                </a:rPr>
                <a:t>Search Engine</a:t>
              </a:r>
              <a:endPar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45DE45E0-257B-4CEF-98BE-29240910F4B5}"/>
              </a:ext>
            </a:extLst>
          </p:cNvPr>
          <p:cNvGrpSpPr/>
          <p:nvPr/>
        </p:nvGrpSpPr>
        <p:grpSpPr>
          <a:xfrm>
            <a:off x="8538622" y="868328"/>
            <a:ext cx="3050711" cy="1250655"/>
            <a:chOff x="6879507" y="868328"/>
            <a:chExt cx="3050711" cy="1250655"/>
          </a:xfrm>
        </p:grpSpPr>
        <p:grpSp>
          <p:nvGrpSpPr>
            <p:cNvPr id="37" name="Group 36">
              <a:extLst>
                <a:ext uri="{FF2B5EF4-FFF2-40B4-BE49-F238E27FC236}">
                  <a16:creationId xmlns:a16="http://schemas.microsoft.com/office/drawing/2014/main" id="{E082EB96-49B6-4996-9A6E-60936173F0DC}"/>
                </a:ext>
              </a:extLst>
            </p:cNvPr>
            <p:cNvGrpSpPr/>
            <p:nvPr/>
          </p:nvGrpSpPr>
          <p:grpSpPr>
            <a:xfrm>
              <a:off x="6879507" y="868328"/>
              <a:ext cx="3050711" cy="1250655"/>
              <a:chOff x="4098478" y="1211060"/>
              <a:chExt cx="3050711" cy="1250655"/>
            </a:xfrm>
          </p:grpSpPr>
          <p:sp>
            <p:nvSpPr>
              <p:cNvPr id="36" name="Rectangle 35">
                <a:extLst>
                  <a:ext uri="{FF2B5EF4-FFF2-40B4-BE49-F238E27FC236}">
                    <a16:creationId xmlns:a16="http://schemas.microsoft.com/office/drawing/2014/main" id="{9356DF8F-09B8-43CC-B362-C9A34A09DA65}"/>
                  </a:ext>
                </a:extLst>
              </p:cNvPr>
              <p:cNvSpPr/>
              <p:nvPr/>
            </p:nvSpPr>
            <p:spPr>
              <a:xfrm>
                <a:off x="4098478" y="1211060"/>
                <a:ext cx="3050711"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Free Facebook Icon Vector #59752 - Free Icons Library">
                <a:extLst>
                  <a:ext uri="{FF2B5EF4-FFF2-40B4-BE49-F238E27FC236}">
                    <a16:creationId xmlns:a16="http://schemas.microsoft.com/office/drawing/2014/main" id="{388557E1-093B-486D-B5DE-CD7C9AD26D2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08355" y="1528785"/>
                <a:ext cx="813485" cy="8134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stagram Logo Stock Illustrations – 4,321 Instagram Logo Stock  Illustrations, Vectors &amp; Clipart - Dreamstime">
                <a:extLst>
                  <a:ext uri="{FF2B5EF4-FFF2-40B4-BE49-F238E27FC236}">
                    <a16:creationId xmlns:a16="http://schemas.microsoft.com/office/drawing/2014/main" id="{EFDAA006-AB40-4059-BB36-71611F29D0A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19002" y="1506984"/>
                <a:ext cx="788067" cy="7880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nkedin Icon Vector White #164093 - Free Icons Library">
                <a:extLst>
                  <a:ext uri="{FF2B5EF4-FFF2-40B4-BE49-F238E27FC236}">
                    <a16:creationId xmlns:a16="http://schemas.microsoft.com/office/drawing/2014/main" id="{F7BA3E2A-5DB1-4ACF-923A-5D925E7A9B37}"/>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1312" t="3460" r="22757"/>
              <a:stretch/>
            </p:blipFill>
            <p:spPr bwMode="auto">
              <a:xfrm>
                <a:off x="6141527" y="1556991"/>
                <a:ext cx="753856" cy="68418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TextBox 47">
              <a:extLst>
                <a:ext uri="{FF2B5EF4-FFF2-40B4-BE49-F238E27FC236}">
                  <a16:creationId xmlns:a16="http://schemas.microsoft.com/office/drawing/2014/main" id="{9F650436-FAF5-45C5-AEE7-14A24733FBE1}"/>
                </a:ext>
              </a:extLst>
            </p:cNvPr>
            <p:cNvSpPr txBox="1"/>
            <p:nvPr/>
          </p:nvSpPr>
          <p:spPr>
            <a:xfrm>
              <a:off x="7736530" y="887999"/>
              <a:ext cx="1492321" cy="261610"/>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Social Media </a:t>
              </a:r>
              <a:endParaRPr kumimoji="0" lang="en-US" sz="11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64" name="Group 63">
            <a:extLst>
              <a:ext uri="{FF2B5EF4-FFF2-40B4-BE49-F238E27FC236}">
                <a16:creationId xmlns:a16="http://schemas.microsoft.com/office/drawing/2014/main" id="{51F5CCC9-C676-4FDD-B7D5-2A8122FBDA26}"/>
              </a:ext>
            </a:extLst>
          </p:cNvPr>
          <p:cNvGrpSpPr/>
          <p:nvPr/>
        </p:nvGrpSpPr>
        <p:grpSpPr>
          <a:xfrm>
            <a:off x="4992537" y="2217734"/>
            <a:ext cx="3446346" cy="1250655"/>
            <a:chOff x="3380557" y="2229300"/>
            <a:chExt cx="3446346" cy="1250655"/>
          </a:xfrm>
        </p:grpSpPr>
        <p:grpSp>
          <p:nvGrpSpPr>
            <p:cNvPr id="34" name="Group 33">
              <a:extLst>
                <a:ext uri="{FF2B5EF4-FFF2-40B4-BE49-F238E27FC236}">
                  <a16:creationId xmlns:a16="http://schemas.microsoft.com/office/drawing/2014/main" id="{EBE8B316-A75D-4672-887A-3FAD744C5062}"/>
                </a:ext>
              </a:extLst>
            </p:cNvPr>
            <p:cNvGrpSpPr/>
            <p:nvPr/>
          </p:nvGrpSpPr>
          <p:grpSpPr>
            <a:xfrm>
              <a:off x="3380557" y="2229300"/>
              <a:ext cx="3446346" cy="1250655"/>
              <a:chOff x="8734695" y="1211060"/>
              <a:chExt cx="3050711" cy="1250655"/>
            </a:xfrm>
          </p:grpSpPr>
          <p:sp>
            <p:nvSpPr>
              <p:cNvPr id="33" name="Rectangle 32">
                <a:extLst>
                  <a:ext uri="{FF2B5EF4-FFF2-40B4-BE49-F238E27FC236}">
                    <a16:creationId xmlns:a16="http://schemas.microsoft.com/office/drawing/2014/main" id="{FDE8B9EE-844C-400F-BCC1-F7A98F16DE68}"/>
                  </a:ext>
                </a:extLst>
              </p:cNvPr>
              <p:cNvSpPr/>
              <p:nvPr/>
            </p:nvSpPr>
            <p:spPr>
              <a:xfrm>
                <a:off x="8734695" y="1211060"/>
                <a:ext cx="3050711"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eb PNG Images | Vector and PSD Files | Free Download on Pngtree">
                <a:extLst>
                  <a:ext uri="{FF2B5EF4-FFF2-40B4-BE49-F238E27FC236}">
                    <a16:creationId xmlns:a16="http://schemas.microsoft.com/office/drawing/2014/main" id="{2ED7C1E8-B7D9-4E3B-840C-292D2F5667D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880244" y="1450424"/>
                <a:ext cx="802757" cy="8027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Qué es un blog y para qué sirve?">
                <a:extLst>
                  <a:ext uri="{FF2B5EF4-FFF2-40B4-BE49-F238E27FC236}">
                    <a16:creationId xmlns:a16="http://schemas.microsoft.com/office/drawing/2014/main" id="{6E605DC0-4DF5-4F37-8E8E-9BC1BE720402}"/>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7803" t="23733" r="41849" b="33561"/>
              <a:stretch/>
            </p:blipFill>
            <p:spPr bwMode="auto">
              <a:xfrm>
                <a:off x="9848612" y="1713754"/>
                <a:ext cx="956085" cy="34419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Opened email envelope free vector icons designed by OCHA | Ilustrasi vektor,  Perangko, Amplop">
                <a:extLst>
                  <a:ext uri="{FF2B5EF4-FFF2-40B4-BE49-F238E27FC236}">
                    <a16:creationId xmlns:a16="http://schemas.microsoft.com/office/drawing/2014/main" id="{FB584AAC-678C-4412-B317-2B1790FEBFA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918691" y="1391136"/>
                <a:ext cx="828184" cy="802757"/>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9A424D92-9A48-4916-ADB8-E8B86CB55277}"/>
                </a:ext>
              </a:extLst>
            </p:cNvPr>
            <p:cNvSpPr txBox="1"/>
            <p:nvPr/>
          </p:nvSpPr>
          <p:spPr>
            <a:xfrm>
              <a:off x="4357569" y="2236743"/>
              <a:ext cx="1492321"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e-Communication</a:t>
              </a:r>
            </a:p>
          </p:txBody>
        </p:sp>
      </p:grpSp>
      <p:grpSp>
        <p:nvGrpSpPr>
          <p:cNvPr id="66" name="Group 65">
            <a:extLst>
              <a:ext uri="{FF2B5EF4-FFF2-40B4-BE49-F238E27FC236}">
                <a16:creationId xmlns:a16="http://schemas.microsoft.com/office/drawing/2014/main" id="{499DCBF3-3E7B-489A-8450-FAA29D9ADECB}"/>
              </a:ext>
            </a:extLst>
          </p:cNvPr>
          <p:cNvGrpSpPr/>
          <p:nvPr/>
        </p:nvGrpSpPr>
        <p:grpSpPr>
          <a:xfrm>
            <a:off x="4060647" y="3570645"/>
            <a:ext cx="4387664" cy="1250655"/>
            <a:chOff x="4060647" y="3551791"/>
            <a:chExt cx="4387664" cy="1250655"/>
          </a:xfrm>
        </p:grpSpPr>
        <p:grpSp>
          <p:nvGrpSpPr>
            <p:cNvPr id="32" name="Group 31">
              <a:extLst>
                <a:ext uri="{FF2B5EF4-FFF2-40B4-BE49-F238E27FC236}">
                  <a16:creationId xmlns:a16="http://schemas.microsoft.com/office/drawing/2014/main" id="{3AD866F9-1FF1-4EA8-A42A-8AD15231EE30}"/>
                </a:ext>
              </a:extLst>
            </p:cNvPr>
            <p:cNvGrpSpPr/>
            <p:nvPr/>
          </p:nvGrpSpPr>
          <p:grpSpPr>
            <a:xfrm>
              <a:off x="4060647" y="3551791"/>
              <a:ext cx="4387664" cy="1250655"/>
              <a:chOff x="6452954" y="2705711"/>
              <a:chExt cx="5230047" cy="1250655"/>
            </a:xfrm>
          </p:grpSpPr>
          <p:sp>
            <p:nvSpPr>
              <p:cNvPr id="31" name="Rectangle 30">
                <a:extLst>
                  <a:ext uri="{FF2B5EF4-FFF2-40B4-BE49-F238E27FC236}">
                    <a16:creationId xmlns:a16="http://schemas.microsoft.com/office/drawing/2014/main" id="{1C97FCB7-C8B8-4D0B-8F3C-780BB80C94D4}"/>
                  </a:ext>
                </a:extLst>
              </p:cNvPr>
              <p:cNvSpPr/>
              <p:nvPr/>
            </p:nvSpPr>
            <p:spPr>
              <a:xfrm>
                <a:off x="6452954" y="2705711"/>
                <a:ext cx="5230047"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8" descr="Tv Images | Free Vectors, Stock Photos &amp; PSD">
                <a:extLst>
                  <a:ext uri="{FF2B5EF4-FFF2-40B4-BE49-F238E27FC236}">
                    <a16:creationId xmlns:a16="http://schemas.microsoft.com/office/drawing/2014/main" id="{64811DDC-A690-41F7-AFF3-6FB07FE8105C}"/>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21996" t="11913" r="22179" b="23059"/>
              <a:stretch/>
            </p:blipFill>
            <p:spPr bwMode="auto">
              <a:xfrm>
                <a:off x="10545839" y="2759624"/>
                <a:ext cx="970353" cy="113030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adio « Logo Faves | Logo Inspiration Gallery | Typographic logo, Word mark  logo, Typographic logo design">
                <a:extLst>
                  <a:ext uri="{FF2B5EF4-FFF2-40B4-BE49-F238E27FC236}">
                    <a16:creationId xmlns:a16="http://schemas.microsoft.com/office/drawing/2014/main" id="{DFCA3200-16D5-40EC-BCCB-1989AC0248A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21802" t="23784" r="27150" b="23045"/>
              <a:stretch/>
            </p:blipFill>
            <p:spPr bwMode="auto">
              <a:xfrm>
                <a:off x="9341335" y="3058795"/>
                <a:ext cx="1076325" cy="6917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Vector Graphics Newspaper Clip Art Illustration, PNG, 1347x1098px, Newspaper,  Icon Design, News, Online Newspaper, Paper Product">
                <a:extLst>
                  <a:ext uri="{FF2B5EF4-FFF2-40B4-BE49-F238E27FC236}">
                    <a16:creationId xmlns:a16="http://schemas.microsoft.com/office/drawing/2014/main" id="{232A7681-5FF7-4DE6-B08E-CCD37E1B380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975805" y="2880237"/>
                <a:ext cx="1191724" cy="97156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illboard Svg Png Icon Free Download (#454421) - OnlineWebFonts.COM">
                <a:extLst>
                  <a:ext uri="{FF2B5EF4-FFF2-40B4-BE49-F238E27FC236}">
                    <a16:creationId xmlns:a16="http://schemas.microsoft.com/office/drawing/2014/main" id="{2E0B943A-D9A6-4E42-A9A9-2FCCC021358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47964" y="2816183"/>
                <a:ext cx="1098821" cy="1084235"/>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51">
              <a:extLst>
                <a:ext uri="{FF2B5EF4-FFF2-40B4-BE49-F238E27FC236}">
                  <a16:creationId xmlns:a16="http://schemas.microsoft.com/office/drawing/2014/main" id="{1D2CF3DF-8C8C-4EDC-9B37-F39E876C1A51}"/>
                </a:ext>
              </a:extLst>
            </p:cNvPr>
            <p:cNvSpPr txBox="1"/>
            <p:nvPr/>
          </p:nvSpPr>
          <p:spPr>
            <a:xfrm>
              <a:off x="5905099" y="3568276"/>
              <a:ext cx="1492321"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Traditional Media</a:t>
              </a:r>
            </a:p>
          </p:txBody>
        </p:sp>
      </p:grpSp>
      <p:sp>
        <p:nvSpPr>
          <p:cNvPr id="54" name="TextBox 53">
            <a:extLst>
              <a:ext uri="{FF2B5EF4-FFF2-40B4-BE49-F238E27FC236}">
                <a16:creationId xmlns:a16="http://schemas.microsoft.com/office/drawing/2014/main" id="{94B9DAD9-3BF0-4E6F-92E7-5DAA89FB5B54}"/>
              </a:ext>
            </a:extLst>
          </p:cNvPr>
          <p:cNvSpPr txBox="1"/>
          <p:nvPr/>
        </p:nvSpPr>
        <p:spPr>
          <a:xfrm>
            <a:off x="9314025" y="3579908"/>
            <a:ext cx="1492321"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Events </a:t>
            </a:r>
          </a:p>
        </p:txBody>
      </p:sp>
      <p:sp>
        <p:nvSpPr>
          <p:cNvPr id="55" name="TextBox 54">
            <a:extLst>
              <a:ext uri="{FF2B5EF4-FFF2-40B4-BE49-F238E27FC236}">
                <a16:creationId xmlns:a16="http://schemas.microsoft.com/office/drawing/2014/main" id="{C9BEDF78-0099-4A2A-A5F0-3F16E5A70141}"/>
              </a:ext>
            </a:extLst>
          </p:cNvPr>
          <p:cNvSpPr txBox="1"/>
          <p:nvPr/>
        </p:nvSpPr>
        <p:spPr>
          <a:xfrm>
            <a:off x="1621410" y="4953906"/>
            <a:ext cx="1967005"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Traditional </a:t>
            </a:r>
            <a:r>
              <a:rPr kumimoji="0" lang="en-US" sz="1100" b="1" i="0" u="none" strike="noStrike" kern="1200" cap="none" spc="0" normalizeH="0" baseline="0" noProof="0">
                <a:ln>
                  <a:noFill/>
                </a:ln>
                <a:solidFill>
                  <a:srgbClr val="44546A"/>
                </a:solidFill>
                <a:effectLst/>
                <a:uLnTx/>
                <a:uFillTx/>
                <a:latin typeface="Calibri" panose="020F0502020204030204"/>
                <a:ea typeface="+mn-ea"/>
                <a:cs typeface="+mn-cs"/>
              </a:rPr>
              <a:t>Communication </a:t>
            </a:r>
            <a:endPar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pic>
        <p:nvPicPr>
          <p:cNvPr id="56" name="Picture 26" descr="Targeted email marketing color icon Royalty Free Vector">
            <a:extLst>
              <a:ext uri="{FF2B5EF4-FFF2-40B4-BE49-F238E27FC236}">
                <a16:creationId xmlns:a16="http://schemas.microsoft.com/office/drawing/2014/main" id="{A1273360-B766-4C68-A0C0-98CDA9F70367}"/>
              </a:ext>
            </a:extLst>
          </p:cNvPr>
          <p:cNvPicPr>
            <a:picLocks noChangeAspect="1" noChangeArrowheads="1"/>
          </p:cNvPicPr>
          <p:nvPr/>
        </p:nvPicPr>
        <p:blipFill rotWithShape="1">
          <a:blip r:embed="rId29">
            <a:extLst>
              <a:ext uri="{BEBA8EAE-BF5A-486C-A8C5-ECC9F3942E4B}">
                <a14:imgProps xmlns:a14="http://schemas.microsoft.com/office/drawing/2010/main">
                  <a14:imgLayer r:embed="rId30">
                    <a14:imgEffect>
                      <a14:saturation sat="0"/>
                    </a14:imgEffect>
                  </a14:imgLayer>
                </a14:imgProps>
              </a:ext>
              <a:ext uri="{28A0092B-C50C-407E-A947-70E740481C1C}">
                <a14:useLocalDpi xmlns:a14="http://schemas.microsoft.com/office/drawing/2010/main" val="0"/>
              </a:ext>
            </a:extLst>
          </a:blip>
          <a:srcRect l="10748" t="13221" r="8611" b="14384"/>
          <a:stretch/>
        </p:blipFill>
        <p:spPr bwMode="auto">
          <a:xfrm>
            <a:off x="2625423" y="5287819"/>
            <a:ext cx="891665" cy="8634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2FCC5B7B-2479-499D-BC8E-14A491C811C0}"/>
              </a:ext>
            </a:extLst>
          </p:cNvPr>
          <p:cNvSpPr txBox="1"/>
          <p:nvPr/>
        </p:nvSpPr>
        <p:spPr>
          <a:xfrm>
            <a:off x="4633071" y="4955544"/>
            <a:ext cx="1967005"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Research</a:t>
            </a:r>
          </a:p>
        </p:txBody>
      </p:sp>
      <p:pic>
        <p:nvPicPr>
          <p:cNvPr id="58" name="Picture 36" descr="Product Design | Meaning | Characteristics of Good Product Design">
            <a:extLst>
              <a:ext uri="{FF2B5EF4-FFF2-40B4-BE49-F238E27FC236}">
                <a16:creationId xmlns:a16="http://schemas.microsoft.com/office/drawing/2014/main" id="{A440863A-3555-4F7B-9B86-8EC20A1590E0}"/>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486559" y="5182372"/>
            <a:ext cx="863466" cy="863466"/>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EFF0EC49-A80B-47E6-9785-CE32B8D2B2F8}"/>
              </a:ext>
            </a:extLst>
          </p:cNvPr>
          <p:cNvSpPr/>
          <p:nvPr/>
        </p:nvSpPr>
        <p:spPr>
          <a:xfrm>
            <a:off x="958751" y="2210244"/>
            <a:ext cx="3932016" cy="1249652"/>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9" name="Picture 38" descr="Distribution Channels Icon. Element Of Marketing For Mobile Concept And Web  Apps. Detailed Distribution Channels Icon Can Be Used Stock Illustration -  Illustration of communication, sales: 116296893">
            <a:extLst>
              <a:ext uri="{FF2B5EF4-FFF2-40B4-BE49-F238E27FC236}">
                <a16:creationId xmlns:a16="http://schemas.microsoft.com/office/drawing/2014/main" id="{0C4E1DE3-7BC0-4D1E-A405-1E0B874E1F58}"/>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7353" t="10708" r="16855" b="19419"/>
          <a:stretch/>
        </p:blipFill>
        <p:spPr bwMode="auto">
          <a:xfrm>
            <a:off x="2615059" y="2497242"/>
            <a:ext cx="760477" cy="863466"/>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F7DC53A3-2BCD-4AEF-87DF-23EC4C843A1E}"/>
              </a:ext>
            </a:extLst>
          </p:cNvPr>
          <p:cNvSpPr txBox="1"/>
          <p:nvPr/>
        </p:nvSpPr>
        <p:spPr>
          <a:xfrm>
            <a:off x="999260" y="3578592"/>
            <a:ext cx="2974867" cy="270147"/>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Customer Relationship Management </a:t>
            </a:r>
          </a:p>
        </p:txBody>
      </p:sp>
      <p:pic>
        <p:nvPicPr>
          <p:cNvPr id="1076" name="Picture 52" descr="Database Vector Icon #335284 - Free Icons Library">
            <a:extLst>
              <a:ext uri="{FF2B5EF4-FFF2-40B4-BE49-F238E27FC236}">
                <a16:creationId xmlns:a16="http://schemas.microsoft.com/office/drawing/2014/main" id="{3FC5A090-256F-4165-9522-ABEFCA8FA7B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213968" y="3923729"/>
            <a:ext cx="800491" cy="800491"/>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B2b icon on white Royalty Free Vector Image - VectorStock">
            <a:extLst>
              <a:ext uri="{FF2B5EF4-FFF2-40B4-BE49-F238E27FC236}">
                <a16:creationId xmlns:a16="http://schemas.microsoft.com/office/drawing/2014/main" id="{28DAAD1E-9562-41C9-BFB3-B1C4A6FF1FDF}"/>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21415" t="25574" r="17827" b="27725"/>
          <a:stretch/>
        </p:blipFill>
        <p:spPr bwMode="auto">
          <a:xfrm>
            <a:off x="1155433" y="2398021"/>
            <a:ext cx="1250017" cy="1036443"/>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Bczhifu Svg Png Icon Free Download (#343179) - OnlineWebFonts.COM">
            <a:extLst>
              <a:ext uri="{FF2B5EF4-FFF2-40B4-BE49-F238E27FC236}">
                <a16:creationId xmlns:a16="http://schemas.microsoft.com/office/drawing/2014/main" id="{1A7849E2-AB74-4F10-B7BE-57B35F54AB8F}"/>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723359" y="2376237"/>
            <a:ext cx="1030898" cy="1030898"/>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Ecommerce Website Development Services - Ecommerce Website Vector Png -  Free Transparent PNG Clipart Images Download">
            <a:extLst>
              <a:ext uri="{FF2B5EF4-FFF2-40B4-BE49-F238E27FC236}">
                <a16:creationId xmlns:a16="http://schemas.microsoft.com/office/drawing/2014/main" id="{E2DE6AEA-1208-4E27-8B16-108386FD904A}"/>
              </a:ext>
            </a:extLst>
          </p:cNvPr>
          <p:cNvPicPr>
            <a:picLocks noChangeAspect="1" noChangeArrowheads="1"/>
          </p:cNvPicPr>
          <p:nvPr/>
        </p:nvPicPr>
        <p:blipFill>
          <a:blip r:embed="rId37">
            <a:extLst>
              <a:ext uri="{BEBA8EAE-BF5A-486C-A8C5-ECC9F3942E4B}">
                <a14:imgProps xmlns:a14="http://schemas.microsoft.com/office/drawing/2010/main">
                  <a14:imgLayer r:embed="rId3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20009" y="1098138"/>
            <a:ext cx="1877691" cy="941807"/>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Clip Art Online Shop Logo - Vector Online Shopping Logo , Transparent  Cartoon, Free Cliparts &amp; Silhouettes - NetClipart">
            <a:extLst>
              <a:ext uri="{FF2B5EF4-FFF2-40B4-BE49-F238E27FC236}">
                <a16:creationId xmlns:a16="http://schemas.microsoft.com/office/drawing/2014/main" id="{C8820B0D-E23A-44B6-BA44-647913B6529A}"/>
              </a:ext>
            </a:extLst>
          </p:cNvPr>
          <p:cNvPicPr>
            <a:picLocks noChangeAspect="1" noChangeArrowheads="1"/>
          </p:cNvPicPr>
          <p:nvPr/>
        </p:nvPicPr>
        <p:blipFill>
          <a:blip r:embed="rId39">
            <a:extLst>
              <a:ext uri="{BEBA8EAE-BF5A-486C-A8C5-ECC9F3942E4B}">
                <a14:imgProps xmlns:a14="http://schemas.microsoft.com/office/drawing/2010/main">
                  <a14:imgLayer r:embed="rId4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71562" y="986979"/>
            <a:ext cx="1492321" cy="1093609"/>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F20235CC-891F-4621-9D8D-90272283E676}"/>
              </a:ext>
            </a:extLst>
          </p:cNvPr>
          <p:cNvSpPr txBox="1"/>
          <p:nvPr/>
        </p:nvSpPr>
        <p:spPr>
          <a:xfrm>
            <a:off x="5200447" y="919031"/>
            <a:ext cx="1182445" cy="267022"/>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Online Shopping </a:t>
            </a:r>
            <a:endParaRPr kumimoji="0" lang="en-US" sz="11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B69E72F3-F4AD-4BC1-8C97-346B4895AA02}"/>
              </a:ext>
            </a:extLst>
          </p:cNvPr>
          <p:cNvSpPr txBox="1"/>
          <p:nvPr/>
        </p:nvSpPr>
        <p:spPr>
          <a:xfrm>
            <a:off x="2315453" y="2251025"/>
            <a:ext cx="1492321" cy="261610"/>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Offline Shopping </a:t>
            </a:r>
            <a:endParaRPr kumimoji="0" lang="en-US" sz="11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pic>
        <p:nvPicPr>
          <p:cNvPr id="1086" name="Picture 62" descr="Distribution Channel Icons - Download Free Vector Icons | Noun Project">
            <a:extLst>
              <a:ext uri="{FF2B5EF4-FFF2-40B4-BE49-F238E27FC236}">
                <a16:creationId xmlns:a16="http://schemas.microsoft.com/office/drawing/2014/main" id="{F1DD8AC7-5BE3-428D-8406-428023B9195C}"/>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349196" y="5180040"/>
            <a:ext cx="905668" cy="9056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3BA69D-E254-4CAE-A89C-453C056D117E}"/>
              </a:ext>
            </a:extLst>
          </p:cNvPr>
          <p:cNvSpPr txBox="1"/>
          <p:nvPr/>
        </p:nvSpPr>
        <p:spPr>
          <a:xfrm>
            <a:off x="94018" y="23340"/>
            <a:ext cx="4998518"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marR="0" lvl="0" indent="0" fontAlgn="auto">
              <a:lnSpc>
                <a:spcPct val="100000"/>
              </a:lnSpc>
              <a:spcBef>
                <a:spcPts val="0"/>
              </a:spcBef>
              <a:spcAft>
                <a:spcPts val="0"/>
              </a:spcAft>
              <a:buClrTx/>
              <a:buSzTx/>
              <a:buFontTx/>
              <a:buNone/>
              <a:tabLst/>
              <a:defRPr/>
            </a:pPr>
            <a:r>
              <a:rPr lang="en-US" sz="1400" b="1" kern="0" dirty="0">
                <a:solidFill>
                  <a:prstClr val="white">
                    <a:lumMod val="50000"/>
                  </a:prstClr>
                </a:solidFill>
                <a:latin typeface="Poppins" panose="00000500000000000000" pitchFamily="2" charset="0"/>
                <a:cs typeface="Poppins" panose="00000500000000000000" pitchFamily="2" charset="0"/>
              </a:rPr>
              <a:t>Traditional &amp; e marketing mix</a:t>
            </a:r>
          </a:p>
        </p:txBody>
      </p:sp>
      <p:sp>
        <p:nvSpPr>
          <p:cNvPr id="3" name="Speech Bubble: Rectangle with Corners Rounded 2">
            <a:extLst>
              <a:ext uri="{FF2B5EF4-FFF2-40B4-BE49-F238E27FC236}">
                <a16:creationId xmlns:a16="http://schemas.microsoft.com/office/drawing/2014/main" id="{EA9043FF-C381-422E-81CA-CB6AF712B69B}"/>
              </a:ext>
            </a:extLst>
          </p:cNvPr>
          <p:cNvSpPr/>
          <p:nvPr/>
        </p:nvSpPr>
        <p:spPr>
          <a:xfrm>
            <a:off x="5645803" y="-8354"/>
            <a:ext cx="3684376" cy="916234"/>
          </a:xfrm>
          <a:prstGeom prst="wedgeRoundRectCallout">
            <a:avLst>
              <a:gd name="adj1" fmla="val -74929"/>
              <a:gd name="adj2" fmla="val 48655"/>
              <a:gd name="adj3" fmla="val 16667"/>
            </a:avLst>
          </a:prstGeom>
          <a:solidFill>
            <a:schemeClr val="accent3">
              <a:lumMod val="40000"/>
              <a:lumOff val="60000"/>
            </a:schemeClr>
          </a:solidFill>
          <a:ln>
            <a:solidFill>
              <a:schemeClr val="accent3">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4546A"/>
                </a:solidFill>
                <a:effectLst/>
                <a:uLnTx/>
                <a:uFillTx/>
                <a:latin typeface="Calibri" panose="020F0502020204030204"/>
                <a:ea typeface="+mn-ea"/>
                <a:cs typeface="+mn-cs"/>
              </a:rPr>
              <a:t>We drafted a high-level view of the marketing landscape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4546A"/>
                </a:solidFill>
                <a:effectLst/>
                <a:uLnTx/>
                <a:uFillTx/>
                <a:latin typeface="Calibri" panose="020F0502020204030204"/>
                <a:ea typeface="+mn-ea"/>
                <a:cs typeface="+mn-cs"/>
              </a:rPr>
              <a:t>It is for the audience to view the whole perspective of Marketing specialties and the various segmentations within them. </a:t>
            </a:r>
          </a:p>
        </p:txBody>
      </p:sp>
    </p:spTree>
    <p:extLst>
      <p:ext uri="{BB962C8B-B14F-4D97-AF65-F5344CB8AC3E}">
        <p14:creationId xmlns:p14="http://schemas.microsoft.com/office/powerpoint/2010/main" val="4013240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32398">
            <a:extLst>
              <a:ext uri="{FF2B5EF4-FFF2-40B4-BE49-F238E27FC236}">
                <a16:creationId xmlns:a16="http://schemas.microsoft.com/office/drawing/2014/main" id="{0B23282A-E693-4599-9CAF-997787649C09}"/>
              </a:ext>
            </a:extLst>
          </p:cNvPr>
          <p:cNvSpPr/>
          <p:nvPr/>
        </p:nvSpPr>
        <p:spPr>
          <a:xfrm>
            <a:off x="3408863" y="1506044"/>
            <a:ext cx="1339454" cy="1339455"/>
          </a:xfrm>
          <a:prstGeom prst="ellipse">
            <a:avLst/>
          </a:prstGeom>
          <a:solidFill>
            <a:srgbClr val="FFFFFF">
              <a:lumMod val="75000"/>
            </a:srgbClr>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44" name="Shape 32399">
            <a:extLst>
              <a:ext uri="{FF2B5EF4-FFF2-40B4-BE49-F238E27FC236}">
                <a16:creationId xmlns:a16="http://schemas.microsoft.com/office/drawing/2014/main" id="{23DDC93B-26FD-4234-B473-B8224DF54D4D}"/>
              </a:ext>
            </a:extLst>
          </p:cNvPr>
          <p:cNvSpPr/>
          <p:nvPr/>
        </p:nvSpPr>
        <p:spPr>
          <a:xfrm>
            <a:off x="5431440" y="1506044"/>
            <a:ext cx="1339454" cy="1339455"/>
          </a:xfrm>
          <a:prstGeom prst="ellipse">
            <a:avLst/>
          </a:prstGeom>
          <a:solidFill>
            <a:srgbClr val="FFFFFF">
              <a:lumMod val="75000"/>
            </a:srgbClr>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45" name="Shape 32400">
            <a:extLst>
              <a:ext uri="{FF2B5EF4-FFF2-40B4-BE49-F238E27FC236}">
                <a16:creationId xmlns:a16="http://schemas.microsoft.com/office/drawing/2014/main" id="{24D536A4-B92F-4AA8-84FD-75CE61269B31}"/>
              </a:ext>
            </a:extLst>
          </p:cNvPr>
          <p:cNvSpPr/>
          <p:nvPr/>
        </p:nvSpPr>
        <p:spPr>
          <a:xfrm>
            <a:off x="9476593" y="5036438"/>
            <a:ext cx="1339454" cy="1339455"/>
          </a:xfrm>
          <a:prstGeom prst="ellipse">
            <a:avLst/>
          </a:prstGeom>
          <a:solidFill>
            <a:srgbClr val="FFFFFF">
              <a:lumMod val="75000"/>
            </a:srgbClr>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46" name="Shape 32403">
            <a:extLst>
              <a:ext uri="{FF2B5EF4-FFF2-40B4-BE49-F238E27FC236}">
                <a16:creationId xmlns:a16="http://schemas.microsoft.com/office/drawing/2014/main" id="{43A80194-94E7-4E10-9096-3F8D0048B1A1}"/>
              </a:ext>
            </a:extLst>
          </p:cNvPr>
          <p:cNvSpPr/>
          <p:nvPr/>
        </p:nvSpPr>
        <p:spPr>
          <a:xfrm>
            <a:off x="1285178" y="1404935"/>
            <a:ext cx="1541671" cy="1541673"/>
          </a:xfrm>
          <a:prstGeom prst="ellipse">
            <a:avLst/>
          </a:prstGeom>
          <a:solidFill>
            <a:schemeClr val="accent1"/>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47" name="Shape 32407">
            <a:extLst>
              <a:ext uri="{FF2B5EF4-FFF2-40B4-BE49-F238E27FC236}">
                <a16:creationId xmlns:a16="http://schemas.microsoft.com/office/drawing/2014/main" id="{3C670DBE-F36C-4A72-B04B-DF4D3D62EA6A}"/>
              </a:ext>
            </a:extLst>
          </p:cNvPr>
          <p:cNvSpPr/>
          <p:nvPr/>
        </p:nvSpPr>
        <p:spPr>
          <a:xfrm>
            <a:off x="3408863" y="5036438"/>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48" name="Shape 32408">
            <a:extLst>
              <a:ext uri="{FF2B5EF4-FFF2-40B4-BE49-F238E27FC236}">
                <a16:creationId xmlns:a16="http://schemas.microsoft.com/office/drawing/2014/main" id="{495B7814-CD15-4F50-87FF-5BE5FD26B561}"/>
              </a:ext>
            </a:extLst>
          </p:cNvPr>
          <p:cNvSpPr/>
          <p:nvPr/>
        </p:nvSpPr>
        <p:spPr>
          <a:xfrm>
            <a:off x="5431440" y="5036438"/>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49" name="Shape 32409">
            <a:extLst>
              <a:ext uri="{FF2B5EF4-FFF2-40B4-BE49-F238E27FC236}">
                <a16:creationId xmlns:a16="http://schemas.microsoft.com/office/drawing/2014/main" id="{6911F8F5-011C-4100-A4EB-C3C2DA8E519B}"/>
              </a:ext>
            </a:extLst>
          </p:cNvPr>
          <p:cNvSpPr/>
          <p:nvPr/>
        </p:nvSpPr>
        <p:spPr>
          <a:xfrm>
            <a:off x="7454017" y="5036438"/>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50" name="Shape 32412">
            <a:extLst>
              <a:ext uri="{FF2B5EF4-FFF2-40B4-BE49-F238E27FC236}">
                <a16:creationId xmlns:a16="http://schemas.microsoft.com/office/drawing/2014/main" id="{6E2F395A-9D44-4EF3-9F5F-845C9BB0E938}"/>
              </a:ext>
            </a:extLst>
          </p:cNvPr>
          <p:cNvSpPr/>
          <p:nvPr/>
        </p:nvSpPr>
        <p:spPr>
          <a:xfrm>
            <a:off x="1285178" y="4935329"/>
            <a:ext cx="1541671" cy="1541671"/>
          </a:xfrm>
          <a:prstGeom prst="ellipse">
            <a:avLst/>
          </a:prstGeom>
          <a:solidFill>
            <a:schemeClr val="accent2"/>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51" name="Shape 32416">
            <a:extLst>
              <a:ext uri="{FF2B5EF4-FFF2-40B4-BE49-F238E27FC236}">
                <a16:creationId xmlns:a16="http://schemas.microsoft.com/office/drawing/2014/main" id="{A67A65A4-D119-4012-8C1B-32E4543FAC68}"/>
              </a:ext>
            </a:extLst>
          </p:cNvPr>
          <p:cNvSpPr/>
          <p:nvPr/>
        </p:nvSpPr>
        <p:spPr>
          <a:xfrm>
            <a:off x="3408863" y="3271242"/>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52" name="Shape 32417">
            <a:extLst>
              <a:ext uri="{FF2B5EF4-FFF2-40B4-BE49-F238E27FC236}">
                <a16:creationId xmlns:a16="http://schemas.microsoft.com/office/drawing/2014/main" id="{6A2E04DD-88FD-4FD7-A163-0274D2EFBF84}"/>
              </a:ext>
            </a:extLst>
          </p:cNvPr>
          <p:cNvSpPr/>
          <p:nvPr/>
        </p:nvSpPr>
        <p:spPr>
          <a:xfrm>
            <a:off x="5431440" y="3271242"/>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53" name="Shape 32418">
            <a:extLst>
              <a:ext uri="{FF2B5EF4-FFF2-40B4-BE49-F238E27FC236}">
                <a16:creationId xmlns:a16="http://schemas.microsoft.com/office/drawing/2014/main" id="{DE779ACE-F56F-48B1-B04C-2BDE84600A22}"/>
              </a:ext>
            </a:extLst>
          </p:cNvPr>
          <p:cNvSpPr/>
          <p:nvPr/>
        </p:nvSpPr>
        <p:spPr>
          <a:xfrm>
            <a:off x="7454017" y="3271242"/>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54" name="Shape 32419">
            <a:extLst>
              <a:ext uri="{FF2B5EF4-FFF2-40B4-BE49-F238E27FC236}">
                <a16:creationId xmlns:a16="http://schemas.microsoft.com/office/drawing/2014/main" id="{17D84EB8-14D3-48CF-8EBE-18F0FFA7683D}"/>
              </a:ext>
            </a:extLst>
          </p:cNvPr>
          <p:cNvSpPr/>
          <p:nvPr/>
        </p:nvSpPr>
        <p:spPr>
          <a:xfrm>
            <a:off x="9476593" y="3271242"/>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55" name="Shape 32421">
            <a:extLst>
              <a:ext uri="{FF2B5EF4-FFF2-40B4-BE49-F238E27FC236}">
                <a16:creationId xmlns:a16="http://schemas.microsoft.com/office/drawing/2014/main" id="{7A0305EB-AE60-4DC6-8A49-F694EE2F9A08}"/>
              </a:ext>
            </a:extLst>
          </p:cNvPr>
          <p:cNvSpPr/>
          <p:nvPr/>
        </p:nvSpPr>
        <p:spPr>
          <a:xfrm>
            <a:off x="1285178" y="3170133"/>
            <a:ext cx="1541671" cy="1541671"/>
          </a:xfrm>
          <a:prstGeom prst="ellipse">
            <a:avLst/>
          </a:prstGeom>
          <a:solidFill>
            <a:schemeClr val="accent3"/>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56" name="Freeform 82">
            <a:extLst>
              <a:ext uri="{FF2B5EF4-FFF2-40B4-BE49-F238E27FC236}">
                <a16:creationId xmlns:a16="http://schemas.microsoft.com/office/drawing/2014/main" id="{0D4B9167-2453-4CCC-94AC-4B2692CEBF5C}"/>
              </a:ext>
            </a:extLst>
          </p:cNvPr>
          <p:cNvSpPr>
            <a:spLocks noChangeArrowheads="1"/>
          </p:cNvSpPr>
          <p:nvPr/>
        </p:nvSpPr>
        <p:spPr bwMode="auto">
          <a:xfrm>
            <a:off x="1847791" y="3403516"/>
            <a:ext cx="416446" cy="390005"/>
          </a:xfrm>
          <a:custGeom>
            <a:avLst/>
            <a:gdLst>
              <a:gd name="T0" fmla="*/ 28575 w 899753"/>
              <a:gd name="T1" fmla="*/ 444500 h 842603"/>
              <a:gd name="T2" fmla="*/ 65686 w 899753"/>
              <a:gd name="T3" fmla="*/ 449899 h 842603"/>
              <a:gd name="T4" fmla="*/ 366179 w 899753"/>
              <a:gd name="T5" fmla="*/ 475816 h 842603"/>
              <a:gd name="T6" fmla="*/ 366179 w 899753"/>
              <a:gd name="T7" fmla="*/ 533047 h 842603"/>
              <a:gd name="T8" fmla="*/ 535161 w 899753"/>
              <a:gd name="T9" fmla="*/ 533047 h 842603"/>
              <a:gd name="T10" fmla="*/ 535161 w 899753"/>
              <a:gd name="T11" fmla="*/ 475816 h 842603"/>
              <a:gd name="T12" fmla="*/ 835293 w 899753"/>
              <a:gd name="T13" fmla="*/ 449899 h 842603"/>
              <a:gd name="T14" fmla="*/ 872765 w 899753"/>
              <a:gd name="T15" fmla="*/ 444500 h 842603"/>
              <a:gd name="T16" fmla="*/ 872765 w 899753"/>
              <a:gd name="T17" fmla="*/ 769894 h 842603"/>
              <a:gd name="T18" fmla="*/ 799984 w 899753"/>
              <a:gd name="T19" fmla="*/ 842603 h 842603"/>
              <a:gd name="T20" fmla="*/ 101356 w 899753"/>
              <a:gd name="T21" fmla="*/ 842603 h 842603"/>
              <a:gd name="T22" fmla="*/ 28575 w 899753"/>
              <a:gd name="T23" fmla="*/ 769894 h 842603"/>
              <a:gd name="T24" fmla="*/ 348884 w 899753"/>
              <a:gd name="T25" fmla="*/ 56606 h 842603"/>
              <a:gd name="T26" fmla="*/ 337362 w 899753"/>
              <a:gd name="T27" fmla="*/ 68144 h 842603"/>
              <a:gd name="T28" fmla="*/ 337362 w 899753"/>
              <a:gd name="T29" fmla="*/ 112852 h 842603"/>
              <a:gd name="T30" fmla="*/ 562391 w 899753"/>
              <a:gd name="T31" fmla="*/ 112852 h 842603"/>
              <a:gd name="T32" fmla="*/ 562391 w 899753"/>
              <a:gd name="T33" fmla="*/ 68144 h 842603"/>
              <a:gd name="T34" fmla="*/ 550869 w 899753"/>
              <a:gd name="T35" fmla="*/ 56606 h 842603"/>
              <a:gd name="T36" fmla="*/ 325841 w 899753"/>
              <a:gd name="T37" fmla="*/ 0 h 842603"/>
              <a:gd name="T38" fmla="*/ 573912 w 899753"/>
              <a:gd name="T39" fmla="*/ 0 h 842603"/>
              <a:gd name="T40" fmla="*/ 618558 w 899753"/>
              <a:gd name="T41" fmla="*/ 44708 h 842603"/>
              <a:gd name="T42" fmla="*/ 618558 w 899753"/>
              <a:gd name="T43" fmla="*/ 112852 h 842603"/>
              <a:gd name="T44" fmla="*/ 855108 w 899753"/>
              <a:gd name="T45" fmla="*/ 112852 h 842603"/>
              <a:gd name="T46" fmla="*/ 899753 w 899753"/>
              <a:gd name="T47" fmla="*/ 157561 h 842603"/>
              <a:gd name="T48" fmla="*/ 899753 w 899753"/>
              <a:gd name="T49" fmla="*/ 390837 h 842603"/>
              <a:gd name="T50" fmla="*/ 816943 w 899753"/>
              <a:gd name="T51" fmla="*/ 402014 h 842603"/>
              <a:gd name="T52" fmla="*/ 534307 w 899753"/>
              <a:gd name="T53" fmla="*/ 425089 h 842603"/>
              <a:gd name="T54" fmla="*/ 534307 w 899753"/>
              <a:gd name="T55" fmla="*/ 366320 h 842603"/>
              <a:gd name="T56" fmla="*/ 365446 w 899753"/>
              <a:gd name="T57" fmla="*/ 366320 h 842603"/>
              <a:gd name="T58" fmla="*/ 365446 w 899753"/>
              <a:gd name="T59" fmla="*/ 425089 h 842603"/>
              <a:gd name="T60" fmla="*/ 83171 w 899753"/>
              <a:gd name="T61" fmla="*/ 402014 h 842603"/>
              <a:gd name="T62" fmla="*/ 0 w 899753"/>
              <a:gd name="T63" fmla="*/ 390837 h 842603"/>
              <a:gd name="T64" fmla="*/ 0 w 899753"/>
              <a:gd name="T65" fmla="*/ 157561 h 842603"/>
              <a:gd name="T66" fmla="*/ 44646 w 899753"/>
              <a:gd name="T67" fmla="*/ 112852 h 842603"/>
              <a:gd name="T68" fmla="*/ 281195 w 899753"/>
              <a:gd name="T69" fmla="*/ 112852 h 842603"/>
              <a:gd name="T70" fmla="*/ 281195 w 899753"/>
              <a:gd name="T71" fmla="*/ 44708 h 8426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99753" h="842603">
                <a:moveTo>
                  <a:pt x="28575" y="444500"/>
                </a:moveTo>
                <a:lnTo>
                  <a:pt x="65686" y="449899"/>
                </a:lnTo>
                <a:cubicBezTo>
                  <a:pt x="165490" y="463937"/>
                  <a:pt x="265654" y="472576"/>
                  <a:pt x="366179" y="475816"/>
                </a:cubicBezTo>
                <a:lnTo>
                  <a:pt x="366179" y="533047"/>
                </a:lnTo>
                <a:lnTo>
                  <a:pt x="535161" y="533047"/>
                </a:lnTo>
                <a:lnTo>
                  <a:pt x="535161" y="475816"/>
                </a:lnTo>
                <a:cubicBezTo>
                  <a:pt x="635325" y="472576"/>
                  <a:pt x="735850" y="463937"/>
                  <a:pt x="835293" y="449899"/>
                </a:cubicBezTo>
                <a:lnTo>
                  <a:pt x="872765" y="444500"/>
                </a:lnTo>
                <a:lnTo>
                  <a:pt x="872765" y="769894"/>
                </a:lnTo>
                <a:lnTo>
                  <a:pt x="799984" y="842603"/>
                </a:lnTo>
                <a:lnTo>
                  <a:pt x="101356" y="842603"/>
                </a:lnTo>
                <a:lnTo>
                  <a:pt x="28575" y="769894"/>
                </a:lnTo>
                <a:lnTo>
                  <a:pt x="28575" y="444500"/>
                </a:lnTo>
                <a:close/>
                <a:moveTo>
                  <a:pt x="348884" y="56606"/>
                </a:moveTo>
                <a:lnTo>
                  <a:pt x="337362" y="68144"/>
                </a:lnTo>
                <a:lnTo>
                  <a:pt x="337362" y="112852"/>
                </a:lnTo>
                <a:lnTo>
                  <a:pt x="562391" y="112852"/>
                </a:lnTo>
                <a:lnTo>
                  <a:pt x="562391" y="68144"/>
                </a:lnTo>
                <a:lnTo>
                  <a:pt x="550869" y="56606"/>
                </a:lnTo>
                <a:lnTo>
                  <a:pt x="348884" y="56606"/>
                </a:lnTo>
                <a:close/>
                <a:moveTo>
                  <a:pt x="325841" y="0"/>
                </a:moveTo>
                <a:lnTo>
                  <a:pt x="573912" y="0"/>
                </a:lnTo>
                <a:lnTo>
                  <a:pt x="618558" y="44708"/>
                </a:lnTo>
                <a:lnTo>
                  <a:pt x="618558" y="112852"/>
                </a:lnTo>
                <a:lnTo>
                  <a:pt x="855108" y="112852"/>
                </a:lnTo>
                <a:lnTo>
                  <a:pt x="899753" y="157561"/>
                </a:lnTo>
                <a:lnTo>
                  <a:pt x="899753" y="390837"/>
                </a:lnTo>
                <a:lnTo>
                  <a:pt x="816943" y="402014"/>
                </a:lnTo>
                <a:cubicBezTo>
                  <a:pt x="722971" y="414633"/>
                  <a:pt x="628639" y="422205"/>
                  <a:pt x="534307" y="425089"/>
                </a:cubicBezTo>
                <a:lnTo>
                  <a:pt x="534307" y="366320"/>
                </a:lnTo>
                <a:lnTo>
                  <a:pt x="365446" y="366320"/>
                </a:lnTo>
                <a:lnTo>
                  <a:pt x="365446" y="425089"/>
                </a:lnTo>
                <a:cubicBezTo>
                  <a:pt x="271114" y="422205"/>
                  <a:pt x="176782" y="414633"/>
                  <a:pt x="83171" y="402014"/>
                </a:cubicBezTo>
                <a:lnTo>
                  <a:pt x="0" y="390837"/>
                </a:lnTo>
                <a:lnTo>
                  <a:pt x="0" y="157561"/>
                </a:lnTo>
                <a:lnTo>
                  <a:pt x="44646" y="112852"/>
                </a:lnTo>
                <a:lnTo>
                  <a:pt x="281195" y="112852"/>
                </a:lnTo>
                <a:lnTo>
                  <a:pt x="281195" y="44708"/>
                </a:lnTo>
                <a:lnTo>
                  <a:pt x="325841" y="0"/>
                </a:ln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57" name="TextBox 56">
            <a:extLst>
              <a:ext uri="{FF2B5EF4-FFF2-40B4-BE49-F238E27FC236}">
                <a16:creationId xmlns:a16="http://schemas.microsoft.com/office/drawing/2014/main" id="{CEE0A19C-4D1C-4A2B-968A-39BF1EF99701}"/>
              </a:ext>
            </a:extLst>
          </p:cNvPr>
          <p:cNvSpPr txBox="1"/>
          <p:nvPr/>
        </p:nvSpPr>
        <p:spPr>
          <a:xfrm>
            <a:off x="1386287" y="2127303"/>
            <a:ext cx="1339453" cy="33855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Social Media </a:t>
            </a:r>
          </a:p>
        </p:txBody>
      </p:sp>
      <p:sp>
        <p:nvSpPr>
          <p:cNvPr id="58" name="Freeform 41">
            <a:extLst>
              <a:ext uri="{FF2B5EF4-FFF2-40B4-BE49-F238E27FC236}">
                <a16:creationId xmlns:a16="http://schemas.microsoft.com/office/drawing/2014/main" id="{4BB74C51-0240-433C-B663-E70284371492}"/>
              </a:ext>
            </a:extLst>
          </p:cNvPr>
          <p:cNvSpPr>
            <a:spLocks noChangeArrowheads="1"/>
          </p:cNvSpPr>
          <p:nvPr/>
        </p:nvSpPr>
        <p:spPr bwMode="auto">
          <a:xfrm>
            <a:off x="1860644" y="1638384"/>
            <a:ext cx="390739" cy="416446"/>
          </a:xfrm>
          <a:custGeom>
            <a:avLst/>
            <a:gdLst>
              <a:gd name="T0" fmla="*/ 450379 w 2344"/>
              <a:gd name="T1" fmla="*/ 478140 h 2500"/>
              <a:gd name="T2" fmla="*/ 731775 w 2344"/>
              <a:gd name="T3" fmla="*/ 421973 h 2500"/>
              <a:gd name="T4" fmla="*/ 731775 w 2344"/>
              <a:gd name="T5" fmla="*/ 703168 h 2500"/>
              <a:gd name="T6" fmla="*/ 450379 w 2344"/>
              <a:gd name="T7" fmla="*/ 646641 h 2500"/>
              <a:gd name="T8" fmla="*/ 731775 w 2344"/>
              <a:gd name="T9" fmla="*/ 703168 h 2500"/>
              <a:gd name="T10" fmla="*/ 366068 w 2344"/>
              <a:gd name="T11" fmla="*/ 365446 h 2500"/>
              <a:gd name="T12" fmla="*/ 337964 w 2344"/>
              <a:gd name="T13" fmla="*/ 337362 h 2500"/>
              <a:gd name="T14" fmla="*/ 366068 w 2344"/>
              <a:gd name="T15" fmla="*/ 309279 h 2500"/>
              <a:gd name="T16" fmla="*/ 394171 w 2344"/>
              <a:gd name="T17" fmla="*/ 337362 h 2500"/>
              <a:gd name="T18" fmla="*/ 366068 w 2344"/>
              <a:gd name="T19" fmla="*/ 478140 h 2500"/>
              <a:gd name="T20" fmla="*/ 337964 w 2344"/>
              <a:gd name="T21" fmla="*/ 449696 h 2500"/>
              <a:gd name="T22" fmla="*/ 366068 w 2344"/>
              <a:gd name="T23" fmla="*/ 421973 h 2500"/>
              <a:gd name="T24" fmla="*/ 394171 w 2344"/>
              <a:gd name="T25" fmla="*/ 449696 h 2500"/>
              <a:gd name="T26" fmla="*/ 366068 w 2344"/>
              <a:gd name="T27" fmla="*/ 478140 h 2500"/>
              <a:gd name="T28" fmla="*/ 366068 w 2344"/>
              <a:gd name="T29" fmla="*/ 590474 h 2500"/>
              <a:gd name="T30" fmla="*/ 337964 w 2344"/>
              <a:gd name="T31" fmla="*/ 562391 h 2500"/>
              <a:gd name="T32" fmla="*/ 366068 w 2344"/>
              <a:gd name="T33" fmla="*/ 534307 h 2500"/>
              <a:gd name="T34" fmla="*/ 394171 w 2344"/>
              <a:gd name="T35" fmla="*/ 562391 h 2500"/>
              <a:gd name="T36" fmla="*/ 366068 w 2344"/>
              <a:gd name="T37" fmla="*/ 703168 h 2500"/>
              <a:gd name="T38" fmla="*/ 337964 w 2344"/>
              <a:gd name="T39" fmla="*/ 674725 h 2500"/>
              <a:gd name="T40" fmla="*/ 366068 w 2344"/>
              <a:gd name="T41" fmla="*/ 646641 h 2500"/>
              <a:gd name="T42" fmla="*/ 394171 w 2344"/>
              <a:gd name="T43" fmla="*/ 674725 h 2500"/>
              <a:gd name="T44" fmla="*/ 366068 w 2344"/>
              <a:gd name="T45" fmla="*/ 703168 h 2500"/>
              <a:gd name="T46" fmla="*/ 619000 w 2344"/>
              <a:gd name="T47" fmla="*/ 534307 h 2500"/>
              <a:gd name="T48" fmla="*/ 450379 w 2344"/>
              <a:gd name="T49" fmla="*/ 590474 h 2500"/>
              <a:gd name="T50" fmla="*/ 450379 w 2344"/>
              <a:gd name="T51" fmla="*/ 309279 h 2500"/>
              <a:gd name="T52" fmla="*/ 703311 w 2344"/>
              <a:gd name="T53" fmla="*/ 365446 h 2500"/>
              <a:gd name="T54" fmla="*/ 450379 w 2344"/>
              <a:gd name="T55" fmla="*/ 309279 h 2500"/>
              <a:gd name="T56" fmla="*/ 647104 w 2344"/>
              <a:gd name="T57" fmla="*/ 140418 h 2500"/>
              <a:gd name="T58" fmla="*/ 450379 w 2344"/>
              <a:gd name="T59" fmla="*/ 196585 h 2500"/>
              <a:gd name="T60" fmla="*/ 225189 w 2344"/>
              <a:gd name="T61" fmla="*/ 815502 h 2500"/>
              <a:gd name="T62" fmla="*/ 197086 w 2344"/>
              <a:gd name="T63" fmla="*/ 843586 h 2500"/>
              <a:gd name="T64" fmla="*/ 168982 w 2344"/>
              <a:gd name="T65" fmla="*/ 815502 h 2500"/>
              <a:gd name="T66" fmla="*/ 168982 w 2344"/>
              <a:gd name="T67" fmla="*/ 309279 h 2500"/>
              <a:gd name="T68" fmla="*/ 225189 w 2344"/>
              <a:gd name="T69" fmla="*/ 281195 h 2500"/>
              <a:gd name="T70" fmla="*/ 112775 w 2344"/>
              <a:gd name="T71" fmla="*/ 590474 h 2500"/>
              <a:gd name="T72" fmla="*/ 56568 w 2344"/>
              <a:gd name="T73" fmla="*/ 309279 h 2500"/>
              <a:gd name="T74" fmla="*/ 84311 w 2344"/>
              <a:gd name="T75" fmla="*/ 281195 h 2500"/>
              <a:gd name="T76" fmla="*/ 112775 w 2344"/>
              <a:gd name="T77" fmla="*/ 309279 h 2500"/>
              <a:gd name="T78" fmla="*/ 225189 w 2344"/>
              <a:gd name="T79" fmla="*/ 0 h 2500"/>
              <a:gd name="T80" fmla="*/ 84311 w 2344"/>
              <a:gd name="T81" fmla="*/ 225028 h 2500"/>
              <a:gd name="T82" fmla="*/ 0 w 2344"/>
              <a:gd name="T83" fmla="*/ 309279 h 2500"/>
              <a:gd name="T84" fmla="*/ 112775 w 2344"/>
              <a:gd name="T85" fmla="*/ 646641 h 2500"/>
              <a:gd name="T86" fmla="*/ 112775 w 2344"/>
              <a:gd name="T87" fmla="*/ 815502 h 2500"/>
              <a:gd name="T88" fmla="*/ 759879 w 2344"/>
              <a:gd name="T89" fmla="*/ 899753 h 2500"/>
              <a:gd name="T90" fmla="*/ 844190 w 2344"/>
              <a:gd name="T91" fmla="*/ 815502 h 2500"/>
              <a:gd name="T92" fmla="*/ 225189 w 2344"/>
              <a:gd name="T93" fmla="*/ 0 h 25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44" h="2500">
                <a:moveTo>
                  <a:pt x="2031" y="1328"/>
                </a:moveTo>
                <a:lnTo>
                  <a:pt x="1250" y="1328"/>
                </a:lnTo>
                <a:lnTo>
                  <a:pt x="1250" y="1172"/>
                </a:lnTo>
                <a:lnTo>
                  <a:pt x="2031" y="1172"/>
                </a:lnTo>
                <a:lnTo>
                  <a:pt x="2031" y="1328"/>
                </a:lnTo>
                <a:close/>
                <a:moveTo>
                  <a:pt x="2031" y="1953"/>
                </a:moveTo>
                <a:lnTo>
                  <a:pt x="1250" y="1953"/>
                </a:lnTo>
                <a:lnTo>
                  <a:pt x="1250" y="1796"/>
                </a:lnTo>
                <a:lnTo>
                  <a:pt x="2031" y="1796"/>
                </a:lnTo>
                <a:lnTo>
                  <a:pt x="2031" y="1953"/>
                </a:lnTo>
                <a:close/>
                <a:moveTo>
                  <a:pt x="1016" y="1015"/>
                </a:moveTo>
                <a:lnTo>
                  <a:pt x="1016" y="1015"/>
                </a:lnTo>
                <a:cubicBezTo>
                  <a:pt x="972" y="1015"/>
                  <a:pt x="938" y="980"/>
                  <a:pt x="938" y="937"/>
                </a:cubicBezTo>
                <a:cubicBezTo>
                  <a:pt x="938" y="893"/>
                  <a:pt x="972" y="859"/>
                  <a:pt x="1016" y="859"/>
                </a:cubicBezTo>
                <a:cubicBezTo>
                  <a:pt x="1059" y="859"/>
                  <a:pt x="1094" y="893"/>
                  <a:pt x="1094" y="937"/>
                </a:cubicBezTo>
                <a:cubicBezTo>
                  <a:pt x="1094" y="980"/>
                  <a:pt x="1059" y="1015"/>
                  <a:pt x="1016" y="1015"/>
                </a:cubicBezTo>
                <a:close/>
                <a:moveTo>
                  <a:pt x="1016" y="1328"/>
                </a:moveTo>
                <a:lnTo>
                  <a:pt x="1016" y="1328"/>
                </a:lnTo>
                <a:cubicBezTo>
                  <a:pt x="972" y="1328"/>
                  <a:pt x="938" y="1293"/>
                  <a:pt x="938" y="1249"/>
                </a:cubicBezTo>
                <a:cubicBezTo>
                  <a:pt x="938" y="1206"/>
                  <a:pt x="972" y="1172"/>
                  <a:pt x="1016" y="1172"/>
                </a:cubicBezTo>
                <a:cubicBezTo>
                  <a:pt x="1059" y="1172"/>
                  <a:pt x="1094" y="1206"/>
                  <a:pt x="1094" y="1249"/>
                </a:cubicBezTo>
                <a:cubicBezTo>
                  <a:pt x="1094" y="1293"/>
                  <a:pt x="1059" y="1328"/>
                  <a:pt x="1016" y="1328"/>
                </a:cubicBezTo>
                <a:close/>
                <a:moveTo>
                  <a:pt x="1016" y="1640"/>
                </a:moveTo>
                <a:lnTo>
                  <a:pt x="1016" y="1640"/>
                </a:lnTo>
                <a:cubicBezTo>
                  <a:pt x="972" y="1640"/>
                  <a:pt x="938" y="1605"/>
                  <a:pt x="938" y="1562"/>
                </a:cubicBezTo>
                <a:cubicBezTo>
                  <a:pt x="938" y="1519"/>
                  <a:pt x="972" y="1484"/>
                  <a:pt x="1016" y="1484"/>
                </a:cubicBezTo>
                <a:cubicBezTo>
                  <a:pt x="1059" y="1484"/>
                  <a:pt x="1094" y="1519"/>
                  <a:pt x="1094" y="1562"/>
                </a:cubicBezTo>
                <a:cubicBezTo>
                  <a:pt x="1094" y="1605"/>
                  <a:pt x="1059" y="1640"/>
                  <a:pt x="1016" y="1640"/>
                </a:cubicBezTo>
                <a:close/>
                <a:moveTo>
                  <a:pt x="1016" y="1953"/>
                </a:moveTo>
                <a:lnTo>
                  <a:pt x="1016" y="1953"/>
                </a:lnTo>
                <a:cubicBezTo>
                  <a:pt x="972" y="1953"/>
                  <a:pt x="938" y="1917"/>
                  <a:pt x="938" y="1874"/>
                </a:cubicBezTo>
                <a:cubicBezTo>
                  <a:pt x="938" y="1831"/>
                  <a:pt x="972" y="1796"/>
                  <a:pt x="1016" y="1796"/>
                </a:cubicBezTo>
                <a:cubicBezTo>
                  <a:pt x="1059" y="1796"/>
                  <a:pt x="1094" y="1831"/>
                  <a:pt x="1094" y="1874"/>
                </a:cubicBezTo>
                <a:cubicBezTo>
                  <a:pt x="1094" y="1917"/>
                  <a:pt x="1059" y="1953"/>
                  <a:pt x="1016" y="1953"/>
                </a:cubicBezTo>
                <a:close/>
                <a:moveTo>
                  <a:pt x="1250" y="1484"/>
                </a:moveTo>
                <a:lnTo>
                  <a:pt x="1718" y="1484"/>
                </a:lnTo>
                <a:lnTo>
                  <a:pt x="1718" y="1640"/>
                </a:lnTo>
                <a:lnTo>
                  <a:pt x="1250" y="1640"/>
                </a:lnTo>
                <a:lnTo>
                  <a:pt x="1250" y="1484"/>
                </a:lnTo>
                <a:close/>
                <a:moveTo>
                  <a:pt x="1250" y="859"/>
                </a:moveTo>
                <a:lnTo>
                  <a:pt x="1952" y="859"/>
                </a:lnTo>
                <a:lnTo>
                  <a:pt x="1952" y="1015"/>
                </a:lnTo>
                <a:lnTo>
                  <a:pt x="1250" y="1015"/>
                </a:lnTo>
                <a:lnTo>
                  <a:pt x="1250" y="859"/>
                </a:lnTo>
                <a:close/>
                <a:moveTo>
                  <a:pt x="1250" y="390"/>
                </a:moveTo>
                <a:lnTo>
                  <a:pt x="1796" y="390"/>
                </a:lnTo>
                <a:lnTo>
                  <a:pt x="1796" y="546"/>
                </a:lnTo>
                <a:lnTo>
                  <a:pt x="1250" y="546"/>
                </a:lnTo>
                <a:lnTo>
                  <a:pt x="1250" y="390"/>
                </a:lnTo>
                <a:close/>
                <a:moveTo>
                  <a:pt x="625" y="2265"/>
                </a:moveTo>
                <a:lnTo>
                  <a:pt x="625" y="2265"/>
                </a:lnTo>
                <a:cubicBezTo>
                  <a:pt x="625" y="2308"/>
                  <a:pt x="590" y="2343"/>
                  <a:pt x="547" y="2343"/>
                </a:cubicBezTo>
                <a:cubicBezTo>
                  <a:pt x="504" y="2343"/>
                  <a:pt x="469" y="2308"/>
                  <a:pt x="469" y="2265"/>
                </a:cubicBezTo>
                <a:lnTo>
                  <a:pt x="469" y="859"/>
                </a:lnTo>
                <a:cubicBezTo>
                  <a:pt x="469" y="831"/>
                  <a:pt x="463" y="806"/>
                  <a:pt x="454" y="781"/>
                </a:cubicBezTo>
                <a:lnTo>
                  <a:pt x="625" y="781"/>
                </a:lnTo>
                <a:lnTo>
                  <a:pt x="625" y="2265"/>
                </a:lnTo>
                <a:close/>
                <a:moveTo>
                  <a:pt x="313" y="1640"/>
                </a:moveTo>
                <a:lnTo>
                  <a:pt x="157" y="1640"/>
                </a:lnTo>
                <a:lnTo>
                  <a:pt x="157" y="859"/>
                </a:lnTo>
                <a:cubicBezTo>
                  <a:pt x="157" y="816"/>
                  <a:pt x="191" y="781"/>
                  <a:pt x="234" y="781"/>
                </a:cubicBezTo>
                <a:cubicBezTo>
                  <a:pt x="277" y="781"/>
                  <a:pt x="313" y="816"/>
                  <a:pt x="313" y="859"/>
                </a:cubicBezTo>
                <a:lnTo>
                  <a:pt x="313" y="1640"/>
                </a:lnTo>
                <a:close/>
                <a:moveTo>
                  <a:pt x="625" y="0"/>
                </a:moveTo>
                <a:lnTo>
                  <a:pt x="625" y="625"/>
                </a:lnTo>
                <a:lnTo>
                  <a:pt x="234" y="625"/>
                </a:lnTo>
                <a:cubicBezTo>
                  <a:pt x="105" y="625"/>
                  <a:pt x="0" y="730"/>
                  <a:pt x="0" y="859"/>
                </a:cubicBezTo>
                <a:lnTo>
                  <a:pt x="0" y="1796"/>
                </a:lnTo>
                <a:lnTo>
                  <a:pt x="313" y="1796"/>
                </a:lnTo>
                <a:lnTo>
                  <a:pt x="313" y="2265"/>
                </a:lnTo>
                <a:cubicBezTo>
                  <a:pt x="313" y="2394"/>
                  <a:pt x="418" y="2499"/>
                  <a:pt x="547" y="2499"/>
                </a:cubicBezTo>
                <a:lnTo>
                  <a:pt x="2109" y="2499"/>
                </a:lnTo>
                <a:cubicBezTo>
                  <a:pt x="2238" y="2499"/>
                  <a:pt x="2343" y="2394"/>
                  <a:pt x="2343" y="2265"/>
                </a:cubicBezTo>
                <a:lnTo>
                  <a:pt x="2343" y="0"/>
                </a:lnTo>
                <a:lnTo>
                  <a:pt x="625" y="0"/>
                </a:lnTo>
                <a:close/>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59" name="Freeform 85">
            <a:extLst>
              <a:ext uri="{FF2B5EF4-FFF2-40B4-BE49-F238E27FC236}">
                <a16:creationId xmlns:a16="http://schemas.microsoft.com/office/drawing/2014/main" id="{88FC726B-92E8-4B5F-B422-7B81FBE92E2D}"/>
              </a:ext>
            </a:extLst>
          </p:cNvPr>
          <p:cNvSpPr>
            <a:spLocks noChangeArrowheads="1"/>
          </p:cNvSpPr>
          <p:nvPr/>
        </p:nvSpPr>
        <p:spPr bwMode="auto">
          <a:xfrm>
            <a:off x="1834938" y="5193651"/>
            <a:ext cx="416445" cy="416446"/>
          </a:xfrm>
          <a:custGeom>
            <a:avLst/>
            <a:gdLst>
              <a:gd name="T0" fmla="*/ 422275 w 899752"/>
              <a:gd name="T1" fmla="*/ 280988 h 899754"/>
              <a:gd name="T2" fmla="*/ 534627 w 899752"/>
              <a:gd name="T3" fmla="*/ 365919 h 899754"/>
              <a:gd name="T4" fmla="*/ 422275 w 899752"/>
              <a:gd name="T5" fmla="*/ 450489 h 899754"/>
              <a:gd name="T6" fmla="*/ 57150 w 899752"/>
              <a:gd name="T7" fmla="*/ 225425 h 899754"/>
              <a:gd name="T8" fmla="*/ 113290 w 899752"/>
              <a:gd name="T9" fmla="*/ 225425 h 899754"/>
              <a:gd name="T10" fmla="*/ 113290 w 899752"/>
              <a:gd name="T11" fmla="*/ 562409 h 899754"/>
              <a:gd name="T12" fmla="*/ 422420 w 899752"/>
              <a:gd name="T13" fmla="*/ 562409 h 899754"/>
              <a:gd name="T14" fmla="*/ 478560 w 899752"/>
              <a:gd name="T15" fmla="*/ 562409 h 899754"/>
              <a:gd name="T16" fmla="*/ 787690 w 899752"/>
              <a:gd name="T17" fmla="*/ 562409 h 899754"/>
              <a:gd name="T18" fmla="*/ 787690 w 899752"/>
              <a:gd name="T19" fmla="*/ 225425 h 899754"/>
              <a:gd name="T20" fmla="*/ 844190 w 899752"/>
              <a:gd name="T21" fmla="*/ 225425 h 899754"/>
              <a:gd name="T22" fmla="*/ 844190 w 899752"/>
              <a:gd name="T23" fmla="*/ 618873 h 899754"/>
              <a:gd name="T24" fmla="*/ 478560 w 899752"/>
              <a:gd name="T25" fmla="*/ 618873 h 899754"/>
              <a:gd name="T26" fmla="*/ 478560 w 899752"/>
              <a:gd name="T27" fmla="*/ 803729 h 899754"/>
              <a:gd name="T28" fmla="*/ 490436 w 899752"/>
              <a:gd name="T29" fmla="*/ 815597 h 899754"/>
              <a:gd name="T30" fmla="*/ 518146 w 899752"/>
              <a:gd name="T31" fmla="*/ 843649 h 899754"/>
              <a:gd name="T32" fmla="*/ 590840 w 899752"/>
              <a:gd name="T33" fmla="*/ 843649 h 899754"/>
              <a:gd name="T34" fmla="*/ 590840 w 899752"/>
              <a:gd name="T35" fmla="*/ 899754 h 899754"/>
              <a:gd name="T36" fmla="*/ 495114 w 899752"/>
              <a:gd name="T37" fmla="*/ 899754 h 899754"/>
              <a:gd name="T38" fmla="*/ 450490 w 899752"/>
              <a:gd name="T39" fmla="*/ 855158 h 899754"/>
              <a:gd name="T40" fmla="*/ 405866 w 899752"/>
              <a:gd name="T41" fmla="*/ 899754 h 899754"/>
              <a:gd name="T42" fmla="*/ 309780 w 899752"/>
              <a:gd name="T43" fmla="*/ 899754 h 899754"/>
              <a:gd name="T44" fmla="*/ 309780 w 899752"/>
              <a:gd name="T45" fmla="*/ 843649 h 899754"/>
              <a:gd name="T46" fmla="*/ 382475 w 899752"/>
              <a:gd name="T47" fmla="*/ 843649 h 899754"/>
              <a:gd name="T48" fmla="*/ 410904 w 899752"/>
              <a:gd name="T49" fmla="*/ 815597 h 899754"/>
              <a:gd name="T50" fmla="*/ 422420 w 899752"/>
              <a:gd name="T51" fmla="*/ 803729 h 899754"/>
              <a:gd name="T52" fmla="*/ 422420 w 899752"/>
              <a:gd name="T53" fmla="*/ 618873 h 899754"/>
              <a:gd name="T54" fmla="*/ 57150 w 899752"/>
              <a:gd name="T55" fmla="*/ 618873 h 899754"/>
              <a:gd name="T56" fmla="*/ 421804 w 899752"/>
              <a:gd name="T57" fmla="*/ 0 h 899754"/>
              <a:gd name="T58" fmla="*/ 477949 w 899752"/>
              <a:gd name="T59" fmla="*/ 0 h 899754"/>
              <a:gd name="T60" fmla="*/ 477949 w 899752"/>
              <a:gd name="T61" fmla="*/ 56380 h 899754"/>
              <a:gd name="T62" fmla="*/ 899752 w 899752"/>
              <a:gd name="T63" fmla="*/ 56380 h 899754"/>
              <a:gd name="T64" fmla="*/ 899752 w 899752"/>
              <a:gd name="T65" fmla="*/ 169501 h 899754"/>
              <a:gd name="T66" fmla="*/ 0 w 899752"/>
              <a:gd name="T67" fmla="*/ 169501 h 899754"/>
              <a:gd name="T68" fmla="*/ 0 w 899752"/>
              <a:gd name="T69" fmla="*/ 56380 h 899754"/>
              <a:gd name="T70" fmla="*/ 421804 w 899752"/>
              <a:gd name="T71" fmla="*/ 56380 h 8997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99752" h="899754">
                <a:moveTo>
                  <a:pt x="422275" y="280988"/>
                </a:moveTo>
                <a:lnTo>
                  <a:pt x="534627" y="365919"/>
                </a:lnTo>
                <a:lnTo>
                  <a:pt x="422275" y="450489"/>
                </a:lnTo>
                <a:lnTo>
                  <a:pt x="422275" y="280988"/>
                </a:lnTo>
                <a:close/>
                <a:moveTo>
                  <a:pt x="57150" y="225425"/>
                </a:moveTo>
                <a:lnTo>
                  <a:pt x="113290" y="225425"/>
                </a:lnTo>
                <a:lnTo>
                  <a:pt x="113290" y="562409"/>
                </a:lnTo>
                <a:lnTo>
                  <a:pt x="422420" y="562409"/>
                </a:lnTo>
                <a:lnTo>
                  <a:pt x="478560" y="562409"/>
                </a:lnTo>
                <a:lnTo>
                  <a:pt x="787690" y="562409"/>
                </a:lnTo>
                <a:lnTo>
                  <a:pt x="787690" y="225425"/>
                </a:lnTo>
                <a:lnTo>
                  <a:pt x="844190" y="225425"/>
                </a:lnTo>
                <a:lnTo>
                  <a:pt x="844190" y="618873"/>
                </a:lnTo>
                <a:lnTo>
                  <a:pt x="478560" y="618873"/>
                </a:lnTo>
                <a:lnTo>
                  <a:pt x="478560" y="803729"/>
                </a:lnTo>
                <a:lnTo>
                  <a:pt x="490436" y="815597"/>
                </a:lnTo>
                <a:lnTo>
                  <a:pt x="518146" y="843649"/>
                </a:lnTo>
                <a:lnTo>
                  <a:pt x="590840" y="843649"/>
                </a:lnTo>
                <a:lnTo>
                  <a:pt x="590840" y="899754"/>
                </a:lnTo>
                <a:lnTo>
                  <a:pt x="495114" y="899754"/>
                </a:lnTo>
                <a:lnTo>
                  <a:pt x="450490" y="855158"/>
                </a:lnTo>
                <a:lnTo>
                  <a:pt x="405866" y="899754"/>
                </a:lnTo>
                <a:lnTo>
                  <a:pt x="309780" y="899754"/>
                </a:lnTo>
                <a:lnTo>
                  <a:pt x="309780" y="843649"/>
                </a:lnTo>
                <a:lnTo>
                  <a:pt x="382475" y="843649"/>
                </a:lnTo>
                <a:lnTo>
                  <a:pt x="410904" y="815597"/>
                </a:lnTo>
                <a:lnTo>
                  <a:pt x="422420" y="803729"/>
                </a:lnTo>
                <a:lnTo>
                  <a:pt x="422420" y="618873"/>
                </a:lnTo>
                <a:lnTo>
                  <a:pt x="57150" y="618873"/>
                </a:lnTo>
                <a:lnTo>
                  <a:pt x="57150" y="225425"/>
                </a:lnTo>
                <a:close/>
                <a:moveTo>
                  <a:pt x="421804" y="0"/>
                </a:moveTo>
                <a:lnTo>
                  <a:pt x="477949" y="0"/>
                </a:lnTo>
                <a:lnTo>
                  <a:pt x="477949" y="56380"/>
                </a:lnTo>
                <a:lnTo>
                  <a:pt x="899752" y="56380"/>
                </a:lnTo>
                <a:lnTo>
                  <a:pt x="899752" y="169501"/>
                </a:lnTo>
                <a:lnTo>
                  <a:pt x="0" y="169501"/>
                </a:lnTo>
                <a:lnTo>
                  <a:pt x="0" y="56380"/>
                </a:lnTo>
                <a:lnTo>
                  <a:pt x="421804" y="56380"/>
                </a:lnTo>
                <a:lnTo>
                  <a:pt x="421804" y="0"/>
                </a:ln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60" name="TextBox 59">
            <a:extLst>
              <a:ext uri="{FF2B5EF4-FFF2-40B4-BE49-F238E27FC236}">
                <a16:creationId xmlns:a16="http://schemas.microsoft.com/office/drawing/2014/main" id="{6FCB760C-0635-42E0-915F-66BC11F5CC1B}"/>
              </a:ext>
            </a:extLst>
          </p:cNvPr>
          <p:cNvSpPr txBox="1"/>
          <p:nvPr/>
        </p:nvSpPr>
        <p:spPr>
          <a:xfrm>
            <a:off x="1386287" y="3885857"/>
            <a:ext cx="1339453" cy="33855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Content </a:t>
            </a:r>
          </a:p>
        </p:txBody>
      </p:sp>
      <p:sp>
        <p:nvSpPr>
          <p:cNvPr id="61" name="TextBox 60">
            <a:extLst>
              <a:ext uri="{FF2B5EF4-FFF2-40B4-BE49-F238E27FC236}">
                <a16:creationId xmlns:a16="http://schemas.microsoft.com/office/drawing/2014/main" id="{986B4A49-CB58-41EA-802D-1658EBE5AECB}"/>
              </a:ext>
            </a:extLst>
          </p:cNvPr>
          <p:cNvSpPr txBox="1"/>
          <p:nvPr/>
        </p:nvSpPr>
        <p:spPr>
          <a:xfrm>
            <a:off x="1339720" y="5651686"/>
            <a:ext cx="1407713" cy="30777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Engagement </a:t>
            </a:r>
          </a:p>
        </p:txBody>
      </p:sp>
      <p:sp>
        <p:nvSpPr>
          <p:cNvPr id="62" name="TextBox 61">
            <a:extLst>
              <a:ext uri="{FF2B5EF4-FFF2-40B4-BE49-F238E27FC236}">
                <a16:creationId xmlns:a16="http://schemas.microsoft.com/office/drawing/2014/main" id="{43EA97D0-6416-493A-981D-7E198DAD797E}"/>
              </a:ext>
            </a:extLst>
          </p:cNvPr>
          <p:cNvSpPr txBox="1"/>
          <p:nvPr/>
        </p:nvSpPr>
        <p:spPr>
          <a:xfrm>
            <a:off x="3537414" y="1944939"/>
            <a:ext cx="1082351"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Facebook has peaked . </a:t>
            </a:r>
          </a:p>
        </p:txBody>
      </p:sp>
      <p:sp>
        <p:nvSpPr>
          <p:cNvPr id="63" name="TextBox 62">
            <a:extLst>
              <a:ext uri="{FF2B5EF4-FFF2-40B4-BE49-F238E27FC236}">
                <a16:creationId xmlns:a16="http://schemas.microsoft.com/office/drawing/2014/main" id="{ECEF49C3-70B5-4A3B-9983-321D27198783}"/>
              </a:ext>
            </a:extLst>
          </p:cNvPr>
          <p:cNvSpPr txBox="1"/>
          <p:nvPr/>
        </p:nvSpPr>
        <p:spPr>
          <a:xfrm>
            <a:off x="5559991" y="1852606"/>
            <a:ext cx="1082351"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Instagram is a hit with the Kids</a:t>
            </a:r>
          </a:p>
        </p:txBody>
      </p:sp>
      <p:sp>
        <p:nvSpPr>
          <p:cNvPr id="64" name="TextBox 63">
            <a:extLst>
              <a:ext uri="{FF2B5EF4-FFF2-40B4-BE49-F238E27FC236}">
                <a16:creationId xmlns:a16="http://schemas.microsoft.com/office/drawing/2014/main" id="{49E6A46F-9FB0-445B-952E-E498569460DB}"/>
              </a:ext>
            </a:extLst>
          </p:cNvPr>
          <p:cNvSpPr txBox="1"/>
          <p:nvPr/>
        </p:nvSpPr>
        <p:spPr>
          <a:xfrm>
            <a:off x="9605144" y="5290667"/>
            <a:ext cx="1082351"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Chatbots Will dominate customer service</a:t>
            </a:r>
          </a:p>
        </p:txBody>
      </p:sp>
      <p:sp>
        <p:nvSpPr>
          <p:cNvPr id="65" name="TextBox 64">
            <a:extLst>
              <a:ext uri="{FF2B5EF4-FFF2-40B4-BE49-F238E27FC236}">
                <a16:creationId xmlns:a16="http://schemas.microsoft.com/office/drawing/2014/main" id="{CA5DCE36-1C68-41C7-9F8B-F58C889CF140}"/>
              </a:ext>
            </a:extLst>
          </p:cNvPr>
          <p:cNvSpPr txBox="1"/>
          <p:nvPr/>
        </p:nvSpPr>
        <p:spPr>
          <a:xfrm>
            <a:off x="9605145" y="2037272"/>
            <a:ext cx="1082351" cy="276999"/>
          </a:xfrm>
          <a:prstGeom prst="rect">
            <a:avLst/>
          </a:prstGeom>
          <a:noFill/>
        </p:spPr>
        <p:txBody>
          <a:bodyPr wrap="square" rtlCol="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rPr>
              <a:t>Why not?</a:t>
            </a:r>
          </a:p>
        </p:txBody>
      </p:sp>
      <p:sp>
        <p:nvSpPr>
          <p:cNvPr id="66" name="TextBox 65">
            <a:extLst>
              <a:ext uri="{FF2B5EF4-FFF2-40B4-BE49-F238E27FC236}">
                <a16:creationId xmlns:a16="http://schemas.microsoft.com/office/drawing/2014/main" id="{3846A498-B463-42B2-879D-2327835F8D18}"/>
              </a:ext>
            </a:extLst>
          </p:cNvPr>
          <p:cNvSpPr txBox="1"/>
          <p:nvPr/>
        </p:nvSpPr>
        <p:spPr>
          <a:xfrm>
            <a:off x="3408863" y="3618626"/>
            <a:ext cx="133945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Video matters and  is no longer an option</a:t>
            </a:r>
          </a:p>
        </p:txBody>
      </p:sp>
      <p:sp>
        <p:nvSpPr>
          <p:cNvPr id="67" name="TextBox 66">
            <a:extLst>
              <a:ext uri="{FF2B5EF4-FFF2-40B4-BE49-F238E27FC236}">
                <a16:creationId xmlns:a16="http://schemas.microsoft.com/office/drawing/2014/main" id="{BFE79654-FE4C-4EAA-A5B6-0CE1BB7EB90A}"/>
              </a:ext>
            </a:extLst>
          </p:cNvPr>
          <p:cNvSpPr txBox="1"/>
          <p:nvPr/>
        </p:nvSpPr>
        <p:spPr>
          <a:xfrm>
            <a:off x="5559991" y="3710959"/>
            <a:ext cx="1082351"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Good Content Matters </a:t>
            </a:r>
          </a:p>
        </p:txBody>
      </p:sp>
      <p:sp>
        <p:nvSpPr>
          <p:cNvPr id="68" name="TextBox 67">
            <a:extLst>
              <a:ext uri="{FF2B5EF4-FFF2-40B4-BE49-F238E27FC236}">
                <a16:creationId xmlns:a16="http://schemas.microsoft.com/office/drawing/2014/main" id="{79712B30-64E7-4381-B924-D00B898D1F37}"/>
              </a:ext>
            </a:extLst>
          </p:cNvPr>
          <p:cNvSpPr txBox="1"/>
          <p:nvPr/>
        </p:nvSpPr>
        <p:spPr>
          <a:xfrm>
            <a:off x="7582568" y="3618626"/>
            <a:ext cx="1082351"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Email is Getting More Personalized</a:t>
            </a:r>
          </a:p>
        </p:txBody>
      </p:sp>
      <p:sp>
        <p:nvSpPr>
          <p:cNvPr id="69" name="TextBox 68">
            <a:extLst>
              <a:ext uri="{FF2B5EF4-FFF2-40B4-BE49-F238E27FC236}">
                <a16:creationId xmlns:a16="http://schemas.microsoft.com/office/drawing/2014/main" id="{9EAB9893-9202-4FA3-A6EE-CB286CA575C2}"/>
              </a:ext>
            </a:extLst>
          </p:cNvPr>
          <p:cNvSpPr txBox="1"/>
          <p:nvPr/>
        </p:nvSpPr>
        <p:spPr>
          <a:xfrm>
            <a:off x="9618539" y="3639635"/>
            <a:ext cx="1082351" cy="830997"/>
          </a:xfrm>
          <a:prstGeom prst="rect">
            <a:avLst/>
          </a:prstGeom>
          <a:noFill/>
        </p:spPr>
        <p:txBody>
          <a:bodyPr wrap="square" rtlCol="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Omnichannel Marketing is Now vital.</a:t>
            </a:r>
          </a:p>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70" name="TextBox 69">
            <a:extLst>
              <a:ext uri="{FF2B5EF4-FFF2-40B4-BE49-F238E27FC236}">
                <a16:creationId xmlns:a16="http://schemas.microsoft.com/office/drawing/2014/main" id="{76FD3C2A-1D4C-4F92-92FE-5A9587F55400}"/>
              </a:ext>
            </a:extLst>
          </p:cNvPr>
          <p:cNvSpPr txBox="1"/>
          <p:nvPr/>
        </p:nvSpPr>
        <p:spPr>
          <a:xfrm>
            <a:off x="3537414" y="5376815"/>
            <a:ext cx="1082351"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AI Content will become mainstream</a:t>
            </a:r>
          </a:p>
        </p:txBody>
      </p:sp>
      <p:sp>
        <p:nvSpPr>
          <p:cNvPr id="71" name="TextBox 70">
            <a:extLst>
              <a:ext uri="{FF2B5EF4-FFF2-40B4-BE49-F238E27FC236}">
                <a16:creationId xmlns:a16="http://schemas.microsoft.com/office/drawing/2014/main" id="{B89B6F4C-355B-46D9-B9D5-23EE4CB6C3E0}"/>
              </a:ext>
            </a:extLst>
          </p:cNvPr>
          <p:cNvSpPr txBox="1"/>
          <p:nvPr/>
        </p:nvSpPr>
        <p:spPr>
          <a:xfrm>
            <a:off x="5559991" y="5284483"/>
            <a:ext cx="1082351"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Voice Interaction Continues Upward</a:t>
            </a:r>
          </a:p>
        </p:txBody>
      </p:sp>
      <p:sp>
        <p:nvSpPr>
          <p:cNvPr id="72" name="TextBox 71">
            <a:extLst>
              <a:ext uri="{FF2B5EF4-FFF2-40B4-BE49-F238E27FC236}">
                <a16:creationId xmlns:a16="http://schemas.microsoft.com/office/drawing/2014/main" id="{C67839D4-396C-46C2-A096-B2F03CCB32A1}"/>
              </a:ext>
            </a:extLst>
          </p:cNvPr>
          <p:cNvSpPr txBox="1"/>
          <p:nvPr/>
        </p:nvSpPr>
        <p:spPr>
          <a:xfrm>
            <a:off x="7582568" y="5284483"/>
            <a:ext cx="1082351"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Marketing in Messaging Apps Will Level-Up</a:t>
            </a:r>
          </a:p>
        </p:txBody>
      </p:sp>
      <p:cxnSp>
        <p:nvCxnSpPr>
          <p:cNvPr id="73" name="Straight Arrow Connector 72">
            <a:extLst>
              <a:ext uri="{FF2B5EF4-FFF2-40B4-BE49-F238E27FC236}">
                <a16:creationId xmlns:a16="http://schemas.microsoft.com/office/drawing/2014/main" id="{18BA5D2B-6ECD-48BC-8179-3037FDF12C67}"/>
              </a:ext>
            </a:extLst>
          </p:cNvPr>
          <p:cNvCxnSpPr>
            <a:stCxn id="43" idx="6"/>
            <a:endCxn id="44" idx="2"/>
          </p:cNvCxnSpPr>
          <p:nvPr/>
        </p:nvCxnSpPr>
        <p:spPr>
          <a:xfrm>
            <a:off x="4748317" y="2175772"/>
            <a:ext cx="683123" cy="0"/>
          </a:xfrm>
          <a:prstGeom prst="straightConnector1">
            <a:avLst/>
          </a:prstGeom>
          <a:noFill/>
          <a:ln w="38100" cap="flat" cmpd="sng" algn="ctr">
            <a:solidFill>
              <a:srgbClr val="4DADB5"/>
            </a:solidFill>
            <a:prstDash val="solid"/>
            <a:miter lim="800000"/>
            <a:tailEnd type="triangle" w="lg" len="lg"/>
          </a:ln>
          <a:effectLst/>
        </p:spPr>
      </p:cxnSp>
      <p:cxnSp>
        <p:nvCxnSpPr>
          <p:cNvPr id="74" name="Straight Arrow Connector 73">
            <a:extLst>
              <a:ext uri="{FF2B5EF4-FFF2-40B4-BE49-F238E27FC236}">
                <a16:creationId xmlns:a16="http://schemas.microsoft.com/office/drawing/2014/main" id="{6F999EF9-C9BC-4C58-B3DC-0D7CD84C8C69}"/>
              </a:ext>
            </a:extLst>
          </p:cNvPr>
          <p:cNvCxnSpPr/>
          <p:nvPr/>
        </p:nvCxnSpPr>
        <p:spPr>
          <a:xfrm>
            <a:off x="8793470" y="5706166"/>
            <a:ext cx="683123" cy="0"/>
          </a:xfrm>
          <a:prstGeom prst="straightConnector1">
            <a:avLst/>
          </a:prstGeom>
          <a:noFill/>
          <a:ln w="38100" cap="flat" cmpd="sng" algn="ctr">
            <a:solidFill>
              <a:srgbClr val="4DADB5"/>
            </a:solidFill>
            <a:prstDash val="solid"/>
            <a:miter lim="800000"/>
            <a:tailEnd type="triangle" w="lg" len="lg"/>
          </a:ln>
          <a:effectLst/>
        </p:spPr>
      </p:cxnSp>
      <p:cxnSp>
        <p:nvCxnSpPr>
          <p:cNvPr id="75" name="Straight Arrow Connector 74">
            <a:extLst>
              <a:ext uri="{FF2B5EF4-FFF2-40B4-BE49-F238E27FC236}">
                <a16:creationId xmlns:a16="http://schemas.microsoft.com/office/drawing/2014/main" id="{4A7D0985-F788-4B60-9EA2-1EE5C4D38D1D}"/>
              </a:ext>
            </a:extLst>
          </p:cNvPr>
          <p:cNvCxnSpPr>
            <a:cxnSpLocks/>
          </p:cNvCxnSpPr>
          <p:nvPr/>
        </p:nvCxnSpPr>
        <p:spPr>
          <a:xfrm>
            <a:off x="2826849" y="2175772"/>
            <a:ext cx="582014" cy="0"/>
          </a:xfrm>
          <a:prstGeom prst="straightConnector1">
            <a:avLst/>
          </a:prstGeom>
          <a:noFill/>
          <a:ln w="38100" cap="flat" cmpd="sng" algn="ctr">
            <a:solidFill>
              <a:srgbClr val="4DADB5">
                <a:lumMod val="75000"/>
              </a:srgbClr>
            </a:solidFill>
            <a:prstDash val="solid"/>
            <a:miter lim="800000"/>
            <a:tailEnd type="triangle" w="lg" len="lg"/>
          </a:ln>
          <a:effectLst/>
        </p:spPr>
      </p:cxnSp>
      <p:cxnSp>
        <p:nvCxnSpPr>
          <p:cNvPr id="76" name="Straight Arrow Connector 75">
            <a:extLst>
              <a:ext uri="{FF2B5EF4-FFF2-40B4-BE49-F238E27FC236}">
                <a16:creationId xmlns:a16="http://schemas.microsoft.com/office/drawing/2014/main" id="{EC9248A6-7177-403C-8C19-8CDD7F092CC5}"/>
              </a:ext>
            </a:extLst>
          </p:cNvPr>
          <p:cNvCxnSpPr/>
          <p:nvPr/>
        </p:nvCxnSpPr>
        <p:spPr>
          <a:xfrm>
            <a:off x="4748317" y="3939019"/>
            <a:ext cx="683123" cy="0"/>
          </a:xfrm>
          <a:prstGeom prst="straightConnector1">
            <a:avLst/>
          </a:prstGeom>
          <a:noFill/>
          <a:ln w="38100" cap="flat" cmpd="sng" algn="ctr">
            <a:solidFill>
              <a:srgbClr val="3984A3"/>
            </a:solidFill>
            <a:prstDash val="solid"/>
            <a:miter lim="800000"/>
            <a:tailEnd type="triangle" w="lg" len="lg"/>
          </a:ln>
          <a:effectLst/>
        </p:spPr>
      </p:cxnSp>
      <p:cxnSp>
        <p:nvCxnSpPr>
          <p:cNvPr id="77" name="Straight Arrow Connector 76">
            <a:extLst>
              <a:ext uri="{FF2B5EF4-FFF2-40B4-BE49-F238E27FC236}">
                <a16:creationId xmlns:a16="http://schemas.microsoft.com/office/drawing/2014/main" id="{A96808DF-4D59-4050-A806-9DF1A813B211}"/>
              </a:ext>
            </a:extLst>
          </p:cNvPr>
          <p:cNvCxnSpPr/>
          <p:nvPr/>
        </p:nvCxnSpPr>
        <p:spPr>
          <a:xfrm>
            <a:off x="6770894" y="3939019"/>
            <a:ext cx="683123" cy="0"/>
          </a:xfrm>
          <a:prstGeom prst="straightConnector1">
            <a:avLst/>
          </a:prstGeom>
          <a:noFill/>
          <a:ln w="38100" cap="flat" cmpd="sng" algn="ctr">
            <a:solidFill>
              <a:srgbClr val="3984A3"/>
            </a:solidFill>
            <a:prstDash val="solid"/>
            <a:miter lim="800000"/>
            <a:tailEnd type="triangle" w="lg" len="lg"/>
          </a:ln>
          <a:effectLst/>
        </p:spPr>
      </p:cxnSp>
      <p:cxnSp>
        <p:nvCxnSpPr>
          <p:cNvPr id="78" name="Straight Arrow Connector 77">
            <a:extLst>
              <a:ext uri="{FF2B5EF4-FFF2-40B4-BE49-F238E27FC236}">
                <a16:creationId xmlns:a16="http://schemas.microsoft.com/office/drawing/2014/main" id="{9A87E607-4B41-45A3-8348-5DEF6FA56413}"/>
              </a:ext>
            </a:extLst>
          </p:cNvPr>
          <p:cNvCxnSpPr/>
          <p:nvPr/>
        </p:nvCxnSpPr>
        <p:spPr>
          <a:xfrm>
            <a:off x="8793470" y="3939019"/>
            <a:ext cx="683123" cy="0"/>
          </a:xfrm>
          <a:prstGeom prst="straightConnector1">
            <a:avLst/>
          </a:prstGeom>
          <a:noFill/>
          <a:ln w="38100" cap="flat" cmpd="sng" algn="ctr">
            <a:solidFill>
              <a:srgbClr val="3984A3"/>
            </a:solidFill>
            <a:prstDash val="solid"/>
            <a:miter lim="800000"/>
            <a:tailEnd type="triangle" w="lg" len="lg"/>
          </a:ln>
          <a:effectLst/>
        </p:spPr>
      </p:cxnSp>
      <p:cxnSp>
        <p:nvCxnSpPr>
          <p:cNvPr id="79" name="Straight Arrow Connector 78">
            <a:extLst>
              <a:ext uri="{FF2B5EF4-FFF2-40B4-BE49-F238E27FC236}">
                <a16:creationId xmlns:a16="http://schemas.microsoft.com/office/drawing/2014/main" id="{F237CDEB-263B-4F3A-B4F2-281764EDB9E4}"/>
              </a:ext>
            </a:extLst>
          </p:cNvPr>
          <p:cNvCxnSpPr>
            <a:cxnSpLocks/>
          </p:cNvCxnSpPr>
          <p:nvPr/>
        </p:nvCxnSpPr>
        <p:spPr>
          <a:xfrm>
            <a:off x="2826849" y="3939019"/>
            <a:ext cx="582014" cy="0"/>
          </a:xfrm>
          <a:prstGeom prst="straightConnector1">
            <a:avLst/>
          </a:prstGeom>
          <a:noFill/>
          <a:ln w="38100" cap="flat" cmpd="sng" algn="ctr">
            <a:solidFill>
              <a:srgbClr val="3984A3">
                <a:lumMod val="75000"/>
              </a:srgbClr>
            </a:solidFill>
            <a:prstDash val="solid"/>
            <a:miter lim="800000"/>
            <a:tailEnd type="triangle" w="lg" len="lg"/>
          </a:ln>
          <a:effectLst/>
        </p:spPr>
      </p:cxnSp>
      <p:cxnSp>
        <p:nvCxnSpPr>
          <p:cNvPr id="80" name="Straight Arrow Connector 79">
            <a:extLst>
              <a:ext uri="{FF2B5EF4-FFF2-40B4-BE49-F238E27FC236}">
                <a16:creationId xmlns:a16="http://schemas.microsoft.com/office/drawing/2014/main" id="{21DD2EF2-DC84-4F9A-8118-FC78DFC8D8C1}"/>
              </a:ext>
            </a:extLst>
          </p:cNvPr>
          <p:cNvCxnSpPr/>
          <p:nvPr/>
        </p:nvCxnSpPr>
        <p:spPr>
          <a:xfrm>
            <a:off x="4748317" y="5696925"/>
            <a:ext cx="683123" cy="0"/>
          </a:xfrm>
          <a:prstGeom prst="straightConnector1">
            <a:avLst/>
          </a:prstGeom>
          <a:noFill/>
          <a:ln w="38100" cap="flat" cmpd="sng" algn="ctr">
            <a:solidFill>
              <a:srgbClr val="2B526A"/>
            </a:solidFill>
            <a:prstDash val="solid"/>
            <a:miter lim="800000"/>
            <a:tailEnd type="triangle" w="lg" len="lg"/>
          </a:ln>
          <a:effectLst/>
        </p:spPr>
      </p:cxnSp>
      <p:cxnSp>
        <p:nvCxnSpPr>
          <p:cNvPr id="81" name="Straight Arrow Connector 80">
            <a:extLst>
              <a:ext uri="{FF2B5EF4-FFF2-40B4-BE49-F238E27FC236}">
                <a16:creationId xmlns:a16="http://schemas.microsoft.com/office/drawing/2014/main" id="{2807474C-790F-4491-867A-F30BD7D9D84A}"/>
              </a:ext>
            </a:extLst>
          </p:cNvPr>
          <p:cNvCxnSpPr/>
          <p:nvPr/>
        </p:nvCxnSpPr>
        <p:spPr>
          <a:xfrm>
            <a:off x="6770894" y="5696925"/>
            <a:ext cx="683123" cy="0"/>
          </a:xfrm>
          <a:prstGeom prst="straightConnector1">
            <a:avLst/>
          </a:prstGeom>
          <a:noFill/>
          <a:ln w="38100" cap="flat" cmpd="sng" algn="ctr">
            <a:solidFill>
              <a:srgbClr val="2B526A"/>
            </a:solidFill>
            <a:prstDash val="solid"/>
            <a:miter lim="800000"/>
            <a:tailEnd type="triangle" w="lg" len="lg"/>
          </a:ln>
          <a:effectLst/>
        </p:spPr>
      </p:cxnSp>
      <p:cxnSp>
        <p:nvCxnSpPr>
          <p:cNvPr id="82" name="Straight Arrow Connector 81">
            <a:extLst>
              <a:ext uri="{FF2B5EF4-FFF2-40B4-BE49-F238E27FC236}">
                <a16:creationId xmlns:a16="http://schemas.microsoft.com/office/drawing/2014/main" id="{29A77532-561F-45A7-89BF-6402725141E0}"/>
              </a:ext>
            </a:extLst>
          </p:cNvPr>
          <p:cNvCxnSpPr>
            <a:cxnSpLocks/>
          </p:cNvCxnSpPr>
          <p:nvPr/>
        </p:nvCxnSpPr>
        <p:spPr>
          <a:xfrm>
            <a:off x="2826849" y="5696925"/>
            <a:ext cx="582014" cy="0"/>
          </a:xfrm>
          <a:prstGeom prst="straightConnector1">
            <a:avLst/>
          </a:prstGeom>
          <a:noFill/>
          <a:ln w="38100" cap="flat" cmpd="sng" algn="ctr">
            <a:solidFill>
              <a:srgbClr val="2B526A">
                <a:lumMod val="75000"/>
              </a:srgbClr>
            </a:solidFill>
            <a:prstDash val="solid"/>
            <a:miter lim="800000"/>
            <a:tailEnd type="triangle" w="lg" len="lg"/>
          </a:ln>
          <a:effectLst/>
        </p:spPr>
      </p:cxnSp>
      <p:sp>
        <p:nvSpPr>
          <p:cNvPr id="83" name="TextBox 82">
            <a:extLst>
              <a:ext uri="{FF2B5EF4-FFF2-40B4-BE49-F238E27FC236}">
                <a16:creationId xmlns:a16="http://schemas.microsoft.com/office/drawing/2014/main" id="{3E5FFCC1-D53D-4B1F-8234-C6D5E9C71515}"/>
              </a:ext>
            </a:extLst>
          </p:cNvPr>
          <p:cNvSpPr txBox="1"/>
          <p:nvPr/>
        </p:nvSpPr>
        <p:spPr>
          <a:xfrm>
            <a:off x="94018" y="23340"/>
            <a:ext cx="6419904"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defRPr/>
            </a:pPr>
            <a:r>
              <a:rPr lang="en-GB" sz="1400" b="1" kern="0" dirty="0">
                <a:solidFill>
                  <a:prstClr val="white">
                    <a:lumMod val="50000"/>
                  </a:prstClr>
                </a:solidFill>
                <a:latin typeface="Poppins" panose="00000500000000000000" pitchFamily="2" charset="0"/>
                <a:cs typeface="Poppins" panose="00000500000000000000" pitchFamily="2" charset="0"/>
              </a:rPr>
              <a:t>10 Digital Marketing Trends In 2022</a:t>
            </a:r>
          </a:p>
        </p:txBody>
      </p:sp>
      <p:sp>
        <p:nvSpPr>
          <p:cNvPr id="84" name="TextBox 83">
            <a:extLst>
              <a:ext uri="{FF2B5EF4-FFF2-40B4-BE49-F238E27FC236}">
                <a16:creationId xmlns:a16="http://schemas.microsoft.com/office/drawing/2014/main" id="{725B0675-EF57-43C4-A605-794A0381C31B}"/>
              </a:ext>
            </a:extLst>
          </p:cNvPr>
          <p:cNvSpPr txBox="1"/>
          <p:nvPr/>
        </p:nvSpPr>
        <p:spPr>
          <a:xfrm>
            <a:off x="6946186" y="1275325"/>
            <a:ext cx="31845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454545"/>
                </a:solidFill>
                <a:effectLst/>
                <a:uLnTx/>
                <a:uFillTx/>
                <a:latin typeface="Lato Light" panose="020F0502020204030203"/>
                <a:ea typeface="+mn-ea"/>
                <a:cs typeface="+mn-cs"/>
              </a:rPr>
              <a:t>Inform, entertain or inspire.</a:t>
            </a:r>
            <a:endParaRPr kumimoji="0" lang="en-GB" sz="1400" b="1" i="1" u="none" strike="noStrike" kern="1200" cap="none" spc="0" normalizeH="0" baseline="0" noProof="0" dirty="0">
              <a:ln>
                <a:noFill/>
              </a:ln>
              <a:solidFill>
                <a:prstClr val="black"/>
              </a:solidFill>
              <a:effectLst/>
              <a:uLnTx/>
              <a:uFillTx/>
              <a:latin typeface="Lato Light" panose="020F0502020204030203"/>
              <a:ea typeface="+mn-ea"/>
              <a:cs typeface="+mn-cs"/>
            </a:endParaRPr>
          </a:p>
        </p:txBody>
      </p:sp>
      <p:sp>
        <p:nvSpPr>
          <p:cNvPr id="2" name="Speech Bubble: Rectangle with Corners Rounded 1">
            <a:extLst>
              <a:ext uri="{FF2B5EF4-FFF2-40B4-BE49-F238E27FC236}">
                <a16:creationId xmlns:a16="http://schemas.microsoft.com/office/drawing/2014/main" id="{FFF88696-EFF1-4B13-8D6E-71F1EE1A230E}"/>
              </a:ext>
            </a:extLst>
          </p:cNvPr>
          <p:cNvSpPr/>
          <p:nvPr/>
        </p:nvSpPr>
        <p:spPr>
          <a:xfrm>
            <a:off x="6912185" y="1570973"/>
            <a:ext cx="3684376" cy="916234"/>
          </a:xfrm>
          <a:prstGeom prst="wedgeRoundRectCallout">
            <a:avLst>
              <a:gd name="adj1" fmla="val -33224"/>
              <a:gd name="adj2" fmla="val 107046"/>
              <a:gd name="adj3" fmla="val 16667"/>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4546A"/>
                </a:solidFill>
                <a:effectLst/>
                <a:uLnTx/>
                <a:uFillTx/>
                <a:latin typeface="Calibri" panose="020F0502020204030204"/>
                <a:ea typeface="+mn-ea"/>
                <a:cs typeface="+mn-cs"/>
              </a:rPr>
              <a:t>These are the top 10 trends we believe are and will influence Digital marketing this year , however for your industry there might be specificities which need to be taken in to account.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4546A"/>
                </a:solidFill>
                <a:effectLst/>
                <a:uLnTx/>
                <a:uFillTx/>
                <a:latin typeface="Calibri" panose="020F0502020204030204"/>
                <a:ea typeface="+mn-ea"/>
                <a:cs typeface="+mn-cs"/>
              </a:rPr>
              <a:t>We recommend adapting this slide to your requirement.</a:t>
            </a:r>
          </a:p>
        </p:txBody>
      </p:sp>
    </p:spTree>
    <p:extLst>
      <p:ext uri="{BB962C8B-B14F-4D97-AF65-F5344CB8AC3E}">
        <p14:creationId xmlns:p14="http://schemas.microsoft.com/office/powerpoint/2010/main" val="4089360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D2851-7C26-49E1-B229-D22511BB95A6}"/>
              </a:ext>
            </a:extLst>
          </p:cNvPr>
          <p:cNvSpPr txBox="1"/>
          <p:nvPr/>
        </p:nvSpPr>
        <p:spPr>
          <a:xfrm>
            <a:off x="2931208" y="3027187"/>
            <a:ext cx="6011208" cy="523220"/>
          </a:xfrm>
          <a:prstGeom prst="rect">
            <a:avLst/>
          </a:prstGeom>
          <a:noFill/>
          <a:ln>
            <a:noFill/>
          </a:ln>
        </p:spPr>
        <p:txBody>
          <a:bodyPr wrap="square" rtlCol="0">
            <a:spAutoFit/>
          </a:bodyPr>
          <a:lstStyle/>
          <a:p>
            <a:pPr algn="ctr" defTabSz="435356">
              <a:defRPr/>
            </a:pPr>
            <a:r>
              <a:rPr lang="en-US" sz="2800" b="1" dirty="0">
                <a:solidFill>
                  <a:srgbClr val="002060"/>
                </a:solidFill>
                <a:latin typeface="Poppins" panose="00000500000000000000" pitchFamily="2" charset="0"/>
                <a:cs typeface="Poppins" panose="00000500000000000000" pitchFamily="2" charset="0"/>
              </a:rPr>
              <a:t>Overview of the Retail Industry </a:t>
            </a:r>
            <a:endPar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465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126FF2E7-6DE0-4D49-AB0D-F328DDEFA9A6}"/>
              </a:ext>
            </a:extLst>
          </p:cNvPr>
          <p:cNvGraphicFramePr/>
          <p:nvPr/>
        </p:nvGraphicFramePr>
        <p:xfrm>
          <a:off x="432392" y="1655219"/>
          <a:ext cx="7346641" cy="3746515"/>
        </p:xfrm>
        <a:graphic>
          <a:graphicData uri="http://schemas.openxmlformats.org/drawingml/2006/chart">
            <c:chart xmlns:c="http://schemas.openxmlformats.org/drawingml/2006/chart" xmlns:r="http://schemas.openxmlformats.org/officeDocument/2006/relationships" r:id="rId2"/>
          </a:graphicData>
        </a:graphic>
      </p:graphicFrame>
      <p:grpSp>
        <p:nvGrpSpPr>
          <p:cNvPr id="24" name="Group 23">
            <a:extLst>
              <a:ext uri="{FF2B5EF4-FFF2-40B4-BE49-F238E27FC236}">
                <a16:creationId xmlns:a16="http://schemas.microsoft.com/office/drawing/2014/main" id="{51451604-B362-434F-AF7A-707DB24BA670}"/>
              </a:ext>
            </a:extLst>
          </p:cNvPr>
          <p:cNvGrpSpPr/>
          <p:nvPr/>
        </p:nvGrpSpPr>
        <p:grpSpPr>
          <a:xfrm>
            <a:off x="7881249" y="1317402"/>
            <a:ext cx="1068388" cy="694029"/>
            <a:chOff x="7881249" y="930903"/>
            <a:chExt cx="1068388" cy="694029"/>
          </a:xfrm>
        </p:grpSpPr>
        <p:sp>
          <p:nvSpPr>
            <p:cNvPr id="25" name="Pentagon 4">
              <a:extLst>
                <a:ext uri="{FF2B5EF4-FFF2-40B4-BE49-F238E27FC236}">
                  <a16:creationId xmlns:a16="http://schemas.microsoft.com/office/drawing/2014/main" id="{22073F74-F394-4118-9A4B-A6193AB7A58E}"/>
                </a:ext>
              </a:extLst>
            </p:cNvPr>
            <p:cNvSpPr/>
            <p:nvPr/>
          </p:nvSpPr>
          <p:spPr>
            <a:xfrm>
              <a:off x="7881249" y="930903"/>
              <a:ext cx="1068388" cy="694029"/>
            </a:xfrm>
            <a:prstGeom prst="homePlate">
              <a:avLst/>
            </a:prstGeom>
            <a:solidFill>
              <a:schemeClr val="accent1"/>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6" name="Shape 2708">
              <a:extLst>
                <a:ext uri="{FF2B5EF4-FFF2-40B4-BE49-F238E27FC236}">
                  <a16:creationId xmlns:a16="http://schemas.microsoft.com/office/drawing/2014/main" id="{1B7BB977-121A-48AD-AB87-B48DAEC355A1}"/>
                </a:ext>
              </a:extLst>
            </p:cNvPr>
            <p:cNvSpPr>
              <a:spLocks noChangeAspect="1"/>
            </p:cNvSpPr>
            <p:nvPr/>
          </p:nvSpPr>
          <p:spPr>
            <a:xfrm>
              <a:off x="8130528" y="1113743"/>
              <a:ext cx="328348" cy="32834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rgbClr val="FFFFF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1"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Open Sans Semibold" charset="0"/>
                <a:ea typeface="Open Sans Semibold" charset="0"/>
                <a:cs typeface="Open Sans Semibold" charset="0"/>
                <a:sym typeface="Gill Sans"/>
              </a:endParaRPr>
            </a:p>
          </p:txBody>
        </p:sp>
      </p:grpSp>
      <p:sp>
        <p:nvSpPr>
          <p:cNvPr id="27" name="TextBox 26">
            <a:extLst>
              <a:ext uri="{FF2B5EF4-FFF2-40B4-BE49-F238E27FC236}">
                <a16:creationId xmlns:a16="http://schemas.microsoft.com/office/drawing/2014/main" id="{B70AD8B8-59FE-45F4-B674-E6F825F9AD74}"/>
              </a:ext>
            </a:extLst>
          </p:cNvPr>
          <p:cNvSpPr txBox="1"/>
          <p:nvPr/>
        </p:nvSpPr>
        <p:spPr>
          <a:xfrm>
            <a:off x="9154124" y="1624228"/>
            <a:ext cx="923651" cy="230832"/>
          </a:xfrm>
          <a:prstGeom prst="rect">
            <a:avLst/>
          </a:prstGeom>
          <a:noFill/>
        </p:spPr>
        <p:txBody>
          <a:bodyPr wrap="none" rtlCol="0" anchor="b"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204D"/>
                </a:solidFill>
                <a:effectLst/>
                <a:uLnTx/>
                <a:uFillTx/>
                <a:latin typeface="Poppins SemiBold" pitchFamily="2" charset="77"/>
                <a:ea typeface="League Spartan" charset="0"/>
                <a:cs typeface="Poppins SemiBold" pitchFamily="2" charset="77"/>
              </a:rPr>
              <a:t>Comment 01</a:t>
            </a:r>
          </a:p>
        </p:txBody>
      </p:sp>
      <p:sp>
        <p:nvSpPr>
          <p:cNvPr id="28" name="Subtitle 2">
            <a:extLst>
              <a:ext uri="{FF2B5EF4-FFF2-40B4-BE49-F238E27FC236}">
                <a16:creationId xmlns:a16="http://schemas.microsoft.com/office/drawing/2014/main" id="{8EA5D18F-339F-41E8-9FC0-EF866C8AE68B}"/>
              </a:ext>
            </a:extLst>
          </p:cNvPr>
          <p:cNvSpPr txBox="1">
            <a:spLocks/>
          </p:cNvSpPr>
          <p:nvPr/>
        </p:nvSpPr>
        <p:spPr>
          <a:xfrm>
            <a:off x="9220114" y="1779920"/>
            <a:ext cx="2211473" cy="304314"/>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205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AAAAAA"/>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All figures in % of spend on revenue .</a:t>
            </a:r>
          </a:p>
        </p:txBody>
      </p:sp>
      <p:grpSp>
        <p:nvGrpSpPr>
          <p:cNvPr id="29" name="Group 28">
            <a:extLst>
              <a:ext uri="{FF2B5EF4-FFF2-40B4-BE49-F238E27FC236}">
                <a16:creationId xmlns:a16="http://schemas.microsoft.com/office/drawing/2014/main" id="{82A51A0A-3584-4583-ACC0-18E3B66AB71E}"/>
              </a:ext>
            </a:extLst>
          </p:cNvPr>
          <p:cNvGrpSpPr/>
          <p:nvPr/>
        </p:nvGrpSpPr>
        <p:grpSpPr>
          <a:xfrm>
            <a:off x="7866209" y="2136318"/>
            <a:ext cx="1068388" cy="694029"/>
            <a:chOff x="7866209" y="2032621"/>
            <a:chExt cx="1068388" cy="694029"/>
          </a:xfrm>
        </p:grpSpPr>
        <p:sp>
          <p:nvSpPr>
            <p:cNvPr id="30" name="Pentagon 5">
              <a:extLst>
                <a:ext uri="{FF2B5EF4-FFF2-40B4-BE49-F238E27FC236}">
                  <a16:creationId xmlns:a16="http://schemas.microsoft.com/office/drawing/2014/main" id="{2DEFA786-5321-4B09-893B-D20E55492914}"/>
                </a:ext>
              </a:extLst>
            </p:cNvPr>
            <p:cNvSpPr/>
            <p:nvPr/>
          </p:nvSpPr>
          <p:spPr>
            <a:xfrm>
              <a:off x="7866209" y="2032621"/>
              <a:ext cx="1068388" cy="694029"/>
            </a:xfrm>
            <a:prstGeom prst="homePlate">
              <a:avLst/>
            </a:prstGeom>
            <a:solidFill>
              <a:srgbClr val="0085A4"/>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1" name="Shape 2799">
              <a:extLst>
                <a:ext uri="{FF2B5EF4-FFF2-40B4-BE49-F238E27FC236}">
                  <a16:creationId xmlns:a16="http://schemas.microsoft.com/office/drawing/2014/main" id="{0720B780-E8F2-4503-9523-4388B6481EEC}"/>
                </a:ext>
              </a:extLst>
            </p:cNvPr>
            <p:cNvSpPr>
              <a:spLocks noChangeAspect="1"/>
            </p:cNvSpPr>
            <p:nvPr/>
          </p:nvSpPr>
          <p:spPr>
            <a:xfrm>
              <a:off x="8130528" y="2269719"/>
              <a:ext cx="328348" cy="238799"/>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rgbClr val="FFFFF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1"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Open Sans Semibold" charset="0"/>
                <a:ea typeface="Open Sans Semibold" charset="0"/>
                <a:cs typeface="Open Sans Semibold" charset="0"/>
                <a:sym typeface="Gill Sans"/>
              </a:endParaRPr>
            </a:p>
          </p:txBody>
        </p:sp>
      </p:grpSp>
      <p:sp>
        <p:nvSpPr>
          <p:cNvPr id="32" name="TextBox 31">
            <a:extLst>
              <a:ext uri="{FF2B5EF4-FFF2-40B4-BE49-F238E27FC236}">
                <a16:creationId xmlns:a16="http://schemas.microsoft.com/office/drawing/2014/main" id="{EFFCAFAD-DEF7-4DD6-AD5B-4ABF973F3C4C}"/>
              </a:ext>
            </a:extLst>
          </p:cNvPr>
          <p:cNvSpPr txBox="1"/>
          <p:nvPr/>
        </p:nvSpPr>
        <p:spPr>
          <a:xfrm>
            <a:off x="9154124" y="2130182"/>
            <a:ext cx="947695" cy="230832"/>
          </a:xfrm>
          <a:prstGeom prst="rect">
            <a:avLst/>
          </a:prstGeom>
          <a:noFill/>
        </p:spPr>
        <p:txBody>
          <a:bodyPr wrap="none" rtlCol="0" anchor="b"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204D"/>
                </a:solidFill>
                <a:effectLst/>
                <a:uLnTx/>
                <a:uFillTx/>
                <a:latin typeface="Poppins SemiBold" pitchFamily="2" charset="77"/>
                <a:ea typeface="League Spartan" charset="0"/>
                <a:cs typeface="Poppins SemiBold" pitchFamily="2" charset="77"/>
              </a:rPr>
              <a:t>Comment 02</a:t>
            </a:r>
          </a:p>
        </p:txBody>
      </p:sp>
      <p:sp>
        <p:nvSpPr>
          <p:cNvPr id="33" name="Subtitle 2">
            <a:extLst>
              <a:ext uri="{FF2B5EF4-FFF2-40B4-BE49-F238E27FC236}">
                <a16:creationId xmlns:a16="http://schemas.microsoft.com/office/drawing/2014/main" id="{0FF21CDA-E8F3-41F9-868C-E68D893FC9FC}"/>
              </a:ext>
            </a:extLst>
          </p:cNvPr>
          <p:cNvSpPr txBox="1">
            <a:spLocks/>
          </p:cNvSpPr>
          <p:nvPr/>
        </p:nvSpPr>
        <p:spPr>
          <a:xfrm>
            <a:off x="9220114" y="2221250"/>
            <a:ext cx="2211473" cy="573619"/>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205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AAAAAA"/>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Highest percentage spend ins the Retail industry .</a:t>
            </a:r>
          </a:p>
        </p:txBody>
      </p:sp>
      <p:grpSp>
        <p:nvGrpSpPr>
          <p:cNvPr id="34" name="Group 33">
            <a:extLst>
              <a:ext uri="{FF2B5EF4-FFF2-40B4-BE49-F238E27FC236}">
                <a16:creationId xmlns:a16="http://schemas.microsoft.com/office/drawing/2014/main" id="{F4FEDBB0-F8B6-410A-97BA-934B14755FF9}"/>
              </a:ext>
            </a:extLst>
          </p:cNvPr>
          <p:cNvGrpSpPr/>
          <p:nvPr/>
        </p:nvGrpSpPr>
        <p:grpSpPr>
          <a:xfrm>
            <a:off x="7881249" y="3030752"/>
            <a:ext cx="1068388" cy="694029"/>
            <a:chOff x="7881249" y="2908202"/>
            <a:chExt cx="1068388" cy="694029"/>
          </a:xfrm>
        </p:grpSpPr>
        <p:sp>
          <p:nvSpPr>
            <p:cNvPr id="35" name="Pentagon 6">
              <a:extLst>
                <a:ext uri="{FF2B5EF4-FFF2-40B4-BE49-F238E27FC236}">
                  <a16:creationId xmlns:a16="http://schemas.microsoft.com/office/drawing/2014/main" id="{BA9BFCDE-E83F-4672-B244-60B397F1D01D}"/>
                </a:ext>
              </a:extLst>
            </p:cNvPr>
            <p:cNvSpPr/>
            <p:nvPr/>
          </p:nvSpPr>
          <p:spPr>
            <a:xfrm>
              <a:off x="7881249" y="2908202"/>
              <a:ext cx="1068388" cy="694029"/>
            </a:xfrm>
            <a:prstGeom prst="homePlate">
              <a:avLst/>
            </a:prstGeom>
            <a:solidFill>
              <a:schemeClr val="accent3"/>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6" name="Shape 2850">
              <a:extLst>
                <a:ext uri="{FF2B5EF4-FFF2-40B4-BE49-F238E27FC236}">
                  <a16:creationId xmlns:a16="http://schemas.microsoft.com/office/drawing/2014/main" id="{8E4DCCB0-F3B2-4A2B-AB88-41F415B6B902}"/>
                </a:ext>
              </a:extLst>
            </p:cNvPr>
            <p:cNvSpPr>
              <a:spLocks noChangeAspect="1"/>
            </p:cNvSpPr>
            <p:nvPr/>
          </p:nvSpPr>
          <p:spPr>
            <a:xfrm>
              <a:off x="8130528" y="3091042"/>
              <a:ext cx="328348" cy="328348"/>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chemeClr val="accent2"/>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Semibold" charset="0"/>
                <a:ea typeface="Open Sans Semibold" charset="0"/>
                <a:cs typeface="Open Sans Semibold" charset="0"/>
                <a:sym typeface="Gill Sans"/>
              </a:endParaRPr>
            </a:p>
          </p:txBody>
        </p:sp>
      </p:grpSp>
      <p:sp>
        <p:nvSpPr>
          <p:cNvPr id="37" name="TextBox 36">
            <a:extLst>
              <a:ext uri="{FF2B5EF4-FFF2-40B4-BE49-F238E27FC236}">
                <a16:creationId xmlns:a16="http://schemas.microsoft.com/office/drawing/2014/main" id="{B6F308DF-8BE8-43F4-81BC-CC982FC38CB6}"/>
              </a:ext>
            </a:extLst>
          </p:cNvPr>
          <p:cNvSpPr txBox="1"/>
          <p:nvPr/>
        </p:nvSpPr>
        <p:spPr>
          <a:xfrm>
            <a:off x="9182405" y="4970469"/>
            <a:ext cx="950901" cy="230832"/>
          </a:xfrm>
          <a:prstGeom prst="rect">
            <a:avLst/>
          </a:prstGeom>
          <a:noFill/>
        </p:spPr>
        <p:txBody>
          <a:bodyPr wrap="none" rtlCol="0" anchor="b"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204D"/>
                </a:solidFill>
                <a:effectLst/>
                <a:uLnTx/>
                <a:uFillTx/>
                <a:latin typeface="Poppins SemiBold" pitchFamily="2" charset="77"/>
                <a:ea typeface="League Spartan" charset="0"/>
                <a:cs typeface="Poppins SemiBold" pitchFamily="2" charset="77"/>
              </a:rPr>
              <a:t>Comment 03</a:t>
            </a:r>
          </a:p>
        </p:txBody>
      </p:sp>
      <p:sp>
        <p:nvSpPr>
          <p:cNvPr id="38" name="Subtitle 2">
            <a:extLst>
              <a:ext uri="{FF2B5EF4-FFF2-40B4-BE49-F238E27FC236}">
                <a16:creationId xmlns:a16="http://schemas.microsoft.com/office/drawing/2014/main" id="{94F92C34-C1E8-41CE-ACDD-30F528116F6A}"/>
              </a:ext>
            </a:extLst>
          </p:cNvPr>
          <p:cNvSpPr txBox="1">
            <a:spLocks/>
          </p:cNvSpPr>
          <p:nvPr/>
        </p:nvSpPr>
        <p:spPr>
          <a:xfrm>
            <a:off x="9253281" y="5118499"/>
            <a:ext cx="2211473" cy="573619"/>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205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AAAAAA"/>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Source of information is the CMO spend survey </a:t>
            </a:r>
          </a:p>
        </p:txBody>
      </p:sp>
      <p:sp>
        <p:nvSpPr>
          <p:cNvPr id="39" name="Pentagon 6">
            <a:extLst>
              <a:ext uri="{FF2B5EF4-FFF2-40B4-BE49-F238E27FC236}">
                <a16:creationId xmlns:a16="http://schemas.microsoft.com/office/drawing/2014/main" id="{4EF0F145-CB17-46CC-B9D1-BCCB5E1AC431}"/>
              </a:ext>
            </a:extLst>
          </p:cNvPr>
          <p:cNvSpPr/>
          <p:nvPr/>
        </p:nvSpPr>
        <p:spPr>
          <a:xfrm>
            <a:off x="7908900" y="4973057"/>
            <a:ext cx="1068388" cy="694029"/>
          </a:xfrm>
          <a:prstGeom prst="homePlate">
            <a:avLst/>
          </a:prstGeom>
          <a:solidFill>
            <a:schemeClr val="accent2"/>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0" name="Shape 2850">
            <a:extLst>
              <a:ext uri="{FF2B5EF4-FFF2-40B4-BE49-F238E27FC236}">
                <a16:creationId xmlns:a16="http://schemas.microsoft.com/office/drawing/2014/main" id="{DA57CAB4-4BF6-4E95-96CA-42A788C06737}"/>
              </a:ext>
            </a:extLst>
          </p:cNvPr>
          <p:cNvSpPr>
            <a:spLocks noChangeAspect="1"/>
          </p:cNvSpPr>
          <p:nvPr/>
        </p:nvSpPr>
        <p:spPr>
          <a:xfrm>
            <a:off x="8137012" y="5107241"/>
            <a:ext cx="328348" cy="328348"/>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rgbClr val="FFFFF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Semibold" charset="0"/>
              <a:ea typeface="Open Sans Semibold" charset="0"/>
              <a:cs typeface="Open Sans Semibold" charset="0"/>
              <a:sym typeface="Gill Sans"/>
            </a:endParaRPr>
          </a:p>
        </p:txBody>
      </p:sp>
      <p:sp>
        <p:nvSpPr>
          <p:cNvPr id="41" name="TextBox 40">
            <a:extLst>
              <a:ext uri="{FF2B5EF4-FFF2-40B4-BE49-F238E27FC236}">
                <a16:creationId xmlns:a16="http://schemas.microsoft.com/office/drawing/2014/main" id="{0F4863DE-20F5-45E5-A617-EE676DF66770}"/>
              </a:ext>
            </a:extLst>
          </p:cNvPr>
          <p:cNvSpPr txBox="1"/>
          <p:nvPr/>
        </p:nvSpPr>
        <p:spPr>
          <a:xfrm>
            <a:off x="9148030" y="2872602"/>
            <a:ext cx="958917" cy="230832"/>
          </a:xfrm>
          <a:prstGeom prst="rect">
            <a:avLst/>
          </a:prstGeom>
          <a:noFill/>
        </p:spPr>
        <p:txBody>
          <a:bodyPr wrap="none" rtlCol="0" anchor="b"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204D"/>
                </a:solidFill>
                <a:effectLst/>
                <a:uLnTx/>
                <a:uFillTx/>
                <a:latin typeface="Poppins SemiBold" pitchFamily="2" charset="77"/>
                <a:ea typeface="League Spartan" charset="0"/>
                <a:cs typeface="Poppins SemiBold" pitchFamily="2" charset="77"/>
              </a:rPr>
              <a:t>Comment 04</a:t>
            </a:r>
          </a:p>
        </p:txBody>
      </p:sp>
      <p:sp>
        <p:nvSpPr>
          <p:cNvPr id="42" name="Subtitle 2">
            <a:extLst>
              <a:ext uri="{FF2B5EF4-FFF2-40B4-BE49-F238E27FC236}">
                <a16:creationId xmlns:a16="http://schemas.microsoft.com/office/drawing/2014/main" id="{B2CCB293-02E2-41B2-B1CD-D63421910E0E}"/>
              </a:ext>
            </a:extLst>
          </p:cNvPr>
          <p:cNvSpPr txBox="1">
            <a:spLocks/>
          </p:cNvSpPr>
          <p:nvPr/>
        </p:nvSpPr>
        <p:spPr>
          <a:xfrm>
            <a:off x="9220113" y="2966637"/>
            <a:ext cx="2211473" cy="1675202"/>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205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AAAAAA"/>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Companies that sell more than 10 % of sales online continue to invest in the region of 13% on marketing .</a:t>
            </a:r>
          </a:p>
          <a:p>
            <a:pPr marL="0" marR="0" lvl="0" indent="0" algn="l" defTabSz="543818" rtl="0" eaLnBrk="1" fontAlgn="auto" latinLnBrk="0" hangingPunct="1">
              <a:lnSpc>
                <a:spcPts val="205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AAAAAA"/>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As opposed to companies in a traditional sales model without sales online invest up to 10.5% on marketing </a:t>
            </a:r>
          </a:p>
        </p:txBody>
      </p:sp>
      <p:sp>
        <p:nvSpPr>
          <p:cNvPr id="43" name="TextBox 42">
            <a:extLst>
              <a:ext uri="{FF2B5EF4-FFF2-40B4-BE49-F238E27FC236}">
                <a16:creationId xmlns:a16="http://schemas.microsoft.com/office/drawing/2014/main" id="{69043688-1F81-4171-94C0-6A7653993A18}"/>
              </a:ext>
            </a:extLst>
          </p:cNvPr>
          <p:cNvSpPr txBox="1"/>
          <p:nvPr/>
        </p:nvSpPr>
        <p:spPr>
          <a:xfrm>
            <a:off x="84591" y="-9427"/>
            <a:ext cx="6419904"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marR="0" lvl="0" indent="0" fontAlgn="auto">
              <a:lnSpc>
                <a:spcPct val="100000"/>
              </a:lnSpc>
              <a:spcBef>
                <a:spcPts val="0"/>
              </a:spcBef>
              <a:spcAft>
                <a:spcPts val="0"/>
              </a:spcAft>
              <a:buClrTx/>
              <a:buSzTx/>
              <a:buFontTx/>
              <a:buNone/>
              <a:tabLst/>
              <a:defRPr/>
            </a:pPr>
            <a:r>
              <a:rPr lang="en-GB" sz="1400" b="1" kern="0" dirty="0">
                <a:solidFill>
                  <a:prstClr val="white">
                    <a:lumMod val="50000"/>
                  </a:prstClr>
                </a:solidFill>
                <a:latin typeface="Poppins" panose="00000500000000000000" pitchFamily="2" charset="0"/>
                <a:cs typeface="Poppins" panose="00000500000000000000" pitchFamily="2" charset="0"/>
              </a:rPr>
              <a:t>Marketing spend by Industry 2019</a:t>
            </a:r>
          </a:p>
        </p:txBody>
      </p:sp>
    </p:spTree>
    <p:extLst>
      <p:ext uri="{BB962C8B-B14F-4D97-AF65-F5344CB8AC3E}">
        <p14:creationId xmlns:p14="http://schemas.microsoft.com/office/powerpoint/2010/main" val="1573337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485D718-3CD7-1433-9CC9-C01ED704D302}"/>
              </a:ext>
            </a:extLst>
          </p:cNvPr>
          <p:cNvGraphicFramePr/>
          <p:nvPr>
            <p:extLst>
              <p:ext uri="{D42A27DB-BD31-4B8C-83A1-F6EECF244321}">
                <p14:modId xmlns:p14="http://schemas.microsoft.com/office/powerpoint/2010/main" val="3405725480"/>
              </p:ext>
            </p:extLst>
          </p:nvPr>
        </p:nvGraphicFramePr>
        <p:xfrm>
          <a:off x="654517" y="1405288"/>
          <a:ext cx="7719462" cy="446612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F07D9D3A-6E30-33A7-C4D7-CC84BE6CA27C}"/>
              </a:ext>
            </a:extLst>
          </p:cNvPr>
          <p:cNvSpPr txBox="1"/>
          <p:nvPr/>
        </p:nvSpPr>
        <p:spPr>
          <a:xfrm>
            <a:off x="327256" y="5890579"/>
            <a:ext cx="8075597" cy="461665"/>
          </a:xfrm>
          <a:prstGeom prst="rect">
            <a:avLst/>
          </a:prstGeom>
          <a:noFill/>
        </p:spPr>
        <p:txBody>
          <a:bodyPr wrap="square" rtlCol="0">
            <a:spAutoFit/>
          </a:bodyPr>
          <a:lstStyle/>
          <a:p>
            <a:r>
              <a:rPr lang="en-GB" sz="800" dirty="0">
                <a:solidFill>
                  <a:srgbClr val="565656"/>
                </a:solidFill>
                <a:latin typeface="Lato Light" panose="020F0502020204030203" pitchFamily="34" charset="0"/>
                <a:ea typeface="Lato Light" panose="020F0502020204030203" pitchFamily="34" charset="0"/>
                <a:cs typeface="Lato Light" panose="020F0502020204030203" pitchFamily="34" charset="0"/>
              </a:rPr>
              <a:t>According to the Gartner survey, average marketing spend has increased across almost all of the industries surveyed. Financial services companies recorded the highest budget, at 10.4 percent of total company revenue, up from 7.4 percent in 2021. While almost all industries saw budget increase, CMOs in consumer goods report their spending has stagnated. </a:t>
            </a:r>
          </a:p>
        </p:txBody>
      </p:sp>
      <p:sp>
        <p:nvSpPr>
          <p:cNvPr id="6" name="TextBox 5">
            <a:extLst>
              <a:ext uri="{FF2B5EF4-FFF2-40B4-BE49-F238E27FC236}">
                <a16:creationId xmlns:a16="http://schemas.microsoft.com/office/drawing/2014/main" id="{AD503687-D0CD-B930-F7CA-FF485348CE6D}"/>
              </a:ext>
            </a:extLst>
          </p:cNvPr>
          <p:cNvSpPr txBox="1"/>
          <p:nvPr/>
        </p:nvSpPr>
        <p:spPr>
          <a:xfrm>
            <a:off x="8422105" y="1366787"/>
            <a:ext cx="3465095" cy="4401205"/>
          </a:xfrm>
          <a:prstGeom prst="rect">
            <a:avLst/>
          </a:prstGeom>
          <a:noFill/>
        </p:spPr>
        <p:txBody>
          <a:bodyPr wrap="square" rtlCol="0">
            <a:spAutoFit/>
          </a:bodyPr>
          <a:lstStyle/>
          <a:p>
            <a:pPr algn="l"/>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Where is the Money Going?</a:t>
            </a:r>
          </a:p>
          <a:p>
            <a:pPr algn="l"/>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When CMOs in the Gartner survey were asked to report their budget allocations across the marketing department’s program and operational areas, brand strategy and activation accounted for nearly 10 percent of the overall marketing budget.</a:t>
            </a:r>
          </a:p>
          <a:p>
            <a:pPr algn="l"/>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CMOs also identified strategic capability gaps that need to be addressed. Twenty-six percent of CMOs report marketing data and analytics as a top capability gap, while 23 percent said </a:t>
            </a:r>
            <a:r>
              <a:rPr lang="en-GB" sz="1000" b="0" i="0" u="none" strike="noStrike" dirty="0">
                <a:solidFill>
                  <a:srgbClr val="4941D9"/>
                </a:solidFill>
                <a:effectLst/>
                <a:latin typeface="Lato Light" panose="020F0502020204030203" pitchFamily="34" charset="0"/>
                <a:ea typeface="Lato Light" panose="020F0502020204030203" pitchFamily="34" charset="0"/>
                <a:cs typeface="Lato Light" panose="020F0502020204030203" pitchFamily="34" charset="0"/>
              </a:rPr>
              <a:t>customer experience management</a:t>
            </a:r>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 Twenty-two percent said marketing technology needs better funding.</a:t>
            </a:r>
          </a:p>
          <a:p>
            <a:pPr algn="l"/>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According to author</a:t>
            </a:r>
            <a:r>
              <a:rPr lang="en-GB" sz="1000" b="0" i="0" u="none" strike="noStrike" dirty="0">
                <a:solidFill>
                  <a:srgbClr val="4941D9"/>
                </a:solidFill>
                <a:effectLst/>
                <a:latin typeface="Lato Light" panose="020F0502020204030203" pitchFamily="34" charset="0"/>
                <a:ea typeface="Lato Light" panose="020F0502020204030203" pitchFamily="34" charset="0"/>
                <a:cs typeface="Lato Light" panose="020F0502020204030203" pitchFamily="34" charset="0"/>
              </a:rPr>
              <a:t> Bernard Marr</a:t>
            </a:r>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 in terms of marketing technology, expect investments to focus on the deployment of AI capabilities in a variety of software applications. One of the more notable uses of this technology is for natural language processing (NLP) to create more useful and relevant chatbots that will expand their use beyond simple question and answer scenarios.</a:t>
            </a:r>
          </a:p>
          <a:p>
            <a:pPr algn="l"/>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Virtual, augmented, and mixed reality (VR/AR/MR) are being adopted into various marketing strategies and business initiatives. AR is being used for virtual products and clothes, while VR is finally becoming more viable for gaming.</a:t>
            </a:r>
          </a:p>
          <a:p>
            <a:pPr algn="l"/>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In 2021, </a:t>
            </a:r>
            <a:r>
              <a:rPr lang="en-GB" sz="1000" b="0" i="0" u="none" strike="noStrike" dirty="0">
                <a:solidFill>
                  <a:srgbClr val="4941D9"/>
                </a:solidFill>
                <a:effectLst/>
                <a:latin typeface="Lato Light" panose="020F0502020204030203" pitchFamily="34" charset="0"/>
                <a:ea typeface="Lato Light" panose="020F0502020204030203" pitchFamily="34" charset="0"/>
                <a:cs typeface="Lato Light" panose="020F0502020204030203" pitchFamily="34" charset="0"/>
              </a:rPr>
              <a:t>35 percent</a:t>
            </a:r>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 of marketers were leveraging AR or VR in their strategies. Of those marketers, 42 percent plan to increase their investment in 2022.</a:t>
            </a:r>
          </a:p>
          <a:p>
            <a:endParaRPr lang="en-GB" sz="10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8188FE12-F53A-3DC4-33EE-549F2E16C6E7}"/>
              </a:ext>
            </a:extLst>
          </p:cNvPr>
          <p:cNvSpPr txBox="1"/>
          <p:nvPr/>
        </p:nvSpPr>
        <p:spPr>
          <a:xfrm>
            <a:off x="394634" y="6458552"/>
            <a:ext cx="7685415" cy="400110"/>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 cdp.com/articles/marketing-budgets-2022</a:t>
            </a:r>
          </a:p>
          <a:p>
            <a:r>
              <a:rPr lang="en-GB" sz="1000" dirty="0">
                <a:latin typeface="Lato Light" panose="020F0502020204030203" pitchFamily="34" charset="0"/>
                <a:ea typeface="Lato Light" panose="020F0502020204030203" pitchFamily="34" charset="0"/>
                <a:cs typeface="Lato Light" panose="020F0502020204030203" pitchFamily="34" charset="0"/>
              </a:rPr>
              <a:t>              Gartner marketing </a:t>
            </a:r>
          </a:p>
        </p:txBody>
      </p:sp>
      <p:sp>
        <p:nvSpPr>
          <p:cNvPr id="8" name="TextBox 7">
            <a:extLst>
              <a:ext uri="{FF2B5EF4-FFF2-40B4-BE49-F238E27FC236}">
                <a16:creationId xmlns:a16="http://schemas.microsoft.com/office/drawing/2014/main" id="{784F0CD8-7E04-FB23-D820-45C099F58191}"/>
              </a:ext>
            </a:extLst>
          </p:cNvPr>
          <p:cNvSpPr txBox="1"/>
          <p:nvPr/>
        </p:nvSpPr>
        <p:spPr>
          <a:xfrm>
            <a:off x="84591" y="-9427"/>
            <a:ext cx="6419904"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defRPr/>
            </a:pPr>
            <a:r>
              <a:rPr lang="en-GB" sz="1400" b="1" kern="0" dirty="0">
                <a:solidFill>
                  <a:prstClr val="white">
                    <a:lumMod val="50000"/>
                  </a:prstClr>
                </a:solidFill>
                <a:latin typeface="Poppins" panose="00000500000000000000" pitchFamily="2" charset="0"/>
                <a:cs typeface="Poppins" panose="00000500000000000000" pitchFamily="2" charset="0"/>
              </a:rPr>
              <a:t>Marketing spend by Industry 2022</a:t>
            </a:r>
          </a:p>
        </p:txBody>
      </p:sp>
    </p:spTree>
    <p:extLst>
      <p:ext uri="{BB962C8B-B14F-4D97-AF65-F5344CB8AC3E}">
        <p14:creationId xmlns:p14="http://schemas.microsoft.com/office/powerpoint/2010/main" val="1511496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75E6D6F9-6F03-4B67-82FC-41F48637B058}"/>
              </a:ext>
            </a:extLst>
          </p:cNvPr>
          <p:cNvCxnSpPr>
            <a:cxnSpLocks/>
          </p:cNvCxnSpPr>
          <p:nvPr/>
        </p:nvCxnSpPr>
        <p:spPr>
          <a:xfrm>
            <a:off x="3009037" y="6060519"/>
            <a:ext cx="7207995" cy="1393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B1DE10A-3575-4CE8-B9CD-9FB2CA3AEED1}"/>
              </a:ext>
            </a:extLst>
          </p:cNvPr>
          <p:cNvSpPr txBox="1"/>
          <p:nvPr/>
        </p:nvSpPr>
        <p:spPr>
          <a:xfrm>
            <a:off x="-1" y="42030"/>
            <a:ext cx="5467149" cy="861774"/>
          </a:xfrm>
          <a:prstGeom prst="rect">
            <a:avLst/>
          </a:prstGeom>
          <a:noFill/>
          <a:ln>
            <a:noFill/>
          </a:ln>
        </p:spPr>
        <p:txBody>
          <a:bodyPr wrap="square" rtlCol="0">
            <a:spAutoFit/>
          </a:bodyPr>
          <a:lstStyle>
            <a:defPPr>
              <a:defRPr lang="en-US"/>
            </a:defPPr>
            <a:lvl1pPr marR="0" lvl="0" indent="0" defTabSz="435356" fontAlgn="auto">
              <a:lnSpc>
                <a:spcPct val="100000"/>
              </a:lnSpc>
              <a:spcBef>
                <a:spcPts val="0"/>
              </a:spcBef>
              <a:spcAft>
                <a:spcPts val="0"/>
              </a:spcAft>
              <a:buClrTx/>
              <a:buSzTx/>
              <a:buFontTx/>
              <a:buNone/>
              <a:tabLst/>
              <a:defRPr kumimoji="0" sz="2400" b="1" i="0" u="none" strike="noStrike" kern="0" cap="none" spc="0" normalizeH="0" baseline="0">
                <a:ln>
                  <a:noFill/>
                </a:ln>
                <a:solidFill>
                  <a:srgbClr val="002060"/>
                </a:solidFill>
                <a:effectLst/>
                <a:uLnTx/>
                <a:uFillTx/>
                <a:latin typeface="Lato Light"/>
              </a:defRPr>
            </a:lvl1p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Basic Channel Approach </a:t>
            </a:r>
            <a:endParaRPr kumimoji="0" lang="en-GB" sz="1400" b="1" i="0" u="none" strike="noStrike" kern="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p:txBody>
      </p:sp>
      <p:sp>
        <p:nvSpPr>
          <p:cNvPr id="89" name="Rectangle 88">
            <a:extLst>
              <a:ext uri="{FF2B5EF4-FFF2-40B4-BE49-F238E27FC236}">
                <a16:creationId xmlns:a16="http://schemas.microsoft.com/office/drawing/2014/main" id="{4F47D93D-05D0-4A27-95A2-8D29C726553C}"/>
              </a:ext>
            </a:extLst>
          </p:cNvPr>
          <p:cNvSpPr/>
          <p:nvPr/>
        </p:nvSpPr>
        <p:spPr>
          <a:xfrm>
            <a:off x="0" y="1004081"/>
            <a:ext cx="12192000" cy="253916"/>
          </a:xfrm>
          <a:prstGeom prst="rect">
            <a:avLst/>
          </a:prstGeom>
          <a:solidFill>
            <a:schemeClr val="bg1">
              <a:lumMod val="95000"/>
            </a:schemeClr>
          </a:solidFill>
        </p:spPr>
        <p:txBody>
          <a:bodyPr wrap="square" rtlCol="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000000"/>
                </a:solidFill>
                <a:effectLst/>
                <a:uLnTx/>
                <a:uFillTx/>
                <a:latin typeface="Lato" panose="020F0502020204030203"/>
                <a:ea typeface="+mn-ea"/>
                <a:cs typeface="+mn-cs"/>
              </a:rPr>
              <a:t>Basic go to market layout of channels </a:t>
            </a:r>
          </a:p>
        </p:txBody>
      </p:sp>
      <p:grpSp>
        <p:nvGrpSpPr>
          <p:cNvPr id="10" name="Group 9">
            <a:extLst>
              <a:ext uri="{FF2B5EF4-FFF2-40B4-BE49-F238E27FC236}">
                <a16:creationId xmlns:a16="http://schemas.microsoft.com/office/drawing/2014/main" id="{5A1D1C71-D770-4E52-96CB-2C7A3A372B2D}"/>
              </a:ext>
            </a:extLst>
          </p:cNvPr>
          <p:cNvGrpSpPr/>
          <p:nvPr/>
        </p:nvGrpSpPr>
        <p:grpSpPr>
          <a:xfrm>
            <a:off x="3666373" y="1860483"/>
            <a:ext cx="2430921" cy="3739037"/>
            <a:chOff x="4915127" y="1643668"/>
            <a:chExt cx="2430921" cy="3739037"/>
          </a:xfrm>
        </p:grpSpPr>
        <p:sp>
          <p:nvSpPr>
            <p:cNvPr id="48" name="Rounded Rectangle 9">
              <a:extLst>
                <a:ext uri="{FF2B5EF4-FFF2-40B4-BE49-F238E27FC236}">
                  <a16:creationId xmlns:a16="http://schemas.microsoft.com/office/drawing/2014/main" id="{C3CEC529-40FD-4005-BBEF-C67772032D9A}"/>
                </a:ext>
              </a:extLst>
            </p:cNvPr>
            <p:cNvSpPr/>
            <p:nvPr/>
          </p:nvSpPr>
          <p:spPr>
            <a:xfrm>
              <a:off x="4915127" y="1643668"/>
              <a:ext cx="2430921" cy="3739037"/>
            </a:xfrm>
            <a:prstGeom prst="roundRect">
              <a:avLst>
                <a:gd name="adj" fmla="val 7462"/>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Tato"/>
                <a:ea typeface="+mn-ea"/>
                <a:cs typeface="+mn-cs"/>
              </a:endParaRPr>
            </a:p>
          </p:txBody>
        </p:sp>
        <p:sp>
          <p:nvSpPr>
            <p:cNvPr id="50" name="Rectangle 49">
              <a:extLst>
                <a:ext uri="{FF2B5EF4-FFF2-40B4-BE49-F238E27FC236}">
                  <a16:creationId xmlns:a16="http://schemas.microsoft.com/office/drawing/2014/main" id="{F42B1F4B-FA54-4E15-A395-337B475FB53D}"/>
                </a:ext>
              </a:extLst>
            </p:cNvPr>
            <p:cNvSpPr/>
            <p:nvPr/>
          </p:nvSpPr>
          <p:spPr>
            <a:xfrm>
              <a:off x="5127417" y="3869866"/>
              <a:ext cx="1965960" cy="593679"/>
            </a:xfrm>
            <a:prstGeom prst="rect">
              <a:avLst/>
            </a:prstGeom>
            <a:solidFill>
              <a:srgbClr val="FEA200"/>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Tato"/>
                <a:ea typeface="+mn-ea"/>
                <a:cs typeface="+mn-cs"/>
              </a:endParaRPr>
            </a:p>
          </p:txBody>
        </p:sp>
        <p:sp>
          <p:nvSpPr>
            <p:cNvPr id="51" name="Rectangle 50">
              <a:extLst>
                <a:ext uri="{FF2B5EF4-FFF2-40B4-BE49-F238E27FC236}">
                  <a16:creationId xmlns:a16="http://schemas.microsoft.com/office/drawing/2014/main" id="{BF9421E0-54DF-4DB5-B10B-8611240ED9A3}"/>
                </a:ext>
              </a:extLst>
            </p:cNvPr>
            <p:cNvSpPr/>
            <p:nvPr/>
          </p:nvSpPr>
          <p:spPr>
            <a:xfrm>
              <a:off x="5127417" y="2597894"/>
              <a:ext cx="1965960" cy="593679"/>
            </a:xfrm>
            <a:prstGeom prst="rect">
              <a:avLst/>
            </a:prstGeom>
            <a:solidFill>
              <a:srgbClr val="61CAE2"/>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Tato"/>
                  <a:ea typeface="+mn-ea"/>
                  <a:cs typeface="+mn-cs"/>
                </a:rPr>
                <a:t>Channel partners </a:t>
              </a:r>
            </a:p>
          </p:txBody>
        </p:sp>
        <p:sp>
          <p:nvSpPr>
            <p:cNvPr id="52" name="Rectangle 51">
              <a:extLst>
                <a:ext uri="{FF2B5EF4-FFF2-40B4-BE49-F238E27FC236}">
                  <a16:creationId xmlns:a16="http://schemas.microsoft.com/office/drawing/2014/main" id="{E2EB9350-645A-4583-B6E9-AE07B97FEC48}"/>
                </a:ext>
              </a:extLst>
            </p:cNvPr>
            <p:cNvSpPr/>
            <p:nvPr/>
          </p:nvSpPr>
          <p:spPr>
            <a:xfrm>
              <a:off x="5122447" y="1964128"/>
              <a:ext cx="1965960" cy="593679"/>
            </a:xfrm>
            <a:prstGeom prst="rect">
              <a:avLst/>
            </a:prstGeom>
            <a:solidFill>
              <a:srgbClr val="FE7050"/>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Tato"/>
                <a:ea typeface="+mn-ea"/>
                <a:cs typeface="+mn-cs"/>
              </a:endParaRPr>
            </a:p>
          </p:txBody>
        </p:sp>
        <p:sp>
          <p:nvSpPr>
            <p:cNvPr id="53" name="Rectangle 52">
              <a:extLst>
                <a:ext uri="{FF2B5EF4-FFF2-40B4-BE49-F238E27FC236}">
                  <a16:creationId xmlns:a16="http://schemas.microsoft.com/office/drawing/2014/main" id="{0C558FA0-FC16-4BC0-8BF0-4374F4E91A56}"/>
                </a:ext>
              </a:extLst>
            </p:cNvPr>
            <p:cNvSpPr/>
            <p:nvPr/>
          </p:nvSpPr>
          <p:spPr>
            <a:xfrm>
              <a:off x="5131873" y="3247458"/>
              <a:ext cx="1965960" cy="593679"/>
            </a:xfrm>
            <a:prstGeom prst="rect">
              <a:avLst/>
            </a:prstGeom>
            <a:solidFill>
              <a:srgbClr val="64D795"/>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Tato"/>
                  <a:ea typeface="+mn-ea"/>
                  <a:cs typeface="+mn-cs"/>
                </a:rPr>
                <a:t>Value Added Resellers </a:t>
              </a:r>
            </a:p>
          </p:txBody>
        </p:sp>
        <p:sp>
          <p:nvSpPr>
            <p:cNvPr id="57" name="TextBox 56">
              <a:extLst>
                <a:ext uri="{FF2B5EF4-FFF2-40B4-BE49-F238E27FC236}">
                  <a16:creationId xmlns:a16="http://schemas.microsoft.com/office/drawing/2014/main" id="{19D23BDE-C765-43F8-99A7-DD052769D27C}"/>
                </a:ext>
              </a:extLst>
            </p:cNvPr>
            <p:cNvSpPr txBox="1"/>
            <p:nvPr/>
          </p:nvSpPr>
          <p:spPr>
            <a:xfrm>
              <a:off x="5624432" y="2088948"/>
              <a:ext cx="961995" cy="276999"/>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ato"/>
                  <a:ea typeface="League Spartan" charset="0"/>
                  <a:cs typeface="Poppins" pitchFamily="2" charset="77"/>
                </a:rPr>
                <a:t>Direct Sales </a:t>
              </a:r>
            </a:p>
          </p:txBody>
        </p:sp>
        <p:sp>
          <p:nvSpPr>
            <p:cNvPr id="2" name="Rectangle 1">
              <a:extLst>
                <a:ext uri="{FF2B5EF4-FFF2-40B4-BE49-F238E27FC236}">
                  <a16:creationId xmlns:a16="http://schemas.microsoft.com/office/drawing/2014/main" id="{1A11BDA1-F3B8-4350-9D09-5286958D2041}"/>
                </a:ext>
              </a:extLst>
            </p:cNvPr>
            <p:cNvSpPr/>
            <p:nvPr/>
          </p:nvSpPr>
          <p:spPr>
            <a:xfrm>
              <a:off x="5131874" y="4493749"/>
              <a:ext cx="1965960" cy="593679"/>
            </a:xfrm>
            <a:prstGeom prst="rect">
              <a:avLst/>
            </a:prstGeom>
            <a:solidFill>
              <a:srgbClr val="3799A3"/>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Tato"/>
                <a:ea typeface="+mn-ea"/>
                <a:cs typeface="+mn-cs"/>
              </a:endParaRPr>
            </a:p>
          </p:txBody>
        </p:sp>
      </p:grpSp>
      <p:sp>
        <p:nvSpPr>
          <p:cNvPr id="11" name="TextBox 10">
            <a:extLst>
              <a:ext uri="{FF2B5EF4-FFF2-40B4-BE49-F238E27FC236}">
                <a16:creationId xmlns:a16="http://schemas.microsoft.com/office/drawing/2014/main" id="{5CF298BC-376E-462E-9FC6-3A6BC10F3B84}"/>
              </a:ext>
            </a:extLst>
          </p:cNvPr>
          <p:cNvSpPr txBox="1"/>
          <p:nvPr/>
        </p:nvSpPr>
        <p:spPr>
          <a:xfrm>
            <a:off x="4244815" y="4233543"/>
            <a:ext cx="1350434" cy="276999"/>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ato"/>
                <a:ea typeface="League Spartan" charset="0"/>
                <a:cs typeface="Poppins" pitchFamily="2" charset="77"/>
              </a:rPr>
              <a:t>Internet / reseller </a:t>
            </a:r>
          </a:p>
        </p:txBody>
      </p:sp>
      <p:sp>
        <p:nvSpPr>
          <p:cNvPr id="12" name="TextBox 11">
            <a:extLst>
              <a:ext uri="{FF2B5EF4-FFF2-40B4-BE49-F238E27FC236}">
                <a16:creationId xmlns:a16="http://schemas.microsoft.com/office/drawing/2014/main" id="{FB3FA413-779E-45A3-8DEC-804FA23D14F8}"/>
              </a:ext>
            </a:extLst>
          </p:cNvPr>
          <p:cNvSpPr txBox="1"/>
          <p:nvPr/>
        </p:nvSpPr>
        <p:spPr>
          <a:xfrm>
            <a:off x="4026486" y="4808368"/>
            <a:ext cx="1699248" cy="276999"/>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ato"/>
                <a:ea typeface="League Spartan" charset="0"/>
                <a:cs typeface="Poppins" pitchFamily="2" charset="77"/>
              </a:rPr>
              <a:t>Wholesalers / Stockists</a:t>
            </a:r>
          </a:p>
        </p:txBody>
      </p:sp>
      <p:sp>
        <p:nvSpPr>
          <p:cNvPr id="19" name="Arrow: Right 18">
            <a:extLst>
              <a:ext uri="{FF2B5EF4-FFF2-40B4-BE49-F238E27FC236}">
                <a16:creationId xmlns:a16="http://schemas.microsoft.com/office/drawing/2014/main" id="{9DE8608D-15A5-4827-A898-4BB33BC99539}"/>
              </a:ext>
            </a:extLst>
          </p:cNvPr>
          <p:cNvSpPr/>
          <p:nvPr/>
        </p:nvSpPr>
        <p:spPr>
          <a:xfrm>
            <a:off x="8235864" y="3524665"/>
            <a:ext cx="719326" cy="499414"/>
          </a:xfrm>
          <a:prstGeom prst="rightArrow">
            <a:avLst/>
          </a:prstGeom>
          <a:solidFill>
            <a:srgbClr val="3984A3"/>
          </a:solidFill>
          <a:ln w="12700" cap="flat">
            <a:noFill/>
            <a:miter lim="400000"/>
          </a:ln>
          <a:effectLst/>
        </p:spPr>
        <p:txBody>
          <a:bodyPr wrap="square" lIns="0" tIns="0" rIns="0" bIns="0" numCol="1"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23" name="TextBox 22">
            <a:extLst>
              <a:ext uri="{FF2B5EF4-FFF2-40B4-BE49-F238E27FC236}">
                <a16:creationId xmlns:a16="http://schemas.microsoft.com/office/drawing/2014/main" id="{C99AAC19-A924-4732-9E24-444A892F489D}"/>
              </a:ext>
            </a:extLst>
          </p:cNvPr>
          <p:cNvSpPr txBox="1"/>
          <p:nvPr/>
        </p:nvSpPr>
        <p:spPr>
          <a:xfrm>
            <a:off x="368428" y="5929874"/>
            <a:ext cx="533557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Focus on category contribution accounts , as these will drive the consumer engagement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Most generic descriptors have been used for channels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The model uses a flow from manufacturing to customer / end-user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The emerging channel is the online reseller who is able to resell online to other e commerce resellers </a:t>
            </a:r>
          </a:p>
        </p:txBody>
      </p:sp>
      <p:grpSp>
        <p:nvGrpSpPr>
          <p:cNvPr id="24" name="Group 23">
            <a:extLst>
              <a:ext uri="{FF2B5EF4-FFF2-40B4-BE49-F238E27FC236}">
                <a16:creationId xmlns:a16="http://schemas.microsoft.com/office/drawing/2014/main" id="{0B58B597-44E7-4E2C-A7BB-E2534AD40B57}"/>
              </a:ext>
            </a:extLst>
          </p:cNvPr>
          <p:cNvGrpSpPr/>
          <p:nvPr/>
        </p:nvGrpSpPr>
        <p:grpSpPr>
          <a:xfrm>
            <a:off x="3962304" y="1735959"/>
            <a:ext cx="2156022" cy="499414"/>
            <a:chOff x="5064910" y="1291670"/>
            <a:chExt cx="2156022" cy="499414"/>
          </a:xfrm>
        </p:grpSpPr>
        <p:sp>
          <p:nvSpPr>
            <p:cNvPr id="20" name="Arrow: Right 19">
              <a:extLst>
                <a:ext uri="{FF2B5EF4-FFF2-40B4-BE49-F238E27FC236}">
                  <a16:creationId xmlns:a16="http://schemas.microsoft.com/office/drawing/2014/main" id="{B5D1D24D-884A-4A6B-BDA9-A6D1B0E464AD}"/>
                </a:ext>
              </a:extLst>
            </p:cNvPr>
            <p:cNvSpPr/>
            <p:nvPr/>
          </p:nvSpPr>
          <p:spPr>
            <a:xfrm>
              <a:off x="5064910" y="1291670"/>
              <a:ext cx="2156022" cy="499414"/>
            </a:xfrm>
            <a:prstGeom prst="rightArrow">
              <a:avLst/>
            </a:prstGeom>
            <a:solidFill>
              <a:srgbClr val="3984A3"/>
            </a:solidFill>
            <a:ln w="12700" cap="flat">
              <a:noFill/>
              <a:miter lim="400000"/>
            </a:ln>
            <a:effectLst/>
          </p:spPr>
          <p:txBody>
            <a:bodyPr wrap="square" lIns="0" tIns="0" rIns="0" bIns="0" numCol="1"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8" name="TextBox 17">
              <a:extLst>
                <a:ext uri="{FF2B5EF4-FFF2-40B4-BE49-F238E27FC236}">
                  <a16:creationId xmlns:a16="http://schemas.microsoft.com/office/drawing/2014/main" id="{7D050B7C-4E28-4BCA-B644-427840053B19}"/>
                </a:ext>
              </a:extLst>
            </p:cNvPr>
            <p:cNvSpPr txBox="1"/>
            <p:nvPr/>
          </p:nvSpPr>
          <p:spPr>
            <a:xfrm>
              <a:off x="5175151" y="1415561"/>
              <a:ext cx="1879404" cy="246469"/>
            </a:xfrm>
            <a:prstGeom prst="rect">
              <a:avLst/>
            </a:prstGeom>
            <a:solidFill>
              <a:srgbClr val="3984A3"/>
            </a:solidFill>
            <a:ln w="12700" cap="flat">
              <a:noFill/>
              <a:miter lim="400000"/>
            </a:ln>
            <a:effectLst/>
          </p:spPr>
          <p:txBody>
            <a:bodyPr wrap="square" lIns="0" tIns="0" rIns="0" bIns="0" numCol="1" anchor="ctr">
              <a:noAutofit/>
            </a:bodyPr>
            <a:lstStyle>
              <a:defPPr>
                <a:defRPr lang="en-US"/>
              </a:defPPr>
              <a:lvl1pPr algn="ctr" defTabSz="914217">
                <a:defRPr sz="1600" kern="0">
                  <a:solidFill>
                    <a:schemeClr val="bg1"/>
                  </a:solidFill>
                  <a:latin typeface="Lato Light" panose="020F0502020204030203"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Push Campaigns</a:t>
              </a:r>
            </a:p>
          </p:txBody>
        </p:sp>
      </p:grpSp>
      <p:sp>
        <p:nvSpPr>
          <p:cNvPr id="7" name="Rounded Rectangle 9">
            <a:extLst>
              <a:ext uri="{FF2B5EF4-FFF2-40B4-BE49-F238E27FC236}">
                <a16:creationId xmlns:a16="http://schemas.microsoft.com/office/drawing/2014/main" id="{E2647F36-2F63-496A-BFAE-696551C0D2F5}"/>
              </a:ext>
            </a:extLst>
          </p:cNvPr>
          <p:cNvSpPr/>
          <p:nvPr/>
        </p:nvSpPr>
        <p:spPr>
          <a:xfrm>
            <a:off x="9001571" y="1866000"/>
            <a:ext cx="2430921" cy="3739037"/>
          </a:xfrm>
          <a:prstGeom prst="roundRect">
            <a:avLst>
              <a:gd name="adj" fmla="val 7462"/>
            </a:avLst>
          </a:prstGeom>
          <a:solidFill>
            <a:srgbClr val="FFFFFF">
              <a:lumMod val="95000"/>
            </a:srgbClr>
          </a:solidFill>
          <a:ln w="12700" cap="flat" cmpd="sng" algn="ctr">
            <a:noFill/>
            <a:prstDash val="solid"/>
            <a:miter lim="800000"/>
          </a:ln>
          <a:effectLst/>
        </p:spPr>
        <p:txBody>
          <a:bodyPr rtlCol="0" anchor="ctr"/>
          <a:lstStyle/>
          <a:p>
            <a:pPr algn="ctr" defTabSz="914217"/>
            <a:endParaRPr lang="en-US" kern="0" dirty="0">
              <a:solidFill>
                <a:srgbClr val="FFFFFF"/>
              </a:solidFill>
              <a:latin typeface="Lato Light" panose="020F0502020204030203" pitchFamily="34" charset="0"/>
            </a:endParaRPr>
          </a:p>
        </p:txBody>
      </p:sp>
      <p:grpSp>
        <p:nvGrpSpPr>
          <p:cNvPr id="26" name="Group 25">
            <a:extLst>
              <a:ext uri="{FF2B5EF4-FFF2-40B4-BE49-F238E27FC236}">
                <a16:creationId xmlns:a16="http://schemas.microsoft.com/office/drawing/2014/main" id="{CAE48609-8368-4A47-82CC-1363482D48BB}"/>
              </a:ext>
            </a:extLst>
          </p:cNvPr>
          <p:cNvGrpSpPr/>
          <p:nvPr/>
        </p:nvGrpSpPr>
        <p:grpSpPr>
          <a:xfrm>
            <a:off x="8753964" y="5227721"/>
            <a:ext cx="2260655" cy="499414"/>
            <a:chOff x="5017989" y="5608947"/>
            <a:chExt cx="2156022" cy="499414"/>
          </a:xfrm>
        </p:grpSpPr>
        <p:sp>
          <p:nvSpPr>
            <p:cNvPr id="37" name="Arrow: Right 36">
              <a:extLst>
                <a:ext uri="{FF2B5EF4-FFF2-40B4-BE49-F238E27FC236}">
                  <a16:creationId xmlns:a16="http://schemas.microsoft.com/office/drawing/2014/main" id="{5DE69160-7BF5-4FE5-B5DB-2ECDCABBD837}"/>
                </a:ext>
              </a:extLst>
            </p:cNvPr>
            <p:cNvSpPr/>
            <p:nvPr/>
          </p:nvSpPr>
          <p:spPr>
            <a:xfrm rot="10800000">
              <a:off x="5017989" y="5608947"/>
              <a:ext cx="2156022" cy="499414"/>
            </a:xfrm>
            <a:prstGeom prst="rightArrow">
              <a:avLst/>
            </a:prstGeom>
            <a:solidFill>
              <a:srgbClr val="3984A3"/>
            </a:solidFill>
            <a:ln w="12700" cap="flat">
              <a:noFill/>
              <a:miter lim="400000"/>
            </a:ln>
            <a:effectLst/>
          </p:spPr>
          <p:txBody>
            <a:bodyPr wrap="square" lIns="0" tIns="0" rIns="0" bIns="0" numCol="1"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25" name="TextBox 24">
              <a:extLst>
                <a:ext uri="{FF2B5EF4-FFF2-40B4-BE49-F238E27FC236}">
                  <a16:creationId xmlns:a16="http://schemas.microsoft.com/office/drawing/2014/main" id="{2398CC34-6922-4FB4-8FB5-6C9ABA85D9DE}"/>
                </a:ext>
              </a:extLst>
            </p:cNvPr>
            <p:cNvSpPr txBox="1"/>
            <p:nvPr/>
          </p:nvSpPr>
          <p:spPr>
            <a:xfrm>
              <a:off x="5498246" y="5738653"/>
              <a:ext cx="1473401" cy="235573"/>
            </a:xfrm>
            <a:prstGeom prst="rect">
              <a:avLst/>
            </a:prstGeom>
            <a:solidFill>
              <a:srgbClr val="3984A3"/>
            </a:solidFill>
            <a:ln w="12700" cap="flat">
              <a:noFill/>
              <a:miter lim="400000"/>
            </a:ln>
            <a:effectLst/>
          </p:spPr>
          <p:txBody>
            <a:bodyPr wrap="square" lIns="0" tIns="0" rIns="0" bIns="0" numCol="1" anchor="ctr">
              <a:noAutofit/>
            </a:bodyPr>
            <a:lstStyle>
              <a:defPPr>
                <a:defRPr lang="en-US"/>
              </a:defPPr>
              <a:lvl1pPr algn="ctr" defTabSz="914217">
                <a:defRPr sz="1400" kern="0">
                  <a:solidFill>
                    <a:schemeClr val="bg1"/>
                  </a:solidFill>
                  <a:latin typeface="Lato Light" panose="020F0502020204030203"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Pull Campaigns</a:t>
              </a:r>
            </a:p>
          </p:txBody>
        </p:sp>
      </p:grpSp>
      <p:sp>
        <p:nvSpPr>
          <p:cNvPr id="27" name="TextBox 26">
            <a:extLst>
              <a:ext uri="{FF2B5EF4-FFF2-40B4-BE49-F238E27FC236}">
                <a16:creationId xmlns:a16="http://schemas.microsoft.com/office/drawing/2014/main" id="{535798D4-352D-4D77-826B-04613138CCC0}"/>
              </a:ext>
            </a:extLst>
          </p:cNvPr>
          <p:cNvSpPr txBox="1"/>
          <p:nvPr/>
        </p:nvSpPr>
        <p:spPr>
          <a:xfrm>
            <a:off x="4444938" y="5913310"/>
            <a:ext cx="3827056"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lumMod val="50000"/>
                  </a:prstClr>
                </a:solidFill>
                <a:effectLst/>
                <a:uLnTx/>
                <a:uFillTx/>
                <a:latin typeface="Plato"/>
                <a:ea typeface="+mn-ea"/>
                <a:cs typeface="+mn-cs"/>
              </a:rPr>
              <a:t>Demand creation campaigns using the marketing mix </a:t>
            </a:r>
          </a:p>
        </p:txBody>
      </p:sp>
      <p:cxnSp>
        <p:nvCxnSpPr>
          <p:cNvPr id="31" name="Straight Connector 30">
            <a:extLst>
              <a:ext uri="{FF2B5EF4-FFF2-40B4-BE49-F238E27FC236}">
                <a16:creationId xmlns:a16="http://schemas.microsoft.com/office/drawing/2014/main" id="{31624D4A-A135-4F98-9AC2-594137678C38}"/>
              </a:ext>
            </a:extLst>
          </p:cNvPr>
          <p:cNvCxnSpPr>
            <a:cxnSpLocks/>
            <a:endCxn id="7" idx="2"/>
          </p:cNvCxnSpPr>
          <p:nvPr/>
        </p:nvCxnSpPr>
        <p:spPr>
          <a:xfrm flipH="1" flipV="1">
            <a:off x="10217032" y="5605037"/>
            <a:ext cx="15077" cy="5077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8F4C7F5-3D98-4F82-8AC0-4262E3E5B7DB}"/>
              </a:ext>
            </a:extLst>
          </p:cNvPr>
          <p:cNvCxnSpPr>
            <a:cxnSpLocks/>
          </p:cNvCxnSpPr>
          <p:nvPr/>
        </p:nvCxnSpPr>
        <p:spPr>
          <a:xfrm flipH="1" flipV="1">
            <a:off x="3018464" y="5566734"/>
            <a:ext cx="1" cy="49837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C900627-3E46-4285-8B30-9207A3E4D133}"/>
              </a:ext>
            </a:extLst>
          </p:cNvPr>
          <p:cNvGrpSpPr/>
          <p:nvPr/>
        </p:nvGrpSpPr>
        <p:grpSpPr>
          <a:xfrm>
            <a:off x="886060" y="1869910"/>
            <a:ext cx="2430921" cy="3739037"/>
            <a:chOff x="1781606" y="1869910"/>
            <a:chExt cx="2430921" cy="3739037"/>
          </a:xfrm>
        </p:grpSpPr>
        <p:sp>
          <p:nvSpPr>
            <p:cNvPr id="8" name="Rounded Rectangle 9">
              <a:extLst>
                <a:ext uri="{FF2B5EF4-FFF2-40B4-BE49-F238E27FC236}">
                  <a16:creationId xmlns:a16="http://schemas.microsoft.com/office/drawing/2014/main" id="{C68A9F9C-F151-4227-8587-6A547E1468BF}"/>
                </a:ext>
              </a:extLst>
            </p:cNvPr>
            <p:cNvSpPr/>
            <p:nvPr/>
          </p:nvSpPr>
          <p:spPr>
            <a:xfrm>
              <a:off x="1781606" y="1869910"/>
              <a:ext cx="2430921" cy="3739037"/>
            </a:xfrm>
            <a:prstGeom prst="roundRect">
              <a:avLst>
                <a:gd name="adj" fmla="val 7462"/>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6" name="Rectangle 5">
              <a:extLst>
                <a:ext uri="{FF2B5EF4-FFF2-40B4-BE49-F238E27FC236}">
                  <a16:creationId xmlns:a16="http://schemas.microsoft.com/office/drawing/2014/main" id="{14C84B2C-7A44-49EF-A673-92E0983CD18C}"/>
                </a:ext>
              </a:extLst>
            </p:cNvPr>
            <p:cNvSpPr/>
            <p:nvPr/>
          </p:nvSpPr>
          <p:spPr>
            <a:xfrm>
              <a:off x="2014086" y="2962357"/>
              <a:ext cx="1965960" cy="1216598"/>
            </a:xfrm>
            <a:prstGeom prst="rect">
              <a:avLst/>
            </a:prstGeom>
            <a:solidFill>
              <a:srgbClr val="3984A3"/>
            </a:solidFill>
            <a:ln w="12700" cap="flat">
              <a:noFill/>
              <a:miter lim="400000"/>
            </a:ln>
            <a:effectLst/>
          </p:spPr>
          <p:txBody>
            <a:bodyPr wrap="square" lIns="0" tIns="0" rIns="0" bIns="0" numCol="1"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endParaRPr>
            </a:p>
          </p:txBody>
        </p:sp>
        <p:sp>
          <p:nvSpPr>
            <p:cNvPr id="56" name="TextBox 55">
              <a:extLst>
                <a:ext uri="{FF2B5EF4-FFF2-40B4-BE49-F238E27FC236}">
                  <a16:creationId xmlns:a16="http://schemas.microsoft.com/office/drawing/2014/main" id="{0C054E3C-1CDC-4C8E-9F60-11528DC6EA5D}"/>
                </a:ext>
              </a:extLst>
            </p:cNvPr>
            <p:cNvSpPr txBox="1"/>
            <p:nvPr/>
          </p:nvSpPr>
          <p:spPr>
            <a:xfrm>
              <a:off x="2014085" y="3120273"/>
              <a:ext cx="1965959" cy="830997"/>
            </a:xfrm>
            <a:prstGeom prst="rect">
              <a:avLst/>
            </a:prstGeom>
            <a:solidFill>
              <a:srgbClr val="3984A3"/>
            </a:solidFill>
            <a:ln w="12700" cap="flat">
              <a:noFill/>
              <a:miter lim="400000"/>
            </a:ln>
            <a:effectLst/>
          </p:spPr>
          <p:txBody>
            <a:bodyPr wrap="square" lIns="0" tIns="0" rIns="0" bIns="0" numCol="1" anchor="ctr">
              <a:noAutofit/>
            </a:bodyPr>
            <a:lstStyle>
              <a:defPPr>
                <a:defRPr lang="en-US"/>
              </a:defPPr>
              <a:lvl1pPr algn="ctr" defTabSz="914217">
                <a:defRPr sz="1600" kern="0">
                  <a:solidFill>
                    <a:schemeClr val="bg1"/>
                  </a:solidFill>
                  <a:latin typeface="Lato Light" panose="020F0502020204030203"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Brand Owner</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or</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Manufacturer </a:t>
              </a:r>
            </a:p>
          </p:txBody>
        </p:sp>
      </p:grpSp>
      <p:sp>
        <p:nvSpPr>
          <p:cNvPr id="9" name="Slide Number Placeholder 8">
            <a:extLst>
              <a:ext uri="{FF2B5EF4-FFF2-40B4-BE49-F238E27FC236}">
                <a16:creationId xmlns:a16="http://schemas.microsoft.com/office/drawing/2014/main" id="{3A170837-665B-4838-B388-F6F41AAE9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774F7-2AC7-4568-9CC0-300334475E4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40" name="Chart 306">
            <a:extLst>
              <a:ext uri="{FF2B5EF4-FFF2-40B4-BE49-F238E27FC236}">
                <a16:creationId xmlns:a16="http://schemas.microsoft.com/office/drawing/2014/main" id="{E6409BF7-E13C-48E8-9BD8-6BB21B24F4B9}"/>
              </a:ext>
            </a:extLst>
          </p:cNvPr>
          <p:cNvGraphicFramePr/>
          <p:nvPr/>
        </p:nvGraphicFramePr>
        <p:xfrm>
          <a:off x="7182340" y="2180943"/>
          <a:ext cx="1121253" cy="35055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 name="Chart 306">
            <a:extLst>
              <a:ext uri="{FF2B5EF4-FFF2-40B4-BE49-F238E27FC236}">
                <a16:creationId xmlns:a16="http://schemas.microsoft.com/office/drawing/2014/main" id="{A94C8B4F-D715-4535-8667-9A8E744BE14B}"/>
              </a:ext>
            </a:extLst>
          </p:cNvPr>
          <p:cNvGraphicFramePr/>
          <p:nvPr/>
        </p:nvGraphicFramePr>
        <p:xfrm>
          <a:off x="6233615" y="2257368"/>
          <a:ext cx="1121253" cy="3505594"/>
        </p:xfrm>
        <a:graphic>
          <a:graphicData uri="http://schemas.openxmlformats.org/drawingml/2006/chart">
            <c:chart xmlns:c="http://schemas.openxmlformats.org/drawingml/2006/chart" xmlns:r="http://schemas.openxmlformats.org/officeDocument/2006/relationships" r:id="rId3"/>
          </a:graphicData>
        </a:graphic>
      </p:graphicFrame>
      <p:sp>
        <p:nvSpPr>
          <p:cNvPr id="47" name="Rounded Rectangular Callout 19">
            <a:extLst>
              <a:ext uri="{FF2B5EF4-FFF2-40B4-BE49-F238E27FC236}">
                <a16:creationId xmlns:a16="http://schemas.microsoft.com/office/drawing/2014/main" id="{9ADFFE44-371C-4D14-997B-8EFB077DC844}"/>
              </a:ext>
            </a:extLst>
          </p:cNvPr>
          <p:cNvSpPr/>
          <p:nvPr/>
        </p:nvSpPr>
        <p:spPr bwMode="auto">
          <a:xfrm>
            <a:off x="7034735" y="230311"/>
            <a:ext cx="1966836" cy="616875"/>
          </a:xfrm>
          <a:prstGeom prst="wedgeRoundRectCallout">
            <a:avLst>
              <a:gd name="adj1" fmla="val -45996"/>
              <a:gd name="adj2" fmla="val 209002"/>
              <a:gd name="adj3" fmla="val 16667"/>
            </a:avLst>
          </a:prstGeom>
          <a:solidFill>
            <a:srgbClr val="FFE48F"/>
          </a:solidFill>
          <a:ln>
            <a:noFill/>
            <a:prstDash val="dash"/>
          </a:ln>
        </p:spPr>
        <p:txBody>
          <a:bodyPr wrap="square" lIns="91428" tIns="45715" rIns="91428" bIns="45715" rtlCol="0" anchor="ctr">
            <a:noAutofit/>
          </a:body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0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Overall Category Sales Contribution </a:t>
            </a:r>
          </a:p>
        </p:txBody>
      </p:sp>
      <p:sp>
        <p:nvSpPr>
          <p:cNvPr id="55" name="Rounded Rectangular Callout 19">
            <a:extLst>
              <a:ext uri="{FF2B5EF4-FFF2-40B4-BE49-F238E27FC236}">
                <a16:creationId xmlns:a16="http://schemas.microsoft.com/office/drawing/2014/main" id="{51B4A6D5-A495-462E-931E-11FF84C964F7}"/>
              </a:ext>
            </a:extLst>
          </p:cNvPr>
          <p:cNvSpPr/>
          <p:nvPr/>
        </p:nvSpPr>
        <p:spPr bwMode="auto">
          <a:xfrm>
            <a:off x="9037728" y="712084"/>
            <a:ext cx="2316072" cy="616875"/>
          </a:xfrm>
          <a:prstGeom prst="wedgeRoundRectCallout">
            <a:avLst>
              <a:gd name="adj1" fmla="val -83969"/>
              <a:gd name="adj2" fmla="val 137089"/>
              <a:gd name="adj3" fmla="val 16667"/>
            </a:avLst>
          </a:prstGeom>
          <a:solidFill>
            <a:srgbClr val="FFE48F"/>
          </a:solidFill>
          <a:ln>
            <a:noFill/>
            <a:prstDash val="dash"/>
          </a:ln>
        </p:spPr>
        <p:txBody>
          <a:bodyPr wrap="square" lIns="91428" tIns="45715" rIns="91428" bIns="45715" rtlCol="0" anchor="ctr">
            <a:noAutofit/>
          </a:body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0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Your category sales contribution . Both are different , this requires category insight to find out if your brand is under contributing .</a:t>
            </a:r>
          </a:p>
        </p:txBody>
      </p:sp>
      <p:sp>
        <p:nvSpPr>
          <p:cNvPr id="45" name="Rectangle 44">
            <a:extLst>
              <a:ext uri="{FF2B5EF4-FFF2-40B4-BE49-F238E27FC236}">
                <a16:creationId xmlns:a16="http://schemas.microsoft.com/office/drawing/2014/main" id="{0D1F7045-D6C1-4CB7-ADC0-FB8385F4D0B4}"/>
              </a:ext>
            </a:extLst>
          </p:cNvPr>
          <p:cNvSpPr/>
          <p:nvPr/>
        </p:nvSpPr>
        <p:spPr>
          <a:xfrm>
            <a:off x="6409870" y="1849369"/>
            <a:ext cx="815124" cy="301543"/>
          </a:xfrm>
          <a:prstGeom prst="rect">
            <a:avLst/>
          </a:prstGeom>
          <a:solidFill>
            <a:srgbClr val="3984A3"/>
          </a:solidFill>
          <a:ln w="12700" cap="flat">
            <a:noFill/>
            <a:miter lim="400000"/>
          </a:ln>
          <a:effectLst/>
        </p:spPr>
        <p:txBody>
          <a:bodyPr wrap="square" lIns="0" tIns="0" rIns="0" bIns="0" numCol="1"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Sales </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Contribution  </a:t>
            </a:r>
          </a:p>
        </p:txBody>
      </p:sp>
      <p:sp>
        <p:nvSpPr>
          <p:cNvPr id="58" name="Rectangle 57">
            <a:extLst>
              <a:ext uri="{FF2B5EF4-FFF2-40B4-BE49-F238E27FC236}">
                <a16:creationId xmlns:a16="http://schemas.microsoft.com/office/drawing/2014/main" id="{7B38F9D3-AB3C-4993-B3BE-7F04384D243F}"/>
              </a:ext>
            </a:extLst>
          </p:cNvPr>
          <p:cNvSpPr/>
          <p:nvPr/>
        </p:nvSpPr>
        <p:spPr>
          <a:xfrm>
            <a:off x="7334752" y="1849369"/>
            <a:ext cx="815124" cy="301543"/>
          </a:xfrm>
          <a:prstGeom prst="rect">
            <a:avLst/>
          </a:prstGeom>
          <a:solidFill>
            <a:srgbClr val="3984A3"/>
          </a:solidFill>
          <a:ln w="12700" cap="flat">
            <a:noFill/>
            <a:miter lim="400000"/>
          </a:ln>
          <a:effectLst/>
        </p:spPr>
        <p:txBody>
          <a:bodyPr wrap="square" lIns="0" tIns="0" rIns="0" bIns="0" numCol="1"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Category</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Contribution  </a:t>
            </a:r>
          </a:p>
        </p:txBody>
      </p:sp>
      <p:pic>
        <p:nvPicPr>
          <p:cNvPr id="59" name="Picture 58" descr="Logo&#10;&#10;Description automatically generated">
            <a:extLst>
              <a:ext uri="{FF2B5EF4-FFF2-40B4-BE49-F238E27FC236}">
                <a16:creationId xmlns:a16="http://schemas.microsoft.com/office/drawing/2014/main" id="{06B6F65C-5E64-434E-88F3-601C4F023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1262" y="150636"/>
            <a:ext cx="1555200" cy="361973"/>
          </a:xfrm>
          <a:prstGeom prst="rect">
            <a:avLst/>
          </a:prstGeom>
        </p:spPr>
      </p:pic>
      <p:sp>
        <p:nvSpPr>
          <p:cNvPr id="22" name="TextBox 21">
            <a:extLst>
              <a:ext uri="{FF2B5EF4-FFF2-40B4-BE49-F238E27FC236}">
                <a16:creationId xmlns:a16="http://schemas.microsoft.com/office/drawing/2014/main" id="{E4E98EEC-3F0A-F88D-D8B0-8285964D5ECB}"/>
              </a:ext>
            </a:extLst>
          </p:cNvPr>
          <p:cNvSpPr txBox="1"/>
          <p:nvPr/>
        </p:nvSpPr>
        <p:spPr>
          <a:xfrm>
            <a:off x="4774131" y="6556045"/>
            <a:ext cx="2858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www.upskilpro.com</a:t>
            </a:r>
          </a:p>
        </p:txBody>
      </p:sp>
      <p:pic>
        <p:nvPicPr>
          <p:cNvPr id="33" name="Picture 32" descr="A picture containing text, dark&#10;&#10;Description automatically generated">
            <a:extLst>
              <a:ext uri="{FF2B5EF4-FFF2-40B4-BE49-F238E27FC236}">
                <a16:creationId xmlns:a16="http://schemas.microsoft.com/office/drawing/2014/main" id="{B1F0F102-A0F8-BB7F-F7B9-7153FA137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9248" y="2300439"/>
            <a:ext cx="2431546" cy="3195587"/>
          </a:xfrm>
          <a:prstGeom prst="rect">
            <a:avLst/>
          </a:prstGeom>
        </p:spPr>
      </p:pic>
    </p:spTree>
    <p:extLst>
      <p:ext uri="{BB962C8B-B14F-4D97-AF65-F5344CB8AC3E}">
        <p14:creationId xmlns:p14="http://schemas.microsoft.com/office/powerpoint/2010/main" val="3063305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ABDEDB-999A-ABB1-BD00-26F75D8C14B5}"/>
              </a:ext>
            </a:extLst>
          </p:cNvPr>
          <p:cNvPicPr>
            <a:picLocks noChangeAspect="1"/>
          </p:cNvPicPr>
          <p:nvPr/>
        </p:nvPicPr>
        <p:blipFill rotWithShape="1">
          <a:blip r:embed="rId2"/>
          <a:srcRect l="32993" t="22243" r="47464" b="49039"/>
          <a:stretch/>
        </p:blipFill>
        <p:spPr>
          <a:xfrm>
            <a:off x="988065" y="1539311"/>
            <a:ext cx="4892921" cy="4044336"/>
          </a:xfrm>
          <a:prstGeom prst="rect">
            <a:avLst/>
          </a:prstGeom>
        </p:spPr>
      </p:pic>
      <p:sp>
        <p:nvSpPr>
          <p:cNvPr id="4" name="TextBox 3">
            <a:extLst>
              <a:ext uri="{FF2B5EF4-FFF2-40B4-BE49-F238E27FC236}">
                <a16:creationId xmlns:a16="http://schemas.microsoft.com/office/drawing/2014/main" id="{5D84D1E7-13CF-2017-DCF1-B5BB0BB0E63A}"/>
              </a:ext>
            </a:extLst>
          </p:cNvPr>
          <p:cNvSpPr txBox="1"/>
          <p:nvPr/>
        </p:nvSpPr>
        <p:spPr>
          <a:xfrm>
            <a:off x="-1" y="54849"/>
            <a:ext cx="5467149" cy="861774"/>
          </a:xfrm>
          <a:prstGeom prst="rect">
            <a:avLst/>
          </a:prstGeom>
          <a:noFill/>
          <a:ln>
            <a:noFill/>
          </a:ln>
        </p:spPr>
        <p:txBody>
          <a:bodyPr wrap="square" rtlCol="0">
            <a:spAutoFit/>
          </a:bodyPr>
          <a:lstStyle>
            <a:defPPr>
              <a:defRPr lang="en-US"/>
            </a:defPPr>
            <a:lvl1pPr marR="0" lvl="0" indent="0" defTabSz="435356" fontAlgn="auto">
              <a:lnSpc>
                <a:spcPct val="100000"/>
              </a:lnSpc>
              <a:spcBef>
                <a:spcPts val="0"/>
              </a:spcBef>
              <a:spcAft>
                <a:spcPts val="0"/>
              </a:spcAft>
              <a:buClrTx/>
              <a:buSzTx/>
              <a:buFontTx/>
              <a:buNone/>
              <a:tabLst/>
              <a:defRPr kumimoji="0" sz="2400" b="1" i="0" u="none" strike="noStrike" kern="0" cap="none" spc="0" normalizeH="0" baseline="0">
                <a:ln>
                  <a:noFill/>
                </a:ln>
                <a:solidFill>
                  <a:srgbClr val="002060"/>
                </a:solidFill>
                <a:effectLst/>
                <a:uLnTx/>
                <a:uFillTx/>
                <a:latin typeface="Lato Light"/>
              </a:defRPr>
            </a:lvl1p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Retail Channels Asia. </a:t>
            </a:r>
            <a:endParaRPr kumimoji="0" lang="en-GB" sz="1400" b="1" i="0" u="none" strike="noStrike" kern="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p:txBody>
      </p:sp>
      <p:pic>
        <p:nvPicPr>
          <p:cNvPr id="5" name="Picture 4" descr="Logo&#10;&#10;Description automatically generated">
            <a:extLst>
              <a:ext uri="{FF2B5EF4-FFF2-40B4-BE49-F238E27FC236}">
                <a16:creationId xmlns:a16="http://schemas.microsoft.com/office/drawing/2014/main" id="{AE89B1C3-98F7-400C-C4A3-ECCDA1737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1262" y="163455"/>
            <a:ext cx="1555200" cy="361973"/>
          </a:xfrm>
          <a:prstGeom prst="rect">
            <a:avLst/>
          </a:prstGeom>
        </p:spPr>
      </p:pic>
      <p:sp>
        <p:nvSpPr>
          <p:cNvPr id="6" name="TextBox 5">
            <a:extLst>
              <a:ext uri="{FF2B5EF4-FFF2-40B4-BE49-F238E27FC236}">
                <a16:creationId xmlns:a16="http://schemas.microsoft.com/office/drawing/2014/main" id="{EBE67959-58ED-14C3-A01E-964CB3E74475}"/>
              </a:ext>
            </a:extLst>
          </p:cNvPr>
          <p:cNvSpPr txBox="1"/>
          <p:nvPr/>
        </p:nvSpPr>
        <p:spPr>
          <a:xfrm>
            <a:off x="4774131" y="6568864"/>
            <a:ext cx="2858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www.upskilpro.com</a:t>
            </a:r>
          </a:p>
        </p:txBody>
      </p:sp>
      <p:sp>
        <p:nvSpPr>
          <p:cNvPr id="7" name="TextBox 6">
            <a:extLst>
              <a:ext uri="{FF2B5EF4-FFF2-40B4-BE49-F238E27FC236}">
                <a16:creationId xmlns:a16="http://schemas.microsoft.com/office/drawing/2014/main" id="{1CEB61BA-16C2-132D-E172-978308350CED}"/>
              </a:ext>
            </a:extLst>
          </p:cNvPr>
          <p:cNvSpPr txBox="1"/>
          <p:nvPr/>
        </p:nvSpPr>
        <p:spPr>
          <a:xfrm>
            <a:off x="294830" y="6422164"/>
            <a:ext cx="2324456"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Statista.com</a:t>
            </a:r>
          </a:p>
        </p:txBody>
      </p:sp>
      <p:sp>
        <p:nvSpPr>
          <p:cNvPr id="8" name="TextBox 7">
            <a:extLst>
              <a:ext uri="{FF2B5EF4-FFF2-40B4-BE49-F238E27FC236}">
                <a16:creationId xmlns:a16="http://schemas.microsoft.com/office/drawing/2014/main" id="{0E545693-A69C-51A7-5939-BAC484E3D65C}"/>
              </a:ext>
            </a:extLst>
          </p:cNvPr>
          <p:cNvSpPr txBox="1"/>
          <p:nvPr/>
        </p:nvSpPr>
        <p:spPr>
          <a:xfrm>
            <a:off x="6217065" y="2662015"/>
            <a:ext cx="5674408" cy="1200329"/>
          </a:xfrm>
          <a:prstGeom prst="rect">
            <a:avLst/>
          </a:prstGeom>
          <a:noFill/>
        </p:spPr>
        <p:txBody>
          <a:bodyPr wrap="square" rtlCol="0">
            <a:spAutoFit/>
          </a:bodyPr>
          <a:lstStyle/>
          <a:p>
            <a:r>
              <a:rPr lang="en-GB" sz="1200" dirty="0">
                <a:latin typeface="Lato Light" panose="020F0502020204030203" pitchFamily="34" charset="0"/>
                <a:ea typeface="Lato Light" panose="020F0502020204030203" pitchFamily="34" charset="0"/>
                <a:cs typeface="Lato Light" panose="020F0502020204030203" pitchFamily="34" charset="0"/>
              </a:rPr>
              <a:t>Every country has a specific set of channels that have evolved over time.</a:t>
            </a:r>
          </a:p>
          <a:p>
            <a:r>
              <a:rPr lang="en-GB" sz="1200" dirty="0">
                <a:latin typeface="Lato Light" panose="020F0502020204030203" pitchFamily="34" charset="0"/>
                <a:ea typeface="Lato Light" panose="020F0502020204030203" pitchFamily="34" charset="0"/>
                <a:cs typeface="Lato Light" panose="020F0502020204030203" pitchFamily="34" charset="0"/>
              </a:rPr>
              <a:t>Trade marketing teams need to take in to account that different channels will take slightly different plans, promotions and mechanics to get the job done.</a:t>
            </a:r>
          </a:p>
          <a:p>
            <a:r>
              <a:rPr lang="en-GB" sz="1200" dirty="0">
                <a:latin typeface="Lato Light" panose="020F0502020204030203" pitchFamily="34" charset="0"/>
                <a:ea typeface="Lato Light" panose="020F0502020204030203" pitchFamily="34" charset="0"/>
                <a:cs typeface="Lato Light" panose="020F0502020204030203" pitchFamily="34" charset="0"/>
              </a:rPr>
              <a:t>The complexity of multi channel trade marketing must take into account the habits of both the consumer and the customer for the plans to succeed and drive the objectives </a:t>
            </a:r>
          </a:p>
        </p:txBody>
      </p:sp>
    </p:spTree>
    <p:extLst>
      <p:ext uri="{BB962C8B-B14F-4D97-AF65-F5344CB8AC3E}">
        <p14:creationId xmlns:p14="http://schemas.microsoft.com/office/powerpoint/2010/main" val="1516054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52E7C1E-F86F-8C27-E622-C113EBE587EC}"/>
              </a:ext>
            </a:extLst>
          </p:cNvPr>
          <p:cNvSpPr txBox="1"/>
          <p:nvPr/>
        </p:nvSpPr>
        <p:spPr>
          <a:xfrm>
            <a:off x="954279" y="4364053"/>
            <a:ext cx="2384277" cy="2308324"/>
          </a:xfrm>
          <a:prstGeom prst="rect">
            <a:avLst/>
          </a:prstGeom>
          <a:noFill/>
        </p:spPr>
        <p:txBody>
          <a:bodyPr wrap="square" rtlCol="0">
            <a:spAutoFit/>
          </a:bodyPr>
          <a:lstStyle/>
          <a:p>
            <a:r>
              <a:rPr lang="en-GB" sz="12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Important tools </a:t>
            </a:r>
          </a:p>
          <a:p>
            <a:endParaRPr lang="en-GB" sz="1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Premiums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On pack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Off pack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redemption</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Value % off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 off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Multi packs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Right location </a:t>
            </a: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grpSp>
        <p:nvGrpSpPr>
          <p:cNvPr id="20" name="Group 19">
            <a:extLst>
              <a:ext uri="{FF2B5EF4-FFF2-40B4-BE49-F238E27FC236}">
                <a16:creationId xmlns:a16="http://schemas.microsoft.com/office/drawing/2014/main" id="{6BE37A4F-BB72-B801-68C2-CBB766DAA7DD}"/>
              </a:ext>
            </a:extLst>
          </p:cNvPr>
          <p:cNvGrpSpPr/>
          <p:nvPr/>
        </p:nvGrpSpPr>
        <p:grpSpPr>
          <a:xfrm>
            <a:off x="663722" y="1054143"/>
            <a:ext cx="10799035" cy="5264760"/>
            <a:chOff x="761999" y="1212240"/>
            <a:chExt cx="10799035" cy="5264760"/>
          </a:xfrm>
        </p:grpSpPr>
        <p:sp>
          <p:nvSpPr>
            <p:cNvPr id="22" name="Rectangle 21">
              <a:extLst>
                <a:ext uri="{FF2B5EF4-FFF2-40B4-BE49-F238E27FC236}">
                  <a16:creationId xmlns:a16="http://schemas.microsoft.com/office/drawing/2014/main" id="{7D0BD0DC-C764-F502-FF6A-66CBC06F960A}"/>
                </a:ext>
              </a:extLst>
            </p:cNvPr>
            <p:cNvSpPr/>
            <p:nvPr/>
          </p:nvSpPr>
          <p:spPr>
            <a:xfrm>
              <a:off x="761999" y="3891329"/>
              <a:ext cx="2604273" cy="2585671"/>
            </a:xfrm>
            <a:prstGeom prst="rect">
              <a:avLst/>
            </a:prstGeom>
            <a:solidFill>
              <a:srgbClr val="00D3DB"/>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7A09942-86FB-F0C1-BC75-B247C9CC704E}"/>
                </a:ext>
              </a:extLst>
            </p:cNvPr>
            <p:cNvSpPr/>
            <p:nvPr/>
          </p:nvSpPr>
          <p:spPr>
            <a:xfrm>
              <a:off x="3449908" y="3891329"/>
              <a:ext cx="2604273" cy="2585671"/>
            </a:xfrm>
            <a:prstGeom prst="rect">
              <a:avLst/>
            </a:prstGeom>
            <a:solidFill>
              <a:srgbClr val="015384"/>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103873A-ED8B-ED63-FB87-849DF74B323F}"/>
                </a:ext>
              </a:extLst>
            </p:cNvPr>
            <p:cNvSpPr/>
            <p:nvPr/>
          </p:nvSpPr>
          <p:spPr>
            <a:xfrm>
              <a:off x="6137818" y="3891329"/>
              <a:ext cx="2604273" cy="2585671"/>
            </a:xfrm>
            <a:prstGeom prst="rect">
              <a:avLst/>
            </a:prstGeom>
            <a:solidFill>
              <a:srgbClr val="FECB4C"/>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EE377F9-FC6E-EA5E-187F-DFAB9ED70CE0}"/>
                </a:ext>
              </a:extLst>
            </p:cNvPr>
            <p:cNvSpPr/>
            <p:nvPr/>
          </p:nvSpPr>
          <p:spPr>
            <a:xfrm>
              <a:off x="8825727" y="3891329"/>
              <a:ext cx="2604273" cy="2585671"/>
            </a:xfrm>
            <a:prstGeom prst="rect">
              <a:avLst/>
            </a:prstGeom>
            <a:solidFill>
              <a:srgbClr val="00B5E9"/>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4CC02B2-9001-B2C5-53A3-9893A35ACDE1}"/>
                </a:ext>
              </a:extLst>
            </p:cNvPr>
            <p:cNvSpPr/>
            <p:nvPr/>
          </p:nvSpPr>
          <p:spPr>
            <a:xfrm>
              <a:off x="761999" y="1212240"/>
              <a:ext cx="2604273" cy="2585671"/>
            </a:xfrm>
            <a:prstGeom prst="rect">
              <a:avLst/>
            </a:prstGeom>
            <a:solidFill>
              <a:srgbClr val="015384"/>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EFC9A78-BD16-712E-A0F0-1F07A35B32C1}"/>
                </a:ext>
              </a:extLst>
            </p:cNvPr>
            <p:cNvSpPr/>
            <p:nvPr/>
          </p:nvSpPr>
          <p:spPr>
            <a:xfrm>
              <a:off x="3449908" y="1212240"/>
              <a:ext cx="2604273" cy="2585671"/>
            </a:xfrm>
            <a:prstGeom prst="rect">
              <a:avLst/>
            </a:prstGeom>
            <a:solidFill>
              <a:srgbClr val="00B5E9"/>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FDECE9E-DCF8-3819-F80A-39933E90BFFD}"/>
                </a:ext>
              </a:extLst>
            </p:cNvPr>
            <p:cNvSpPr/>
            <p:nvPr/>
          </p:nvSpPr>
          <p:spPr>
            <a:xfrm>
              <a:off x="6159182" y="1212240"/>
              <a:ext cx="2604273" cy="2585671"/>
            </a:xfrm>
            <a:prstGeom prst="rect">
              <a:avLst/>
            </a:prstGeom>
            <a:solidFill>
              <a:srgbClr val="00D3DB"/>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5F4B911-288F-810C-C76C-6DD6FB6EC477}"/>
                </a:ext>
              </a:extLst>
            </p:cNvPr>
            <p:cNvSpPr/>
            <p:nvPr/>
          </p:nvSpPr>
          <p:spPr>
            <a:xfrm>
              <a:off x="8825727" y="1212240"/>
              <a:ext cx="2604273" cy="2585671"/>
            </a:xfrm>
            <a:prstGeom prst="rect">
              <a:avLst/>
            </a:prstGeom>
            <a:solidFill>
              <a:srgbClr val="FECB4C"/>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0" name="Subtitle 2">
              <a:extLst>
                <a:ext uri="{FF2B5EF4-FFF2-40B4-BE49-F238E27FC236}">
                  <a16:creationId xmlns:a16="http://schemas.microsoft.com/office/drawing/2014/main" id="{F7473BF1-6D1A-C85C-CA3E-C1C83AE58488}"/>
                </a:ext>
              </a:extLst>
            </p:cNvPr>
            <p:cNvSpPr txBox="1">
              <a:spLocks/>
            </p:cNvSpPr>
            <p:nvPr/>
          </p:nvSpPr>
          <p:spPr>
            <a:xfrm>
              <a:off x="3566972" y="1375263"/>
              <a:ext cx="2259050" cy="27699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600" b="1" dirty="0">
                  <a:solidFill>
                    <a:srgbClr val="FFFFFF"/>
                  </a:solidFill>
                  <a:latin typeface="Poppins" pitchFamily="2" charset="77"/>
                  <a:cs typeface="Poppins" pitchFamily="2" charset="77"/>
                </a:rPr>
                <a:t>Channel </a:t>
              </a:r>
            </a:p>
          </p:txBody>
        </p:sp>
        <p:sp>
          <p:nvSpPr>
            <p:cNvPr id="34" name="TextBox 33">
              <a:extLst>
                <a:ext uri="{FF2B5EF4-FFF2-40B4-BE49-F238E27FC236}">
                  <a16:creationId xmlns:a16="http://schemas.microsoft.com/office/drawing/2014/main" id="{0D3FAC58-EFD2-AB4E-9F24-87B2C3694ADF}"/>
                </a:ext>
              </a:extLst>
            </p:cNvPr>
            <p:cNvSpPr txBox="1"/>
            <p:nvPr/>
          </p:nvSpPr>
          <p:spPr>
            <a:xfrm>
              <a:off x="1443339" y="1363275"/>
              <a:ext cx="1284326" cy="338554"/>
            </a:xfrm>
            <a:prstGeom prst="rect">
              <a:avLst/>
            </a:prstGeom>
            <a:noFill/>
          </p:spPr>
          <p:txBody>
            <a:bodyPr wrap="none" rtlCol="0" anchor="ctr" anchorCtr="0">
              <a:spAutoFit/>
            </a:bodyPr>
            <a:lstStyle/>
            <a:p>
              <a:pPr algn="ctr" defTabSz="914217"/>
              <a:r>
                <a:rPr lang="en-US" sz="1600" b="1" dirty="0">
                  <a:solidFill>
                    <a:srgbClr val="FFFFFF"/>
                  </a:solidFill>
                  <a:latin typeface="Poppins" pitchFamily="2" charset="77"/>
                  <a:ea typeface="League Spartan" charset="0"/>
                  <a:cs typeface="Poppins" pitchFamily="2" charset="77"/>
                </a:rPr>
                <a:t>Customer </a:t>
              </a:r>
            </a:p>
          </p:txBody>
        </p:sp>
        <p:sp>
          <p:nvSpPr>
            <p:cNvPr id="39" name="TextBox 38">
              <a:extLst>
                <a:ext uri="{FF2B5EF4-FFF2-40B4-BE49-F238E27FC236}">
                  <a16:creationId xmlns:a16="http://schemas.microsoft.com/office/drawing/2014/main" id="{82A80CA3-3166-B444-F71A-83B3CB2FE771}"/>
                </a:ext>
              </a:extLst>
            </p:cNvPr>
            <p:cNvSpPr txBox="1"/>
            <p:nvPr/>
          </p:nvSpPr>
          <p:spPr>
            <a:xfrm>
              <a:off x="6755313" y="1363275"/>
              <a:ext cx="1369286" cy="338554"/>
            </a:xfrm>
            <a:prstGeom prst="rect">
              <a:avLst/>
            </a:prstGeom>
            <a:noFill/>
          </p:spPr>
          <p:txBody>
            <a:bodyPr wrap="none" rtlCol="0" anchor="ctr" anchorCtr="0">
              <a:spAutoFit/>
            </a:bodyPr>
            <a:lstStyle/>
            <a:p>
              <a:pPr algn="ctr" defTabSz="914217"/>
              <a:r>
                <a:rPr lang="en-US" sz="1600" b="1" dirty="0">
                  <a:solidFill>
                    <a:srgbClr val="FFFFFF"/>
                  </a:solidFill>
                  <a:latin typeface="Poppins" pitchFamily="2" charset="77"/>
                  <a:ea typeface="League Spartan" charset="0"/>
                  <a:cs typeface="Poppins" pitchFamily="2" charset="77"/>
                </a:rPr>
                <a:t>Consumer </a:t>
              </a:r>
            </a:p>
          </p:txBody>
        </p:sp>
        <p:sp>
          <p:nvSpPr>
            <p:cNvPr id="2" name="TextBox 1">
              <a:extLst>
                <a:ext uri="{FF2B5EF4-FFF2-40B4-BE49-F238E27FC236}">
                  <a16:creationId xmlns:a16="http://schemas.microsoft.com/office/drawing/2014/main" id="{690CFC77-9631-A352-1BAF-50767F88BF86}"/>
                </a:ext>
              </a:extLst>
            </p:cNvPr>
            <p:cNvSpPr txBox="1"/>
            <p:nvPr/>
          </p:nvSpPr>
          <p:spPr>
            <a:xfrm>
              <a:off x="9527296" y="1336213"/>
              <a:ext cx="1223412" cy="338554"/>
            </a:xfrm>
            <a:prstGeom prst="rect">
              <a:avLst/>
            </a:prstGeom>
            <a:noFill/>
          </p:spPr>
          <p:txBody>
            <a:bodyPr wrap="none" rtlCol="0" anchor="ctr" anchorCtr="0">
              <a:spAutoFit/>
            </a:bodyPr>
            <a:lstStyle/>
            <a:p>
              <a:pPr algn="ctr" defTabSz="914217"/>
              <a:r>
                <a:rPr lang="en-US" sz="1600" b="1" dirty="0">
                  <a:solidFill>
                    <a:srgbClr val="FFFFFF"/>
                  </a:solidFill>
                  <a:latin typeface="Poppins" pitchFamily="2" charset="77"/>
                  <a:ea typeface="League Spartan" charset="0"/>
                  <a:cs typeface="Poppins" pitchFamily="2" charset="77"/>
                </a:rPr>
                <a:t>Category</a:t>
              </a:r>
            </a:p>
          </p:txBody>
        </p:sp>
        <p:sp>
          <p:nvSpPr>
            <p:cNvPr id="4" name="Subtitle 2">
              <a:extLst>
                <a:ext uri="{FF2B5EF4-FFF2-40B4-BE49-F238E27FC236}">
                  <a16:creationId xmlns:a16="http://schemas.microsoft.com/office/drawing/2014/main" id="{A78E9749-FAB1-F0CA-7527-B5C0686E31B1}"/>
                </a:ext>
              </a:extLst>
            </p:cNvPr>
            <p:cNvSpPr txBox="1">
              <a:spLocks/>
            </p:cNvSpPr>
            <p:nvPr/>
          </p:nvSpPr>
          <p:spPr>
            <a:xfrm>
              <a:off x="3544183" y="4061491"/>
              <a:ext cx="2259050" cy="27699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600" b="1" dirty="0">
                  <a:solidFill>
                    <a:srgbClr val="FFFFFF"/>
                  </a:solidFill>
                  <a:latin typeface="Poppins" pitchFamily="2" charset="77"/>
                  <a:cs typeface="Poppins" pitchFamily="2" charset="77"/>
                </a:rPr>
                <a:t>Pricing </a:t>
              </a:r>
            </a:p>
          </p:txBody>
        </p:sp>
        <p:sp>
          <p:nvSpPr>
            <p:cNvPr id="5" name="TextBox 4">
              <a:extLst>
                <a:ext uri="{FF2B5EF4-FFF2-40B4-BE49-F238E27FC236}">
                  <a16:creationId xmlns:a16="http://schemas.microsoft.com/office/drawing/2014/main" id="{11A67717-21F7-CF53-7534-7DD1EC38C1BD}"/>
                </a:ext>
              </a:extLst>
            </p:cNvPr>
            <p:cNvSpPr txBox="1"/>
            <p:nvPr/>
          </p:nvSpPr>
          <p:spPr>
            <a:xfrm>
              <a:off x="1371660" y="4049503"/>
              <a:ext cx="1382110" cy="338554"/>
            </a:xfrm>
            <a:prstGeom prst="rect">
              <a:avLst/>
            </a:prstGeom>
            <a:noFill/>
          </p:spPr>
          <p:txBody>
            <a:bodyPr wrap="none" rtlCol="0" anchor="ctr" anchorCtr="0">
              <a:spAutoFit/>
            </a:bodyPr>
            <a:lstStyle/>
            <a:p>
              <a:pPr algn="ctr" defTabSz="914217"/>
              <a:r>
                <a:rPr lang="en-US" sz="1600" b="1" dirty="0">
                  <a:solidFill>
                    <a:srgbClr val="FFFFFF"/>
                  </a:solidFill>
                  <a:latin typeface="Poppins" pitchFamily="2" charset="77"/>
                  <a:ea typeface="League Spartan" charset="0"/>
                  <a:cs typeface="Poppins" pitchFamily="2" charset="77"/>
                </a:rPr>
                <a:t>Promotion  </a:t>
              </a:r>
            </a:p>
          </p:txBody>
        </p:sp>
        <p:sp>
          <p:nvSpPr>
            <p:cNvPr id="6" name="TextBox 5">
              <a:extLst>
                <a:ext uri="{FF2B5EF4-FFF2-40B4-BE49-F238E27FC236}">
                  <a16:creationId xmlns:a16="http://schemas.microsoft.com/office/drawing/2014/main" id="{9DB1B9AF-A455-1413-6533-AD97EA120625}"/>
                </a:ext>
              </a:extLst>
            </p:cNvPr>
            <p:cNvSpPr txBox="1"/>
            <p:nvPr/>
          </p:nvSpPr>
          <p:spPr>
            <a:xfrm>
              <a:off x="6434367" y="4049503"/>
              <a:ext cx="1965602" cy="338554"/>
            </a:xfrm>
            <a:prstGeom prst="rect">
              <a:avLst/>
            </a:prstGeom>
            <a:noFill/>
          </p:spPr>
          <p:txBody>
            <a:bodyPr wrap="none" rtlCol="0" anchor="ctr" anchorCtr="0">
              <a:spAutoFit/>
            </a:bodyPr>
            <a:lstStyle/>
            <a:p>
              <a:pPr algn="ctr" defTabSz="914217"/>
              <a:r>
                <a:rPr lang="en-US" sz="1600" b="1" dirty="0">
                  <a:solidFill>
                    <a:srgbClr val="FFFFFF"/>
                  </a:solidFill>
                  <a:latin typeface="Poppins" pitchFamily="2" charset="77"/>
                  <a:ea typeface="League Spartan" charset="0"/>
                  <a:cs typeface="Poppins" pitchFamily="2" charset="77"/>
                </a:rPr>
                <a:t>Communication</a:t>
              </a:r>
            </a:p>
          </p:txBody>
        </p:sp>
        <p:sp>
          <p:nvSpPr>
            <p:cNvPr id="7" name="TextBox 6">
              <a:extLst>
                <a:ext uri="{FF2B5EF4-FFF2-40B4-BE49-F238E27FC236}">
                  <a16:creationId xmlns:a16="http://schemas.microsoft.com/office/drawing/2014/main" id="{C30A10F4-1FC3-B2CE-47D8-FDC68F28B3F0}"/>
                </a:ext>
              </a:extLst>
            </p:cNvPr>
            <p:cNvSpPr txBox="1"/>
            <p:nvPr/>
          </p:nvSpPr>
          <p:spPr>
            <a:xfrm>
              <a:off x="9612175" y="4009623"/>
              <a:ext cx="1016625" cy="338554"/>
            </a:xfrm>
            <a:prstGeom prst="rect">
              <a:avLst/>
            </a:prstGeom>
            <a:noFill/>
          </p:spPr>
          <p:txBody>
            <a:bodyPr wrap="none" rtlCol="0" anchor="ctr" anchorCtr="0">
              <a:spAutoFit/>
            </a:bodyPr>
            <a:lstStyle/>
            <a:p>
              <a:pPr algn="ctr" defTabSz="914217"/>
              <a:r>
                <a:rPr lang="en-US" sz="1600" b="1" dirty="0">
                  <a:solidFill>
                    <a:srgbClr val="FFFFFF"/>
                  </a:solidFill>
                  <a:latin typeface="Poppins" pitchFamily="2" charset="77"/>
                  <a:ea typeface="League Spartan" charset="0"/>
                  <a:cs typeface="Poppins" pitchFamily="2" charset="77"/>
                </a:rPr>
                <a:t>Product</a:t>
              </a:r>
            </a:p>
          </p:txBody>
        </p:sp>
        <p:sp>
          <p:nvSpPr>
            <p:cNvPr id="8" name="TextBox 7">
              <a:extLst>
                <a:ext uri="{FF2B5EF4-FFF2-40B4-BE49-F238E27FC236}">
                  <a16:creationId xmlns:a16="http://schemas.microsoft.com/office/drawing/2014/main" id="{D952E44C-A35D-716F-359D-3B103053D706}"/>
                </a:ext>
              </a:extLst>
            </p:cNvPr>
            <p:cNvSpPr txBox="1"/>
            <p:nvPr/>
          </p:nvSpPr>
          <p:spPr>
            <a:xfrm>
              <a:off x="6366615" y="4371174"/>
              <a:ext cx="2384277" cy="1938992"/>
            </a:xfrm>
            <a:prstGeom prst="rect">
              <a:avLst/>
            </a:prstGeom>
            <a:noFill/>
          </p:spPr>
          <p:txBody>
            <a:bodyPr wrap="square" rtlCol="0">
              <a:spAutoFit/>
            </a:bodyPr>
            <a:lstStyle/>
            <a:p>
              <a:r>
                <a:rPr lang="en-GB" sz="1200" b="1" dirty="0">
                  <a:latin typeface="Lato Light" panose="020F0502020204030203" pitchFamily="34" charset="0"/>
                  <a:ea typeface="Lato Light" panose="020F0502020204030203" pitchFamily="34" charset="0"/>
                  <a:cs typeface="Lato Light" panose="020F0502020204030203" pitchFamily="34" charset="0"/>
                </a:rPr>
                <a:t>Important tools </a:t>
              </a:r>
            </a:p>
            <a:p>
              <a:endParaRPr lang="en-GB" sz="1200" dirty="0">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Leaflets</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Carton communication</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On pack leaflets</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Category communication</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Check out communication</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Header boards</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In pack leaflets  </a:t>
              </a:r>
            </a:p>
            <a:p>
              <a:pPr marL="171450" indent="-171450">
                <a:buFont typeface="Arial" panose="020B0604020202020204" pitchFamily="34" charset="0"/>
                <a:buChar char="•"/>
              </a:pPr>
              <a:endParaRPr lang="en-GB" sz="1200" i="1" dirty="0">
                <a:latin typeface="Lato Light" panose="020F0502020204030203" pitchFamily="34" charset="0"/>
                <a:ea typeface="Lato Light" panose="020F0502020204030203" pitchFamily="34" charset="0"/>
                <a:cs typeface="Lato Light" panose="020F0502020204030203" pitchFamily="34" charset="0"/>
              </a:endParaRPr>
            </a:p>
          </p:txBody>
        </p:sp>
        <p:sp>
          <p:nvSpPr>
            <p:cNvPr id="9" name="TextBox 8">
              <a:extLst>
                <a:ext uri="{FF2B5EF4-FFF2-40B4-BE49-F238E27FC236}">
                  <a16:creationId xmlns:a16="http://schemas.microsoft.com/office/drawing/2014/main" id="{C35236FC-AB53-4E38-A5BD-002D149C3B3A}"/>
                </a:ext>
              </a:extLst>
            </p:cNvPr>
            <p:cNvSpPr txBox="1"/>
            <p:nvPr/>
          </p:nvSpPr>
          <p:spPr>
            <a:xfrm>
              <a:off x="3546506" y="4386841"/>
              <a:ext cx="2455490" cy="1384995"/>
            </a:xfrm>
            <a:prstGeom prst="rect">
              <a:avLst/>
            </a:prstGeom>
            <a:noFill/>
          </p:spPr>
          <p:txBody>
            <a:bodyPr wrap="square" rtlCol="0">
              <a:spAutoFit/>
            </a:bodyPr>
            <a:lstStyle/>
            <a:p>
              <a:r>
                <a:rPr lang="en-GB" sz="12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Important tools </a:t>
              </a:r>
            </a:p>
            <a:p>
              <a:endParaRPr lang="en-GB" sz="1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Right price for the channel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Differentiated pricing for product</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Price communication</a:t>
              </a:r>
            </a:p>
            <a:p>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TextBox 10">
              <a:extLst>
                <a:ext uri="{FF2B5EF4-FFF2-40B4-BE49-F238E27FC236}">
                  <a16:creationId xmlns:a16="http://schemas.microsoft.com/office/drawing/2014/main" id="{0F00AE7D-ACA5-0280-DAD8-903B12C88C0F}"/>
                </a:ext>
              </a:extLst>
            </p:cNvPr>
            <p:cNvSpPr txBox="1"/>
            <p:nvPr/>
          </p:nvSpPr>
          <p:spPr>
            <a:xfrm>
              <a:off x="893034" y="1786072"/>
              <a:ext cx="2384277" cy="2123658"/>
            </a:xfrm>
            <a:prstGeom prst="rect">
              <a:avLst/>
            </a:prstGeom>
            <a:noFill/>
          </p:spPr>
          <p:txBody>
            <a:bodyPr wrap="square" rtlCol="0">
              <a:spAutoFit/>
            </a:bodyPr>
            <a:lstStyle/>
            <a:p>
              <a:r>
                <a:rPr lang="en-GB" sz="12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Important tools </a:t>
              </a:r>
            </a:p>
            <a:p>
              <a:endParaRPr lang="en-GB" sz="1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CRM engagement</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Customer relationship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Customer engagement</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Contribution</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Contract</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Digital engagement </a:t>
              </a: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 name="TextBox 11">
              <a:extLst>
                <a:ext uri="{FF2B5EF4-FFF2-40B4-BE49-F238E27FC236}">
                  <a16:creationId xmlns:a16="http://schemas.microsoft.com/office/drawing/2014/main" id="{815F0D9C-1C32-D0C2-175A-C229C1FBD883}"/>
                </a:ext>
              </a:extLst>
            </p:cNvPr>
            <p:cNvSpPr txBox="1"/>
            <p:nvPr/>
          </p:nvSpPr>
          <p:spPr>
            <a:xfrm>
              <a:off x="3708873" y="1721978"/>
              <a:ext cx="2384277" cy="1015663"/>
            </a:xfrm>
            <a:prstGeom prst="rect">
              <a:avLst/>
            </a:prstGeom>
            <a:noFill/>
          </p:spPr>
          <p:txBody>
            <a:bodyPr wrap="square" rtlCol="0">
              <a:spAutoFit/>
            </a:bodyPr>
            <a:lstStyle/>
            <a:p>
              <a:r>
                <a:rPr lang="en-GB" sz="12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Important tools </a:t>
              </a:r>
            </a:p>
            <a:p>
              <a:endParaRPr lang="en-GB" sz="1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Channel choice</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Business weightage of channel</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Business expansion </a:t>
              </a:r>
            </a:p>
          </p:txBody>
        </p:sp>
        <p:sp>
          <p:nvSpPr>
            <p:cNvPr id="13" name="TextBox 12">
              <a:extLst>
                <a:ext uri="{FF2B5EF4-FFF2-40B4-BE49-F238E27FC236}">
                  <a16:creationId xmlns:a16="http://schemas.microsoft.com/office/drawing/2014/main" id="{C53C937F-F455-C7CC-FD51-EEC05D29ADA9}"/>
                </a:ext>
              </a:extLst>
            </p:cNvPr>
            <p:cNvSpPr txBox="1"/>
            <p:nvPr/>
          </p:nvSpPr>
          <p:spPr>
            <a:xfrm>
              <a:off x="6306795" y="1751889"/>
              <a:ext cx="2384277" cy="1569660"/>
            </a:xfrm>
            <a:prstGeom prst="rect">
              <a:avLst/>
            </a:prstGeom>
            <a:noFill/>
          </p:spPr>
          <p:txBody>
            <a:bodyPr wrap="square" rtlCol="0">
              <a:spAutoFit/>
            </a:bodyPr>
            <a:lstStyle/>
            <a:p>
              <a:r>
                <a:rPr lang="en-GB" sz="12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Important tools </a:t>
              </a:r>
            </a:p>
            <a:p>
              <a:endParaRPr lang="en-GB" sz="1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Consumer profile – aligned to brand research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Consumer habits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Memberships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Loyalty programs</a:t>
              </a: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TextBox 13">
              <a:extLst>
                <a:ext uri="{FF2B5EF4-FFF2-40B4-BE49-F238E27FC236}">
                  <a16:creationId xmlns:a16="http://schemas.microsoft.com/office/drawing/2014/main" id="{A0212969-8F1D-8A6F-017C-51D5FCF5B534}"/>
                </a:ext>
              </a:extLst>
            </p:cNvPr>
            <p:cNvSpPr txBox="1"/>
            <p:nvPr/>
          </p:nvSpPr>
          <p:spPr>
            <a:xfrm>
              <a:off x="9156817" y="1704886"/>
              <a:ext cx="2384277" cy="1569660"/>
            </a:xfrm>
            <a:prstGeom prst="rect">
              <a:avLst/>
            </a:prstGeom>
            <a:noFill/>
          </p:spPr>
          <p:txBody>
            <a:bodyPr wrap="square" rtlCol="0">
              <a:spAutoFit/>
            </a:bodyPr>
            <a:lstStyle/>
            <a:p>
              <a:r>
                <a:rPr lang="en-GB" sz="12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Important tools </a:t>
              </a:r>
            </a:p>
            <a:p>
              <a:endParaRPr lang="en-GB" sz="1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Category branding</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Category merchandising</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Category communication</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Category location</a:t>
              </a: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6" name="TextBox 15">
              <a:extLst>
                <a:ext uri="{FF2B5EF4-FFF2-40B4-BE49-F238E27FC236}">
                  <a16:creationId xmlns:a16="http://schemas.microsoft.com/office/drawing/2014/main" id="{96B65968-929E-D2CF-36E1-D6DDC53A5D90}"/>
                </a:ext>
              </a:extLst>
            </p:cNvPr>
            <p:cNvSpPr txBox="1"/>
            <p:nvPr/>
          </p:nvSpPr>
          <p:spPr>
            <a:xfrm>
              <a:off x="9176757" y="4361204"/>
              <a:ext cx="2384277" cy="1569660"/>
            </a:xfrm>
            <a:prstGeom prst="rect">
              <a:avLst/>
            </a:prstGeom>
            <a:noFill/>
          </p:spPr>
          <p:txBody>
            <a:bodyPr wrap="square" rtlCol="0">
              <a:spAutoFit/>
            </a:bodyPr>
            <a:lstStyle/>
            <a:p>
              <a:r>
                <a:rPr lang="en-GB" sz="12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Important tools </a:t>
              </a:r>
            </a:p>
            <a:p>
              <a:endParaRPr lang="en-GB" sz="1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Right product , right channel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Benefits visibility</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Product leaflets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Product visibility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Merchandising principles</a:t>
              </a: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grpSp>
      <p:sp>
        <p:nvSpPr>
          <p:cNvPr id="17" name="TextBox 16">
            <a:extLst>
              <a:ext uri="{FF2B5EF4-FFF2-40B4-BE49-F238E27FC236}">
                <a16:creationId xmlns:a16="http://schemas.microsoft.com/office/drawing/2014/main" id="{A3FA1E94-76F4-C193-D80A-9593CDA7D42D}"/>
              </a:ext>
            </a:extLst>
          </p:cNvPr>
          <p:cNvSpPr txBox="1"/>
          <p:nvPr/>
        </p:nvSpPr>
        <p:spPr>
          <a:xfrm>
            <a:off x="-1" y="54849"/>
            <a:ext cx="5467149" cy="861774"/>
          </a:xfrm>
          <a:prstGeom prst="rect">
            <a:avLst/>
          </a:prstGeom>
          <a:noFill/>
          <a:ln>
            <a:noFill/>
          </a:ln>
        </p:spPr>
        <p:txBody>
          <a:bodyPr wrap="square" rtlCol="0">
            <a:spAutoFit/>
          </a:bodyPr>
          <a:lstStyle>
            <a:defPPr>
              <a:defRPr lang="en-US"/>
            </a:defPPr>
            <a:lvl1pPr marR="0" lvl="0" indent="0" defTabSz="435356" fontAlgn="auto">
              <a:lnSpc>
                <a:spcPct val="100000"/>
              </a:lnSpc>
              <a:spcBef>
                <a:spcPts val="0"/>
              </a:spcBef>
              <a:spcAft>
                <a:spcPts val="0"/>
              </a:spcAft>
              <a:buClrTx/>
              <a:buSzTx/>
              <a:buFontTx/>
              <a:buNone/>
              <a:tabLst/>
              <a:defRPr kumimoji="0" sz="2400" b="1" i="0" u="none" strike="noStrike" kern="0" cap="none" spc="0" normalizeH="0" baseline="0">
                <a:ln>
                  <a:noFill/>
                </a:ln>
                <a:solidFill>
                  <a:srgbClr val="002060"/>
                </a:solidFill>
                <a:effectLst/>
                <a:uLnTx/>
                <a:uFillTx/>
                <a:latin typeface="Lato Light"/>
              </a:defRPr>
            </a:lvl1p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435356" rtl="0" eaLnBrk="1" fontAlgn="auto" latinLnBrk="0" hangingPunct="1">
              <a:lnSpc>
                <a:spcPct val="100000"/>
              </a:lnSpc>
              <a:spcBef>
                <a:spcPts val="0"/>
              </a:spcBef>
              <a:spcAft>
                <a:spcPts val="0"/>
              </a:spcAft>
              <a:buClrTx/>
              <a:buSzTx/>
              <a:buFontTx/>
              <a:buNone/>
              <a:tabLst/>
              <a:defRPr/>
            </a:pPr>
            <a:r>
              <a:rPr lang="en-GB" sz="1400" dirty="0">
                <a:solidFill>
                  <a:prstClr val="white">
                    <a:lumMod val="50000"/>
                  </a:prstClr>
                </a:solidFill>
                <a:latin typeface="Poppins" panose="00000500000000000000" pitchFamily="2" charset="0"/>
                <a:cs typeface="Poppins" panose="00000500000000000000" pitchFamily="2" charset="0"/>
              </a:rPr>
              <a:t>Key Tools for TM execution</a:t>
            </a: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 </a:t>
            </a:r>
            <a:endParaRPr kumimoji="0" lang="en-GB" sz="1400" b="1" i="0" u="none" strike="noStrike" kern="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p:txBody>
      </p:sp>
      <p:pic>
        <p:nvPicPr>
          <p:cNvPr id="18" name="Picture 17" descr="Logo&#10;&#10;Description automatically generated">
            <a:extLst>
              <a:ext uri="{FF2B5EF4-FFF2-40B4-BE49-F238E27FC236}">
                <a16:creationId xmlns:a16="http://schemas.microsoft.com/office/drawing/2014/main" id="{62D10021-283E-50EE-1A36-777AA86D0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262" y="163455"/>
            <a:ext cx="1555200" cy="361973"/>
          </a:xfrm>
          <a:prstGeom prst="rect">
            <a:avLst/>
          </a:prstGeom>
        </p:spPr>
      </p:pic>
      <p:sp>
        <p:nvSpPr>
          <p:cNvPr id="19" name="TextBox 18">
            <a:extLst>
              <a:ext uri="{FF2B5EF4-FFF2-40B4-BE49-F238E27FC236}">
                <a16:creationId xmlns:a16="http://schemas.microsoft.com/office/drawing/2014/main" id="{FA28274C-0286-892E-A7DE-87930B81A472}"/>
              </a:ext>
            </a:extLst>
          </p:cNvPr>
          <p:cNvSpPr txBox="1"/>
          <p:nvPr/>
        </p:nvSpPr>
        <p:spPr>
          <a:xfrm>
            <a:off x="4774131" y="6568864"/>
            <a:ext cx="2858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www.upskilpro.com</a:t>
            </a:r>
          </a:p>
        </p:txBody>
      </p:sp>
    </p:spTree>
    <p:extLst>
      <p:ext uri="{BB962C8B-B14F-4D97-AF65-F5344CB8AC3E}">
        <p14:creationId xmlns:p14="http://schemas.microsoft.com/office/powerpoint/2010/main" val="317437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D2851-7C26-49E1-B229-D22511BB95A6}"/>
              </a:ext>
            </a:extLst>
          </p:cNvPr>
          <p:cNvSpPr txBox="1"/>
          <p:nvPr/>
        </p:nvSpPr>
        <p:spPr>
          <a:xfrm>
            <a:off x="2931208" y="3027187"/>
            <a:ext cx="6011208" cy="523220"/>
          </a:xfrm>
          <a:prstGeom prst="rect">
            <a:avLst/>
          </a:prstGeom>
          <a:noFill/>
          <a:ln>
            <a:noFill/>
          </a:ln>
        </p:spPr>
        <p:txBody>
          <a:bodyPr wrap="square" rtlCol="0">
            <a:spAutoFit/>
          </a:bodyPr>
          <a:lstStyle/>
          <a:p>
            <a:pPr algn="ctr" defTabSz="435356">
              <a:defRPr/>
            </a:pPr>
            <a:r>
              <a:rPr lang="en-US" sz="2800" b="1" dirty="0">
                <a:solidFill>
                  <a:srgbClr val="002060"/>
                </a:solidFill>
                <a:latin typeface="Poppins" panose="00000500000000000000" pitchFamily="2" charset="0"/>
                <a:cs typeface="Poppins" panose="00000500000000000000" pitchFamily="2" charset="0"/>
              </a:rPr>
              <a:t>Types of Retailers </a:t>
            </a:r>
            <a:endPar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45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D2851-7C26-49E1-B229-D22511BB95A6}"/>
              </a:ext>
            </a:extLst>
          </p:cNvPr>
          <p:cNvSpPr txBox="1"/>
          <p:nvPr/>
        </p:nvSpPr>
        <p:spPr>
          <a:xfrm>
            <a:off x="2931208" y="3027187"/>
            <a:ext cx="6011208" cy="523220"/>
          </a:xfrm>
          <a:prstGeom prst="rect">
            <a:avLst/>
          </a:prstGeom>
          <a:noFill/>
          <a:ln>
            <a:noFill/>
          </a:ln>
        </p:spPr>
        <p:txBody>
          <a:bodyPr wrap="square" rtlCol="0">
            <a:spAutoFit/>
          </a:bodyPr>
          <a:lstStyle/>
          <a:p>
            <a:pPr algn="ctr" defTabSz="435356">
              <a:defRPr/>
            </a:pPr>
            <a:r>
              <a:rPr lang="en-US" sz="2800" b="1" dirty="0">
                <a:solidFill>
                  <a:srgbClr val="002060"/>
                </a:solidFill>
                <a:latin typeface="Poppins" panose="00000500000000000000" pitchFamily="2" charset="0"/>
                <a:cs typeface="Poppins" panose="00000500000000000000" pitchFamily="2" charset="0"/>
              </a:rPr>
              <a:t>Understanding Retailer Needs</a:t>
            </a:r>
            <a:endPar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430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037A39-F326-4B20-86C8-6BF461776A8A}"/>
              </a:ext>
            </a:extLst>
          </p:cNvPr>
          <p:cNvSpPr txBox="1"/>
          <p:nvPr/>
        </p:nvSpPr>
        <p:spPr>
          <a:xfrm>
            <a:off x="94018" y="61048"/>
            <a:ext cx="5315380" cy="861774"/>
          </a:xfrm>
          <a:prstGeom prst="rect">
            <a:avLst/>
          </a:prstGeom>
          <a:noFill/>
          <a:ln>
            <a:noFill/>
          </a:ln>
        </p:spPr>
        <p:txBody>
          <a:bodyPr wrap="square" rtlCol="0">
            <a:spAutoFit/>
          </a:body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Stages of Influence in promotion design</a:t>
            </a:r>
          </a:p>
        </p:txBody>
      </p:sp>
      <p:pic>
        <p:nvPicPr>
          <p:cNvPr id="4" name="Picture 3" descr="Logo&#10;&#10;Description automatically generated">
            <a:extLst>
              <a:ext uri="{FF2B5EF4-FFF2-40B4-BE49-F238E27FC236}">
                <a16:creationId xmlns:a16="http://schemas.microsoft.com/office/drawing/2014/main" id="{061CEABA-08DC-4760-8B4F-481225772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4439" y="123574"/>
            <a:ext cx="1601128" cy="372663"/>
          </a:xfrm>
          <a:prstGeom prst="rect">
            <a:avLst/>
          </a:prstGeom>
        </p:spPr>
      </p:pic>
      <p:pic>
        <p:nvPicPr>
          <p:cNvPr id="9" name="Picture 8">
            <a:extLst>
              <a:ext uri="{FF2B5EF4-FFF2-40B4-BE49-F238E27FC236}">
                <a16:creationId xmlns:a16="http://schemas.microsoft.com/office/drawing/2014/main" id="{33E69493-E706-425E-B292-CCAF4D1B8670}"/>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7115" t="30545" r="34056" b="40286"/>
          <a:stretch/>
        </p:blipFill>
        <p:spPr bwMode="auto">
          <a:xfrm>
            <a:off x="5303515" y="1936187"/>
            <a:ext cx="1106431" cy="8712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actory Icon - Free Icons">
            <a:extLst>
              <a:ext uri="{FF2B5EF4-FFF2-40B4-BE49-F238E27FC236}">
                <a16:creationId xmlns:a16="http://schemas.microsoft.com/office/drawing/2014/main" id="{B83B88D1-3D48-4E7F-82BF-9FF2DABBDA53}"/>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349" y="1534838"/>
            <a:ext cx="1328294" cy="13282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ruck icons - 10 Free Truck icons | Download PNG &amp;amp; SVG">
            <a:extLst>
              <a:ext uri="{FF2B5EF4-FFF2-40B4-BE49-F238E27FC236}">
                <a16:creationId xmlns:a16="http://schemas.microsoft.com/office/drawing/2014/main" id="{DE47D8D7-A893-49BD-8411-3C5B7AF84C36}"/>
              </a:ext>
            </a:extLst>
          </p:cNvPr>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432" t="21532" r="50000" b="58042"/>
          <a:stretch/>
        </p:blipFill>
        <p:spPr bwMode="auto">
          <a:xfrm>
            <a:off x="2107696" y="2357452"/>
            <a:ext cx="1328294" cy="4889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9D18CA28-BB4F-44F3-A01E-2D77E6DF6DCB}"/>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069" t="30545" r="70557" b="40286"/>
          <a:stretch/>
        </p:blipFill>
        <p:spPr bwMode="auto">
          <a:xfrm>
            <a:off x="3870017" y="1547431"/>
            <a:ext cx="1417341" cy="13282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ruck icons - 10 Free Truck icons | Download PNG &amp;amp; SVG">
            <a:extLst>
              <a:ext uri="{FF2B5EF4-FFF2-40B4-BE49-F238E27FC236}">
                <a16:creationId xmlns:a16="http://schemas.microsoft.com/office/drawing/2014/main" id="{C920222C-AA1D-4D67-8C06-4F035341E3A7}"/>
              </a:ext>
            </a:extLst>
          </p:cNvPr>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3391" t="4883" r="69485" b="80399"/>
          <a:stretch/>
        </p:blipFill>
        <p:spPr bwMode="auto">
          <a:xfrm>
            <a:off x="6993691" y="2416890"/>
            <a:ext cx="806253" cy="38292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EAC8F93-7583-429F-B752-D7FEB4CA0BD0}"/>
              </a:ext>
            </a:extLst>
          </p:cNvPr>
          <p:cNvGrpSpPr/>
          <p:nvPr/>
        </p:nvGrpSpPr>
        <p:grpSpPr>
          <a:xfrm>
            <a:off x="8664619" y="1938248"/>
            <a:ext cx="1093016" cy="871296"/>
            <a:chOff x="7694026" y="2423391"/>
            <a:chExt cx="1093016" cy="871296"/>
          </a:xfrm>
          <a:solidFill>
            <a:schemeClr val="accent1"/>
          </a:solidFill>
        </p:grpSpPr>
        <p:pic>
          <p:nvPicPr>
            <p:cNvPr id="14" name="Picture 2">
              <a:extLst>
                <a:ext uri="{FF2B5EF4-FFF2-40B4-BE49-F238E27FC236}">
                  <a16:creationId xmlns:a16="http://schemas.microsoft.com/office/drawing/2014/main" id="{3402718B-26FF-49A5-868F-FAA4BEFFF672}"/>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t="9906" b="10380"/>
            <a:stretch/>
          </p:blipFill>
          <p:spPr bwMode="auto">
            <a:xfrm>
              <a:off x="7694026" y="2423391"/>
              <a:ext cx="1093016" cy="871296"/>
            </a:xfrm>
            <a:prstGeom prst="rect">
              <a:avLst/>
            </a:prstGeom>
            <a:grpFill/>
          </p:spPr>
        </p:pic>
        <p:sp>
          <p:nvSpPr>
            <p:cNvPr id="5" name="Rectangle 4">
              <a:extLst>
                <a:ext uri="{FF2B5EF4-FFF2-40B4-BE49-F238E27FC236}">
                  <a16:creationId xmlns:a16="http://schemas.microsoft.com/office/drawing/2014/main" id="{526F5295-2EDF-407B-9083-379713C7B90C}"/>
                </a:ext>
              </a:extLst>
            </p:cNvPr>
            <p:cNvSpPr/>
            <p:nvPr/>
          </p:nvSpPr>
          <p:spPr>
            <a:xfrm>
              <a:off x="7694026" y="2442847"/>
              <a:ext cx="1093016" cy="212807"/>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chemeClr val="bg1"/>
                  </a:solidFill>
                </a:rPr>
                <a:t>RETAILER</a:t>
              </a:r>
            </a:p>
          </p:txBody>
        </p:sp>
      </p:grpSp>
      <p:pic>
        <p:nvPicPr>
          <p:cNvPr id="16" name="Picture 4" descr="Free Customer Doing Shopping Glyph Icon - Available in SVG, PNG, EPS, AI &amp;  Icon fonts">
            <a:extLst>
              <a:ext uri="{FF2B5EF4-FFF2-40B4-BE49-F238E27FC236}">
                <a16:creationId xmlns:a16="http://schemas.microsoft.com/office/drawing/2014/main" id="{F83A2472-8BFD-4A0A-AE7B-4442651212DB}"/>
              </a:ext>
            </a:extLst>
          </p:cNvPr>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19302" y="2121234"/>
            <a:ext cx="694117" cy="694117"/>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0">
            <a:extLst>
              <a:ext uri="{FF2B5EF4-FFF2-40B4-BE49-F238E27FC236}">
                <a16:creationId xmlns:a16="http://schemas.microsoft.com/office/drawing/2014/main" id="{1D32CA6F-45FA-4050-838A-6E44A6D6AD85}"/>
              </a:ext>
            </a:extLst>
          </p:cNvPr>
          <p:cNvSpPr/>
          <p:nvPr/>
        </p:nvSpPr>
        <p:spPr>
          <a:xfrm>
            <a:off x="8185429" y="2938446"/>
            <a:ext cx="2019963" cy="454844"/>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a:solidFill>
                  <a:srgbClr val="FFFFFF"/>
                </a:solidFill>
                <a:latin typeface="Lato Light" panose="020F0502020204030203"/>
              </a:rPr>
              <a:t>Retail</a:t>
            </a:r>
            <a:endParaRPr lang="en-US" sz="1000" b="1" kern="0" dirty="0">
              <a:solidFill>
                <a:srgbClr val="FFFFFF"/>
              </a:solidFill>
              <a:latin typeface="Lato Light" panose="020F0502020204030203"/>
            </a:endParaRPr>
          </a:p>
        </p:txBody>
      </p:sp>
      <p:sp>
        <p:nvSpPr>
          <p:cNvPr id="19" name="Rounded Rectangle 10">
            <a:extLst>
              <a:ext uri="{FF2B5EF4-FFF2-40B4-BE49-F238E27FC236}">
                <a16:creationId xmlns:a16="http://schemas.microsoft.com/office/drawing/2014/main" id="{2035B008-0D46-4AA2-A099-3ABE5802E3B8}"/>
              </a:ext>
            </a:extLst>
          </p:cNvPr>
          <p:cNvSpPr/>
          <p:nvPr/>
        </p:nvSpPr>
        <p:spPr>
          <a:xfrm>
            <a:off x="112872" y="2942286"/>
            <a:ext cx="1812506" cy="454844"/>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a:solidFill>
                  <a:srgbClr val="FFFFFF"/>
                </a:solidFill>
                <a:latin typeface="Lato Light" panose="020F0502020204030203"/>
              </a:rPr>
              <a:t>Manufacturing </a:t>
            </a:r>
            <a:endParaRPr lang="en-US" sz="1000" b="1" kern="0" dirty="0">
              <a:solidFill>
                <a:srgbClr val="FFFFFF"/>
              </a:solidFill>
              <a:latin typeface="Lato Light" panose="020F0502020204030203"/>
            </a:endParaRPr>
          </a:p>
        </p:txBody>
      </p:sp>
      <p:sp>
        <p:nvSpPr>
          <p:cNvPr id="20" name="Rounded Rectangle 10">
            <a:extLst>
              <a:ext uri="{FF2B5EF4-FFF2-40B4-BE49-F238E27FC236}">
                <a16:creationId xmlns:a16="http://schemas.microsoft.com/office/drawing/2014/main" id="{F1FC502D-1308-4CC3-902A-99C0EB8FA2E4}"/>
              </a:ext>
            </a:extLst>
          </p:cNvPr>
          <p:cNvSpPr/>
          <p:nvPr/>
        </p:nvSpPr>
        <p:spPr>
          <a:xfrm>
            <a:off x="3870017" y="2947873"/>
            <a:ext cx="2539929" cy="454844"/>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a:solidFill>
                  <a:srgbClr val="FFFFFF"/>
                </a:solidFill>
                <a:latin typeface="Lato Light" panose="020F0502020204030203"/>
              </a:rPr>
              <a:t>Distribution center</a:t>
            </a:r>
            <a:endParaRPr lang="en-US" sz="1000" b="1" kern="0" dirty="0">
              <a:solidFill>
                <a:srgbClr val="FFFFFF"/>
              </a:solidFill>
              <a:latin typeface="Lato Light" panose="020F0502020204030203"/>
            </a:endParaRPr>
          </a:p>
        </p:txBody>
      </p:sp>
      <p:sp>
        <p:nvSpPr>
          <p:cNvPr id="21" name="Rounded Rectangle 10">
            <a:extLst>
              <a:ext uri="{FF2B5EF4-FFF2-40B4-BE49-F238E27FC236}">
                <a16:creationId xmlns:a16="http://schemas.microsoft.com/office/drawing/2014/main" id="{8E761E2F-D916-42CA-85FA-7746FA3A165E}"/>
              </a:ext>
            </a:extLst>
          </p:cNvPr>
          <p:cNvSpPr/>
          <p:nvPr/>
        </p:nvSpPr>
        <p:spPr>
          <a:xfrm>
            <a:off x="6480850" y="2942286"/>
            <a:ext cx="1643060" cy="454844"/>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a:solidFill>
                  <a:srgbClr val="FFFFFF"/>
                </a:solidFill>
                <a:latin typeface="Lato Light" panose="020F0502020204030203"/>
              </a:rPr>
              <a:t>Transportation </a:t>
            </a:r>
            <a:endParaRPr lang="en-US" sz="1000" b="1" kern="0" dirty="0">
              <a:solidFill>
                <a:srgbClr val="FFFFFF"/>
              </a:solidFill>
              <a:latin typeface="Lato Light" panose="020F0502020204030203"/>
            </a:endParaRPr>
          </a:p>
        </p:txBody>
      </p:sp>
      <p:sp>
        <p:nvSpPr>
          <p:cNvPr id="22" name="Rounded Rectangle 10">
            <a:extLst>
              <a:ext uri="{FF2B5EF4-FFF2-40B4-BE49-F238E27FC236}">
                <a16:creationId xmlns:a16="http://schemas.microsoft.com/office/drawing/2014/main" id="{F8670348-482B-4F0D-B090-E38CBC9D9E03}"/>
              </a:ext>
            </a:extLst>
          </p:cNvPr>
          <p:cNvSpPr/>
          <p:nvPr/>
        </p:nvSpPr>
        <p:spPr>
          <a:xfrm>
            <a:off x="1986607" y="2942527"/>
            <a:ext cx="1812506" cy="454844"/>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dirty="0">
                <a:solidFill>
                  <a:srgbClr val="FFFFFF"/>
                </a:solidFill>
                <a:latin typeface="Lato Light" panose="020F0502020204030203"/>
              </a:rPr>
              <a:t>Inland </a:t>
            </a:r>
            <a:r>
              <a:rPr lang="en-US" sz="1000" b="1" kern="0">
                <a:solidFill>
                  <a:srgbClr val="FFFFFF"/>
                </a:solidFill>
                <a:latin typeface="Lato Light" panose="020F0502020204030203"/>
              </a:rPr>
              <a:t>Transportation </a:t>
            </a:r>
            <a:endParaRPr lang="en-US" sz="1000" b="1" kern="0" dirty="0">
              <a:solidFill>
                <a:srgbClr val="FFFFFF"/>
              </a:solidFill>
              <a:latin typeface="Lato Light" panose="020F0502020204030203"/>
            </a:endParaRPr>
          </a:p>
        </p:txBody>
      </p:sp>
      <p:sp>
        <p:nvSpPr>
          <p:cNvPr id="23" name="Rounded Rectangle 10">
            <a:extLst>
              <a:ext uri="{FF2B5EF4-FFF2-40B4-BE49-F238E27FC236}">
                <a16:creationId xmlns:a16="http://schemas.microsoft.com/office/drawing/2014/main" id="{3D5AB66F-11B7-4D6C-B887-3535276681FE}"/>
              </a:ext>
            </a:extLst>
          </p:cNvPr>
          <p:cNvSpPr/>
          <p:nvPr/>
        </p:nvSpPr>
        <p:spPr>
          <a:xfrm>
            <a:off x="10275022" y="2947873"/>
            <a:ext cx="1705854" cy="454844"/>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a:solidFill>
                  <a:srgbClr val="FFFFFF"/>
                </a:solidFill>
                <a:latin typeface="Lato Light" panose="020F0502020204030203"/>
              </a:rPr>
              <a:t>Customer </a:t>
            </a:r>
            <a:endParaRPr lang="en-US" sz="1000" b="1" kern="0" dirty="0">
              <a:solidFill>
                <a:srgbClr val="FFFFFF"/>
              </a:solidFill>
              <a:latin typeface="Lato Light" panose="020F0502020204030203"/>
            </a:endParaRPr>
          </a:p>
        </p:txBody>
      </p:sp>
      <p:cxnSp>
        <p:nvCxnSpPr>
          <p:cNvPr id="15" name="Straight Connector 14">
            <a:extLst>
              <a:ext uri="{FF2B5EF4-FFF2-40B4-BE49-F238E27FC236}">
                <a16:creationId xmlns:a16="http://schemas.microsoft.com/office/drawing/2014/main" id="{E8F7DC58-763E-422A-A70F-83C0BFDD0FC1}"/>
              </a:ext>
            </a:extLst>
          </p:cNvPr>
          <p:cNvCxnSpPr/>
          <p:nvPr/>
        </p:nvCxnSpPr>
        <p:spPr>
          <a:xfrm>
            <a:off x="233464" y="2788027"/>
            <a:ext cx="11520767" cy="45921"/>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6131BAA-4808-4C84-B42C-EC3EBA657FAF}"/>
              </a:ext>
            </a:extLst>
          </p:cNvPr>
          <p:cNvSpPr txBox="1"/>
          <p:nvPr/>
        </p:nvSpPr>
        <p:spPr>
          <a:xfrm>
            <a:off x="502128" y="4727183"/>
            <a:ext cx="7628276" cy="923330"/>
          </a:xfrm>
          <a:prstGeom prst="rect">
            <a:avLst/>
          </a:prstGeom>
          <a:noFill/>
        </p:spPr>
        <p:txBody>
          <a:bodyPr wrap="square" rtlCol="0">
            <a:spAutoFit/>
          </a:bodyPr>
          <a:lstStyle/>
          <a:p>
            <a:r>
              <a:rPr lang="en-GB" sz="900" dirty="0">
                <a:latin typeface="Lato Light" panose="020F0502020204030203"/>
              </a:rPr>
              <a:t>Comments</a:t>
            </a:r>
          </a:p>
          <a:p>
            <a:pPr marL="228600" indent="-228600">
              <a:buFont typeface="+mj-lt"/>
              <a:buAutoNum type="arabicPeriod"/>
            </a:pPr>
            <a:r>
              <a:rPr lang="en-GB" sz="900" dirty="0">
                <a:latin typeface="Lato Light" panose="020F0502020204030203"/>
              </a:rPr>
              <a:t>Plan the trade marketing engagement in advance so you have enough time to make changes both internally and externally</a:t>
            </a:r>
          </a:p>
          <a:p>
            <a:pPr marL="228600" indent="-228600">
              <a:buFont typeface="+mj-lt"/>
              <a:buAutoNum type="arabicPeriod"/>
            </a:pPr>
            <a:r>
              <a:rPr lang="en-GB" sz="900" dirty="0">
                <a:latin typeface="Lato Light" panose="020F0502020204030203"/>
              </a:rPr>
              <a:t>Always plan ahead of time anticipating issues and changes</a:t>
            </a:r>
          </a:p>
          <a:p>
            <a:pPr marL="228600" indent="-228600">
              <a:buFont typeface="+mj-lt"/>
              <a:buAutoNum type="arabicPeriod"/>
            </a:pPr>
            <a:r>
              <a:rPr lang="en-GB" sz="900" dirty="0">
                <a:latin typeface="Lato Light" panose="020F0502020204030203"/>
              </a:rPr>
              <a:t>As far as possible use the system resources to construct your promotion , use fewer changes and disruptions to the process.</a:t>
            </a:r>
          </a:p>
          <a:p>
            <a:pPr marL="228600" indent="-228600">
              <a:buFont typeface="+mj-lt"/>
              <a:buAutoNum type="arabicPeriod"/>
            </a:pPr>
            <a:r>
              <a:rPr lang="en-GB" sz="900" dirty="0">
                <a:latin typeface="Lato Light" panose="020F0502020204030203"/>
              </a:rPr>
              <a:t>Get the draft plan out ahead of time to get engagement from stakeholders.</a:t>
            </a:r>
          </a:p>
          <a:p>
            <a:pPr marL="228600" indent="-228600">
              <a:buFont typeface="+mj-lt"/>
              <a:buAutoNum type="arabicPeriod"/>
            </a:pPr>
            <a:r>
              <a:rPr lang="en-GB" sz="900" dirty="0">
                <a:latin typeface="Lato Light" panose="020F0502020204030203"/>
              </a:rPr>
              <a:t>Set up a handful of critical KPI’s to get your business reviews aligned. </a:t>
            </a:r>
            <a:endParaRPr lang="en-GB" sz="800" dirty="0">
              <a:latin typeface="Lato Light" panose="020F0502020204030203"/>
            </a:endParaRPr>
          </a:p>
        </p:txBody>
      </p:sp>
      <p:sp>
        <p:nvSpPr>
          <p:cNvPr id="39" name="Rounded Rectangle 10">
            <a:extLst>
              <a:ext uri="{FF2B5EF4-FFF2-40B4-BE49-F238E27FC236}">
                <a16:creationId xmlns:a16="http://schemas.microsoft.com/office/drawing/2014/main" id="{8C94B280-A703-44B3-A07C-70B13AF16265}"/>
              </a:ext>
            </a:extLst>
          </p:cNvPr>
          <p:cNvSpPr/>
          <p:nvPr/>
        </p:nvSpPr>
        <p:spPr>
          <a:xfrm>
            <a:off x="6841403" y="681951"/>
            <a:ext cx="1812506" cy="201575"/>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dirty="0">
                <a:solidFill>
                  <a:srgbClr val="FFFFFF"/>
                </a:solidFill>
                <a:latin typeface="Lato Light" panose="020F0502020204030203"/>
              </a:rPr>
              <a:t>KPI’s</a:t>
            </a:r>
          </a:p>
        </p:txBody>
      </p:sp>
      <p:sp>
        <p:nvSpPr>
          <p:cNvPr id="2" name="TextBox 1">
            <a:extLst>
              <a:ext uri="{FF2B5EF4-FFF2-40B4-BE49-F238E27FC236}">
                <a16:creationId xmlns:a16="http://schemas.microsoft.com/office/drawing/2014/main" id="{1956F485-3F09-6674-4ACD-99D10A17CF93}"/>
              </a:ext>
            </a:extLst>
          </p:cNvPr>
          <p:cNvSpPr txBox="1"/>
          <p:nvPr/>
        </p:nvSpPr>
        <p:spPr>
          <a:xfrm>
            <a:off x="4774131" y="6556045"/>
            <a:ext cx="2858703" cy="230832"/>
          </a:xfrm>
          <a:prstGeom prst="rect">
            <a:avLst/>
          </a:prstGeom>
          <a:noFill/>
        </p:spPr>
        <p:txBody>
          <a:bodyPr wrap="square" rtlCol="0">
            <a:spAutoFit/>
          </a:bodyPr>
          <a:lstStyle/>
          <a:p>
            <a:pPr algn="ctr"/>
            <a:r>
              <a:rPr lang="en-GB" sz="900" dirty="0">
                <a:latin typeface="Lato Light" panose="020F0502020204030203" pitchFamily="34" charset="0"/>
                <a:ea typeface="Lato Light" panose="020F0502020204030203" pitchFamily="34" charset="0"/>
                <a:cs typeface="Lato Light" panose="020F0502020204030203" pitchFamily="34" charset="0"/>
              </a:rPr>
              <a:t>www.upskilpro.com</a:t>
            </a:r>
          </a:p>
        </p:txBody>
      </p:sp>
      <p:pic>
        <p:nvPicPr>
          <p:cNvPr id="7" name="Picture 4" descr="4,731 Supplier Vector Images - Free &amp;amp; Royalty-free Supplier Vectors |  Depositphotos®">
            <a:extLst>
              <a:ext uri="{FF2B5EF4-FFF2-40B4-BE49-F238E27FC236}">
                <a16:creationId xmlns:a16="http://schemas.microsoft.com/office/drawing/2014/main" id="{07DE897A-FB49-32C1-5DD2-CAB31AA7FCC8}"/>
              </a:ext>
            </a:extLst>
          </p:cNvPr>
          <p:cNvPicPr>
            <a:picLocks noChangeAspect="1" noChangeArrowheads="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4162" y="2358190"/>
            <a:ext cx="430834" cy="430834"/>
          </a:xfrm>
          <a:prstGeom prst="rect">
            <a:avLst/>
          </a:prstGeom>
          <a:solidFill>
            <a:schemeClr val="accent1"/>
          </a:solidFill>
        </p:spPr>
      </p:pic>
      <p:sp>
        <p:nvSpPr>
          <p:cNvPr id="8" name="Rounded Rectangle 10">
            <a:extLst>
              <a:ext uri="{FF2B5EF4-FFF2-40B4-BE49-F238E27FC236}">
                <a16:creationId xmlns:a16="http://schemas.microsoft.com/office/drawing/2014/main" id="{98359003-A6CE-70B5-DE20-B1C1C65744BB}"/>
              </a:ext>
            </a:extLst>
          </p:cNvPr>
          <p:cNvSpPr/>
          <p:nvPr/>
        </p:nvSpPr>
        <p:spPr>
          <a:xfrm>
            <a:off x="8159975" y="3511683"/>
            <a:ext cx="2019963" cy="617865"/>
          </a:xfrm>
          <a:prstGeom prst="roundRect">
            <a:avLst>
              <a:gd name="adj" fmla="val 9314"/>
            </a:avLst>
          </a:prstGeom>
          <a:solidFill>
            <a:srgbClr val="FFFFFF">
              <a:lumMod val="95000"/>
            </a:srgbClr>
          </a:solidFill>
          <a:ln w="12700" cap="flat" cmpd="sng" algn="ctr">
            <a:noFill/>
            <a:prstDash val="solid"/>
            <a:miter lim="800000"/>
          </a:ln>
          <a:effectLst/>
        </p:spPr>
        <p:txBody>
          <a:bodyPr rtlCol="0" anchor="ctr"/>
          <a:lstStyle/>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Specific branding</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Category customization</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Communication material</a:t>
            </a:r>
          </a:p>
        </p:txBody>
      </p:sp>
      <p:sp>
        <p:nvSpPr>
          <p:cNvPr id="17" name="Rounded Rectangle 10">
            <a:extLst>
              <a:ext uri="{FF2B5EF4-FFF2-40B4-BE49-F238E27FC236}">
                <a16:creationId xmlns:a16="http://schemas.microsoft.com/office/drawing/2014/main" id="{D5A589BD-8453-A7C0-3C4F-EA00CCBED3AC}"/>
              </a:ext>
            </a:extLst>
          </p:cNvPr>
          <p:cNvSpPr/>
          <p:nvPr/>
        </p:nvSpPr>
        <p:spPr>
          <a:xfrm>
            <a:off x="87418" y="3515522"/>
            <a:ext cx="1812506" cy="859833"/>
          </a:xfrm>
          <a:prstGeom prst="roundRect">
            <a:avLst>
              <a:gd name="adj" fmla="val 9314"/>
            </a:avLst>
          </a:prstGeom>
          <a:solidFill>
            <a:srgbClr val="FFFFFF">
              <a:lumMod val="95000"/>
            </a:srgbClr>
          </a:solidFill>
          <a:ln w="12700" cap="flat" cmpd="sng" algn="ctr">
            <a:noFill/>
            <a:prstDash val="solid"/>
            <a:miter lim="800000"/>
          </a:ln>
          <a:effectLst/>
        </p:spPr>
        <p:txBody>
          <a:bodyPr rtlCol="0" anchor="ctr"/>
          <a:lstStyle/>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Packaging design</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Product configuration</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Sourcing</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Material changes </a:t>
            </a:r>
          </a:p>
        </p:txBody>
      </p:sp>
      <p:sp>
        <p:nvSpPr>
          <p:cNvPr id="30" name="Rounded Rectangle 10">
            <a:extLst>
              <a:ext uri="{FF2B5EF4-FFF2-40B4-BE49-F238E27FC236}">
                <a16:creationId xmlns:a16="http://schemas.microsoft.com/office/drawing/2014/main" id="{A0D428FB-A657-C82A-CD08-C078B4BC5660}"/>
              </a:ext>
            </a:extLst>
          </p:cNvPr>
          <p:cNvSpPr/>
          <p:nvPr/>
        </p:nvSpPr>
        <p:spPr>
          <a:xfrm>
            <a:off x="3844563" y="3521110"/>
            <a:ext cx="2539929" cy="626186"/>
          </a:xfrm>
          <a:prstGeom prst="roundRect">
            <a:avLst>
              <a:gd name="adj" fmla="val 9314"/>
            </a:avLst>
          </a:prstGeom>
          <a:solidFill>
            <a:srgbClr val="FFFFFF">
              <a:lumMod val="95000"/>
            </a:srgbClr>
          </a:solidFill>
          <a:ln w="12700" cap="flat" cmpd="sng" algn="ctr">
            <a:noFill/>
            <a:prstDash val="solid"/>
            <a:miter lim="800000"/>
          </a:ln>
          <a:effectLst/>
        </p:spPr>
        <p:txBody>
          <a:bodyPr rtlCol="0" anchor="ctr"/>
          <a:lstStyle/>
          <a:p>
            <a:pPr algn="ctr" defTabSz="914217"/>
            <a:endParaRPr lang="en-US" sz="1000" kern="0" dirty="0">
              <a:solidFill>
                <a:schemeClr val="tx1">
                  <a:lumMod val="50000"/>
                  <a:lumOff val="50000"/>
                </a:schemeClr>
              </a:solidFill>
              <a:latin typeface="Lato Light" panose="020F0502020204030203" pitchFamily="34" charset="0"/>
            </a:endParaRPr>
          </a:p>
          <a:p>
            <a:pPr algn="ctr" defTabSz="914217"/>
            <a:endParaRPr lang="en-US" sz="1000" kern="0" dirty="0">
              <a:solidFill>
                <a:schemeClr val="tx1">
                  <a:lumMod val="50000"/>
                  <a:lumOff val="50000"/>
                </a:schemeClr>
              </a:solidFill>
              <a:latin typeface="Lato Light" panose="020F0502020204030203" pitchFamily="34" charset="0"/>
            </a:endParaRPr>
          </a:p>
          <a:p>
            <a:pPr marL="628650" lvl="1"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Shrink wrapping</a:t>
            </a:r>
          </a:p>
          <a:p>
            <a:pPr marL="628650" lvl="1"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Packaging configuration</a:t>
            </a:r>
          </a:p>
          <a:p>
            <a:pPr marL="628650" lvl="1"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Palletization plan</a:t>
            </a:r>
          </a:p>
          <a:p>
            <a:pPr marL="628650" lvl="1"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Add on material </a:t>
            </a:r>
          </a:p>
          <a:p>
            <a:pPr algn="ctr" defTabSz="914217"/>
            <a:endParaRPr lang="en-US" sz="1000" kern="0" dirty="0">
              <a:solidFill>
                <a:schemeClr val="tx1">
                  <a:lumMod val="50000"/>
                  <a:lumOff val="50000"/>
                </a:schemeClr>
              </a:solidFill>
              <a:latin typeface="Lato Light" panose="020F0502020204030203" pitchFamily="34" charset="0"/>
            </a:endParaRPr>
          </a:p>
          <a:p>
            <a:pPr algn="ctr" defTabSz="914217"/>
            <a:endParaRPr lang="en-US" sz="1000" kern="0" dirty="0">
              <a:solidFill>
                <a:schemeClr val="tx1">
                  <a:lumMod val="50000"/>
                  <a:lumOff val="50000"/>
                </a:schemeClr>
              </a:solidFill>
              <a:latin typeface="Lato Light" panose="020F0502020204030203" pitchFamily="34" charset="0"/>
            </a:endParaRPr>
          </a:p>
        </p:txBody>
      </p:sp>
      <p:sp>
        <p:nvSpPr>
          <p:cNvPr id="31" name="Rounded Rectangle 10">
            <a:extLst>
              <a:ext uri="{FF2B5EF4-FFF2-40B4-BE49-F238E27FC236}">
                <a16:creationId xmlns:a16="http://schemas.microsoft.com/office/drawing/2014/main" id="{963B72A5-BAF3-B9DF-48C8-53AA87BCE667}"/>
              </a:ext>
            </a:extLst>
          </p:cNvPr>
          <p:cNvSpPr/>
          <p:nvPr/>
        </p:nvSpPr>
        <p:spPr>
          <a:xfrm>
            <a:off x="6455396" y="3515523"/>
            <a:ext cx="1643060" cy="626186"/>
          </a:xfrm>
          <a:prstGeom prst="roundRect">
            <a:avLst>
              <a:gd name="adj" fmla="val 9314"/>
            </a:avLst>
          </a:prstGeom>
          <a:solidFill>
            <a:srgbClr val="FFFFFF">
              <a:lumMod val="95000"/>
            </a:srgbClr>
          </a:solidFill>
          <a:ln w="12700" cap="flat" cmpd="sng" algn="ctr">
            <a:noFill/>
            <a:prstDash val="solid"/>
            <a:miter lim="800000"/>
          </a:ln>
          <a:effectLst/>
        </p:spPr>
        <p:txBody>
          <a:bodyPr rtlCol="0" anchor="ctr"/>
          <a:lstStyle/>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Bill To – Ship To ease</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Smaller or larger loads</a:t>
            </a:r>
          </a:p>
        </p:txBody>
      </p:sp>
      <p:sp>
        <p:nvSpPr>
          <p:cNvPr id="45" name="Rounded Rectangle 10">
            <a:extLst>
              <a:ext uri="{FF2B5EF4-FFF2-40B4-BE49-F238E27FC236}">
                <a16:creationId xmlns:a16="http://schemas.microsoft.com/office/drawing/2014/main" id="{01EB395B-3FC0-DD6E-CA74-ABC243D4953A}"/>
              </a:ext>
            </a:extLst>
          </p:cNvPr>
          <p:cNvSpPr/>
          <p:nvPr/>
        </p:nvSpPr>
        <p:spPr>
          <a:xfrm>
            <a:off x="1961153" y="3515764"/>
            <a:ext cx="1812506" cy="626186"/>
          </a:xfrm>
          <a:prstGeom prst="roundRect">
            <a:avLst>
              <a:gd name="adj" fmla="val 9314"/>
            </a:avLst>
          </a:prstGeom>
          <a:solidFill>
            <a:srgbClr val="FFFFFF">
              <a:lumMod val="95000"/>
            </a:srgbClr>
          </a:solidFill>
          <a:ln w="12700" cap="flat" cmpd="sng" algn="ctr">
            <a:noFill/>
            <a:prstDash val="solid"/>
            <a:miter lim="800000"/>
          </a:ln>
          <a:effectLst/>
        </p:spPr>
        <p:txBody>
          <a:bodyPr rtlCol="0" anchor="ctr"/>
          <a:lstStyle/>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Transportation flexibility</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Customization </a:t>
            </a:r>
          </a:p>
        </p:txBody>
      </p:sp>
      <p:sp>
        <p:nvSpPr>
          <p:cNvPr id="46" name="Rounded Rectangle 10">
            <a:extLst>
              <a:ext uri="{FF2B5EF4-FFF2-40B4-BE49-F238E27FC236}">
                <a16:creationId xmlns:a16="http://schemas.microsoft.com/office/drawing/2014/main" id="{46B24454-54CD-DDDD-9D12-E5FC73679257}"/>
              </a:ext>
            </a:extLst>
          </p:cNvPr>
          <p:cNvSpPr/>
          <p:nvPr/>
        </p:nvSpPr>
        <p:spPr>
          <a:xfrm>
            <a:off x="10249568" y="3521110"/>
            <a:ext cx="1705854" cy="626186"/>
          </a:xfrm>
          <a:prstGeom prst="roundRect">
            <a:avLst>
              <a:gd name="adj" fmla="val 9314"/>
            </a:avLst>
          </a:prstGeom>
          <a:solidFill>
            <a:srgbClr val="FFFFFF">
              <a:lumMod val="95000"/>
            </a:srgbClr>
          </a:solidFill>
          <a:ln w="12700" cap="flat" cmpd="sng" algn="ctr">
            <a:noFill/>
            <a:prstDash val="solid"/>
            <a:miter lim="800000"/>
          </a:ln>
          <a:effectLst/>
        </p:spPr>
        <p:txBody>
          <a:bodyPr rtlCol="0" anchor="ctr"/>
          <a:lstStyle/>
          <a:p>
            <a:pPr marL="171450" indent="-171450" defTabSz="914217">
              <a:buFont typeface="Arial" panose="020B0604020202020204" pitchFamily="34" charset="0"/>
              <a:buChar char="•"/>
              <a:defRPr/>
            </a:pPr>
            <a:r>
              <a:rPr kumimoji="0" lang="en-US" sz="1000" i="0" u="none" strike="noStrike" kern="0" cap="none" spc="0" normalizeH="0" baseline="0" noProof="0" dirty="0">
                <a:ln>
                  <a:noFill/>
                </a:ln>
                <a:solidFill>
                  <a:schemeClr val="tx1">
                    <a:lumMod val="50000"/>
                    <a:lumOff val="50000"/>
                  </a:schemeClr>
                </a:solidFill>
                <a:effectLst/>
                <a:uLnTx/>
                <a:uFillTx/>
                <a:latin typeface="Lato Light" panose="020F0502020204030203" pitchFamily="34" charset="0"/>
                <a:ea typeface="+mn-ea"/>
                <a:cs typeface="+mn-cs"/>
              </a:rPr>
              <a:t>Consumer research </a:t>
            </a:r>
          </a:p>
          <a:p>
            <a:pPr marL="171450" indent="-171450" defTabSz="914217">
              <a:buFont typeface="Arial" panose="020B0604020202020204" pitchFamily="34" charset="0"/>
              <a:buChar char="•"/>
              <a:defRPr/>
            </a:pPr>
            <a:r>
              <a:rPr lang="en-US" sz="1000" kern="0" dirty="0">
                <a:solidFill>
                  <a:schemeClr val="tx1">
                    <a:lumMod val="50000"/>
                    <a:lumOff val="50000"/>
                  </a:schemeClr>
                </a:solidFill>
                <a:latin typeface="Lato Light" panose="020F0502020204030203" pitchFamily="34" charset="0"/>
              </a:rPr>
              <a:t>Consumer engagement</a:t>
            </a:r>
          </a:p>
          <a:p>
            <a:pPr marL="171450" indent="-171450" defTabSz="914217">
              <a:buFont typeface="Arial" panose="020B0604020202020204" pitchFamily="34" charset="0"/>
              <a:buChar char="•"/>
              <a:defRPr/>
            </a:pPr>
            <a:r>
              <a:rPr lang="en-US" sz="1000" kern="0" dirty="0">
                <a:solidFill>
                  <a:schemeClr val="tx1">
                    <a:lumMod val="50000"/>
                    <a:lumOff val="50000"/>
                  </a:schemeClr>
                </a:solidFill>
                <a:latin typeface="Lato Light" panose="020F0502020204030203" pitchFamily="34" charset="0"/>
              </a:rPr>
              <a:t> Communication edit.</a:t>
            </a:r>
            <a:endParaRPr kumimoji="0" lang="en-US" sz="1000" i="0" u="none" strike="noStrike" kern="0" cap="none" spc="0" normalizeH="0" baseline="0" noProof="0" dirty="0">
              <a:ln>
                <a:noFill/>
              </a:ln>
              <a:solidFill>
                <a:schemeClr val="tx1">
                  <a:lumMod val="50000"/>
                  <a:lumOff val="50000"/>
                </a:schemeClr>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1064885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5344FA-A4D8-3A63-A42D-380BBE84CFF1}"/>
              </a:ext>
            </a:extLst>
          </p:cNvPr>
          <p:cNvSpPr txBox="1"/>
          <p:nvPr/>
        </p:nvSpPr>
        <p:spPr>
          <a:xfrm>
            <a:off x="143812" y="0"/>
            <a:ext cx="8520495" cy="80797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a:t>
            </a:r>
            <a:r>
              <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R="0" lvl="0" indent="0" fontAlgn="auto">
              <a:lnSpc>
                <a:spcPct val="107000"/>
              </a:lnSpc>
              <a:spcBef>
                <a:spcPts val="0"/>
              </a:spcBef>
              <a:spcAft>
                <a:spcPts val="800"/>
              </a:spcAft>
              <a:buClrTx/>
              <a:buSzTx/>
              <a:buFontTx/>
              <a:buNone/>
              <a:tabLst/>
              <a:defRPr/>
            </a:pPr>
            <a:r>
              <a:rPr lang="en-GB" sz="1400" b="1" dirty="0">
                <a:solidFill>
                  <a:schemeClr val="tx1">
                    <a:lumMod val="50000"/>
                    <a:lumOff val="50000"/>
                  </a:schemeClr>
                </a:solidFill>
                <a:latin typeface="Lato Light" panose="020F0502020204030203" pitchFamily="34" charset="0"/>
                <a:ea typeface="Lato Light" panose="020F0502020204030203" pitchFamily="34" charset="0"/>
                <a:cs typeface="Lato Light" panose="020F0502020204030203" pitchFamily="34" charset="0"/>
              </a:rPr>
              <a:t>Selecting Key Accounts </a:t>
            </a:r>
          </a:p>
        </p:txBody>
      </p:sp>
      <p:pic>
        <p:nvPicPr>
          <p:cNvPr id="3" name="Picture 2" descr="Logo&#10;&#10;Description automatically generated">
            <a:extLst>
              <a:ext uri="{FF2B5EF4-FFF2-40B4-BE49-F238E27FC236}">
                <a16:creationId xmlns:a16="http://schemas.microsoft.com/office/drawing/2014/main" id="{655C737B-FC90-1557-AF2A-32CE4A445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4" name="Footer Placeholder 3">
            <a:extLst>
              <a:ext uri="{FF2B5EF4-FFF2-40B4-BE49-F238E27FC236}">
                <a16:creationId xmlns:a16="http://schemas.microsoft.com/office/drawing/2014/main" id="{E9C06516-0326-5034-334D-27077933DF13}"/>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sp>
        <p:nvSpPr>
          <p:cNvPr id="5" name="TextBox 4">
            <a:extLst>
              <a:ext uri="{FF2B5EF4-FFF2-40B4-BE49-F238E27FC236}">
                <a16:creationId xmlns:a16="http://schemas.microsoft.com/office/drawing/2014/main" id="{86D3E34B-AABE-6C62-8E00-B9D84A3969C0}"/>
              </a:ext>
            </a:extLst>
          </p:cNvPr>
          <p:cNvSpPr txBox="1"/>
          <p:nvPr/>
        </p:nvSpPr>
        <p:spPr>
          <a:xfrm>
            <a:off x="347433" y="1656114"/>
            <a:ext cx="5321278"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1"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Selecting your accounts for executing trade marketing calls for some data and account segmentation along with your sales priorities , channel prioritization and account demographic's / consumer research.</a:t>
            </a:r>
          </a:p>
        </p:txBody>
      </p:sp>
      <p:sp>
        <p:nvSpPr>
          <p:cNvPr id="12" name="Rectangle: Rounded Corners 11">
            <a:extLst>
              <a:ext uri="{FF2B5EF4-FFF2-40B4-BE49-F238E27FC236}">
                <a16:creationId xmlns:a16="http://schemas.microsoft.com/office/drawing/2014/main" id="{308D6A4D-4F28-BF60-BEED-F43CAB2B44CF}"/>
              </a:ext>
            </a:extLst>
          </p:cNvPr>
          <p:cNvSpPr/>
          <p:nvPr/>
        </p:nvSpPr>
        <p:spPr>
          <a:xfrm>
            <a:off x="6197199" y="3227077"/>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National Level Sales  </a:t>
            </a:r>
          </a:p>
        </p:txBody>
      </p:sp>
      <p:sp>
        <p:nvSpPr>
          <p:cNvPr id="13" name="Rectangle: Rounded Corners 12">
            <a:extLst>
              <a:ext uri="{FF2B5EF4-FFF2-40B4-BE49-F238E27FC236}">
                <a16:creationId xmlns:a16="http://schemas.microsoft.com/office/drawing/2014/main" id="{9C3DF14A-D651-EDE6-DBD9-E9FA12ADE1F4}"/>
              </a:ext>
            </a:extLst>
          </p:cNvPr>
          <p:cNvSpPr/>
          <p:nvPr/>
        </p:nvSpPr>
        <p:spPr>
          <a:xfrm>
            <a:off x="7979436" y="2507176"/>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Local Distributors </a:t>
            </a:r>
          </a:p>
        </p:txBody>
      </p:sp>
      <p:sp>
        <p:nvSpPr>
          <p:cNvPr id="14" name="Rectangle: Rounded Corners 13">
            <a:extLst>
              <a:ext uri="{FF2B5EF4-FFF2-40B4-BE49-F238E27FC236}">
                <a16:creationId xmlns:a16="http://schemas.microsoft.com/office/drawing/2014/main" id="{4AAF108B-D747-727D-054A-14746FEBC17C}"/>
              </a:ext>
            </a:extLst>
          </p:cNvPr>
          <p:cNvSpPr/>
          <p:nvPr/>
        </p:nvSpPr>
        <p:spPr>
          <a:xfrm>
            <a:off x="7979436" y="3227077"/>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State Distributors </a:t>
            </a:r>
          </a:p>
        </p:txBody>
      </p:sp>
      <p:sp>
        <p:nvSpPr>
          <p:cNvPr id="15" name="Rectangle: Rounded Corners 14">
            <a:extLst>
              <a:ext uri="{FF2B5EF4-FFF2-40B4-BE49-F238E27FC236}">
                <a16:creationId xmlns:a16="http://schemas.microsoft.com/office/drawing/2014/main" id="{822F08BE-4D43-5746-4A95-14402E859848}"/>
              </a:ext>
            </a:extLst>
          </p:cNvPr>
          <p:cNvSpPr/>
          <p:nvPr/>
        </p:nvSpPr>
        <p:spPr>
          <a:xfrm>
            <a:off x="10209182" y="1801800"/>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Electrical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 </a:t>
            </a:r>
            <a:r>
              <a:rPr kumimoji="0" lang="en-GB" sz="11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Wholesale &amp; Retailers</a:t>
            </a:r>
            <a:endPar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16" name="Rectangle: Rounded Corners 15">
            <a:extLst>
              <a:ext uri="{FF2B5EF4-FFF2-40B4-BE49-F238E27FC236}">
                <a16:creationId xmlns:a16="http://schemas.microsoft.com/office/drawing/2014/main" id="{53454578-0DF8-B507-68DE-790DC1D86AC5}"/>
              </a:ext>
            </a:extLst>
          </p:cNvPr>
          <p:cNvSpPr/>
          <p:nvPr/>
        </p:nvSpPr>
        <p:spPr>
          <a:xfrm>
            <a:off x="10209182" y="2507176"/>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DIY Retailers</a:t>
            </a:r>
          </a:p>
        </p:txBody>
      </p:sp>
      <p:sp>
        <p:nvSpPr>
          <p:cNvPr id="17" name="Rectangle: Rounded Corners 16">
            <a:extLst>
              <a:ext uri="{FF2B5EF4-FFF2-40B4-BE49-F238E27FC236}">
                <a16:creationId xmlns:a16="http://schemas.microsoft.com/office/drawing/2014/main" id="{8FA16E72-BA99-B3DE-BB9B-EA59D3BF0342}"/>
              </a:ext>
            </a:extLst>
          </p:cNvPr>
          <p:cNvSpPr/>
          <p:nvPr/>
        </p:nvSpPr>
        <p:spPr>
          <a:xfrm>
            <a:off x="10209182" y="3980895"/>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Grocery Retailers </a:t>
            </a:r>
          </a:p>
        </p:txBody>
      </p:sp>
      <p:sp>
        <p:nvSpPr>
          <p:cNvPr id="18" name="Rectangle: Rounded Corners 17">
            <a:extLst>
              <a:ext uri="{FF2B5EF4-FFF2-40B4-BE49-F238E27FC236}">
                <a16:creationId xmlns:a16="http://schemas.microsoft.com/office/drawing/2014/main" id="{2FCB3B03-3ECD-F6AA-2B86-35B25071A0C5}"/>
              </a:ext>
            </a:extLst>
          </p:cNvPr>
          <p:cNvSpPr/>
          <p:nvPr/>
        </p:nvSpPr>
        <p:spPr>
          <a:xfrm>
            <a:off x="7979436" y="3970234"/>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National Distributor </a:t>
            </a:r>
          </a:p>
        </p:txBody>
      </p:sp>
      <p:sp>
        <p:nvSpPr>
          <p:cNvPr id="19" name="Rectangle: Rounded Corners 18">
            <a:extLst>
              <a:ext uri="{FF2B5EF4-FFF2-40B4-BE49-F238E27FC236}">
                <a16:creationId xmlns:a16="http://schemas.microsoft.com/office/drawing/2014/main" id="{F557D501-C8D1-70DD-5643-D35F5F1B48C9}"/>
              </a:ext>
            </a:extLst>
          </p:cNvPr>
          <p:cNvSpPr/>
          <p:nvPr/>
        </p:nvSpPr>
        <p:spPr>
          <a:xfrm>
            <a:off x="10209182" y="3212552"/>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 Store Retailers </a:t>
            </a:r>
          </a:p>
        </p:txBody>
      </p:sp>
      <p:sp>
        <p:nvSpPr>
          <p:cNvPr id="20" name="Rectangle: Rounded Corners 19">
            <a:extLst>
              <a:ext uri="{FF2B5EF4-FFF2-40B4-BE49-F238E27FC236}">
                <a16:creationId xmlns:a16="http://schemas.microsoft.com/office/drawing/2014/main" id="{AA7FD38A-2E18-0602-777F-BBDBDA8C8B8F}"/>
              </a:ext>
            </a:extLst>
          </p:cNvPr>
          <p:cNvSpPr/>
          <p:nvPr/>
        </p:nvSpPr>
        <p:spPr>
          <a:xfrm>
            <a:off x="10209182" y="4711914"/>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Key Accounts </a:t>
            </a:r>
          </a:p>
        </p:txBody>
      </p:sp>
      <p:cxnSp>
        <p:nvCxnSpPr>
          <p:cNvPr id="21" name="Straight Arrow Connector 20">
            <a:extLst>
              <a:ext uri="{FF2B5EF4-FFF2-40B4-BE49-F238E27FC236}">
                <a16:creationId xmlns:a16="http://schemas.microsoft.com/office/drawing/2014/main" id="{A1C9DB0A-E4C6-ABDF-31C4-B948D1E5C76B}"/>
              </a:ext>
            </a:extLst>
          </p:cNvPr>
          <p:cNvCxnSpPr>
            <a:cxnSpLocks/>
            <a:endCxn id="19" idx="1"/>
          </p:cNvCxnSpPr>
          <p:nvPr/>
        </p:nvCxnSpPr>
        <p:spPr>
          <a:xfrm>
            <a:off x="9599436" y="3456744"/>
            <a:ext cx="609746" cy="25808"/>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56EF366-F535-FCC2-DAEF-7BEDBF7A1DE2}"/>
              </a:ext>
            </a:extLst>
          </p:cNvPr>
          <p:cNvCxnSpPr>
            <a:cxnSpLocks/>
            <a:endCxn id="15" idx="1"/>
          </p:cNvCxnSpPr>
          <p:nvPr/>
        </p:nvCxnSpPr>
        <p:spPr>
          <a:xfrm flipV="1">
            <a:off x="9599436" y="2071800"/>
            <a:ext cx="609746" cy="746057"/>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1F6FBCBA-3AB1-3B31-CCEA-922E909D69FC}"/>
              </a:ext>
            </a:extLst>
          </p:cNvPr>
          <p:cNvCxnSpPr>
            <a:cxnSpLocks/>
            <a:stCxn id="12" idx="2"/>
            <a:endCxn id="20" idx="1"/>
          </p:cNvCxnSpPr>
          <p:nvPr/>
        </p:nvCxnSpPr>
        <p:spPr>
          <a:xfrm rot="16200000" flipH="1">
            <a:off x="8000772" y="2773503"/>
            <a:ext cx="1214837" cy="3201983"/>
          </a:xfrm>
          <a:prstGeom prst="bentConnector2">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53A524-45EA-AD8C-949E-CB982EF15978}"/>
              </a:ext>
            </a:extLst>
          </p:cNvPr>
          <p:cNvCxnSpPr>
            <a:cxnSpLocks/>
            <a:endCxn id="17" idx="1"/>
          </p:cNvCxnSpPr>
          <p:nvPr/>
        </p:nvCxnSpPr>
        <p:spPr>
          <a:xfrm>
            <a:off x="9599436" y="4227772"/>
            <a:ext cx="609746" cy="23123"/>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A9031E8-19AF-D81F-9205-4F5BBE23CFB7}"/>
              </a:ext>
            </a:extLst>
          </p:cNvPr>
          <p:cNvCxnSpPr>
            <a:cxnSpLocks/>
            <a:endCxn id="16" idx="1"/>
          </p:cNvCxnSpPr>
          <p:nvPr/>
        </p:nvCxnSpPr>
        <p:spPr>
          <a:xfrm flipV="1">
            <a:off x="9599436" y="2777176"/>
            <a:ext cx="609746" cy="679567"/>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C277F88-69AF-C581-C7AA-4C2FF1D60BE8}"/>
              </a:ext>
            </a:extLst>
          </p:cNvPr>
          <p:cNvSpPr txBox="1"/>
          <p:nvPr/>
        </p:nvSpPr>
        <p:spPr>
          <a:xfrm>
            <a:off x="7979436" y="1164258"/>
            <a:ext cx="1689018" cy="523220"/>
          </a:xfrm>
          <a:prstGeom prst="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Distribution Segments</a:t>
            </a:r>
          </a:p>
        </p:txBody>
      </p:sp>
      <p:sp>
        <p:nvSpPr>
          <p:cNvPr id="39" name="TextBox 38">
            <a:extLst>
              <a:ext uri="{FF2B5EF4-FFF2-40B4-BE49-F238E27FC236}">
                <a16:creationId xmlns:a16="http://schemas.microsoft.com/office/drawing/2014/main" id="{4BA806D0-2622-27FE-3000-072DA8879647}"/>
              </a:ext>
            </a:extLst>
          </p:cNvPr>
          <p:cNvSpPr txBox="1"/>
          <p:nvPr/>
        </p:nvSpPr>
        <p:spPr>
          <a:xfrm>
            <a:off x="10209181" y="1155032"/>
            <a:ext cx="1689017" cy="542069"/>
          </a:xfrm>
          <a:prstGeom prst="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Channel Segments</a:t>
            </a:r>
          </a:p>
        </p:txBody>
      </p:sp>
      <p:sp>
        <p:nvSpPr>
          <p:cNvPr id="40" name="TextBox 39">
            <a:extLst>
              <a:ext uri="{FF2B5EF4-FFF2-40B4-BE49-F238E27FC236}">
                <a16:creationId xmlns:a16="http://schemas.microsoft.com/office/drawing/2014/main" id="{D9A3C744-F216-487A-93A7-4DD20C64B1D5}"/>
              </a:ext>
            </a:extLst>
          </p:cNvPr>
          <p:cNvSpPr txBox="1"/>
          <p:nvPr/>
        </p:nvSpPr>
        <p:spPr>
          <a:xfrm>
            <a:off x="6146074" y="1164258"/>
            <a:ext cx="1689018" cy="523220"/>
          </a:xfrm>
          <a:prstGeom prst="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Country Operations</a:t>
            </a:r>
          </a:p>
        </p:txBody>
      </p:sp>
      <p:graphicFrame>
        <p:nvGraphicFramePr>
          <p:cNvPr id="7" name="Table 7">
            <a:extLst>
              <a:ext uri="{FF2B5EF4-FFF2-40B4-BE49-F238E27FC236}">
                <a16:creationId xmlns:a16="http://schemas.microsoft.com/office/drawing/2014/main" id="{A382C76E-4CBF-5FE4-9C2F-4F7815EECA4B}"/>
              </a:ext>
            </a:extLst>
          </p:cNvPr>
          <p:cNvGraphicFramePr>
            <a:graphicFrameLocks noGrp="1"/>
          </p:cNvGraphicFramePr>
          <p:nvPr>
            <p:extLst>
              <p:ext uri="{D42A27DB-BD31-4B8C-83A1-F6EECF244321}">
                <p14:modId xmlns:p14="http://schemas.microsoft.com/office/powerpoint/2010/main" val="522449973"/>
              </p:ext>
            </p:extLst>
          </p:nvPr>
        </p:nvGraphicFramePr>
        <p:xfrm>
          <a:off x="376454" y="2673596"/>
          <a:ext cx="4253298" cy="2113280"/>
        </p:xfrm>
        <a:graphic>
          <a:graphicData uri="http://schemas.openxmlformats.org/drawingml/2006/table">
            <a:tbl>
              <a:tblPr firstRow="1" bandRow="1">
                <a:tableStyleId>{5C22544A-7EE6-4342-B048-85BDC9FD1C3A}</a:tableStyleId>
              </a:tblPr>
              <a:tblGrid>
                <a:gridCol w="1307967">
                  <a:extLst>
                    <a:ext uri="{9D8B030D-6E8A-4147-A177-3AD203B41FA5}">
                      <a16:colId xmlns:a16="http://schemas.microsoft.com/office/drawing/2014/main" val="2531563236"/>
                    </a:ext>
                  </a:extLst>
                </a:gridCol>
                <a:gridCol w="2945331">
                  <a:extLst>
                    <a:ext uri="{9D8B030D-6E8A-4147-A177-3AD203B41FA5}">
                      <a16:colId xmlns:a16="http://schemas.microsoft.com/office/drawing/2014/main" val="571471356"/>
                    </a:ext>
                  </a:extLst>
                </a:gridCol>
              </a:tblGrid>
              <a:tr h="370840">
                <a:tc>
                  <a:txBody>
                    <a:bodyPr/>
                    <a:lstStyle/>
                    <a:p>
                      <a:endParaRPr lang="en-GB" dirty="0"/>
                    </a:p>
                  </a:txBody>
                  <a:tcPr>
                    <a:solidFill>
                      <a:schemeClr val="accent1"/>
                    </a:solidFill>
                  </a:tcPr>
                </a:tc>
                <a:tc>
                  <a:txBody>
                    <a:bodyPr/>
                    <a:lstStyle/>
                    <a:p>
                      <a:endParaRPr lang="en-GB" dirty="0"/>
                    </a:p>
                  </a:txBody>
                  <a:tcPr>
                    <a:solidFill>
                      <a:schemeClr val="accent1"/>
                    </a:solidFill>
                  </a:tcPr>
                </a:tc>
                <a:extLst>
                  <a:ext uri="{0D108BD9-81ED-4DB2-BD59-A6C34878D82A}">
                    <a16:rowId xmlns:a16="http://schemas.microsoft.com/office/drawing/2014/main" val="3512098648"/>
                  </a:ext>
                </a:extLst>
              </a:tr>
              <a:tr h="370840">
                <a:tc>
                  <a:txBody>
                    <a:bodyPr/>
                    <a:lstStyle/>
                    <a:p>
                      <a:r>
                        <a:rPr kumimoji="0" lang="en-GB" sz="900" b="1"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Channel Segments </a:t>
                      </a:r>
                      <a:endParaRPr lang="en-GB" sz="900" b="1" dirty="0"/>
                    </a:p>
                  </a:txBody>
                  <a:tcPr>
                    <a:solidFill>
                      <a:schemeClr val="bg1">
                        <a:lumMod val="95000"/>
                      </a:schemeClr>
                    </a:solidFill>
                  </a:tcPr>
                </a:tc>
                <a:tc>
                  <a:txBody>
                    <a:bodyPr/>
                    <a:lstStyle/>
                    <a:p>
                      <a:r>
                        <a:rPr kumimoji="0" lang="en-GB" sz="8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Will give the contribution breakdown of the category and  the sales , which will lead to the selection and prioritization of relevant channels </a:t>
                      </a:r>
                      <a:endParaRPr lang="en-GB" sz="800" dirty="0"/>
                    </a:p>
                  </a:txBody>
                  <a:tcPr>
                    <a:solidFill>
                      <a:schemeClr val="bg1">
                        <a:lumMod val="95000"/>
                      </a:schemeClr>
                    </a:solidFill>
                  </a:tcPr>
                </a:tc>
                <a:extLst>
                  <a:ext uri="{0D108BD9-81ED-4DB2-BD59-A6C34878D82A}">
                    <a16:rowId xmlns:a16="http://schemas.microsoft.com/office/drawing/2014/main" val="4056922222"/>
                  </a:ext>
                </a:extLst>
              </a:tr>
              <a:tr h="370840">
                <a:tc>
                  <a:txBody>
                    <a:bodyPr/>
                    <a:lstStyle/>
                    <a:p>
                      <a:r>
                        <a:rPr lang="en-GB" sz="900" b="1"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Account Segmentation </a:t>
                      </a:r>
                      <a:endParaRPr lang="en-GB" sz="900" b="1" dirty="0"/>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This data and analysis will give you which accounts you should concentrate on to execute TM in terms of prioritization.</a:t>
                      </a:r>
                    </a:p>
                    <a:p>
                      <a:endParaRPr lang="en-GB" sz="800" dirty="0"/>
                    </a:p>
                  </a:txBody>
                  <a:tcPr>
                    <a:solidFill>
                      <a:schemeClr val="bg1">
                        <a:lumMod val="95000"/>
                      </a:schemeClr>
                    </a:solidFill>
                  </a:tcPr>
                </a:tc>
                <a:extLst>
                  <a:ext uri="{0D108BD9-81ED-4DB2-BD59-A6C34878D82A}">
                    <a16:rowId xmlns:a16="http://schemas.microsoft.com/office/drawing/2014/main" val="1294429603"/>
                  </a:ext>
                </a:extLst>
              </a:tr>
              <a:tr h="370840">
                <a:tc>
                  <a:txBody>
                    <a:bodyPr/>
                    <a:lstStyle/>
                    <a:p>
                      <a:pPr marL="0" algn="l" defTabSz="914400" rtl="0" eaLnBrk="1" latinLnBrk="0" hangingPunct="1"/>
                      <a:r>
                        <a:rPr kumimoji="0" lang="en-GB" sz="900" b="1" i="0" u="none" strike="noStrike" kern="1200" cap="none" spc="0" normalizeH="0" baseline="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Sales Priorities </a:t>
                      </a:r>
                    </a:p>
                  </a:txBody>
                  <a:tcPr>
                    <a:solidFill>
                      <a:schemeClr val="bg1">
                        <a:lumMod val="95000"/>
                      </a:schemeClr>
                    </a:solidFill>
                  </a:tcPr>
                </a:tc>
                <a:tc>
                  <a:txBody>
                    <a:bodyPr/>
                    <a:lstStyle/>
                    <a:p>
                      <a:r>
                        <a:rPr lang="en-GB" sz="800" dirty="0"/>
                        <a:t>This will give you the customer and channel priorities which in turn will allow you to focus on the 80:20 principle</a:t>
                      </a:r>
                    </a:p>
                  </a:txBody>
                  <a:tcPr>
                    <a:solidFill>
                      <a:schemeClr val="bg1">
                        <a:lumMod val="95000"/>
                      </a:schemeClr>
                    </a:solidFill>
                  </a:tcPr>
                </a:tc>
                <a:extLst>
                  <a:ext uri="{0D108BD9-81ED-4DB2-BD59-A6C34878D82A}">
                    <a16:rowId xmlns:a16="http://schemas.microsoft.com/office/drawing/2014/main" val="3322428314"/>
                  </a:ext>
                </a:extLst>
              </a:tr>
              <a:tr h="370840">
                <a:tc>
                  <a:txBody>
                    <a:bodyPr/>
                    <a:lstStyle/>
                    <a:p>
                      <a:r>
                        <a:rPr lang="en-GB" sz="900" b="1" kern="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Account Demographics </a:t>
                      </a:r>
                    </a:p>
                  </a:txBody>
                  <a:tcPr>
                    <a:solidFill>
                      <a:schemeClr val="bg1">
                        <a:lumMod val="95000"/>
                      </a:schemeClr>
                    </a:solidFill>
                  </a:tcPr>
                </a:tc>
                <a:tc>
                  <a:txBody>
                    <a:bodyPr/>
                    <a:lstStyle/>
                    <a:p>
                      <a:r>
                        <a:rPr lang="en-GB" sz="800" dirty="0"/>
                        <a:t>This will give you the capability to mirror your brand consumer research and mirror it onto the accounts allowing you to target the right accounts</a:t>
                      </a:r>
                    </a:p>
                  </a:txBody>
                  <a:tcPr>
                    <a:solidFill>
                      <a:schemeClr val="bg1">
                        <a:lumMod val="95000"/>
                      </a:schemeClr>
                    </a:solidFill>
                  </a:tcPr>
                </a:tc>
                <a:extLst>
                  <a:ext uri="{0D108BD9-81ED-4DB2-BD59-A6C34878D82A}">
                    <a16:rowId xmlns:a16="http://schemas.microsoft.com/office/drawing/2014/main" val="2786621320"/>
                  </a:ext>
                </a:extLst>
              </a:tr>
            </a:tbl>
          </a:graphicData>
        </a:graphic>
      </p:graphicFrame>
      <p:cxnSp>
        <p:nvCxnSpPr>
          <p:cNvPr id="27" name="Straight Connector 26">
            <a:extLst>
              <a:ext uri="{FF2B5EF4-FFF2-40B4-BE49-F238E27FC236}">
                <a16:creationId xmlns:a16="http://schemas.microsoft.com/office/drawing/2014/main" id="{BFB9152A-7ED9-F181-AE3A-9D0946B1DD6E}"/>
              </a:ext>
            </a:extLst>
          </p:cNvPr>
          <p:cNvCxnSpPr>
            <a:cxnSpLocks/>
          </p:cNvCxnSpPr>
          <p:nvPr/>
        </p:nvCxnSpPr>
        <p:spPr>
          <a:xfrm>
            <a:off x="5582653" y="404261"/>
            <a:ext cx="105878" cy="5958038"/>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063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Room Meeting Icon vector design ">
            <a:extLst>
              <a:ext uri="{FF2B5EF4-FFF2-40B4-BE49-F238E27FC236}">
                <a16:creationId xmlns:a16="http://schemas.microsoft.com/office/drawing/2014/main" id="{42D61FBA-BB9C-C4FD-972D-B1D1310F279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53846"/>
          <a:stretch/>
        </p:blipFill>
        <p:spPr bwMode="auto">
          <a:xfrm>
            <a:off x="6070031" y="809724"/>
            <a:ext cx="1838326" cy="2389821"/>
          </a:xfrm>
          <a:prstGeom prst="rect">
            <a:avLst/>
          </a:prstGeom>
          <a:solidFill>
            <a:schemeClr val="tx1">
              <a:lumMod val="50000"/>
              <a:lumOff val="50000"/>
            </a:schemeClr>
          </a:solidFill>
        </p:spPr>
      </p:pic>
      <p:sp>
        <p:nvSpPr>
          <p:cNvPr id="9" name="TextBox 8">
            <a:extLst>
              <a:ext uri="{FF2B5EF4-FFF2-40B4-BE49-F238E27FC236}">
                <a16:creationId xmlns:a16="http://schemas.microsoft.com/office/drawing/2014/main" id="{03FB29DA-3782-CF13-C90D-563186224C94}"/>
              </a:ext>
            </a:extLst>
          </p:cNvPr>
          <p:cNvSpPr txBox="1"/>
          <p:nvPr/>
        </p:nvSpPr>
        <p:spPr>
          <a:xfrm>
            <a:off x="450642" y="1576208"/>
            <a:ext cx="578652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0000"/>
                </a:solidFill>
                <a:effectLst/>
                <a:uLnTx/>
                <a:uFillTx/>
                <a:latin typeface="Lato Light"/>
                <a:ea typeface="+mn-ea"/>
                <a:cs typeface="+mn-cs"/>
              </a:rPr>
              <a:t>Not all accounts can or should be key accounts.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1" dirty="0">
                <a:solidFill>
                  <a:srgbClr val="FF0000"/>
                </a:solidFill>
                <a:latin typeface="Lato Light"/>
              </a:rPr>
              <a:t>However every account to be in the TM list must be justified in terms of relation to the brand priorities </a:t>
            </a:r>
            <a:r>
              <a:rPr kumimoji="0" lang="en-GB" sz="1400" b="1" i="1" u="none" strike="noStrike" kern="1200" cap="none" spc="0" normalizeH="0" baseline="0" noProof="0" dirty="0">
                <a:ln>
                  <a:noFill/>
                </a:ln>
                <a:solidFill>
                  <a:srgbClr val="FF0000"/>
                </a:solidFill>
                <a:effectLst/>
                <a:uLnTx/>
                <a:uFillTx/>
                <a:latin typeface="Lato Light"/>
                <a:ea typeface="+mn-ea"/>
                <a:cs typeface="+mn-cs"/>
              </a:rPr>
              <a:t>  </a:t>
            </a:r>
          </a:p>
        </p:txBody>
      </p:sp>
      <p:sp>
        <p:nvSpPr>
          <p:cNvPr id="2" name="TextBox 1">
            <a:extLst>
              <a:ext uri="{FF2B5EF4-FFF2-40B4-BE49-F238E27FC236}">
                <a16:creationId xmlns:a16="http://schemas.microsoft.com/office/drawing/2014/main" id="{B65344FA-A4D8-3A63-A42D-380BBE84CFF1}"/>
              </a:ext>
            </a:extLst>
          </p:cNvPr>
          <p:cNvSpPr txBox="1"/>
          <p:nvPr/>
        </p:nvSpPr>
        <p:spPr>
          <a:xfrm>
            <a:off x="220815" y="73092"/>
            <a:ext cx="8520495" cy="795924"/>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a:t>
            </a:r>
            <a:r>
              <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dirty="0">
                <a:solidFill>
                  <a:schemeClr val="tx1">
                    <a:lumMod val="50000"/>
                    <a:lumOff val="50000"/>
                  </a:schemeClr>
                </a:solidFill>
                <a:latin typeface="Lato Light" panose="020F0502020204030203" pitchFamily="34" charset="0"/>
                <a:ea typeface="Lato Light" panose="020F0502020204030203" pitchFamily="34" charset="0"/>
                <a:cs typeface="Lato Light" panose="020F0502020204030203" pitchFamily="34" charset="0"/>
              </a:rPr>
              <a:t>Selection Parameters for Trade Marketing Accounts </a:t>
            </a:r>
          </a:p>
        </p:txBody>
      </p:sp>
      <p:pic>
        <p:nvPicPr>
          <p:cNvPr id="3" name="Picture 2" descr="Logo&#10;&#10;Description automatically generated">
            <a:extLst>
              <a:ext uri="{FF2B5EF4-FFF2-40B4-BE49-F238E27FC236}">
                <a16:creationId xmlns:a16="http://schemas.microsoft.com/office/drawing/2014/main" id="{655C737B-FC90-1557-AF2A-32CE4A445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4" name="Footer Placeholder 3">
            <a:extLst>
              <a:ext uri="{FF2B5EF4-FFF2-40B4-BE49-F238E27FC236}">
                <a16:creationId xmlns:a16="http://schemas.microsoft.com/office/drawing/2014/main" id="{E9C06516-0326-5034-334D-27077933DF13}"/>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sp>
        <p:nvSpPr>
          <p:cNvPr id="5" name="TextBox 4">
            <a:extLst>
              <a:ext uri="{FF2B5EF4-FFF2-40B4-BE49-F238E27FC236}">
                <a16:creationId xmlns:a16="http://schemas.microsoft.com/office/drawing/2014/main" id="{86D3E34B-AABE-6C62-8E00-B9D84A3969C0}"/>
              </a:ext>
            </a:extLst>
          </p:cNvPr>
          <p:cNvSpPr txBox="1"/>
          <p:nvPr/>
        </p:nvSpPr>
        <p:spPr>
          <a:xfrm>
            <a:off x="404261" y="2417918"/>
            <a:ext cx="7404455" cy="286232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One of the important facets of getting trade marketing</a:t>
            </a:r>
            <a:r>
              <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g right is to concentrate on the influencer , in this case its the consumer , and then align on where the consumers are gathered in economic numbers to engage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Trade marketing can be planned and executed in any channel and account as long as you have your set of qualification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Every brand will have different channels and consumers , where they shop and what the buy , its important to keep the consumer focus directed at that precisely.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Most importantly TM activities can be conducted in any channel , Auto garages , Duty free , Night clubs , Supermarkets , Groceries ,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On the right you will see the basic selection levers for selecting a customer of choice to execute your trade marketing engagement. </a:t>
            </a:r>
            <a:endParaRPr kumimoji="0" lang="en-GB" sz="12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grpSp>
        <p:nvGrpSpPr>
          <p:cNvPr id="8" name="Group 7">
            <a:extLst>
              <a:ext uri="{FF2B5EF4-FFF2-40B4-BE49-F238E27FC236}">
                <a16:creationId xmlns:a16="http://schemas.microsoft.com/office/drawing/2014/main" id="{657A322B-0B4A-AF10-8B21-B66B787ED17E}"/>
              </a:ext>
            </a:extLst>
          </p:cNvPr>
          <p:cNvGrpSpPr/>
          <p:nvPr/>
        </p:nvGrpSpPr>
        <p:grpSpPr>
          <a:xfrm>
            <a:off x="7403444" y="1651433"/>
            <a:ext cx="4410143" cy="3978531"/>
            <a:chOff x="7403444" y="1651433"/>
            <a:chExt cx="4410143" cy="3978531"/>
          </a:xfrm>
        </p:grpSpPr>
        <p:sp>
          <p:nvSpPr>
            <p:cNvPr id="13" name="Rectangle: Rounded Corners 12">
              <a:extLst>
                <a:ext uri="{FF2B5EF4-FFF2-40B4-BE49-F238E27FC236}">
                  <a16:creationId xmlns:a16="http://schemas.microsoft.com/office/drawing/2014/main" id="{9C3DF14A-D651-EDE6-DBD9-E9FA12ADE1F4}"/>
                </a:ext>
              </a:extLst>
            </p:cNvPr>
            <p:cNvSpPr/>
            <p:nvPr/>
          </p:nvSpPr>
          <p:spPr>
            <a:xfrm>
              <a:off x="8082699" y="1651433"/>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Channel prioritization</a:t>
              </a:r>
            </a:p>
          </p:txBody>
        </p:sp>
        <p:sp>
          <p:nvSpPr>
            <p:cNvPr id="16" name="Rectangle: Rounded Corners 15">
              <a:extLst>
                <a:ext uri="{FF2B5EF4-FFF2-40B4-BE49-F238E27FC236}">
                  <a16:creationId xmlns:a16="http://schemas.microsoft.com/office/drawing/2014/main" id="{53454578-0DF8-B507-68DE-790DC1D86AC5}"/>
                </a:ext>
              </a:extLst>
            </p:cNvPr>
            <p:cNvSpPr/>
            <p:nvPr/>
          </p:nvSpPr>
          <p:spPr>
            <a:xfrm>
              <a:off x="9644946" y="2216122"/>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Lato Light" panose="020F0502020204030203" pitchFamily="34" charset="0"/>
                  <a:ea typeface="Lato Light" panose="020F0502020204030203" pitchFamily="34" charset="0"/>
                  <a:cs typeface="Lato Light" panose="020F0502020204030203" pitchFamily="34" charset="0"/>
                </a:rPr>
                <a:t>Data Sharing </a:t>
              </a:r>
              <a:endPar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17" name="Rectangle: Rounded Corners 16">
              <a:extLst>
                <a:ext uri="{FF2B5EF4-FFF2-40B4-BE49-F238E27FC236}">
                  <a16:creationId xmlns:a16="http://schemas.microsoft.com/office/drawing/2014/main" id="{8FA16E72-BA99-B3DE-BB9B-EA59D3BF0342}"/>
                </a:ext>
              </a:extLst>
            </p:cNvPr>
            <p:cNvSpPr/>
            <p:nvPr/>
          </p:nvSpPr>
          <p:spPr>
            <a:xfrm>
              <a:off x="9813968" y="4404899"/>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Category engagement</a:t>
              </a:r>
            </a:p>
          </p:txBody>
        </p:sp>
        <p:sp>
          <p:nvSpPr>
            <p:cNvPr id="19" name="Rectangle: Rounded Corners 18">
              <a:extLst>
                <a:ext uri="{FF2B5EF4-FFF2-40B4-BE49-F238E27FC236}">
                  <a16:creationId xmlns:a16="http://schemas.microsoft.com/office/drawing/2014/main" id="{F557D501-C8D1-70DD-5643-D35F5F1B48C9}"/>
                </a:ext>
              </a:extLst>
            </p:cNvPr>
            <p:cNvSpPr/>
            <p:nvPr/>
          </p:nvSpPr>
          <p:spPr>
            <a:xfrm>
              <a:off x="10193587" y="3671457"/>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Consumer access </a:t>
              </a:r>
            </a:p>
          </p:txBody>
        </p:sp>
        <p:sp>
          <p:nvSpPr>
            <p:cNvPr id="20" name="Rectangle: Rounded Corners 19">
              <a:extLst>
                <a:ext uri="{FF2B5EF4-FFF2-40B4-BE49-F238E27FC236}">
                  <a16:creationId xmlns:a16="http://schemas.microsoft.com/office/drawing/2014/main" id="{AA7FD38A-2E18-0602-777F-BBDBDA8C8B8F}"/>
                </a:ext>
              </a:extLst>
            </p:cNvPr>
            <p:cNvSpPr/>
            <p:nvPr/>
          </p:nvSpPr>
          <p:spPr>
            <a:xfrm>
              <a:off x="8269348" y="5089964"/>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Account engagement </a:t>
              </a:r>
            </a:p>
          </p:txBody>
        </p:sp>
        <p:sp>
          <p:nvSpPr>
            <p:cNvPr id="23" name="Rectangle: Rounded Corners 22">
              <a:extLst>
                <a:ext uri="{FF2B5EF4-FFF2-40B4-BE49-F238E27FC236}">
                  <a16:creationId xmlns:a16="http://schemas.microsoft.com/office/drawing/2014/main" id="{A3A86D62-9D26-A94C-CA4A-7382DFF8AAAB}"/>
                </a:ext>
              </a:extLst>
            </p:cNvPr>
            <p:cNvSpPr/>
            <p:nvPr/>
          </p:nvSpPr>
          <p:spPr>
            <a:xfrm>
              <a:off x="10102547" y="2896826"/>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Right Demographics </a:t>
              </a:r>
            </a:p>
          </p:txBody>
        </p:sp>
        <p:grpSp>
          <p:nvGrpSpPr>
            <p:cNvPr id="6" name="Group 5">
              <a:extLst>
                <a:ext uri="{FF2B5EF4-FFF2-40B4-BE49-F238E27FC236}">
                  <a16:creationId xmlns:a16="http://schemas.microsoft.com/office/drawing/2014/main" id="{23F64105-FBBB-02C6-51A2-FBD147F5FD92}"/>
                </a:ext>
              </a:extLst>
            </p:cNvPr>
            <p:cNvGrpSpPr/>
            <p:nvPr/>
          </p:nvGrpSpPr>
          <p:grpSpPr>
            <a:xfrm>
              <a:off x="7403444" y="2111617"/>
              <a:ext cx="3155458" cy="3155458"/>
              <a:chOff x="6575671" y="2044240"/>
              <a:chExt cx="3155458" cy="3155458"/>
            </a:xfrm>
          </p:grpSpPr>
          <p:pic>
            <p:nvPicPr>
              <p:cNvPr id="7" name="Graphic 6" descr="Single gear outline">
                <a:extLst>
                  <a:ext uri="{FF2B5EF4-FFF2-40B4-BE49-F238E27FC236}">
                    <a16:creationId xmlns:a16="http://schemas.microsoft.com/office/drawing/2014/main" id="{3B0079A2-E3B8-4C88-97A3-4AF1500B04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5671" y="2044240"/>
                <a:ext cx="3155458" cy="3155458"/>
              </a:xfrm>
              <a:prstGeom prst="rect">
                <a:avLst/>
              </a:prstGeom>
            </p:spPr>
          </p:pic>
          <p:sp>
            <p:nvSpPr>
              <p:cNvPr id="27" name="TextBox 26">
                <a:extLst>
                  <a:ext uri="{FF2B5EF4-FFF2-40B4-BE49-F238E27FC236}">
                    <a16:creationId xmlns:a16="http://schemas.microsoft.com/office/drawing/2014/main" id="{F9DD7611-3893-B19B-8C3D-F9AA378AFDC6}"/>
                  </a:ext>
                </a:extLst>
              </p:cNvPr>
              <p:cNvSpPr txBox="1"/>
              <p:nvPr/>
            </p:nvSpPr>
            <p:spPr>
              <a:xfrm>
                <a:off x="7145410" y="2861121"/>
                <a:ext cx="1931437"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rPr>
                  <a:t>Selection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rPr>
                  <a:t> Parameters</a:t>
                </a:r>
              </a:p>
            </p:txBody>
          </p:sp>
        </p:grpSp>
      </p:grpSp>
    </p:spTree>
    <p:extLst>
      <p:ext uri="{BB962C8B-B14F-4D97-AF65-F5344CB8AC3E}">
        <p14:creationId xmlns:p14="http://schemas.microsoft.com/office/powerpoint/2010/main" val="1639506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A43E42-5401-33B9-C73D-B076232B2921}"/>
              </a:ext>
            </a:extLst>
          </p:cNvPr>
          <p:cNvSpPr txBox="1"/>
          <p:nvPr/>
        </p:nvSpPr>
        <p:spPr>
          <a:xfrm>
            <a:off x="432890" y="1280100"/>
            <a:ext cx="7655704" cy="420115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1"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algn="l" fontAlgn="base"/>
            <a:endParaRPr lang="en-GB" sz="1200" b="0" i="0" dirty="0">
              <a:solidFill>
                <a:srgbClr val="455F7C"/>
              </a:solidFill>
              <a:effectLst/>
              <a:latin typeface="Open Sans" panose="020B0606030504020204" pitchFamily="34" charset="0"/>
            </a:endParaRPr>
          </a:p>
          <a:p>
            <a:pPr algn="l" fontAlgn="base"/>
            <a:r>
              <a:rPr lang="en-GB" sz="1050" dirty="0">
                <a:latin typeface="Lato Light" panose="020F0502020204030203" pitchFamily="34" charset="0"/>
                <a:ea typeface="Lato Light" panose="020F0502020204030203" pitchFamily="34" charset="0"/>
                <a:cs typeface="Lato Light" panose="020F0502020204030203" pitchFamily="34" charset="0"/>
              </a:rPr>
              <a:t>Retail relates to the sale of goods and services to consumers. Transactions take place through various channels of distribution across an ever-growing range of industries, such as food,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motor vehicles</a:t>
            </a:r>
            <a:r>
              <a:rPr lang="en-GB" sz="1050" dirty="0">
                <a:latin typeface="Lato Light" panose="020F0502020204030203" pitchFamily="34" charset="0"/>
                <a:ea typeface="Lato Light" panose="020F0502020204030203" pitchFamily="34" charset="0"/>
                <a:cs typeface="Lato Light" panose="020F0502020204030203" pitchFamily="34" charset="0"/>
              </a:rPr>
              <a:t>,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apparel</a:t>
            </a:r>
            <a:r>
              <a:rPr lang="en-GB" sz="1050" dirty="0">
                <a:latin typeface="Lato Light" panose="020F0502020204030203" pitchFamily="34" charset="0"/>
                <a:ea typeface="Lato Light" panose="020F0502020204030203" pitchFamily="34" charset="0"/>
                <a:cs typeface="Lato Light" panose="020F0502020204030203" pitchFamily="34" charset="0"/>
              </a:rPr>
              <a:t>, and electronics. While physical or in-store retail is the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dominant channel</a:t>
            </a:r>
            <a:r>
              <a:rPr lang="en-GB" sz="1050" dirty="0">
                <a:latin typeface="Lato Light" panose="020F0502020204030203" pitchFamily="34" charset="0"/>
                <a:ea typeface="Lato Light" panose="020F0502020204030203" pitchFamily="34" charset="0"/>
                <a:cs typeface="Lato Light" panose="020F0502020204030203" pitchFamily="34" charset="0"/>
              </a:rPr>
              <a:t> in this market, forms of non-store retailing are becoming increasingly popular too.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Online retailing or e-commerce</a:t>
            </a:r>
            <a:r>
              <a:rPr lang="en-GB" sz="1050" dirty="0">
                <a:latin typeface="Lato Light" panose="020F0502020204030203" pitchFamily="34" charset="0"/>
                <a:ea typeface="Lato Light" panose="020F0502020204030203" pitchFamily="34" charset="0"/>
                <a:cs typeface="Lato Light" panose="020F0502020204030203" pitchFamily="34" charset="0"/>
              </a:rPr>
              <a:t> channels are carving out a share of the retail sector in many global markets. Many retailers operate an omnichannel model, which aims to integrate offline and online channels in a seamless way. In 2021, the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global retail market generated sales</a:t>
            </a:r>
            <a:r>
              <a:rPr lang="en-GB" sz="1050" dirty="0">
                <a:latin typeface="Lato Light" panose="020F0502020204030203" pitchFamily="34" charset="0"/>
                <a:ea typeface="Lato Light" panose="020F0502020204030203" pitchFamily="34" charset="0"/>
                <a:cs typeface="Lato Light" panose="020F0502020204030203" pitchFamily="34" charset="0"/>
              </a:rPr>
              <a:t> of over 26 trillion U.S. dollars, with a forecast to reach over 30 trillion U.S. dollars by 2024.</a:t>
            </a:r>
            <a:br>
              <a:rPr lang="en-GB" sz="1050" dirty="0">
                <a:latin typeface="Lato Light" panose="020F0502020204030203" pitchFamily="34" charset="0"/>
                <a:ea typeface="Lato Light" panose="020F0502020204030203" pitchFamily="34" charset="0"/>
                <a:cs typeface="Lato Light" panose="020F0502020204030203" pitchFamily="34" charset="0"/>
              </a:rPr>
            </a:br>
            <a:br>
              <a:rPr lang="en-GB" sz="1050" dirty="0">
                <a:effectLst/>
                <a:latin typeface="Lato Light" panose="020F0502020204030203" pitchFamily="34" charset="0"/>
                <a:ea typeface="Lato Light" panose="020F0502020204030203" pitchFamily="34" charset="0"/>
                <a:cs typeface="Lato Light" panose="020F0502020204030203" pitchFamily="34" charset="0"/>
              </a:rPr>
            </a:br>
            <a:r>
              <a:rPr lang="en-GB" sz="1050" b="1" dirty="0">
                <a:effectLst/>
                <a:latin typeface="Lato Light" panose="020F0502020204030203" pitchFamily="34" charset="0"/>
                <a:ea typeface="Lato Light" panose="020F0502020204030203" pitchFamily="34" charset="0"/>
                <a:cs typeface="Lato Light" panose="020F0502020204030203" pitchFamily="34" charset="0"/>
              </a:rPr>
              <a:t>The world’s leading retail markets</a:t>
            </a:r>
          </a:p>
          <a:p>
            <a:pPr fontAlgn="base"/>
            <a:r>
              <a:rPr lang="en-GB" sz="1050" dirty="0">
                <a:effectLst/>
                <a:latin typeface="Lato Light" panose="020F0502020204030203" pitchFamily="34" charset="0"/>
                <a:ea typeface="Lato Light" panose="020F0502020204030203" pitchFamily="34" charset="0"/>
                <a:cs typeface="Lato Light" panose="020F0502020204030203" pitchFamily="34" charset="0"/>
              </a:rPr>
              <a:t>The United States is home to the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top three retail companies of the world</a:t>
            </a:r>
            <a:r>
              <a:rPr lang="en-GB" sz="1050" dirty="0">
                <a:effectLst/>
                <a:latin typeface="Lato Light" panose="020F0502020204030203" pitchFamily="34" charset="0"/>
                <a:ea typeface="Lato Light" panose="020F0502020204030203" pitchFamily="34" charset="0"/>
                <a:cs typeface="Lato Light" panose="020F0502020204030203" pitchFamily="34" charset="0"/>
              </a:rPr>
              <a:t>, namely Walmart, Amazon, and Costco. In 2021, the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total retail market of the United States</a:t>
            </a:r>
            <a:r>
              <a:rPr lang="en-GB" sz="1050" dirty="0">
                <a:effectLst/>
                <a:latin typeface="Lato Light" panose="020F0502020204030203" pitchFamily="34" charset="0"/>
                <a:ea typeface="Lato Light" panose="020F0502020204030203" pitchFamily="34" charset="0"/>
                <a:cs typeface="Lato Light" panose="020F0502020204030203" pitchFamily="34" charset="0"/>
              </a:rPr>
              <a:t> reached a revenue of over 6.5 trillion U.S. dollars. Another giant market in the consumer goods and retail industry,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China's retail revenue</a:t>
            </a:r>
            <a:r>
              <a:rPr lang="en-GB" sz="1050" dirty="0">
                <a:effectLst/>
                <a:latin typeface="Lato Light" panose="020F0502020204030203" pitchFamily="34" charset="0"/>
                <a:ea typeface="Lato Light" panose="020F0502020204030203" pitchFamily="34" charset="0"/>
                <a:cs typeface="Lato Light" panose="020F0502020204030203" pitchFamily="34" charset="0"/>
              </a:rPr>
              <a:t> was 13.1 trillion yuan, or some two trillion U.S. dollars in 2020. Looking at other countries with booming retail markets,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India’s retail sales</a:t>
            </a:r>
            <a:r>
              <a:rPr lang="en-GB" sz="1050" dirty="0">
                <a:effectLst/>
                <a:latin typeface="Lato Light" panose="020F0502020204030203" pitchFamily="34" charset="0"/>
                <a:ea typeface="Lato Light" panose="020F0502020204030203" pitchFamily="34" charset="0"/>
                <a:cs typeface="Lato Light" panose="020F0502020204030203" pitchFamily="34" charset="0"/>
              </a:rPr>
              <a:t> was estimated to reach 1.2 trillion U.S. dollars in 2021. The country’s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retail industry</a:t>
            </a:r>
            <a:r>
              <a:rPr lang="en-GB" sz="1050" dirty="0">
                <a:effectLst/>
                <a:latin typeface="Lato Light" panose="020F0502020204030203" pitchFamily="34" charset="0"/>
                <a:ea typeface="Lato Light" panose="020F0502020204030203" pitchFamily="34" charset="0"/>
                <a:cs typeface="Lato Light" panose="020F0502020204030203" pitchFamily="34" charset="0"/>
              </a:rPr>
              <a:t> is dominated by the unorganized or the informal sector, which is defined as businesses held by own account workers i.e., self-employed individuals or household members assisting them. In Europe, the United Kingdom and Germany are two of the leading retail markets. In 2021,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retail sales in Great Britain</a:t>
            </a:r>
            <a:r>
              <a:rPr lang="en-GB" sz="1050" dirty="0">
                <a:effectLst/>
                <a:latin typeface="Lato Light" panose="020F0502020204030203" pitchFamily="34" charset="0"/>
                <a:ea typeface="Lato Light" panose="020F0502020204030203" pitchFamily="34" charset="0"/>
                <a:cs typeface="Lato Light" panose="020F0502020204030203" pitchFamily="34" charset="0"/>
              </a:rPr>
              <a:t> amounted to over 465 billion British pounds, or roughly 560 billion euros, while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Germany recorded retail sales</a:t>
            </a:r>
            <a:r>
              <a:rPr lang="en-GB" sz="1050" dirty="0">
                <a:effectLst/>
                <a:latin typeface="Lato Light" panose="020F0502020204030203" pitchFamily="34" charset="0"/>
                <a:ea typeface="Lato Light" panose="020F0502020204030203" pitchFamily="34" charset="0"/>
                <a:cs typeface="Lato Light" panose="020F0502020204030203" pitchFamily="34" charset="0"/>
              </a:rPr>
              <a:t> worth 586 billion euros in the same year.</a:t>
            </a:r>
            <a:br>
              <a:rPr lang="en-GB" sz="1050" dirty="0">
                <a:effectLst/>
                <a:latin typeface="Lato Light" panose="020F0502020204030203" pitchFamily="34" charset="0"/>
                <a:ea typeface="Lato Light" panose="020F0502020204030203" pitchFamily="34" charset="0"/>
                <a:cs typeface="Lato Light" panose="020F0502020204030203" pitchFamily="34" charset="0"/>
              </a:rPr>
            </a:br>
            <a:br>
              <a:rPr lang="en-GB" sz="1050" dirty="0">
                <a:effectLst/>
                <a:latin typeface="Lato Light" panose="020F0502020204030203" pitchFamily="34" charset="0"/>
                <a:ea typeface="Lato Light" panose="020F0502020204030203" pitchFamily="34" charset="0"/>
                <a:cs typeface="Lato Light" panose="020F0502020204030203" pitchFamily="34" charset="0"/>
              </a:rPr>
            </a:br>
            <a:r>
              <a:rPr lang="en-GB" sz="1050" b="1" dirty="0">
                <a:effectLst/>
                <a:latin typeface="Lato Light" panose="020F0502020204030203" pitchFamily="34" charset="0"/>
                <a:ea typeface="Lato Light" panose="020F0502020204030203" pitchFamily="34" charset="0"/>
                <a:cs typeface="Lato Light" panose="020F0502020204030203" pitchFamily="34" charset="0"/>
              </a:rPr>
              <a:t>Global retail market trends: sustainability</a:t>
            </a:r>
          </a:p>
          <a:p>
            <a:pPr fontAlgn="base"/>
            <a:r>
              <a:rPr lang="en-GB" sz="1050" dirty="0">
                <a:effectLst/>
                <a:latin typeface="Lato Light" panose="020F0502020204030203" pitchFamily="34" charset="0"/>
                <a:ea typeface="Lato Light" panose="020F0502020204030203" pitchFamily="34" charset="0"/>
                <a:cs typeface="Lato Light" panose="020F0502020204030203" pitchFamily="34" charset="0"/>
              </a:rPr>
              <a:t>In recent years, sustainability has become one of the key metrics both for retailers and consumers. Many consumers view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making green and sustainable choices when shopping</a:t>
            </a:r>
            <a:r>
              <a:rPr lang="en-GB" sz="1050" dirty="0">
                <a:effectLst/>
                <a:latin typeface="Lato Light" panose="020F0502020204030203" pitchFamily="34" charset="0"/>
                <a:ea typeface="Lato Light" panose="020F0502020204030203" pitchFamily="34" charset="0"/>
                <a:cs typeface="Lato Light" panose="020F0502020204030203" pitchFamily="34" charset="0"/>
              </a:rPr>
              <a:t> as beneficial not just for the environment, but also for themselves. Despite the positive trend, sustainable products are not as widely accessible and affordable as their mainstream counterparts. For consumers around the world, price remains to be the main driver for purchasing more sustainably. In a survey, over one-third of consumers said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if prices were more comparable to alternatives</a:t>
            </a:r>
            <a:r>
              <a:rPr lang="en-GB" sz="1050" dirty="0">
                <a:effectLst/>
                <a:latin typeface="Lato Light" panose="020F0502020204030203" pitchFamily="34" charset="0"/>
                <a:ea typeface="Lato Light" panose="020F0502020204030203" pitchFamily="34" charset="0"/>
                <a:cs typeface="Lato Light" panose="020F0502020204030203" pitchFamily="34" charset="0"/>
              </a:rPr>
              <a:t>, they would be encouraged to buy more sustainable products.</a:t>
            </a:r>
          </a:p>
        </p:txBody>
      </p:sp>
      <p:sp>
        <p:nvSpPr>
          <p:cNvPr id="3" name="Rectangle: Rounded Corners 2">
            <a:extLst>
              <a:ext uri="{FF2B5EF4-FFF2-40B4-BE49-F238E27FC236}">
                <a16:creationId xmlns:a16="http://schemas.microsoft.com/office/drawing/2014/main" id="{1A77E605-94F8-F0BA-1460-5591B36E43F9}"/>
              </a:ext>
            </a:extLst>
          </p:cNvPr>
          <p:cNvSpPr/>
          <p:nvPr/>
        </p:nvSpPr>
        <p:spPr>
          <a:xfrm>
            <a:off x="8663100" y="2404626"/>
            <a:ext cx="2356702"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Global Retail Sales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Lato Light" panose="020F0502020204030203" pitchFamily="34" charset="0"/>
                <a:ea typeface="Lato Light" panose="020F0502020204030203" pitchFamily="34" charset="0"/>
                <a:cs typeface="Lato Light" panose="020F0502020204030203" pitchFamily="34" charset="0"/>
              </a:rPr>
              <a:t>27.34 Trillion $ </a:t>
            </a:r>
            <a:endPar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4" name="Rectangle: Rounded Corners 3">
            <a:extLst>
              <a:ext uri="{FF2B5EF4-FFF2-40B4-BE49-F238E27FC236}">
                <a16:creationId xmlns:a16="http://schemas.microsoft.com/office/drawing/2014/main" id="{46D7C2F3-6CB8-38CD-75D7-621479DED8EB}"/>
              </a:ext>
            </a:extLst>
          </p:cNvPr>
          <p:cNvSpPr/>
          <p:nvPr/>
        </p:nvSpPr>
        <p:spPr>
          <a:xfrm>
            <a:off x="8663100" y="3124527"/>
            <a:ext cx="2356702"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Brick &amp; Mortar Retail Sales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Lato Light" panose="020F0502020204030203" pitchFamily="34" charset="0"/>
                <a:ea typeface="Lato Light" panose="020F0502020204030203" pitchFamily="34" charset="0"/>
                <a:cs typeface="Lato Light" panose="020F0502020204030203" pitchFamily="34" charset="0"/>
              </a:rPr>
              <a:t>19.86 Trillion $ </a:t>
            </a:r>
            <a:endPar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5" name="Rectangle: Rounded Corners 4">
            <a:extLst>
              <a:ext uri="{FF2B5EF4-FFF2-40B4-BE49-F238E27FC236}">
                <a16:creationId xmlns:a16="http://schemas.microsoft.com/office/drawing/2014/main" id="{2CAC3E1B-2647-2809-23DA-4199D14500A4}"/>
              </a:ext>
            </a:extLst>
          </p:cNvPr>
          <p:cNvSpPr/>
          <p:nvPr/>
        </p:nvSpPr>
        <p:spPr>
          <a:xfrm>
            <a:off x="8663100" y="3867684"/>
            <a:ext cx="2356702"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E commerce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Lato Light" panose="020F0502020204030203" pitchFamily="34" charset="0"/>
                <a:ea typeface="Lato Light" panose="020F0502020204030203" pitchFamily="34" charset="0"/>
                <a:cs typeface="Lato Light" panose="020F0502020204030203" pitchFamily="34" charset="0"/>
              </a:rPr>
              <a:t>5.76 Trillion $ </a:t>
            </a:r>
            <a:endPar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1E46FC42-E669-22BD-EA5B-8F2CC90F505E}"/>
              </a:ext>
            </a:extLst>
          </p:cNvPr>
          <p:cNvSpPr txBox="1"/>
          <p:nvPr/>
        </p:nvSpPr>
        <p:spPr>
          <a:xfrm>
            <a:off x="94018" y="23340"/>
            <a:ext cx="4998518"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Retail market worldwide - Statistics &amp; Facts</a:t>
            </a:r>
          </a:p>
        </p:txBody>
      </p:sp>
      <p:sp>
        <p:nvSpPr>
          <p:cNvPr id="8" name="TextBox 7">
            <a:extLst>
              <a:ext uri="{FF2B5EF4-FFF2-40B4-BE49-F238E27FC236}">
                <a16:creationId xmlns:a16="http://schemas.microsoft.com/office/drawing/2014/main" id="{3CB3011E-6BDA-6194-865F-330C2344D760}"/>
              </a:ext>
            </a:extLst>
          </p:cNvPr>
          <p:cNvSpPr txBox="1"/>
          <p:nvPr/>
        </p:nvSpPr>
        <p:spPr>
          <a:xfrm>
            <a:off x="294830" y="6422164"/>
            <a:ext cx="2324456"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Statista.com</a:t>
            </a:r>
          </a:p>
        </p:txBody>
      </p:sp>
    </p:spTree>
    <p:extLst>
      <p:ext uri="{BB962C8B-B14F-4D97-AF65-F5344CB8AC3E}">
        <p14:creationId xmlns:p14="http://schemas.microsoft.com/office/powerpoint/2010/main" val="1466507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Pyramid with levels with solid fill">
            <a:extLst>
              <a:ext uri="{FF2B5EF4-FFF2-40B4-BE49-F238E27FC236}">
                <a16:creationId xmlns:a16="http://schemas.microsoft.com/office/drawing/2014/main" id="{D20BE59B-490B-8A2B-E1B5-0768A621B2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35492" y="1407421"/>
            <a:ext cx="914400" cy="914400"/>
          </a:xfrm>
          <a:prstGeom prst="rect">
            <a:avLst/>
          </a:prstGeom>
        </p:spPr>
      </p:pic>
      <p:pic>
        <p:nvPicPr>
          <p:cNvPr id="8" name="Graphic 7" descr="Filter with solid fill">
            <a:extLst>
              <a:ext uri="{FF2B5EF4-FFF2-40B4-BE49-F238E27FC236}">
                <a16:creationId xmlns:a16="http://schemas.microsoft.com/office/drawing/2014/main" id="{7C6AA895-0F62-9DFA-123E-1EF85C371D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4623" y="5038943"/>
            <a:ext cx="914400" cy="914400"/>
          </a:xfrm>
          <a:prstGeom prst="rect">
            <a:avLst/>
          </a:prstGeom>
        </p:spPr>
      </p:pic>
      <p:pic>
        <p:nvPicPr>
          <p:cNvPr id="12" name="Graphic 11" descr="Database outline">
            <a:extLst>
              <a:ext uri="{FF2B5EF4-FFF2-40B4-BE49-F238E27FC236}">
                <a16:creationId xmlns:a16="http://schemas.microsoft.com/office/drawing/2014/main" id="{B26F283A-E996-2579-B3A4-F5D42E303A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86907" y="1361555"/>
            <a:ext cx="914400" cy="914400"/>
          </a:xfrm>
          <a:prstGeom prst="rect">
            <a:avLst/>
          </a:prstGeom>
        </p:spPr>
      </p:pic>
      <p:pic>
        <p:nvPicPr>
          <p:cNvPr id="15" name="Picture 14" descr="Logo&#10;&#10;Description automatically generated">
            <a:extLst>
              <a:ext uri="{FF2B5EF4-FFF2-40B4-BE49-F238E27FC236}">
                <a16:creationId xmlns:a16="http://schemas.microsoft.com/office/drawing/2014/main" id="{276E22FE-2342-5E76-C002-6DEB5F0491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16" name="Footer Placeholder 3">
            <a:extLst>
              <a:ext uri="{FF2B5EF4-FFF2-40B4-BE49-F238E27FC236}">
                <a16:creationId xmlns:a16="http://schemas.microsoft.com/office/drawing/2014/main" id="{95C50489-F63A-7BE6-7C89-8E28BB17F96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pic>
        <p:nvPicPr>
          <p:cNvPr id="18" name="Graphic 17" descr="Checkmark with solid fill">
            <a:extLst>
              <a:ext uri="{FF2B5EF4-FFF2-40B4-BE49-F238E27FC236}">
                <a16:creationId xmlns:a16="http://schemas.microsoft.com/office/drawing/2014/main" id="{3E489145-3750-BFF7-689B-8604DD72E0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60362" y="2991635"/>
            <a:ext cx="914400" cy="914400"/>
          </a:xfrm>
          <a:prstGeom prst="rect">
            <a:avLst/>
          </a:prstGeom>
        </p:spPr>
      </p:pic>
      <p:pic>
        <p:nvPicPr>
          <p:cNvPr id="21" name="Graphic 20" descr="Research outline">
            <a:extLst>
              <a:ext uri="{FF2B5EF4-FFF2-40B4-BE49-F238E27FC236}">
                <a16:creationId xmlns:a16="http://schemas.microsoft.com/office/drawing/2014/main" id="{4325C3D9-9559-BDCF-2E0E-CD4379BC1A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70394" y="3013967"/>
            <a:ext cx="914400" cy="914400"/>
          </a:xfrm>
          <a:prstGeom prst="rect">
            <a:avLst/>
          </a:prstGeom>
        </p:spPr>
      </p:pic>
      <p:pic>
        <p:nvPicPr>
          <p:cNvPr id="22" name="Graphic 21" descr="Table with solid fill">
            <a:extLst>
              <a:ext uri="{FF2B5EF4-FFF2-40B4-BE49-F238E27FC236}">
                <a16:creationId xmlns:a16="http://schemas.microsoft.com/office/drawing/2014/main" id="{DF9D113D-019B-5E28-8F96-4CB3AAE48F1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71336" y="3101820"/>
            <a:ext cx="914400" cy="914400"/>
          </a:xfrm>
          <a:prstGeom prst="rect">
            <a:avLst/>
          </a:prstGeom>
        </p:spPr>
      </p:pic>
      <p:pic>
        <p:nvPicPr>
          <p:cNvPr id="23" name="Graphic 22" descr="Bar chart with solid fill">
            <a:extLst>
              <a:ext uri="{FF2B5EF4-FFF2-40B4-BE49-F238E27FC236}">
                <a16:creationId xmlns:a16="http://schemas.microsoft.com/office/drawing/2014/main" id="{8A58BBA7-697D-1EAE-A101-BC4EDC1C106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11391" y="1427927"/>
            <a:ext cx="914400" cy="914400"/>
          </a:xfrm>
          <a:prstGeom prst="rect">
            <a:avLst/>
          </a:prstGeom>
        </p:spPr>
      </p:pic>
      <p:pic>
        <p:nvPicPr>
          <p:cNvPr id="24" name="Graphic 23" descr="Pie chart with solid fill">
            <a:extLst>
              <a:ext uri="{FF2B5EF4-FFF2-40B4-BE49-F238E27FC236}">
                <a16:creationId xmlns:a16="http://schemas.microsoft.com/office/drawing/2014/main" id="{E679D412-4BD0-2DF4-8833-61F8C06C802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78316" y="2864410"/>
            <a:ext cx="914400" cy="914400"/>
          </a:xfrm>
          <a:prstGeom prst="rect">
            <a:avLst/>
          </a:prstGeom>
        </p:spPr>
      </p:pic>
      <p:pic>
        <p:nvPicPr>
          <p:cNvPr id="25" name="Graphic 24" descr="Clipboard Checked with solid fill">
            <a:extLst>
              <a:ext uri="{FF2B5EF4-FFF2-40B4-BE49-F238E27FC236}">
                <a16:creationId xmlns:a16="http://schemas.microsoft.com/office/drawing/2014/main" id="{F32ACCEF-47A2-CDDF-DA25-9B8C50E8BA7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486907" y="3101820"/>
            <a:ext cx="914400" cy="914400"/>
          </a:xfrm>
          <a:prstGeom prst="rect">
            <a:avLst/>
          </a:prstGeom>
        </p:spPr>
      </p:pic>
      <p:pic>
        <p:nvPicPr>
          <p:cNvPr id="27" name="Graphic 26" descr="Clipboard outline">
            <a:extLst>
              <a:ext uri="{FF2B5EF4-FFF2-40B4-BE49-F238E27FC236}">
                <a16:creationId xmlns:a16="http://schemas.microsoft.com/office/drawing/2014/main" id="{C10B0C3E-FC98-E0D5-038E-5ED077A7834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390036" y="4808992"/>
            <a:ext cx="914400" cy="914400"/>
          </a:xfrm>
          <a:prstGeom prst="rect">
            <a:avLst/>
          </a:prstGeom>
        </p:spPr>
      </p:pic>
      <p:sp>
        <p:nvSpPr>
          <p:cNvPr id="33" name="TextBox 32">
            <a:extLst>
              <a:ext uri="{FF2B5EF4-FFF2-40B4-BE49-F238E27FC236}">
                <a16:creationId xmlns:a16="http://schemas.microsoft.com/office/drawing/2014/main" id="{B4E429A3-B751-8DA0-DEC2-C9B3AB02251F}"/>
              </a:ext>
            </a:extLst>
          </p:cNvPr>
          <p:cNvSpPr txBox="1"/>
          <p:nvPr/>
        </p:nvSpPr>
        <p:spPr>
          <a:xfrm>
            <a:off x="1378663" y="2321821"/>
            <a:ext cx="125469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Centralise all your account data onto one location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34" name="TextBox 33">
            <a:extLst>
              <a:ext uri="{FF2B5EF4-FFF2-40B4-BE49-F238E27FC236}">
                <a16:creationId xmlns:a16="http://schemas.microsoft.com/office/drawing/2014/main" id="{C65F1738-0745-6BE2-582E-65EE45A3EED1}"/>
              </a:ext>
            </a:extLst>
          </p:cNvPr>
          <p:cNvSpPr txBox="1"/>
          <p:nvPr/>
        </p:nvSpPr>
        <p:spPr>
          <a:xfrm>
            <a:off x="4822377" y="2312257"/>
            <a:ext cx="174560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Use 3 years historical data to smoothen the trajectory</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35" name="TextBox 34">
            <a:extLst>
              <a:ext uri="{FF2B5EF4-FFF2-40B4-BE49-F238E27FC236}">
                <a16:creationId xmlns:a16="http://schemas.microsoft.com/office/drawing/2014/main" id="{E38790F3-80E7-60AF-10FA-67DDE14441E9}"/>
              </a:ext>
            </a:extLst>
          </p:cNvPr>
          <p:cNvSpPr txBox="1"/>
          <p:nvPr/>
        </p:nvSpPr>
        <p:spPr>
          <a:xfrm>
            <a:off x="2851368" y="2312257"/>
            <a:ext cx="174560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Align all your customer data into a spreadsheet to make analysis easier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36" name="TextBox 35">
            <a:extLst>
              <a:ext uri="{FF2B5EF4-FFF2-40B4-BE49-F238E27FC236}">
                <a16:creationId xmlns:a16="http://schemas.microsoft.com/office/drawing/2014/main" id="{01D99F20-0951-5ED1-C2E8-0BFC1A78BFBA}"/>
              </a:ext>
            </a:extLst>
          </p:cNvPr>
          <p:cNvSpPr txBox="1"/>
          <p:nvPr/>
        </p:nvSpPr>
        <p:spPr>
          <a:xfrm>
            <a:off x="1309036" y="4181817"/>
            <a:ext cx="16651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Develop the KAM or TM  qualification criteria.</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37" name="TextBox 36">
            <a:extLst>
              <a:ext uri="{FF2B5EF4-FFF2-40B4-BE49-F238E27FC236}">
                <a16:creationId xmlns:a16="http://schemas.microsoft.com/office/drawing/2014/main" id="{ACDB14B6-39B6-F88D-A676-10374B9EE42C}"/>
              </a:ext>
            </a:extLst>
          </p:cNvPr>
          <p:cNvSpPr txBox="1"/>
          <p:nvPr/>
        </p:nvSpPr>
        <p:spPr>
          <a:xfrm>
            <a:off x="2933097" y="4162689"/>
            <a:ext cx="125469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Align the data and the customers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38" name="TextBox 37">
            <a:extLst>
              <a:ext uri="{FF2B5EF4-FFF2-40B4-BE49-F238E27FC236}">
                <a16:creationId xmlns:a16="http://schemas.microsoft.com/office/drawing/2014/main" id="{F7B9173D-D375-2C1C-77DC-9D869DBE555C}"/>
              </a:ext>
            </a:extLst>
          </p:cNvPr>
          <p:cNvSpPr txBox="1"/>
          <p:nvPr/>
        </p:nvSpPr>
        <p:spPr>
          <a:xfrm>
            <a:off x="4733686" y="4104873"/>
            <a:ext cx="1469811"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Select the customers that are aligned to your criteria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39" name="TextBox 38">
            <a:extLst>
              <a:ext uri="{FF2B5EF4-FFF2-40B4-BE49-F238E27FC236}">
                <a16:creationId xmlns:a16="http://schemas.microsoft.com/office/drawing/2014/main" id="{B33F0B60-376F-9272-6571-047B499C9FF5}"/>
              </a:ext>
            </a:extLst>
          </p:cNvPr>
          <p:cNvSpPr txBox="1"/>
          <p:nvPr/>
        </p:nvSpPr>
        <p:spPr>
          <a:xfrm>
            <a:off x="6749388" y="4085745"/>
            <a:ext cx="172911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Now add on qualitative aspects to further narrow down your data list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40" name="TextBox 39">
            <a:extLst>
              <a:ext uri="{FF2B5EF4-FFF2-40B4-BE49-F238E27FC236}">
                <a16:creationId xmlns:a16="http://schemas.microsoft.com/office/drawing/2014/main" id="{D699F81D-A6A5-E3F5-E753-AC67872E1431}"/>
              </a:ext>
            </a:extLst>
          </p:cNvPr>
          <p:cNvSpPr txBox="1"/>
          <p:nvPr/>
        </p:nvSpPr>
        <p:spPr>
          <a:xfrm>
            <a:off x="8494365" y="4071610"/>
            <a:ext cx="200679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Run the list , ideally your KAM and TM accounts should be entirely manageable for your trade marketing team resource.</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41" name="TextBox 40">
            <a:extLst>
              <a:ext uri="{FF2B5EF4-FFF2-40B4-BE49-F238E27FC236}">
                <a16:creationId xmlns:a16="http://schemas.microsoft.com/office/drawing/2014/main" id="{429276D6-8618-0B85-272E-3F6CAA84BB38}"/>
              </a:ext>
            </a:extLst>
          </p:cNvPr>
          <p:cNvSpPr txBox="1"/>
          <p:nvPr/>
        </p:nvSpPr>
        <p:spPr>
          <a:xfrm>
            <a:off x="1345051" y="5918702"/>
            <a:ext cx="138674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Filter the list again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pic>
        <p:nvPicPr>
          <p:cNvPr id="42" name="Graphic 41" descr="Clipboard outline">
            <a:extLst>
              <a:ext uri="{FF2B5EF4-FFF2-40B4-BE49-F238E27FC236}">
                <a16:creationId xmlns:a16="http://schemas.microsoft.com/office/drawing/2014/main" id="{635B9B7E-3679-F3C4-E72C-F18EFF09290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09910" y="5619607"/>
            <a:ext cx="914400" cy="914400"/>
          </a:xfrm>
          <a:prstGeom prst="rect">
            <a:avLst/>
          </a:prstGeom>
        </p:spPr>
      </p:pic>
      <p:sp>
        <p:nvSpPr>
          <p:cNvPr id="43" name="TextBox 42">
            <a:extLst>
              <a:ext uri="{FF2B5EF4-FFF2-40B4-BE49-F238E27FC236}">
                <a16:creationId xmlns:a16="http://schemas.microsoft.com/office/drawing/2014/main" id="{731EA719-966B-C877-7A07-D481AA289F48}"/>
              </a:ext>
            </a:extLst>
          </p:cNvPr>
          <p:cNvSpPr txBox="1"/>
          <p:nvPr/>
        </p:nvSpPr>
        <p:spPr>
          <a:xfrm>
            <a:off x="4187795" y="5230621"/>
            <a:ext cx="141497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TM Accounts list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44" name="TextBox 43">
            <a:extLst>
              <a:ext uri="{FF2B5EF4-FFF2-40B4-BE49-F238E27FC236}">
                <a16:creationId xmlns:a16="http://schemas.microsoft.com/office/drawing/2014/main" id="{8D147E44-CAFD-D0E6-5E0D-7360BC0E8111}"/>
              </a:ext>
            </a:extLst>
          </p:cNvPr>
          <p:cNvSpPr txBox="1"/>
          <p:nvPr/>
        </p:nvSpPr>
        <p:spPr>
          <a:xfrm>
            <a:off x="4219883" y="5925481"/>
            <a:ext cx="141497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Rest of accounts list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45" name="TextBox 44">
            <a:extLst>
              <a:ext uri="{FF2B5EF4-FFF2-40B4-BE49-F238E27FC236}">
                <a16:creationId xmlns:a16="http://schemas.microsoft.com/office/drawing/2014/main" id="{B0DFD2E6-8A5A-501F-E05E-5EEB5BB8DDB9}"/>
              </a:ext>
            </a:extLst>
          </p:cNvPr>
          <p:cNvSpPr txBox="1"/>
          <p:nvPr/>
        </p:nvSpPr>
        <p:spPr>
          <a:xfrm>
            <a:off x="268941" y="1753285"/>
            <a:ext cx="125469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Stage # 1</a:t>
            </a:r>
            <a:endParaRPr kumimoji="0" lang="en-GB" sz="1100" b="1" i="0" u="none" strike="noStrike" kern="1200" cap="none" spc="0" normalizeH="0" baseline="0" noProof="0" dirty="0">
              <a:ln>
                <a:noFill/>
              </a:ln>
              <a:solidFill>
                <a:prstClr val="black"/>
              </a:solidFill>
              <a:effectLst/>
              <a:uLnTx/>
              <a:uFillTx/>
              <a:latin typeface="Lato Light"/>
              <a:ea typeface="+mn-ea"/>
              <a:cs typeface="+mn-cs"/>
            </a:endParaRPr>
          </a:p>
        </p:txBody>
      </p:sp>
      <p:sp>
        <p:nvSpPr>
          <p:cNvPr id="46" name="TextBox 45">
            <a:extLst>
              <a:ext uri="{FF2B5EF4-FFF2-40B4-BE49-F238E27FC236}">
                <a16:creationId xmlns:a16="http://schemas.microsoft.com/office/drawing/2014/main" id="{4F4B8FE3-A954-1E1F-CB99-F5AF92E8316A}"/>
              </a:ext>
            </a:extLst>
          </p:cNvPr>
          <p:cNvSpPr txBox="1"/>
          <p:nvPr/>
        </p:nvSpPr>
        <p:spPr>
          <a:xfrm>
            <a:off x="323822" y="3471167"/>
            <a:ext cx="125469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Stage # 1</a:t>
            </a:r>
            <a:endParaRPr kumimoji="0" lang="en-GB" sz="1100" b="1" i="0" u="none" strike="noStrike" kern="1200" cap="none" spc="0" normalizeH="0" baseline="0" noProof="0" dirty="0">
              <a:ln>
                <a:noFill/>
              </a:ln>
              <a:solidFill>
                <a:prstClr val="black"/>
              </a:solidFill>
              <a:effectLst/>
              <a:uLnTx/>
              <a:uFillTx/>
              <a:latin typeface="Lato Light"/>
              <a:ea typeface="+mn-ea"/>
              <a:cs typeface="+mn-cs"/>
            </a:endParaRPr>
          </a:p>
        </p:txBody>
      </p:sp>
      <p:sp>
        <p:nvSpPr>
          <p:cNvPr id="47" name="TextBox 46">
            <a:extLst>
              <a:ext uri="{FF2B5EF4-FFF2-40B4-BE49-F238E27FC236}">
                <a16:creationId xmlns:a16="http://schemas.microsoft.com/office/drawing/2014/main" id="{9D0D7070-3E5D-3723-9456-5CE945012554}"/>
              </a:ext>
            </a:extLst>
          </p:cNvPr>
          <p:cNvSpPr txBox="1"/>
          <p:nvPr/>
        </p:nvSpPr>
        <p:spPr>
          <a:xfrm>
            <a:off x="339815" y="5462653"/>
            <a:ext cx="125469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Stage # 1</a:t>
            </a:r>
            <a:endParaRPr kumimoji="0" lang="en-GB" sz="1100" b="1" i="0" u="none" strike="noStrike" kern="1200" cap="none" spc="0" normalizeH="0" baseline="0" noProof="0" dirty="0">
              <a:ln>
                <a:noFill/>
              </a:ln>
              <a:solidFill>
                <a:prstClr val="black"/>
              </a:solidFill>
              <a:effectLst/>
              <a:uLnTx/>
              <a:uFillTx/>
              <a:latin typeface="Lato Light"/>
              <a:ea typeface="+mn-ea"/>
              <a:cs typeface="+mn-cs"/>
            </a:endParaRPr>
          </a:p>
        </p:txBody>
      </p:sp>
      <p:sp>
        <p:nvSpPr>
          <p:cNvPr id="48" name="TextBox 47">
            <a:extLst>
              <a:ext uri="{FF2B5EF4-FFF2-40B4-BE49-F238E27FC236}">
                <a16:creationId xmlns:a16="http://schemas.microsoft.com/office/drawing/2014/main" id="{D1C908C0-B5E5-CE89-41B2-FD882B39D773}"/>
              </a:ext>
            </a:extLst>
          </p:cNvPr>
          <p:cNvSpPr txBox="1"/>
          <p:nvPr/>
        </p:nvSpPr>
        <p:spPr>
          <a:xfrm>
            <a:off x="2610900" y="5424585"/>
            <a:ext cx="60821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65000"/>
                    <a:lumOff val="35000"/>
                  </a:prstClr>
                </a:solidFill>
                <a:effectLst/>
                <a:uLnTx/>
                <a:uFillTx/>
                <a:latin typeface="Poppins" panose="00000500000000000000" pitchFamily="2" charset="0"/>
                <a:ea typeface="Lato Light" panose="020F0502020204030203" pitchFamily="34" charset="0"/>
                <a:cs typeface="Poppins" panose="00000500000000000000" pitchFamily="2" charset="0"/>
              </a:rPr>
              <a:t>=</a:t>
            </a:r>
            <a:endParaRPr kumimoji="0" lang="en-GB" sz="24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2" name="TextBox 1">
            <a:extLst>
              <a:ext uri="{FF2B5EF4-FFF2-40B4-BE49-F238E27FC236}">
                <a16:creationId xmlns:a16="http://schemas.microsoft.com/office/drawing/2014/main" id="{1F492512-2C1D-6AD7-ABB5-614C6ADE5464}"/>
              </a:ext>
            </a:extLst>
          </p:cNvPr>
          <p:cNvSpPr txBox="1"/>
          <p:nvPr/>
        </p:nvSpPr>
        <p:spPr>
          <a:xfrm>
            <a:off x="143812" y="0"/>
            <a:ext cx="8520495" cy="80797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a:t>
            </a:r>
            <a:r>
              <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dirty="0">
                <a:solidFill>
                  <a:schemeClr val="tx1">
                    <a:lumMod val="50000"/>
                    <a:lumOff val="50000"/>
                  </a:schemeClr>
                </a:solidFill>
                <a:latin typeface="Lato Light" panose="020F0502020204030203" pitchFamily="34" charset="0"/>
                <a:ea typeface="Lato Light" panose="020F0502020204030203" pitchFamily="34" charset="0"/>
                <a:cs typeface="Lato Light" panose="020F0502020204030203" pitchFamily="34" charset="0"/>
              </a:rPr>
              <a:t>Selecting and categorizing key customers for Trade Marketing </a:t>
            </a:r>
          </a:p>
        </p:txBody>
      </p:sp>
    </p:spTree>
    <p:extLst>
      <p:ext uri="{BB962C8B-B14F-4D97-AF65-F5344CB8AC3E}">
        <p14:creationId xmlns:p14="http://schemas.microsoft.com/office/powerpoint/2010/main" val="3640032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arkup for rulers in different scales.">
            <a:extLst>
              <a:ext uri="{FF2B5EF4-FFF2-40B4-BE49-F238E27FC236}">
                <a16:creationId xmlns:a16="http://schemas.microsoft.com/office/drawing/2014/main" id="{C3AECAA4-799A-F426-6D49-1A873A0CCC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667" b="9166"/>
          <a:stretch/>
        </p:blipFill>
        <p:spPr bwMode="auto">
          <a:xfrm rot="16200000">
            <a:off x="-2435225" y="3505200"/>
            <a:ext cx="6153150" cy="552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2FAB3D-EFB7-576F-B0AF-311811606DF8}"/>
              </a:ext>
            </a:extLst>
          </p:cNvPr>
          <p:cNvSpPr txBox="1"/>
          <p:nvPr/>
        </p:nvSpPr>
        <p:spPr>
          <a:xfrm>
            <a:off x="192129" y="69014"/>
            <a:ext cx="8520495" cy="80797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a:t>
            </a:r>
            <a:r>
              <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rPr>
              <a:t>How many accounts do we list in Trade Marketing ?</a:t>
            </a:r>
          </a:p>
        </p:txBody>
      </p:sp>
      <p:pic>
        <p:nvPicPr>
          <p:cNvPr id="5" name="Picture 4" descr="Logo&#10;&#10;Description automatically generated">
            <a:extLst>
              <a:ext uri="{FF2B5EF4-FFF2-40B4-BE49-F238E27FC236}">
                <a16:creationId xmlns:a16="http://schemas.microsoft.com/office/drawing/2014/main" id="{5CB47F52-C0F0-C1B4-66C0-70F13708E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6" name="Footer Placeholder 3">
            <a:extLst>
              <a:ext uri="{FF2B5EF4-FFF2-40B4-BE49-F238E27FC236}">
                <a16:creationId xmlns:a16="http://schemas.microsoft.com/office/drawing/2014/main" id="{6DB94864-C077-9F78-9924-05BBEDE556DA}"/>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sp>
        <p:nvSpPr>
          <p:cNvPr id="7" name="Rectangle 6">
            <a:extLst>
              <a:ext uri="{FF2B5EF4-FFF2-40B4-BE49-F238E27FC236}">
                <a16:creationId xmlns:a16="http://schemas.microsoft.com/office/drawing/2014/main" id="{BFE7B9F5-CD7F-221E-4A29-2AFEE81958F6}"/>
              </a:ext>
            </a:extLst>
          </p:cNvPr>
          <p:cNvSpPr/>
          <p:nvPr/>
        </p:nvSpPr>
        <p:spPr>
          <a:xfrm>
            <a:off x="1912153" y="2667793"/>
            <a:ext cx="853983" cy="11989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Top 200 </a:t>
            </a:r>
          </a:p>
        </p:txBody>
      </p:sp>
      <p:sp>
        <p:nvSpPr>
          <p:cNvPr id="8" name="Rectangle 7">
            <a:extLst>
              <a:ext uri="{FF2B5EF4-FFF2-40B4-BE49-F238E27FC236}">
                <a16:creationId xmlns:a16="http://schemas.microsoft.com/office/drawing/2014/main" id="{FA160E47-A422-FB41-6828-4771A5ABBD6E}"/>
              </a:ext>
            </a:extLst>
          </p:cNvPr>
          <p:cNvSpPr/>
          <p:nvPr/>
        </p:nvSpPr>
        <p:spPr>
          <a:xfrm>
            <a:off x="960430" y="2667793"/>
            <a:ext cx="853983" cy="11989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Top 100</a:t>
            </a:r>
          </a:p>
        </p:txBody>
      </p:sp>
      <p:sp>
        <p:nvSpPr>
          <p:cNvPr id="9" name="Rectangle 8">
            <a:extLst>
              <a:ext uri="{FF2B5EF4-FFF2-40B4-BE49-F238E27FC236}">
                <a16:creationId xmlns:a16="http://schemas.microsoft.com/office/drawing/2014/main" id="{10359613-0834-05D9-7839-682C43ADDB8F}"/>
              </a:ext>
            </a:extLst>
          </p:cNvPr>
          <p:cNvSpPr/>
          <p:nvPr/>
        </p:nvSpPr>
        <p:spPr>
          <a:xfrm>
            <a:off x="2863876" y="2667792"/>
            <a:ext cx="853983" cy="11989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Top 300</a:t>
            </a:r>
          </a:p>
        </p:txBody>
      </p:sp>
      <p:pic>
        <p:nvPicPr>
          <p:cNvPr id="10" name="Graphic 9" descr="Forbidden with solid fill">
            <a:extLst>
              <a:ext uri="{FF2B5EF4-FFF2-40B4-BE49-F238E27FC236}">
                <a16:creationId xmlns:a16="http://schemas.microsoft.com/office/drawing/2014/main" id="{3973FCD4-D7F6-2B33-65AB-BE1938B8FE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7422" y="2071614"/>
            <a:ext cx="499998" cy="499998"/>
          </a:xfrm>
          <a:prstGeom prst="rect">
            <a:avLst/>
          </a:prstGeom>
        </p:spPr>
      </p:pic>
      <p:pic>
        <p:nvPicPr>
          <p:cNvPr id="11" name="Graphic 10" descr="Forbidden with solid fill">
            <a:extLst>
              <a:ext uri="{FF2B5EF4-FFF2-40B4-BE49-F238E27FC236}">
                <a16:creationId xmlns:a16="http://schemas.microsoft.com/office/drawing/2014/main" id="{78874A8E-C54B-3B61-0D9E-162F51378F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89145" y="2071614"/>
            <a:ext cx="499998" cy="499998"/>
          </a:xfrm>
          <a:prstGeom prst="rect">
            <a:avLst/>
          </a:prstGeom>
        </p:spPr>
      </p:pic>
      <p:pic>
        <p:nvPicPr>
          <p:cNvPr id="12" name="Graphic 11" descr="Forbidden with solid fill">
            <a:extLst>
              <a:ext uri="{FF2B5EF4-FFF2-40B4-BE49-F238E27FC236}">
                <a16:creationId xmlns:a16="http://schemas.microsoft.com/office/drawing/2014/main" id="{5062F6E4-A58C-3A52-1852-C7775FD167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9900" y="2071614"/>
            <a:ext cx="499998" cy="499998"/>
          </a:xfrm>
          <a:prstGeom prst="rect">
            <a:avLst/>
          </a:prstGeom>
        </p:spPr>
      </p:pic>
      <p:sp>
        <p:nvSpPr>
          <p:cNvPr id="13" name="TextBox 12">
            <a:extLst>
              <a:ext uri="{FF2B5EF4-FFF2-40B4-BE49-F238E27FC236}">
                <a16:creationId xmlns:a16="http://schemas.microsoft.com/office/drawing/2014/main" id="{3D8D40B0-3C05-153A-332E-5C3A98EC3C45}"/>
              </a:ext>
            </a:extLst>
          </p:cNvPr>
          <p:cNvSpPr txBox="1"/>
          <p:nvPr/>
        </p:nvSpPr>
        <p:spPr>
          <a:xfrm>
            <a:off x="557790" y="4058495"/>
            <a:ext cx="4043086" cy="116955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Lato Light"/>
                <a:ea typeface="+mn-ea"/>
                <a:cs typeface="+mn-cs"/>
              </a:rPr>
              <a:t>Selecting top accounts with a drag and drop function using a spread sheet is counter productive as the number is usually a product of a long list of accounts and a cut away point decides top account status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Lato Light"/>
                <a:ea typeface="+mn-ea"/>
                <a:cs typeface="+mn-cs"/>
              </a:rPr>
              <a:t>The qualifier in all 3 examples will be to use a qualification criteria mostly sales turnover </a:t>
            </a:r>
            <a:r>
              <a:rPr kumimoji="0" lang="en-GB" sz="1000" b="1" i="1" u="sng" strike="noStrike" kern="1200" cap="none" spc="0" normalizeH="0" baseline="0" noProof="0" dirty="0">
                <a:ln>
                  <a:noFill/>
                </a:ln>
                <a:solidFill>
                  <a:srgbClr val="FF0000"/>
                </a:solidFill>
                <a:effectLst/>
                <a:uLnTx/>
                <a:uFillTx/>
                <a:latin typeface="Lato Light"/>
                <a:ea typeface="+mn-ea"/>
                <a:cs typeface="+mn-cs"/>
              </a:rPr>
              <a:t>which is not </a:t>
            </a:r>
            <a:r>
              <a:rPr kumimoji="0" lang="en-GB" sz="1000" b="0" i="1" u="none" strike="noStrike" kern="1200" cap="none" spc="0" normalizeH="0" baseline="0" noProof="0" dirty="0">
                <a:ln>
                  <a:noFill/>
                </a:ln>
                <a:solidFill>
                  <a:prstClr val="black"/>
                </a:solidFill>
                <a:effectLst/>
                <a:uLnTx/>
                <a:uFillTx/>
                <a:latin typeface="Lato Light"/>
                <a:ea typeface="+mn-ea"/>
                <a:cs typeface="+mn-cs"/>
              </a:rPr>
              <a:t>a great way to qualify your account.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1" u="none" strike="noStrike" kern="1200" cap="none" spc="0" normalizeH="0" baseline="0" noProof="0" dirty="0">
              <a:ln>
                <a:noFill/>
              </a:ln>
              <a:solidFill>
                <a:prstClr val="black"/>
              </a:solidFill>
              <a:effectLst/>
              <a:uLnTx/>
              <a:uFillTx/>
              <a:latin typeface="Lato 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1" u="none" strike="noStrike" kern="1200" cap="none" spc="0" normalizeH="0" baseline="0" noProof="0" dirty="0">
              <a:ln>
                <a:noFill/>
              </a:ln>
              <a:solidFill>
                <a:prstClr val="black"/>
              </a:solidFill>
              <a:effectLst/>
              <a:uLnTx/>
              <a:uFillTx/>
              <a:latin typeface="Lato Light"/>
              <a:ea typeface="+mn-ea"/>
              <a:cs typeface="+mn-cs"/>
            </a:endParaRPr>
          </a:p>
        </p:txBody>
      </p:sp>
      <p:grpSp>
        <p:nvGrpSpPr>
          <p:cNvPr id="30" name="Group 29">
            <a:extLst>
              <a:ext uri="{FF2B5EF4-FFF2-40B4-BE49-F238E27FC236}">
                <a16:creationId xmlns:a16="http://schemas.microsoft.com/office/drawing/2014/main" id="{D858C14F-BBC6-BA5B-DABA-39A456B7A364}"/>
              </a:ext>
            </a:extLst>
          </p:cNvPr>
          <p:cNvGrpSpPr/>
          <p:nvPr/>
        </p:nvGrpSpPr>
        <p:grpSpPr>
          <a:xfrm>
            <a:off x="4803006" y="1796726"/>
            <a:ext cx="3269014" cy="4286250"/>
            <a:chOff x="5026948" y="1796726"/>
            <a:chExt cx="3269014" cy="4286250"/>
          </a:xfrm>
        </p:grpSpPr>
        <p:grpSp>
          <p:nvGrpSpPr>
            <p:cNvPr id="26" name="Group 25">
              <a:extLst>
                <a:ext uri="{FF2B5EF4-FFF2-40B4-BE49-F238E27FC236}">
                  <a16:creationId xmlns:a16="http://schemas.microsoft.com/office/drawing/2014/main" id="{30F6EC0C-9F47-9344-FD91-CDF5715EB8EC}"/>
                </a:ext>
              </a:extLst>
            </p:cNvPr>
            <p:cNvGrpSpPr/>
            <p:nvPr/>
          </p:nvGrpSpPr>
          <p:grpSpPr>
            <a:xfrm>
              <a:off x="5026948" y="1796726"/>
              <a:ext cx="864152" cy="4286250"/>
              <a:chOff x="5666552" y="1307571"/>
              <a:chExt cx="864152" cy="4286250"/>
            </a:xfrm>
          </p:grpSpPr>
          <p:pic>
            <p:nvPicPr>
              <p:cNvPr id="1026" name="Picture 2" descr="Ruler 20 cm. Measuring tool. Ruler Graduation. Ruler grid 20 and 1 cm. Size  indicator units. Metric Centimeter size indicators. Vector EPS10::  tasmeemME.com">
                <a:extLst>
                  <a:ext uri="{FF2B5EF4-FFF2-40B4-BE49-F238E27FC236}">
                    <a16:creationId xmlns:a16="http://schemas.microsoft.com/office/drawing/2014/main" id="{A1878BB6-CFE3-3863-9680-B6D413D36B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997"/>
              <a:stretch/>
            </p:blipFill>
            <p:spPr bwMode="auto">
              <a:xfrm rot="16200000">
                <a:off x="3955503" y="3018620"/>
                <a:ext cx="4286250" cy="86415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FD328C3C-B171-16F1-1A92-0B9E28AFB535}"/>
                  </a:ext>
                </a:extLst>
              </p:cNvPr>
              <p:cNvSpPr/>
              <p:nvPr/>
            </p:nvSpPr>
            <p:spPr>
              <a:xfrm>
                <a:off x="5806102" y="5029200"/>
                <a:ext cx="185123"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grpSp>
        <p:sp>
          <p:nvSpPr>
            <p:cNvPr id="28" name="TextBox 27">
              <a:extLst>
                <a:ext uri="{FF2B5EF4-FFF2-40B4-BE49-F238E27FC236}">
                  <a16:creationId xmlns:a16="http://schemas.microsoft.com/office/drawing/2014/main" id="{66D3F353-57CC-03CB-EDFC-1DA76B576A90}"/>
                </a:ext>
              </a:extLst>
            </p:cNvPr>
            <p:cNvSpPr txBox="1"/>
            <p:nvPr/>
          </p:nvSpPr>
          <p:spPr>
            <a:xfrm>
              <a:off x="5404320" y="2658111"/>
              <a:ext cx="2891642" cy="2970044"/>
            </a:xfrm>
            <a:prstGeom prst="rect">
              <a:avLst/>
            </a:prstGeom>
            <a:noFill/>
          </p:spPr>
          <p:txBody>
            <a:bodyPr wrap="square" rtlCol="0">
              <a:spAutoFit/>
            </a:bodyPr>
            <a:lstStyle/>
            <a:p>
              <a:pPr marL="171450" indent="-171450">
                <a:buFont typeface="Arial" panose="020B0604020202020204" pitchFamily="34" charset="0"/>
                <a:buChar char="•"/>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Use your bud</a:t>
              </a:r>
              <a:r>
                <a:rPr lang="en-GB" sz="1100" i="1" dirty="0">
                  <a:solidFill>
                    <a:prstClr val="black"/>
                  </a:solidFill>
                  <a:latin typeface="Lato Light"/>
                </a:rPr>
                <a:t>get for TM activity specifically </a:t>
              </a:r>
              <a:endParaRPr kumimoji="0" lang="en-GB" sz="1100" b="0" i="1" u="none" strike="noStrike" kern="1200" cap="none" spc="0" normalizeH="0" baseline="0" noProof="0" dirty="0">
                <a:ln>
                  <a:noFill/>
                </a:ln>
                <a:solidFill>
                  <a:prstClr val="black"/>
                </a:solidFill>
                <a:effectLst/>
                <a:uLnTx/>
                <a:uFillTx/>
                <a:latin typeface="Lato 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Key attributes for TM selection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Genuine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Optimum level to manage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Business development and potential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Attract potential business development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Add customers through a selection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Build the TM  customer portfolio which can be managed with over stretching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Be aware of too less customers or too many customers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Successful companies managing TM keep the KAM customers focussed on the criteria at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1" u="none" strike="noStrike" kern="1200" cap="none" spc="0" normalizeH="0" baseline="0" noProof="0" dirty="0">
                <a:ln>
                  <a:noFill/>
                </a:ln>
                <a:solidFill>
                  <a:prstClr val="black"/>
                </a:solidFill>
                <a:effectLst/>
                <a:uLnTx/>
                <a:uFillTx/>
                <a:latin typeface="Lato 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1" u="none" strike="noStrike" kern="1200" cap="none" spc="0" normalizeH="0" baseline="0" noProof="0" dirty="0">
                <a:ln>
                  <a:noFill/>
                </a:ln>
                <a:solidFill>
                  <a:prstClr val="black"/>
                </a:solidFill>
                <a:effectLst/>
                <a:uLnTx/>
                <a:uFillTx/>
                <a:latin typeface="Lato Light"/>
                <a:ea typeface="+mn-ea"/>
                <a:cs typeface="+mn-cs"/>
              </a:endParaRPr>
            </a:p>
          </p:txBody>
        </p:sp>
        <p:pic>
          <p:nvPicPr>
            <p:cNvPr id="29" name="Graphic 28" descr="Badge Tick1 with solid fill">
              <a:extLst>
                <a:ext uri="{FF2B5EF4-FFF2-40B4-BE49-F238E27FC236}">
                  <a16:creationId xmlns:a16="http://schemas.microsoft.com/office/drawing/2014/main" id="{899FF096-37A4-3A50-7711-EB47495133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0233" y="2008905"/>
              <a:ext cx="537547" cy="537547"/>
            </a:xfrm>
            <a:prstGeom prst="rect">
              <a:avLst/>
            </a:prstGeom>
          </p:spPr>
        </p:pic>
      </p:grpSp>
      <p:sp>
        <p:nvSpPr>
          <p:cNvPr id="27" name="TextBox 26">
            <a:extLst>
              <a:ext uri="{FF2B5EF4-FFF2-40B4-BE49-F238E27FC236}">
                <a16:creationId xmlns:a16="http://schemas.microsoft.com/office/drawing/2014/main" id="{B2B514B0-5425-551C-D8E0-6052E0384980}"/>
              </a:ext>
            </a:extLst>
          </p:cNvPr>
          <p:cNvSpPr txBox="1"/>
          <p:nvPr/>
        </p:nvSpPr>
        <p:spPr>
          <a:xfrm>
            <a:off x="960430" y="1539551"/>
            <a:ext cx="2939766" cy="30777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ato Light"/>
                <a:ea typeface="+mn-ea"/>
                <a:cs typeface="+mn-cs"/>
              </a:rPr>
              <a:t>TM  Don'ts</a:t>
            </a:r>
          </a:p>
        </p:txBody>
      </p:sp>
      <p:sp>
        <p:nvSpPr>
          <p:cNvPr id="31" name="TextBox 30">
            <a:extLst>
              <a:ext uri="{FF2B5EF4-FFF2-40B4-BE49-F238E27FC236}">
                <a16:creationId xmlns:a16="http://schemas.microsoft.com/office/drawing/2014/main" id="{6CC770C7-2573-1EBB-2289-01BCC0A6C8E0}"/>
              </a:ext>
            </a:extLst>
          </p:cNvPr>
          <p:cNvSpPr txBox="1"/>
          <p:nvPr/>
        </p:nvSpPr>
        <p:spPr>
          <a:xfrm>
            <a:off x="4847120" y="1571663"/>
            <a:ext cx="2939766" cy="30777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ato Light"/>
                <a:ea typeface="+mn-ea"/>
                <a:cs typeface="+mn-cs"/>
              </a:rPr>
              <a:t>TM  Do’s</a:t>
            </a:r>
          </a:p>
        </p:txBody>
      </p:sp>
      <p:sp>
        <p:nvSpPr>
          <p:cNvPr id="32" name="TextBox 31">
            <a:extLst>
              <a:ext uri="{FF2B5EF4-FFF2-40B4-BE49-F238E27FC236}">
                <a16:creationId xmlns:a16="http://schemas.microsoft.com/office/drawing/2014/main" id="{D292B63C-289D-53BB-B14E-45196778A320}"/>
              </a:ext>
            </a:extLst>
          </p:cNvPr>
          <p:cNvSpPr txBox="1"/>
          <p:nvPr/>
        </p:nvSpPr>
        <p:spPr>
          <a:xfrm>
            <a:off x="8307215" y="1544841"/>
            <a:ext cx="2939766" cy="30777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ato Light"/>
                <a:ea typeface="+mn-ea"/>
                <a:cs typeface="+mn-cs"/>
              </a:rPr>
              <a:t>KAM Selection criteria</a:t>
            </a:r>
          </a:p>
        </p:txBody>
      </p:sp>
      <p:grpSp>
        <p:nvGrpSpPr>
          <p:cNvPr id="23" name="Group 22">
            <a:extLst>
              <a:ext uri="{FF2B5EF4-FFF2-40B4-BE49-F238E27FC236}">
                <a16:creationId xmlns:a16="http://schemas.microsoft.com/office/drawing/2014/main" id="{3D998F6C-397B-E8D5-BA08-BD05A975B178}"/>
              </a:ext>
            </a:extLst>
          </p:cNvPr>
          <p:cNvGrpSpPr/>
          <p:nvPr/>
        </p:nvGrpSpPr>
        <p:grpSpPr>
          <a:xfrm>
            <a:off x="7586324" y="2084570"/>
            <a:ext cx="4410143" cy="3978531"/>
            <a:chOff x="7403444" y="1651433"/>
            <a:chExt cx="4410143" cy="3978531"/>
          </a:xfrm>
        </p:grpSpPr>
        <p:sp>
          <p:nvSpPr>
            <p:cNvPr id="24" name="Rectangle: Rounded Corners 23">
              <a:extLst>
                <a:ext uri="{FF2B5EF4-FFF2-40B4-BE49-F238E27FC236}">
                  <a16:creationId xmlns:a16="http://schemas.microsoft.com/office/drawing/2014/main" id="{510DD08F-40AB-979F-8F6C-7FA808990BF5}"/>
                </a:ext>
              </a:extLst>
            </p:cNvPr>
            <p:cNvSpPr/>
            <p:nvPr/>
          </p:nvSpPr>
          <p:spPr>
            <a:xfrm>
              <a:off x="8082699" y="1651433"/>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Channel prioritization</a:t>
              </a:r>
            </a:p>
          </p:txBody>
        </p:sp>
        <p:sp>
          <p:nvSpPr>
            <p:cNvPr id="33" name="Rectangle: Rounded Corners 32">
              <a:extLst>
                <a:ext uri="{FF2B5EF4-FFF2-40B4-BE49-F238E27FC236}">
                  <a16:creationId xmlns:a16="http://schemas.microsoft.com/office/drawing/2014/main" id="{E205DAAE-FACD-57B6-DA30-B3D1C66C6CA1}"/>
                </a:ext>
              </a:extLst>
            </p:cNvPr>
            <p:cNvSpPr/>
            <p:nvPr/>
          </p:nvSpPr>
          <p:spPr>
            <a:xfrm>
              <a:off x="9644946" y="2216122"/>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Lato Light" panose="020F0502020204030203" pitchFamily="34" charset="0"/>
                  <a:ea typeface="Lato Light" panose="020F0502020204030203" pitchFamily="34" charset="0"/>
                  <a:cs typeface="Lato Light" panose="020F0502020204030203" pitchFamily="34" charset="0"/>
                </a:rPr>
                <a:t>Data Sharing </a:t>
              </a:r>
              <a:endPar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34" name="Rectangle: Rounded Corners 33">
              <a:extLst>
                <a:ext uri="{FF2B5EF4-FFF2-40B4-BE49-F238E27FC236}">
                  <a16:creationId xmlns:a16="http://schemas.microsoft.com/office/drawing/2014/main" id="{DEEDD7CA-DB91-2DBB-6E6A-BD36057B1886}"/>
                </a:ext>
              </a:extLst>
            </p:cNvPr>
            <p:cNvSpPr/>
            <p:nvPr/>
          </p:nvSpPr>
          <p:spPr>
            <a:xfrm>
              <a:off x="9813968" y="4404899"/>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Category engagement</a:t>
              </a:r>
            </a:p>
          </p:txBody>
        </p:sp>
        <p:sp>
          <p:nvSpPr>
            <p:cNvPr id="35" name="Rectangle: Rounded Corners 34">
              <a:extLst>
                <a:ext uri="{FF2B5EF4-FFF2-40B4-BE49-F238E27FC236}">
                  <a16:creationId xmlns:a16="http://schemas.microsoft.com/office/drawing/2014/main" id="{EDEEC245-6B9D-BA21-67AF-B12B52B9504B}"/>
                </a:ext>
              </a:extLst>
            </p:cNvPr>
            <p:cNvSpPr/>
            <p:nvPr/>
          </p:nvSpPr>
          <p:spPr>
            <a:xfrm>
              <a:off x="10193587" y="3671457"/>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Consumer access </a:t>
              </a:r>
            </a:p>
          </p:txBody>
        </p:sp>
        <p:sp>
          <p:nvSpPr>
            <p:cNvPr id="36" name="Rectangle: Rounded Corners 35">
              <a:extLst>
                <a:ext uri="{FF2B5EF4-FFF2-40B4-BE49-F238E27FC236}">
                  <a16:creationId xmlns:a16="http://schemas.microsoft.com/office/drawing/2014/main" id="{523B53AD-DF88-B4EB-D9EF-9C3E98436CA7}"/>
                </a:ext>
              </a:extLst>
            </p:cNvPr>
            <p:cNvSpPr/>
            <p:nvPr/>
          </p:nvSpPr>
          <p:spPr>
            <a:xfrm>
              <a:off x="8269348" y="5089964"/>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Account engagement </a:t>
              </a:r>
            </a:p>
          </p:txBody>
        </p:sp>
        <p:sp>
          <p:nvSpPr>
            <p:cNvPr id="37" name="Rectangle: Rounded Corners 36">
              <a:extLst>
                <a:ext uri="{FF2B5EF4-FFF2-40B4-BE49-F238E27FC236}">
                  <a16:creationId xmlns:a16="http://schemas.microsoft.com/office/drawing/2014/main" id="{E8BF4C51-030B-F042-3743-3C8A589AC034}"/>
                </a:ext>
              </a:extLst>
            </p:cNvPr>
            <p:cNvSpPr/>
            <p:nvPr/>
          </p:nvSpPr>
          <p:spPr>
            <a:xfrm>
              <a:off x="10102547" y="2896826"/>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Right Demographics </a:t>
              </a:r>
            </a:p>
          </p:txBody>
        </p:sp>
        <p:grpSp>
          <p:nvGrpSpPr>
            <p:cNvPr id="38" name="Group 37">
              <a:extLst>
                <a:ext uri="{FF2B5EF4-FFF2-40B4-BE49-F238E27FC236}">
                  <a16:creationId xmlns:a16="http://schemas.microsoft.com/office/drawing/2014/main" id="{009A7FD7-E572-6132-DE47-29C0B50CCE89}"/>
                </a:ext>
              </a:extLst>
            </p:cNvPr>
            <p:cNvGrpSpPr/>
            <p:nvPr/>
          </p:nvGrpSpPr>
          <p:grpSpPr>
            <a:xfrm>
              <a:off x="7403444" y="2111617"/>
              <a:ext cx="3155458" cy="3155458"/>
              <a:chOff x="6575671" y="2044240"/>
              <a:chExt cx="3155458" cy="3155458"/>
            </a:xfrm>
          </p:grpSpPr>
          <p:pic>
            <p:nvPicPr>
              <p:cNvPr id="39" name="Graphic 38" descr="Single gear outline">
                <a:extLst>
                  <a:ext uri="{FF2B5EF4-FFF2-40B4-BE49-F238E27FC236}">
                    <a16:creationId xmlns:a16="http://schemas.microsoft.com/office/drawing/2014/main" id="{D3E87EE6-3085-2B9D-DA23-9EA6E210CD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75671" y="2044240"/>
                <a:ext cx="3155458" cy="3155458"/>
              </a:xfrm>
              <a:prstGeom prst="rect">
                <a:avLst/>
              </a:prstGeom>
            </p:spPr>
          </p:pic>
          <p:sp>
            <p:nvSpPr>
              <p:cNvPr id="40" name="TextBox 39">
                <a:extLst>
                  <a:ext uri="{FF2B5EF4-FFF2-40B4-BE49-F238E27FC236}">
                    <a16:creationId xmlns:a16="http://schemas.microsoft.com/office/drawing/2014/main" id="{3111578E-AA43-ECD9-484E-5C2824A4DB7D}"/>
                  </a:ext>
                </a:extLst>
              </p:cNvPr>
              <p:cNvSpPr txBox="1"/>
              <p:nvPr/>
            </p:nvSpPr>
            <p:spPr>
              <a:xfrm>
                <a:off x="7145410" y="2861121"/>
                <a:ext cx="1931437"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rPr>
                  <a:t>Selection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rPr>
                  <a:t> Parameters</a:t>
                </a:r>
              </a:p>
            </p:txBody>
          </p:sp>
        </p:grpSp>
      </p:grpSp>
    </p:spTree>
    <p:extLst>
      <p:ext uri="{BB962C8B-B14F-4D97-AF65-F5344CB8AC3E}">
        <p14:creationId xmlns:p14="http://schemas.microsoft.com/office/powerpoint/2010/main" val="4006545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1F4DFC-6745-4340-92AA-5119D17C49A7}"/>
              </a:ext>
            </a:extLst>
          </p:cNvPr>
          <p:cNvSpPr txBox="1"/>
          <p:nvPr/>
        </p:nvSpPr>
        <p:spPr>
          <a:xfrm>
            <a:off x="94018" y="61048"/>
            <a:ext cx="5430883" cy="923330"/>
          </a:xfrm>
          <a:prstGeom prst="rect">
            <a:avLst/>
          </a:prstGeom>
          <a:noFill/>
          <a:ln>
            <a:noFill/>
          </a:ln>
        </p:spPr>
        <p:txBody>
          <a:bodyPr wrap="square" rtlCol="0">
            <a:spAutoFit/>
          </a:body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defTabSz="914217"/>
            <a:r>
              <a:rPr lang="en-US" b="1" dirty="0">
                <a:solidFill>
                  <a:schemeClr val="bg1">
                    <a:lumMod val="50000"/>
                  </a:schemeClr>
                </a:solidFill>
                <a:latin typeface="Poppins" panose="00000500000000000000" pitchFamily="2" charset="0"/>
                <a:cs typeface="Poppins" panose="00000500000000000000" pitchFamily="2" charset="0"/>
              </a:rPr>
              <a:t>Self evaluation questions !</a:t>
            </a:r>
          </a:p>
        </p:txBody>
      </p:sp>
      <p:pic>
        <p:nvPicPr>
          <p:cNvPr id="4" name="Picture 3" descr="Logo&#10;&#10;Description automatically generated">
            <a:extLst>
              <a:ext uri="{FF2B5EF4-FFF2-40B4-BE49-F238E27FC236}">
                <a16:creationId xmlns:a16="http://schemas.microsoft.com/office/drawing/2014/main" id="{229114E1-BFCC-4461-9ECE-DFCB3F63D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4439" y="123574"/>
            <a:ext cx="1601128" cy="372663"/>
          </a:xfrm>
          <a:prstGeom prst="rect">
            <a:avLst/>
          </a:prstGeom>
        </p:spPr>
      </p:pic>
      <p:sp>
        <p:nvSpPr>
          <p:cNvPr id="5" name="Rectangle 4">
            <a:extLst>
              <a:ext uri="{FF2B5EF4-FFF2-40B4-BE49-F238E27FC236}">
                <a16:creationId xmlns:a16="http://schemas.microsoft.com/office/drawing/2014/main" id="{D63C78A6-D571-4FB0-8523-6B00D0F757BC}"/>
              </a:ext>
            </a:extLst>
          </p:cNvPr>
          <p:cNvSpPr/>
          <p:nvPr/>
        </p:nvSpPr>
        <p:spPr>
          <a:xfrm>
            <a:off x="719844" y="1437476"/>
            <a:ext cx="6096000" cy="1349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endParaRP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rPr>
              <a:t>What is my brand strategy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My TM Tactics will be an extension of what my brand playbook research indicates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rPr>
              <a:t>My choice of consumer profiling and selection of accounts will greatly improve my success rate. </a:t>
            </a:r>
          </a:p>
        </p:txBody>
      </p:sp>
      <p:sp>
        <p:nvSpPr>
          <p:cNvPr id="8" name="Rectangle 7">
            <a:extLst>
              <a:ext uri="{FF2B5EF4-FFF2-40B4-BE49-F238E27FC236}">
                <a16:creationId xmlns:a16="http://schemas.microsoft.com/office/drawing/2014/main" id="{7237A0BA-FD6D-479D-81B3-9695B5B6CEFF}"/>
              </a:ext>
            </a:extLst>
          </p:cNvPr>
          <p:cNvSpPr/>
          <p:nvPr/>
        </p:nvSpPr>
        <p:spPr>
          <a:xfrm>
            <a:off x="6949585" y="1437476"/>
            <a:ext cx="2252778" cy="1349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100" dirty="0">
                <a:solidFill>
                  <a:schemeClr val="bg1">
                    <a:lumMod val="50000"/>
                  </a:schemeClr>
                </a:solidFill>
                <a:latin typeface="Lato Light" panose="020F0502020204030203"/>
              </a:rPr>
              <a:t>Numeric distribution is % of outlets selling a particular identified product</a:t>
            </a:r>
          </a:p>
        </p:txBody>
      </p:sp>
      <p:sp>
        <p:nvSpPr>
          <p:cNvPr id="9" name="Rectangle 8">
            <a:extLst>
              <a:ext uri="{FF2B5EF4-FFF2-40B4-BE49-F238E27FC236}">
                <a16:creationId xmlns:a16="http://schemas.microsoft.com/office/drawing/2014/main" id="{90A836A4-0812-4E6F-9F25-9D3841A5CD67}"/>
              </a:ext>
            </a:extLst>
          </p:cNvPr>
          <p:cNvSpPr/>
          <p:nvPr/>
        </p:nvSpPr>
        <p:spPr>
          <a:xfrm>
            <a:off x="6939859" y="2961562"/>
            <a:ext cx="2252778" cy="1349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100" dirty="0">
                <a:solidFill>
                  <a:schemeClr val="bg1">
                    <a:lumMod val="50000"/>
                  </a:schemeClr>
                </a:solidFill>
                <a:latin typeface="Lato Light" panose="020F0502020204030203"/>
              </a:rPr>
              <a:t>Volume weighted distribution is % of outlets whose share of </a:t>
            </a:r>
            <a:r>
              <a:rPr lang="en-GB" sz="1100">
                <a:solidFill>
                  <a:schemeClr val="bg1">
                    <a:lumMod val="50000"/>
                  </a:schemeClr>
                </a:solidFill>
                <a:latin typeface="Lato Light" panose="020F0502020204030203"/>
              </a:rPr>
              <a:t>relevant $ sales </a:t>
            </a:r>
            <a:r>
              <a:rPr lang="en-GB" sz="1100" dirty="0">
                <a:solidFill>
                  <a:schemeClr val="bg1">
                    <a:lumMod val="50000"/>
                  </a:schemeClr>
                </a:solidFill>
                <a:latin typeface="Lato Light" panose="020F0502020204030203"/>
              </a:rPr>
              <a:t>is higher than their numeric distribution selling a particular identified product</a:t>
            </a:r>
          </a:p>
        </p:txBody>
      </p:sp>
      <p:sp>
        <p:nvSpPr>
          <p:cNvPr id="10" name="Rectangle 9">
            <a:extLst>
              <a:ext uri="{FF2B5EF4-FFF2-40B4-BE49-F238E27FC236}">
                <a16:creationId xmlns:a16="http://schemas.microsoft.com/office/drawing/2014/main" id="{94CC6D67-0D08-4A3C-B8FF-7748F8C9E54B}"/>
              </a:ext>
            </a:extLst>
          </p:cNvPr>
          <p:cNvSpPr/>
          <p:nvPr/>
        </p:nvSpPr>
        <p:spPr>
          <a:xfrm>
            <a:off x="9319890" y="1437475"/>
            <a:ext cx="2252778" cy="2873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i="1" dirty="0">
                <a:solidFill>
                  <a:schemeClr val="bg1">
                    <a:lumMod val="50000"/>
                  </a:schemeClr>
                </a:solidFill>
                <a:latin typeface="Lato Light" panose="020F0502020204030203"/>
              </a:rPr>
              <a:t>Designing TM promotions , usually striking the right balance between the factors are Value , Communication ease , relevance and great mechanics</a:t>
            </a:r>
          </a:p>
        </p:txBody>
      </p:sp>
      <p:sp>
        <p:nvSpPr>
          <p:cNvPr id="11" name="TextBox 10">
            <a:extLst>
              <a:ext uri="{FF2B5EF4-FFF2-40B4-BE49-F238E27FC236}">
                <a16:creationId xmlns:a16="http://schemas.microsoft.com/office/drawing/2014/main" id="{A89DB505-0CF3-4FD5-9DC1-3E1094D3708C}"/>
              </a:ext>
            </a:extLst>
          </p:cNvPr>
          <p:cNvSpPr txBox="1"/>
          <p:nvPr/>
        </p:nvSpPr>
        <p:spPr>
          <a:xfrm>
            <a:off x="719845" y="1437476"/>
            <a:ext cx="1507790" cy="307777"/>
          </a:xfrm>
          <a:prstGeom prst="rect">
            <a:avLst/>
          </a:prstGeom>
          <a:solidFill>
            <a:srgbClr val="0091B5"/>
          </a:solidFill>
        </p:spPr>
        <p:txBody>
          <a:bodyPr wrap="square" rtlCol="0">
            <a:spAutoFit/>
          </a:bodyPr>
          <a:lstStyle/>
          <a:p>
            <a:r>
              <a:rPr lang="en-GB" sz="1400" dirty="0">
                <a:solidFill>
                  <a:schemeClr val="bg1"/>
                </a:solidFill>
                <a:latin typeface="Lato Light" panose="020F0502020204030203"/>
              </a:rPr>
              <a:t>Engaging</a:t>
            </a:r>
          </a:p>
        </p:txBody>
      </p:sp>
      <p:grpSp>
        <p:nvGrpSpPr>
          <p:cNvPr id="16" name="Group 15">
            <a:extLst>
              <a:ext uri="{FF2B5EF4-FFF2-40B4-BE49-F238E27FC236}">
                <a16:creationId xmlns:a16="http://schemas.microsoft.com/office/drawing/2014/main" id="{C076233D-2C7A-E82F-E5A3-2DD0848ABC04}"/>
              </a:ext>
            </a:extLst>
          </p:cNvPr>
          <p:cNvGrpSpPr/>
          <p:nvPr/>
        </p:nvGrpSpPr>
        <p:grpSpPr>
          <a:xfrm>
            <a:off x="719844" y="2976288"/>
            <a:ext cx="6096000" cy="1663089"/>
            <a:chOff x="719844" y="2976288"/>
            <a:chExt cx="6096000" cy="1349829"/>
          </a:xfrm>
        </p:grpSpPr>
        <p:sp>
          <p:nvSpPr>
            <p:cNvPr id="6" name="Rectangle 5">
              <a:extLst>
                <a:ext uri="{FF2B5EF4-FFF2-40B4-BE49-F238E27FC236}">
                  <a16:creationId xmlns:a16="http://schemas.microsoft.com/office/drawing/2014/main" id="{7A865F31-B5B7-411A-9BDF-E7FBEBC04316}"/>
                </a:ext>
              </a:extLst>
            </p:cNvPr>
            <p:cNvSpPr/>
            <p:nvPr/>
          </p:nvSpPr>
          <p:spPr>
            <a:xfrm>
              <a:off x="719844" y="2976288"/>
              <a:ext cx="6096000" cy="1349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endParaRP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endParaRP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rPr>
                <a:t>Do I have a set of promotional tactics which address Habits , Usage , and unmet needs or do I need something more before I engage my consumer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Can I profile my accounts based on demographics , habits , and category engagement success probabilities  </a:t>
              </a:r>
              <a:endPar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endParaRP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Where can I get the data to build a robust account selection plan </a:t>
              </a:r>
            </a:p>
            <a:p>
              <a:pPr marL="342900" indent="-342900">
                <a:buFont typeface="+mj-lt"/>
                <a:buAutoNum type="arabicPeriod"/>
                <a:defRPr/>
              </a:pPr>
              <a:r>
                <a:rPr lang="en-GB" sz="1100" dirty="0">
                  <a:solidFill>
                    <a:schemeClr val="bg1">
                      <a:lumMod val="50000"/>
                    </a:schemeClr>
                  </a:solidFill>
                  <a:latin typeface="Lato Light" panose="020F0502020204030203"/>
                </a:rPr>
                <a:t>Which categories , what brands and what communication / promotions will strike the right balance with my target market. </a:t>
              </a:r>
              <a:endPar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endParaRPr>
            </a:p>
          </p:txBody>
        </p:sp>
        <p:sp>
          <p:nvSpPr>
            <p:cNvPr id="12" name="TextBox 11">
              <a:extLst>
                <a:ext uri="{FF2B5EF4-FFF2-40B4-BE49-F238E27FC236}">
                  <a16:creationId xmlns:a16="http://schemas.microsoft.com/office/drawing/2014/main" id="{21997127-A2ED-4B59-BD61-1B3F7BB13319}"/>
                </a:ext>
              </a:extLst>
            </p:cNvPr>
            <p:cNvSpPr txBox="1"/>
            <p:nvPr/>
          </p:nvSpPr>
          <p:spPr>
            <a:xfrm>
              <a:off x="719844" y="2976288"/>
              <a:ext cx="1507790" cy="307777"/>
            </a:xfrm>
            <a:prstGeom prst="rect">
              <a:avLst/>
            </a:prstGeom>
            <a:solidFill>
              <a:srgbClr val="0091B5"/>
            </a:solidFill>
          </p:spPr>
          <p:txBody>
            <a:bodyPr wrap="square" rtlCol="0">
              <a:spAutoFit/>
            </a:bodyPr>
            <a:lstStyle/>
            <a:p>
              <a:r>
                <a:rPr lang="en-GB" sz="1400" dirty="0">
                  <a:solidFill>
                    <a:schemeClr val="bg1"/>
                  </a:solidFill>
                  <a:latin typeface="Lato Light" panose="020F0502020204030203"/>
                </a:rPr>
                <a:t>Evaluating </a:t>
              </a:r>
            </a:p>
          </p:txBody>
        </p:sp>
      </p:grpSp>
      <p:grpSp>
        <p:nvGrpSpPr>
          <p:cNvPr id="15" name="Group 14">
            <a:extLst>
              <a:ext uri="{FF2B5EF4-FFF2-40B4-BE49-F238E27FC236}">
                <a16:creationId xmlns:a16="http://schemas.microsoft.com/office/drawing/2014/main" id="{3061EB81-DFF6-4928-E4CB-47B1A446D59A}"/>
              </a:ext>
            </a:extLst>
          </p:cNvPr>
          <p:cNvGrpSpPr/>
          <p:nvPr/>
        </p:nvGrpSpPr>
        <p:grpSpPr>
          <a:xfrm>
            <a:off x="719844" y="4763258"/>
            <a:ext cx="6096000" cy="1560540"/>
            <a:chOff x="719844" y="4464874"/>
            <a:chExt cx="6096000" cy="1349873"/>
          </a:xfrm>
        </p:grpSpPr>
        <p:sp>
          <p:nvSpPr>
            <p:cNvPr id="7" name="Rectangle 6">
              <a:extLst>
                <a:ext uri="{FF2B5EF4-FFF2-40B4-BE49-F238E27FC236}">
                  <a16:creationId xmlns:a16="http://schemas.microsoft.com/office/drawing/2014/main" id="{3AE648F6-DCA6-4717-B814-518DA991C67B}"/>
                </a:ext>
              </a:extLst>
            </p:cNvPr>
            <p:cNvSpPr/>
            <p:nvPr/>
          </p:nvSpPr>
          <p:spPr>
            <a:xfrm>
              <a:off x="719844" y="4464918"/>
              <a:ext cx="6096000" cy="1349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endParaRPr lang="en-GB" sz="1100" dirty="0">
                <a:solidFill>
                  <a:schemeClr val="bg1">
                    <a:lumMod val="50000"/>
                  </a:schemeClr>
                </a:solidFill>
                <a:latin typeface="Lato Light" panose="020F0502020204030203"/>
              </a:endParaRP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Where do I get the data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rPr>
                <a:t>Which accounts should I prioritize</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What promotions should I develop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Which channels do I prioritize</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rPr>
                <a:t>Which categories do I engage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What products do I promote</a:t>
              </a:r>
              <a:endPar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endParaRPr>
            </a:p>
          </p:txBody>
        </p:sp>
        <p:sp>
          <p:nvSpPr>
            <p:cNvPr id="13" name="TextBox 12">
              <a:extLst>
                <a:ext uri="{FF2B5EF4-FFF2-40B4-BE49-F238E27FC236}">
                  <a16:creationId xmlns:a16="http://schemas.microsoft.com/office/drawing/2014/main" id="{99822233-AF21-48D0-9464-8DC2E3B96AB4}"/>
                </a:ext>
              </a:extLst>
            </p:cNvPr>
            <p:cNvSpPr txBox="1"/>
            <p:nvPr/>
          </p:nvSpPr>
          <p:spPr>
            <a:xfrm>
              <a:off x="719844" y="4464874"/>
              <a:ext cx="1507790" cy="307777"/>
            </a:xfrm>
            <a:prstGeom prst="rect">
              <a:avLst/>
            </a:prstGeom>
            <a:solidFill>
              <a:srgbClr val="0091B5"/>
            </a:solidFill>
          </p:spPr>
          <p:txBody>
            <a:bodyPr wrap="square" rtlCol="0">
              <a:spAutoFit/>
            </a:bodyPr>
            <a:lstStyle/>
            <a:p>
              <a:r>
                <a:rPr lang="en-GB" sz="1400" dirty="0">
                  <a:solidFill>
                    <a:schemeClr val="bg1"/>
                  </a:solidFill>
                  <a:latin typeface="Lato Light" panose="020F0502020204030203"/>
                </a:rPr>
                <a:t>Executing</a:t>
              </a:r>
            </a:p>
          </p:txBody>
        </p:sp>
      </p:grpSp>
      <p:sp>
        <p:nvSpPr>
          <p:cNvPr id="14" name="Rectangle 13">
            <a:extLst>
              <a:ext uri="{FF2B5EF4-FFF2-40B4-BE49-F238E27FC236}">
                <a16:creationId xmlns:a16="http://schemas.microsoft.com/office/drawing/2014/main" id="{6A626C10-0E96-4B2E-AF14-7ECC9E7BE7BA}"/>
              </a:ext>
            </a:extLst>
          </p:cNvPr>
          <p:cNvSpPr/>
          <p:nvPr/>
        </p:nvSpPr>
        <p:spPr>
          <a:xfrm>
            <a:off x="6949584" y="4464874"/>
            <a:ext cx="4623083" cy="1349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1">
                    <a:lumMod val="50000"/>
                  </a:schemeClr>
                </a:solidFill>
                <a:latin typeface="Lato Light" panose="020F0502020204030203"/>
              </a:rPr>
              <a:t>It’s a matter of asking .</a:t>
            </a:r>
          </a:p>
          <a:p>
            <a:pPr marL="228600" indent="-228600">
              <a:buFont typeface="+mj-lt"/>
              <a:buAutoNum type="arabicPeriod"/>
            </a:pPr>
            <a:r>
              <a:rPr lang="en-GB" sz="1600" i="1" dirty="0">
                <a:solidFill>
                  <a:schemeClr val="bg1">
                    <a:lumMod val="50000"/>
                  </a:schemeClr>
                </a:solidFill>
                <a:latin typeface="Lato Light" panose="020F0502020204030203"/>
              </a:rPr>
              <a:t>Engage the trade &amp; profile the consumer</a:t>
            </a:r>
          </a:p>
          <a:p>
            <a:pPr marL="228600" indent="-228600">
              <a:buFont typeface="+mj-lt"/>
              <a:buAutoNum type="arabicPeriod"/>
            </a:pPr>
            <a:r>
              <a:rPr lang="en-GB" sz="1600" i="1" dirty="0">
                <a:solidFill>
                  <a:schemeClr val="bg1">
                    <a:lumMod val="50000"/>
                  </a:schemeClr>
                </a:solidFill>
                <a:latin typeface="Lato Light" panose="020F0502020204030203"/>
              </a:rPr>
              <a:t>Develop a TM plan , align it with the brand plan</a:t>
            </a:r>
          </a:p>
          <a:p>
            <a:pPr marL="228600" indent="-228600">
              <a:buFont typeface="+mj-lt"/>
              <a:buAutoNum type="arabicPeriod"/>
            </a:pPr>
            <a:r>
              <a:rPr lang="en-GB" sz="1600" i="1" dirty="0">
                <a:solidFill>
                  <a:schemeClr val="bg1">
                    <a:lumMod val="50000"/>
                  </a:schemeClr>
                </a:solidFill>
                <a:latin typeface="Lato Light" panose="020F0502020204030203"/>
              </a:rPr>
              <a:t>Engage the decision makers in the trade to get basic alignment , don’t surprise them. </a:t>
            </a:r>
          </a:p>
        </p:txBody>
      </p:sp>
      <p:sp>
        <p:nvSpPr>
          <p:cNvPr id="2" name="TextBox 1">
            <a:extLst>
              <a:ext uri="{FF2B5EF4-FFF2-40B4-BE49-F238E27FC236}">
                <a16:creationId xmlns:a16="http://schemas.microsoft.com/office/drawing/2014/main" id="{BADEC715-0BE8-784E-A06C-5FD56AECA868}"/>
              </a:ext>
            </a:extLst>
          </p:cNvPr>
          <p:cNvSpPr txBox="1"/>
          <p:nvPr/>
        </p:nvSpPr>
        <p:spPr>
          <a:xfrm>
            <a:off x="4774131" y="6556045"/>
            <a:ext cx="2858703" cy="230832"/>
          </a:xfrm>
          <a:prstGeom prst="rect">
            <a:avLst/>
          </a:prstGeom>
          <a:noFill/>
        </p:spPr>
        <p:txBody>
          <a:bodyPr wrap="square" rtlCol="0">
            <a:spAutoFit/>
          </a:bodyPr>
          <a:lstStyle/>
          <a:p>
            <a:pPr algn="ctr"/>
            <a:r>
              <a:rPr lang="en-GB" sz="900" dirty="0">
                <a:latin typeface="Lato Light" panose="020F0502020204030203" pitchFamily="34" charset="0"/>
                <a:ea typeface="Lato Light" panose="020F0502020204030203" pitchFamily="34" charset="0"/>
                <a:cs typeface="Lato Light" panose="020F0502020204030203" pitchFamily="34" charset="0"/>
              </a:rPr>
              <a:t>www.upskilpro.com</a:t>
            </a:r>
          </a:p>
        </p:txBody>
      </p:sp>
    </p:spTree>
    <p:extLst>
      <p:ext uri="{BB962C8B-B14F-4D97-AF65-F5344CB8AC3E}">
        <p14:creationId xmlns:p14="http://schemas.microsoft.com/office/powerpoint/2010/main" val="2898578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E6B7A4-5106-6A01-18BE-88C6F73A7F2C}"/>
              </a:ext>
            </a:extLst>
          </p:cNvPr>
          <p:cNvSpPr txBox="1"/>
          <p:nvPr/>
        </p:nvSpPr>
        <p:spPr>
          <a:xfrm>
            <a:off x="172688" y="130842"/>
            <a:ext cx="8520495" cy="80797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a:t>
            </a:r>
            <a:r>
              <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dirty="0">
                <a:solidFill>
                  <a:schemeClr val="bg1">
                    <a:lumMod val="50000"/>
                  </a:schemeClr>
                </a:solidFill>
                <a:latin typeface="Poppins" panose="00000500000000000000" pitchFamily="2" charset="0"/>
                <a:cs typeface="Poppins" panose="00000500000000000000" pitchFamily="2" charset="0"/>
              </a:rPr>
              <a:t>Segmenting Customers</a:t>
            </a:r>
          </a:p>
        </p:txBody>
      </p:sp>
      <p:pic>
        <p:nvPicPr>
          <p:cNvPr id="5" name="Picture 4" descr="Logo&#10;&#10;Description automatically generated">
            <a:extLst>
              <a:ext uri="{FF2B5EF4-FFF2-40B4-BE49-F238E27FC236}">
                <a16:creationId xmlns:a16="http://schemas.microsoft.com/office/drawing/2014/main" id="{729CBBFF-E07D-E058-39AB-02CB1271F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6" name="Footer Placeholder 3">
            <a:extLst>
              <a:ext uri="{FF2B5EF4-FFF2-40B4-BE49-F238E27FC236}">
                <a16:creationId xmlns:a16="http://schemas.microsoft.com/office/drawing/2014/main" id="{B69D208E-C2A9-6C71-6638-1F8F218B24F2}"/>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sp>
        <p:nvSpPr>
          <p:cNvPr id="24" name="TextBox 23">
            <a:extLst>
              <a:ext uri="{FF2B5EF4-FFF2-40B4-BE49-F238E27FC236}">
                <a16:creationId xmlns:a16="http://schemas.microsoft.com/office/drawing/2014/main" id="{86714AF3-13D1-7594-5951-78DFF4D7CB05}"/>
              </a:ext>
            </a:extLst>
          </p:cNvPr>
          <p:cNvSpPr txBox="1"/>
          <p:nvPr/>
        </p:nvSpPr>
        <p:spPr>
          <a:xfrm>
            <a:off x="2996525" y="5352249"/>
            <a:ext cx="3213664" cy="769441"/>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r>
              <a:rPr kumimoji="0" lang="en-GB" sz="11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Star Quadrant - investment for growth </a:t>
            </a: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r>
              <a:rPr kumimoji="0" lang="en-GB" sz="11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Strategic Quadrant – strategic investment </a:t>
            </a: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r>
              <a:rPr kumimoji="0" lang="en-GB" sz="11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Status Quadrant – proactive maintenance </a:t>
            </a: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r>
              <a:rPr kumimoji="0" lang="en-GB" sz="11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Streamline Quadrant – management for cash.</a:t>
            </a:r>
          </a:p>
        </p:txBody>
      </p:sp>
      <p:sp>
        <p:nvSpPr>
          <p:cNvPr id="25" name="Speech Bubble: Rectangle with Corners Rounded 24">
            <a:extLst>
              <a:ext uri="{FF2B5EF4-FFF2-40B4-BE49-F238E27FC236}">
                <a16:creationId xmlns:a16="http://schemas.microsoft.com/office/drawing/2014/main" id="{04FB6E7A-D717-1D8C-5758-6B671947CAA3}"/>
              </a:ext>
            </a:extLst>
          </p:cNvPr>
          <p:cNvSpPr/>
          <p:nvPr/>
        </p:nvSpPr>
        <p:spPr>
          <a:xfrm>
            <a:off x="7396124" y="701913"/>
            <a:ext cx="3305367" cy="1064904"/>
          </a:xfrm>
          <a:prstGeom prst="wedgeRoundRectCallout">
            <a:avLst>
              <a:gd name="adj1" fmla="val -62290"/>
              <a:gd name="adj2" fmla="val 48056"/>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The systematic assessment approach described in this chapter enables suppliers to build a portfolio view of their customers that drives many further insights, decisions and expectations about them, which is much more realistic and powerful than the key customer lists that many suppliers use. </a:t>
            </a:r>
            <a:endParaRPr kumimoji="0" lang="en-GB" sz="1000" b="0" i="1" u="none" strike="noStrike" kern="1200" cap="none" spc="0" normalizeH="0" baseline="0" noProof="0" dirty="0">
              <a:ln>
                <a:noFill/>
              </a:ln>
              <a:solidFill>
                <a:prstClr val="black"/>
              </a:solidFill>
              <a:effectLst/>
              <a:uLnTx/>
              <a:uFillTx/>
              <a:latin typeface="Lato Light"/>
              <a:ea typeface="+mn-ea"/>
              <a:cs typeface="+mn-cs"/>
            </a:endParaRPr>
          </a:p>
        </p:txBody>
      </p:sp>
      <p:sp>
        <p:nvSpPr>
          <p:cNvPr id="26" name="TextBox 25">
            <a:extLst>
              <a:ext uri="{FF2B5EF4-FFF2-40B4-BE49-F238E27FC236}">
                <a16:creationId xmlns:a16="http://schemas.microsoft.com/office/drawing/2014/main" id="{B880115B-0DB3-5F13-0A5F-6D5FABDB53AC}"/>
              </a:ext>
            </a:extLst>
          </p:cNvPr>
          <p:cNvSpPr txBox="1"/>
          <p:nvPr/>
        </p:nvSpPr>
        <p:spPr>
          <a:xfrm>
            <a:off x="5609058" y="5004997"/>
            <a:ext cx="15648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Lato Light"/>
                <a:ea typeface="+mn-ea"/>
                <a:cs typeface="+mn-cs"/>
              </a:rPr>
              <a:t>Value  </a:t>
            </a:r>
          </a:p>
        </p:txBody>
      </p:sp>
      <p:sp>
        <p:nvSpPr>
          <p:cNvPr id="33" name="Rectangle 32">
            <a:extLst>
              <a:ext uri="{FF2B5EF4-FFF2-40B4-BE49-F238E27FC236}">
                <a16:creationId xmlns:a16="http://schemas.microsoft.com/office/drawing/2014/main" id="{720786D1-D007-7EFB-170C-06AE6B8B1C47}"/>
              </a:ext>
            </a:extLst>
          </p:cNvPr>
          <p:cNvSpPr/>
          <p:nvPr/>
        </p:nvSpPr>
        <p:spPr>
          <a:xfrm>
            <a:off x="3086101" y="2067657"/>
            <a:ext cx="3305368" cy="13706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lumMod val="50000"/>
                  <a:lumOff val="50000"/>
                </a:prstClr>
              </a:solidFill>
              <a:effectLst/>
              <a:uLnTx/>
              <a:uFillTx/>
              <a:latin typeface="Lato Light"/>
              <a:ea typeface="+mn-ea"/>
              <a:cs typeface="+mn-cs"/>
            </a:endParaRPr>
          </a:p>
        </p:txBody>
      </p:sp>
      <p:sp>
        <p:nvSpPr>
          <p:cNvPr id="34" name="Rectangle 33">
            <a:extLst>
              <a:ext uri="{FF2B5EF4-FFF2-40B4-BE49-F238E27FC236}">
                <a16:creationId xmlns:a16="http://schemas.microsoft.com/office/drawing/2014/main" id="{A52084EB-2B29-76D0-2049-A9EF8E219172}"/>
              </a:ext>
            </a:extLst>
          </p:cNvPr>
          <p:cNvSpPr/>
          <p:nvPr/>
        </p:nvSpPr>
        <p:spPr>
          <a:xfrm>
            <a:off x="6426068" y="2067719"/>
            <a:ext cx="3305368" cy="13706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Lato Light"/>
              <a:ea typeface="+mn-ea"/>
              <a:cs typeface="+mn-cs"/>
            </a:endParaRPr>
          </a:p>
        </p:txBody>
      </p:sp>
      <p:sp>
        <p:nvSpPr>
          <p:cNvPr id="35" name="Rectangle 34">
            <a:extLst>
              <a:ext uri="{FF2B5EF4-FFF2-40B4-BE49-F238E27FC236}">
                <a16:creationId xmlns:a16="http://schemas.microsoft.com/office/drawing/2014/main" id="{27C744B8-D797-D7A4-533C-71BE97EFB97F}"/>
              </a:ext>
            </a:extLst>
          </p:cNvPr>
          <p:cNvSpPr/>
          <p:nvPr/>
        </p:nvSpPr>
        <p:spPr>
          <a:xfrm>
            <a:off x="3086101" y="3461910"/>
            <a:ext cx="3305368" cy="13706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sp>
        <p:nvSpPr>
          <p:cNvPr id="36" name="Rectangle 35">
            <a:extLst>
              <a:ext uri="{FF2B5EF4-FFF2-40B4-BE49-F238E27FC236}">
                <a16:creationId xmlns:a16="http://schemas.microsoft.com/office/drawing/2014/main" id="{1D89F18B-5E1C-454C-7F38-7E64B8954487}"/>
              </a:ext>
            </a:extLst>
          </p:cNvPr>
          <p:cNvSpPr/>
          <p:nvPr/>
        </p:nvSpPr>
        <p:spPr>
          <a:xfrm>
            <a:off x="6426068" y="3461910"/>
            <a:ext cx="3305368" cy="13706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cxnSp>
        <p:nvCxnSpPr>
          <p:cNvPr id="37" name="Straight Arrow Connector 36">
            <a:extLst>
              <a:ext uri="{FF2B5EF4-FFF2-40B4-BE49-F238E27FC236}">
                <a16:creationId xmlns:a16="http://schemas.microsoft.com/office/drawing/2014/main" id="{9176ADCA-10F1-59E1-848B-87E91FD0F52F}"/>
              </a:ext>
            </a:extLst>
          </p:cNvPr>
          <p:cNvCxnSpPr>
            <a:cxnSpLocks/>
          </p:cNvCxnSpPr>
          <p:nvPr/>
        </p:nvCxnSpPr>
        <p:spPr>
          <a:xfrm flipV="1">
            <a:off x="2936446" y="1766817"/>
            <a:ext cx="0" cy="3337028"/>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0000DA6-9968-4612-0E3A-6AF333EB56F6}"/>
              </a:ext>
            </a:extLst>
          </p:cNvPr>
          <p:cNvCxnSpPr>
            <a:cxnSpLocks/>
          </p:cNvCxnSpPr>
          <p:nvPr/>
        </p:nvCxnSpPr>
        <p:spPr>
          <a:xfrm>
            <a:off x="2715209" y="4942769"/>
            <a:ext cx="7212562"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30F3FD4-EFBA-B2DC-D768-D3C1012A809A}"/>
              </a:ext>
            </a:extLst>
          </p:cNvPr>
          <p:cNvSpPr txBox="1"/>
          <p:nvPr/>
        </p:nvSpPr>
        <p:spPr>
          <a:xfrm rot="16200000">
            <a:off x="1932798" y="3299830"/>
            <a:ext cx="15648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Lato Light"/>
                <a:ea typeface="+mn-ea"/>
                <a:cs typeface="+mn-cs"/>
              </a:rPr>
              <a:t>Importance </a:t>
            </a:r>
          </a:p>
        </p:txBody>
      </p:sp>
      <p:sp>
        <p:nvSpPr>
          <p:cNvPr id="40" name="TextBox 39">
            <a:extLst>
              <a:ext uri="{FF2B5EF4-FFF2-40B4-BE49-F238E27FC236}">
                <a16:creationId xmlns:a16="http://schemas.microsoft.com/office/drawing/2014/main" id="{A5834300-E71A-BAB6-BA5F-A49E9330D1FF}"/>
              </a:ext>
            </a:extLst>
          </p:cNvPr>
          <p:cNvSpPr txBox="1"/>
          <p:nvPr/>
        </p:nvSpPr>
        <p:spPr>
          <a:xfrm>
            <a:off x="5609058" y="5004997"/>
            <a:ext cx="15648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Lato Light"/>
                <a:ea typeface="+mn-ea"/>
                <a:cs typeface="+mn-cs"/>
              </a:rPr>
              <a:t>Value  </a:t>
            </a:r>
          </a:p>
        </p:txBody>
      </p:sp>
      <p:sp>
        <p:nvSpPr>
          <p:cNvPr id="41" name="TextBox 40">
            <a:extLst>
              <a:ext uri="{FF2B5EF4-FFF2-40B4-BE49-F238E27FC236}">
                <a16:creationId xmlns:a16="http://schemas.microsoft.com/office/drawing/2014/main" id="{C0029700-AF4A-C7A3-3179-A7CF5EFBB3AA}"/>
              </a:ext>
            </a:extLst>
          </p:cNvPr>
          <p:cNvSpPr txBox="1"/>
          <p:nvPr/>
        </p:nvSpPr>
        <p:spPr>
          <a:xfrm>
            <a:off x="7586953" y="2067719"/>
            <a:ext cx="214448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Star Customers </a:t>
            </a:r>
          </a:p>
        </p:txBody>
      </p:sp>
      <p:sp>
        <p:nvSpPr>
          <p:cNvPr id="42" name="TextBox 41">
            <a:extLst>
              <a:ext uri="{FF2B5EF4-FFF2-40B4-BE49-F238E27FC236}">
                <a16:creationId xmlns:a16="http://schemas.microsoft.com/office/drawing/2014/main" id="{824AFCF0-2199-247E-45D7-043E04563905}"/>
              </a:ext>
            </a:extLst>
          </p:cNvPr>
          <p:cNvSpPr txBox="1"/>
          <p:nvPr/>
        </p:nvSpPr>
        <p:spPr>
          <a:xfrm>
            <a:off x="2114742" y="2090670"/>
            <a:ext cx="672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Lato Light"/>
                <a:ea typeface="+mn-ea"/>
                <a:cs typeface="+mn-cs"/>
              </a:rPr>
              <a:t>High </a:t>
            </a:r>
          </a:p>
        </p:txBody>
      </p:sp>
      <p:sp>
        <p:nvSpPr>
          <p:cNvPr id="43" name="TextBox 42">
            <a:extLst>
              <a:ext uri="{FF2B5EF4-FFF2-40B4-BE49-F238E27FC236}">
                <a16:creationId xmlns:a16="http://schemas.microsoft.com/office/drawing/2014/main" id="{C4215790-1FAA-DDE3-1C9E-1B70A7234311}"/>
              </a:ext>
            </a:extLst>
          </p:cNvPr>
          <p:cNvSpPr txBox="1"/>
          <p:nvPr/>
        </p:nvSpPr>
        <p:spPr>
          <a:xfrm>
            <a:off x="2229797" y="4541674"/>
            <a:ext cx="672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Lato Light"/>
                <a:ea typeface="+mn-ea"/>
                <a:cs typeface="+mn-cs"/>
              </a:rPr>
              <a:t>Low </a:t>
            </a:r>
          </a:p>
        </p:txBody>
      </p:sp>
      <p:sp>
        <p:nvSpPr>
          <p:cNvPr id="44" name="TextBox 43">
            <a:extLst>
              <a:ext uri="{FF2B5EF4-FFF2-40B4-BE49-F238E27FC236}">
                <a16:creationId xmlns:a16="http://schemas.microsoft.com/office/drawing/2014/main" id="{A1CF982E-BB43-2B30-5657-48C4A8E44FE4}"/>
              </a:ext>
            </a:extLst>
          </p:cNvPr>
          <p:cNvSpPr txBox="1"/>
          <p:nvPr/>
        </p:nvSpPr>
        <p:spPr>
          <a:xfrm>
            <a:off x="2936966" y="4994004"/>
            <a:ext cx="672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Lato Light"/>
                <a:ea typeface="+mn-ea"/>
                <a:cs typeface="+mn-cs"/>
              </a:rPr>
              <a:t>Low </a:t>
            </a:r>
          </a:p>
        </p:txBody>
      </p:sp>
      <p:sp>
        <p:nvSpPr>
          <p:cNvPr id="45" name="TextBox 44">
            <a:extLst>
              <a:ext uri="{FF2B5EF4-FFF2-40B4-BE49-F238E27FC236}">
                <a16:creationId xmlns:a16="http://schemas.microsoft.com/office/drawing/2014/main" id="{473D1ED7-3B55-38B3-0E97-6DDF73661BD0}"/>
              </a:ext>
            </a:extLst>
          </p:cNvPr>
          <p:cNvSpPr txBox="1"/>
          <p:nvPr/>
        </p:nvSpPr>
        <p:spPr>
          <a:xfrm>
            <a:off x="8944818" y="5036595"/>
            <a:ext cx="672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Lato Light"/>
                <a:ea typeface="+mn-ea"/>
                <a:cs typeface="+mn-cs"/>
              </a:rPr>
              <a:t>High </a:t>
            </a:r>
          </a:p>
        </p:txBody>
      </p:sp>
      <p:sp>
        <p:nvSpPr>
          <p:cNvPr id="46" name="TextBox 45">
            <a:extLst>
              <a:ext uri="{FF2B5EF4-FFF2-40B4-BE49-F238E27FC236}">
                <a16:creationId xmlns:a16="http://schemas.microsoft.com/office/drawing/2014/main" id="{943A07FB-90B7-B8EE-F3BF-9CD10528F8AE}"/>
              </a:ext>
            </a:extLst>
          </p:cNvPr>
          <p:cNvSpPr txBox="1"/>
          <p:nvPr/>
        </p:nvSpPr>
        <p:spPr>
          <a:xfrm>
            <a:off x="3076575" y="3435306"/>
            <a:ext cx="1453641"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Streamline Customers </a:t>
            </a:r>
          </a:p>
        </p:txBody>
      </p:sp>
      <p:sp>
        <p:nvSpPr>
          <p:cNvPr id="47" name="TextBox 46">
            <a:extLst>
              <a:ext uri="{FF2B5EF4-FFF2-40B4-BE49-F238E27FC236}">
                <a16:creationId xmlns:a16="http://schemas.microsoft.com/office/drawing/2014/main" id="{561CB964-07BF-5488-223D-DADC104231C0}"/>
              </a:ext>
            </a:extLst>
          </p:cNvPr>
          <p:cNvSpPr txBox="1"/>
          <p:nvPr/>
        </p:nvSpPr>
        <p:spPr>
          <a:xfrm>
            <a:off x="7641816" y="3435728"/>
            <a:ext cx="214448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Status Customers </a:t>
            </a:r>
          </a:p>
        </p:txBody>
      </p:sp>
      <p:sp>
        <p:nvSpPr>
          <p:cNvPr id="48" name="TextBox 47">
            <a:extLst>
              <a:ext uri="{FF2B5EF4-FFF2-40B4-BE49-F238E27FC236}">
                <a16:creationId xmlns:a16="http://schemas.microsoft.com/office/drawing/2014/main" id="{A00D17DF-9327-2EE5-1C05-5D667C96AAA0}"/>
              </a:ext>
            </a:extLst>
          </p:cNvPr>
          <p:cNvSpPr txBox="1"/>
          <p:nvPr/>
        </p:nvSpPr>
        <p:spPr>
          <a:xfrm>
            <a:off x="3076575" y="2066857"/>
            <a:ext cx="1367514"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Strategic Customers </a:t>
            </a:r>
          </a:p>
        </p:txBody>
      </p:sp>
      <p:pic>
        <p:nvPicPr>
          <p:cNvPr id="49" name="Graphic 48" descr="Filter outline">
            <a:extLst>
              <a:ext uri="{FF2B5EF4-FFF2-40B4-BE49-F238E27FC236}">
                <a16:creationId xmlns:a16="http://schemas.microsoft.com/office/drawing/2014/main" id="{BE3FAED7-88F2-2102-997A-FAD39A1587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4426" y="3792437"/>
            <a:ext cx="856072" cy="856072"/>
          </a:xfrm>
          <a:prstGeom prst="rect">
            <a:avLst/>
          </a:prstGeom>
        </p:spPr>
      </p:pic>
      <p:pic>
        <p:nvPicPr>
          <p:cNvPr id="50" name="Graphic 49" descr="Video camera with solid fill">
            <a:extLst>
              <a:ext uri="{FF2B5EF4-FFF2-40B4-BE49-F238E27FC236}">
                <a16:creationId xmlns:a16="http://schemas.microsoft.com/office/drawing/2014/main" id="{5547E7A2-DBB3-5D25-16E7-6B17C2350C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72912" y="3827785"/>
            <a:ext cx="785896" cy="785896"/>
          </a:xfrm>
          <a:prstGeom prst="rect">
            <a:avLst/>
          </a:prstGeom>
        </p:spPr>
      </p:pic>
      <p:pic>
        <p:nvPicPr>
          <p:cNvPr id="51" name="Graphic 50" descr="Target Audience outline">
            <a:extLst>
              <a:ext uri="{FF2B5EF4-FFF2-40B4-BE49-F238E27FC236}">
                <a16:creationId xmlns:a16="http://schemas.microsoft.com/office/drawing/2014/main" id="{48FF14FF-6EAE-D515-C806-AAE56C643C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13380" y="2429403"/>
            <a:ext cx="912092" cy="912092"/>
          </a:xfrm>
          <a:prstGeom prst="rect">
            <a:avLst/>
          </a:prstGeom>
        </p:spPr>
      </p:pic>
      <p:pic>
        <p:nvPicPr>
          <p:cNvPr id="52" name="Graphic 51" descr="Star outline">
            <a:extLst>
              <a:ext uri="{FF2B5EF4-FFF2-40B4-BE49-F238E27FC236}">
                <a16:creationId xmlns:a16="http://schemas.microsoft.com/office/drawing/2014/main" id="{5D6B5AC5-95CC-2B42-FCB9-9C88208E80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63168" y="2465284"/>
            <a:ext cx="780464" cy="780464"/>
          </a:xfrm>
          <a:prstGeom prst="rect">
            <a:avLst/>
          </a:prstGeom>
        </p:spPr>
      </p:pic>
    </p:spTree>
    <p:extLst>
      <p:ext uri="{BB962C8B-B14F-4D97-AF65-F5344CB8AC3E}">
        <p14:creationId xmlns:p14="http://schemas.microsoft.com/office/powerpoint/2010/main" val="4210234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C2368F-9F2E-DDE6-EBDA-AF2A7DA50A1A}"/>
              </a:ext>
            </a:extLst>
          </p:cNvPr>
          <p:cNvSpPr txBox="1"/>
          <p:nvPr/>
        </p:nvSpPr>
        <p:spPr>
          <a:xfrm>
            <a:off x="7683561" y="1015823"/>
            <a:ext cx="4402372" cy="487005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Fulfilling Corporate Strategy</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Do</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Key Customers can contribute anywhere from single digit to double digit accounts , aim for a sweet spot of neither too high or low as the list must be manageable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Your TM aspirants must be Business leaders in the chosen category or business or in the channel with a view to grow along with you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These TM aspirants will be able to make a contribution to your growth and delivery of your strategic vision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A big customer need not necessarily become a KAM aspirant conversely a small account need not necessarily not become a KAM aspirant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Build the Customer portfolio using the critical qualifiers to make it to your list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Do Not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Predefine the TM list of customers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Add known accounts friendly to you</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Add accounts will not be able to deliver your corporate strategy and vision   </a:t>
            </a:r>
          </a:p>
        </p:txBody>
      </p:sp>
      <p:sp>
        <p:nvSpPr>
          <p:cNvPr id="4" name="TextBox 3">
            <a:extLst>
              <a:ext uri="{FF2B5EF4-FFF2-40B4-BE49-F238E27FC236}">
                <a16:creationId xmlns:a16="http://schemas.microsoft.com/office/drawing/2014/main" id="{659D1B85-F65F-3B0E-3840-7796979E301D}"/>
              </a:ext>
            </a:extLst>
          </p:cNvPr>
          <p:cNvSpPr txBox="1"/>
          <p:nvPr/>
        </p:nvSpPr>
        <p:spPr>
          <a:xfrm>
            <a:off x="182314" y="130843"/>
            <a:ext cx="8520495" cy="80797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a:t>
            </a:r>
            <a:r>
              <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dirty="0">
                <a:solidFill>
                  <a:schemeClr val="bg1">
                    <a:lumMod val="50000"/>
                  </a:schemeClr>
                </a:solidFill>
                <a:latin typeface="Poppins" panose="00000500000000000000" pitchFamily="2" charset="0"/>
                <a:cs typeface="Poppins" panose="00000500000000000000" pitchFamily="2" charset="0"/>
              </a:rPr>
              <a:t>Aligning KAM to Brand Corporate Strategy</a:t>
            </a:r>
          </a:p>
        </p:txBody>
      </p:sp>
      <p:pic>
        <p:nvPicPr>
          <p:cNvPr id="5" name="Picture 4" descr="Logo&#10;&#10;Description automatically generated">
            <a:extLst>
              <a:ext uri="{FF2B5EF4-FFF2-40B4-BE49-F238E27FC236}">
                <a16:creationId xmlns:a16="http://schemas.microsoft.com/office/drawing/2014/main" id="{B7400DED-A8C4-C4E7-9046-B10E8BC6A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6" name="Footer Placeholder 3">
            <a:extLst>
              <a:ext uri="{FF2B5EF4-FFF2-40B4-BE49-F238E27FC236}">
                <a16:creationId xmlns:a16="http://schemas.microsoft.com/office/drawing/2014/main" id="{B67A9297-C755-B16B-76CB-D30B03242F76}"/>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sp>
        <p:nvSpPr>
          <p:cNvPr id="7" name="Rectangle 6">
            <a:extLst>
              <a:ext uri="{FF2B5EF4-FFF2-40B4-BE49-F238E27FC236}">
                <a16:creationId xmlns:a16="http://schemas.microsoft.com/office/drawing/2014/main" id="{FC4DA554-44A8-12E5-BF1A-375179D726FC}"/>
              </a:ext>
            </a:extLst>
          </p:cNvPr>
          <p:cNvSpPr/>
          <p:nvPr/>
        </p:nvSpPr>
        <p:spPr>
          <a:xfrm>
            <a:off x="1659989" y="2848921"/>
            <a:ext cx="1587561" cy="11103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Trade Marketing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Accounts </a:t>
            </a:r>
          </a:p>
        </p:txBody>
      </p:sp>
      <p:sp>
        <p:nvSpPr>
          <p:cNvPr id="8" name="Rectangle 7">
            <a:extLst>
              <a:ext uri="{FF2B5EF4-FFF2-40B4-BE49-F238E27FC236}">
                <a16:creationId xmlns:a16="http://schemas.microsoft.com/office/drawing/2014/main" id="{FF5B244B-2D5F-F32B-2D84-FB9A807E2D19}"/>
              </a:ext>
            </a:extLst>
          </p:cNvPr>
          <p:cNvSpPr/>
          <p:nvPr/>
        </p:nvSpPr>
        <p:spPr>
          <a:xfrm>
            <a:off x="3247550" y="4063976"/>
            <a:ext cx="1587561" cy="6873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Segment Leaders</a:t>
            </a:r>
          </a:p>
        </p:txBody>
      </p:sp>
      <p:sp>
        <p:nvSpPr>
          <p:cNvPr id="9" name="Rectangle 8">
            <a:extLst>
              <a:ext uri="{FF2B5EF4-FFF2-40B4-BE49-F238E27FC236}">
                <a16:creationId xmlns:a16="http://schemas.microsoft.com/office/drawing/2014/main" id="{A29F687C-77C4-50CB-63AA-5BEA232EB5A7}"/>
              </a:ext>
            </a:extLst>
          </p:cNvPr>
          <p:cNvSpPr/>
          <p:nvPr/>
        </p:nvSpPr>
        <p:spPr>
          <a:xfrm>
            <a:off x="5668011" y="4063976"/>
            <a:ext cx="1798259" cy="6873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Channel Leaders </a:t>
            </a:r>
          </a:p>
        </p:txBody>
      </p:sp>
      <p:sp>
        <p:nvSpPr>
          <p:cNvPr id="10" name="Rectangle 9">
            <a:extLst>
              <a:ext uri="{FF2B5EF4-FFF2-40B4-BE49-F238E27FC236}">
                <a16:creationId xmlns:a16="http://schemas.microsoft.com/office/drawing/2014/main" id="{6894401A-501A-01C7-CC5F-016C1C956B54}"/>
              </a:ext>
            </a:extLst>
          </p:cNvPr>
          <p:cNvSpPr/>
          <p:nvPr/>
        </p:nvSpPr>
        <p:spPr>
          <a:xfrm>
            <a:off x="1637290" y="1429556"/>
            <a:ext cx="1587561" cy="11103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Brand Strategy  </a:t>
            </a:r>
          </a:p>
        </p:txBody>
      </p:sp>
      <p:sp>
        <p:nvSpPr>
          <p:cNvPr id="2" name="Arrow: Up-Down 1">
            <a:extLst>
              <a:ext uri="{FF2B5EF4-FFF2-40B4-BE49-F238E27FC236}">
                <a16:creationId xmlns:a16="http://schemas.microsoft.com/office/drawing/2014/main" id="{501F6327-04C1-B39C-ABA5-6032E41BB23D}"/>
              </a:ext>
            </a:extLst>
          </p:cNvPr>
          <p:cNvSpPr/>
          <p:nvPr/>
        </p:nvSpPr>
        <p:spPr>
          <a:xfrm rot="5400000">
            <a:off x="5050203" y="3985612"/>
            <a:ext cx="402716" cy="832900"/>
          </a:xfrm>
          <a:prstGeom prst="up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1" name="Rectangle 10">
            <a:extLst>
              <a:ext uri="{FF2B5EF4-FFF2-40B4-BE49-F238E27FC236}">
                <a16:creationId xmlns:a16="http://schemas.microsoft.com/office/drawing/2014/main" id="{D2834660-338D-7A1B-CC57-DDEE1D542A91}"/>
              </a:ext>
            </a:extLst>
          </p:cNvPr>
          <p:cNvSpPr/>
          <p:nvPr/>
        </p:nvSpPr>
        <p:spPr>
          <a:xfrm>
            <a:off x="1637290" y="4830121"/>
            <a:ext cx="1587561" cy="11103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Rest of your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Accounts </a:t>
            </a:r>
          </a:p>
        </p:txBody>
      </p:sp>
      <p:sp>
        <p:nvSpPr>
          <p:cNvPr id="12" name="TextBox 11">
            <a:extLst>
              <a:ext uri="{FF2B5EF4-FFF2-40B4-BE49-F238E27FC236}">
                <a16:creationId xmlns:a16="http://schemas.microsoft.com/office/drawing/2014/main" id="{3DA9C129-8A4D-9879-FEDF-2CC8F6733018}"/>
              </a:ext>
            </a:extLst>
          </p:cNvPr>
          <p:cNvSpPr txBox="1"/>
          <p:nvPr/>
        </p:nvSpPr>
        <p:spPr>
          <a:xfrm>
            <a:off x="3349690" y="1534268"/>
            <a:ext cx="1922106" cy="1015663"/>
          </a:xfrm>
          <a:prstGeom prst="rect">
            <a:avLst/>
          </a:prstGeom>
          <a:noFill/>
        </p:spPr>
        <p:txBody>
          <a:bodyPr wrap="square" rtlCol="0">
            <a:spAutoFit/>
          </a:bodyPr>
          <a:lstStyle/>
          <a:p>
            <a:pPr marL="171450" indent="-171450">
              <a:buFont typeface="Arial" panose="020B0604020202020204" pitchFamily="34" charset="0"/>
              <a:buChar char="•"/>
              <a:defRPr/>
            </a:pPr>
            <a:r>
              <a:rPr lang="en-GB" sz="1000" i="1" dirty="0">
                <a:solidFill>
                  <a:prstClr val="black"/>
                </a:solidFill>
                <a:latin typeface="Lato Light"/>
              </a:rPr>
              <a:t>Brand positioning</a:t>
            </a:r>
          </a:p>
          <a:p>
            <a:pPr marL="171450" indent="-171450">
              <a:buFont typeface="Arial" panose="020B0604020202020204" pitchFamily="34" charset="0"/>
              <a:buChar char="•"/>
              <a:defRPr/>
            </a:pPr>
            <a:r>
              <a:rPr lang="en-GB" sz="1000" i="1" dirty="0">
                <a:solidFill>
                  <a:prstClr val="black"/>
                </a:solidFill>
                <a:latin typeface="Lato Light"/>
              </a:rPr>
              <a:t>Target audience</a:t>
            </a:r>
          </a:p>
          <a:p>
            <a:pPr marL="171450" indent="-171450">
              <a:buFont typeface="Arial" panose="020B0604020202020204" pitchFamily="34" charset="0"/>
              <a:buChar char="•"/>
              <a:defRPr/>
            </a:pPr>
            <a:r>
              <a:rPr lang="en-GB" sz="1000" i="1" dirty="0">
                <a:solidFill>
                  <a:prstClr val="black"/>
                </a:solidFill>
                <a:latin typeface="Lato Light"/>
              </a:rPr>
              <a:t>Brand identity.</a:t>
            </a:r>
          </a:p>
          <a:p>
            <a:pPr marL="171450" indent="-171450">
              <a:buFont typeface="Arial" panose="020B0604020202020204" pitchFamily="34" charset="0"/>
              <a:buChar char="•"/>
              <a:defRPr/>
            </a:pPr>
            <a:r>
              <a:rPr lang="en-GB" sz="1000" i="1" dirty="0">
                <a:solidFill>
                  <a:prstClr val="black"/>
                </a:solidFill>
                <a:latin typeface="Lato Light"/>
              </a:rPr>
              <a:t>Brand messaging</a:t>
            </a:r>
          </a:p>
          <a:p>
            <a:pPr marL="171450" indent="-171450">
              <a:buFont typeface="Arial" panose="020B0604020202020204" pitchFamily="34" charset="0"/>
              <a:buChar char="•"/>
              <a:defRPr/>
            </a:pPr>
            <a:r>
              <a:rPr lang="en-GB" sz="1000" i="1" dirty="0">
                <a:solidFill>
                  <a:prstClr val="black"/>
                </a:solidFill>
                <a:latin typeface="Lato Light"/>
              </a:rPr>
              <a:t>Brand experience</a:t>
            </a:r>
          </a:p>
          <a:p>
            <a:pPr marL="171450" indent="-171450">
              <a:buFont typeface="Arial" panose="020B0604020202020204" pitchFamily="34" charset="0"/>
              <a:buChar char="•"/>
              <a:defRPr/>
            </a:pPr>
            <a:r>
              <a:rPr lang="en-GB" sz="1000" i="1" dirty="0">
                <a:solidFill>
                  <a:prstClr val="black"/>
                </a:solidFill>
                <a:latin typeface="Lato Light"/>
              </a:rPr>
              <a:t>Brand architecture.</a:t>
            </a:r>
          </a:p>
        </p:txBody>
      </p:sp>
      <p:sp>
        <p:nvSpPr>
          <p:cNvPr id="13" name="TextBox 12">
            <a:extLst>
              <a:ext uri="{FF2B5EF4-FFF2-40B4-BE49-F238E27FC236}">
                <a16:creationId xmlns:a16="http://schemas.microsoft.com/office/drawing/2014/main" id="{C13716FE-6200-AE9D-6C15-6A675A61A6CC}"/>
              </a:ext>
            </a:extLst>
          </p:cNvPr>
          <p:cNvSpPr txBox="1"/>
          <p:nvPr/>
        </p:nvSpPr>
        <p:spPr>
          <a:xfrm>
            <a:off x="3349689" y="3013501"/>
            <a:ext cx="3306291" cy="70788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Lato Light"/>
                <a:ea typeface="+mn-ea"/>
                <a:cs typeface="+mn-cs"/>
              </a:rPr>
              <a:t>Alignment with brand strategy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i="1" dirty="0">
                <a:solidFill>
                  <a:prstClr val="black"/>
                </a:solidFill>
                <a:latin typeface="Lato Light"/>
              </a:rPr>
              <a:t>Aligns with TM account qualifications</a:t>
            </a:r>
            <a:endParaRPr kumimoji="0" lang="en-GB" sz="1000" b="0" i="1" u="none" strike="noStrike" kern="1200" cap="none" spc="0" normalizeH="0" baseline="0" noProof="0" dirty="0">
              <a:ln>
                <a:noFill/>
              </a:ln>
              <a:solidFill>
                <a:prstClr val="black"/>
              </a:solidFill>
              <a:effectLst/>
              <a:uLnTx/>
              <a:uFillTx/>
              <a:latin typeface="Lato 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Lato Light"/>
                <a:ea typeface="+mn-ea"/>
                <a:cs typeface="+mn-cs"/>
              </a:rPr>
              <a:t>Synergy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1" u="none" strike="noStrike" kern="1200" cap="none" spc="0" normalizeH="0" baseline="0" noProof="0" dirty="0">
              <a:ln>
                <a:noFill/>
              </a:ln>
              <a:solidFill>
                <a:prstClr val="black"/>
              </a:solidFill>
              <a:effectLst/>
              <a:uLnTx/>
              <a:uFillTx/>
              <a:latin typeface="Lato Light"/>
              <a:ea typeface="+mn-ea"/>
              <a:cs typeface="+mn-cs"/>
            </a:endParaRPr>
          </a:p>
        </p:txBody>
      </p:sp>
      <p:sp>
        <p:nvSpPr>
          <p:cNvPr id="14" name="TextBox 13">
            <a:extLst>
              <a:ext uri="{FF2B5EF4-FFF2-40B4-BE49-F238E27FC236}">
                <a16:creationId xmlns:a16="http://schemas.microsoft.com/office/drawing/2014/main" id="{00E1E570-0E02-4DCE-8FFA-774BC341A82F}"/>
              </a:ext>
            </a:extLst>
          </p:cNvPr>
          <p:cNvSpPr txBox="1"/>
          <p:nvPr/>
        </p:nvSpPr>
        <p:spPr>
          <a:xfrm>
            <a:off x="3321698" y="5041287"/>
            <a:ext cx="3302386" cy="55399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Lato Light"/>
                <a:ea typeface="+mn-ea"/>
                <a:cs typeface="+mn-cs"/>
              </a:rPr>
              <a:t>Not necessarily aligned with your TM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Lato Light"/>
                <a:ea typeface="+mn-ea"/>
                <a:cs typeface="+mn-cs"/>
              </a:rPr>
              <a:t>They usually form the balance of the accounts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1" u="none" strike="noStrike" kern="1200" cap="none" spc="0" normalizeH="0" baseline="0" noProof="0" dirty="0">
              <a:ln>
                <a:noFill/>
              </a:ln>
              <a:solidFill>
                <a:prstClr val="black"/>
              </a:solidFill>
              <a:effectLst/>
              <a:uLnTx/>
              <a:uFillTx/>
              <a:latin typeface="Lato Light"/>
              <a:ea typeface="+mn-ea"/>
              <a:cs typeface="+mn-cs"/>
            </a:endParaRPr>
          </a:p>
        </p:txBody>
      </p:sp>
      <p:pic>
        <p:nvPicPr>
          <p:cNvPr id="16" name="Graphic 15" descr="Badge Tick1 with solid fill">
            <a:extLst>
              <a:ext uri="{FF2B5EF4-FFF2-40B4-BE49-F238E27FC236}">
                <a16:creationId xmlns:a16="http://schemas.microsoft.com/office/drawing/2014/main" id="{FF178B22-2903-C749-B303-6DDE1B475D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8625" y="1350664"/>
            <a:ext cx="537547" cy="537547"/>
          </a:xfrm>
          <a:prstGeom prst="rect">
            <a:avLst/>
          </a:prstGeom>
        </p:spPr>
      </p:pic>
      <p:pic>
        <p:nvPicPr>
          <p:cNvPr id="18" name="Graphic 17" descr="Forbidden with solid fill">
            <a:extLst>
              <a:ext uri="{FF2B5EF4-FFF2-40B4-BE49-F238E27FC236}">
                <a16:creationId xmlns:a16="http://schemas.microsoft.com/office/drawing/2014/main" id="{79BC1662-FE62-631E-C361-E1B76A80FE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7190" y="4251073"/>
            <a:ext cx="499998" cy="499998"/>
          </a:xfrm>
          <a:prstGeom prst="rect">
            <a:avLst/>
          </a:prstGeom>
        </p:spPr>
      </p:pic>
      <p:sp>
        <p:nvSpPr>
          <p:cNvPr id="15" name="TextBox 14">
            <a:extLst>
              <a:ext uri="{FF2B5EF4-FFF2-40B4-BE49-F238E27FC236}">
                <a16:creationId xmlns:a16="http://schemas.microsoft.com/office/drawing/2014/main" id="{3B09DC88-1C24-D494-9C78-5C950C359BD6}"/>
              </a:ext>
            </a:extLst>
          </p:cNvPr>
          <p:cNvSpPr txBox="1"/>
          <p:nvPr/>
        </p:nvSpPr>
        <p:spPr>
          <a:xfrm>
            <a:off x="-1967024" y="616689"/>
            <a:ext cx="2083981" cy="1169551"/>
          </a:xfrm>
          <a:prstGeom prst="rect">
            <a:avLst/>
          </a:prstGeom>
          <a:noFill/>
        </p:spPr>
        <p:txBody>
          <a:bodyPr wrap="square" rtlCol="0">
            <a:spAutoFit/>
          </a:bodyPr>
          <a:lstStyle/>
          <a:p>
            <a:pPr algn="l">
              <a:buFont typeface="+mj-lt"/>
              <a:buAutoNum type="arabicPeriod"/>
            </a:pPr>
            <a:r>
              <a:rPr lang="en-GB" sz="1000" b="0" i="0" dirty="0">
                <a:solidFill>
                  <a:srgbClr val="374151"/>
                </a:solidFill>
                <a:effectLst/>
                <a:latin typeface="+mj-lt"/>
              </a:rPr>
              <a:t>Brand positioning</a:t>
            </a:r>
          </a:p>
          <a:p>
            <a:pPr algn="l">
              <a:buFont typeface="+mj-lt"/>
              <a:buAutoNum type="arabicPeriod"/>
            </a:pPr>
            <a:r>
              <a:rPr lang="en-GB" sz="1000" b="0" i="0" dirty="0">
                <a:solidFill>
                  <a:srgbClr val="374151"/>
                </a:solidFill>
                <a:effectLst/>
                <a:latin typeface="+mj-lt"/>
              </a:rPr>
              <a:t>Target audience</a:t>
            </a:r>
          </a:p>
          <a:p>
            <a:pPr algn="l">
              <a:buFont typeface="+mj-lt"/>
              <a:buAutoNum type="arabicPeriod"/>
            </a:pPr>
            <a:r>
              <a:rPr lang="en-GB" sz="1000" b="0" i="0" dirty="0">
                <a:solidFill>
                  <a:srgbClr val="374151"/>
                </a:solidFill>
                <a:effectLst/>
                <a:latin typeface="+mj-lt"/>
              </a:rPr>
              <a:t>Brand identity.</a:t>
            </a:r>
          </a:p>
          <a:p>
            <a:pPr algn="l">
              <a:buFont typeface="+mj-lt"/>
              <a:buAutoNum type="arabicPeriod"/>
            </a:pPr>
            <a:r>
              <a:rPr lang="en-GB" sz="1000" b="0" i="0" dirty="0">
                <a:solidFill>
                  <a:srgbClr val="374151"/>
                </a:solidFill>
                <a:effectLst/>
                <a:latin typeface="+mj-lt"/>
              </a:rPr>
              <a:t>Brand messaging</a:t>
            </a:r>
          </a:p>
          <a:p>
            <a:pPr algn="l">
              <a:buFont typeface="+mj-lt"/>
              <a:buAutoNum type="arabicPeriod"/>
            </a:pPr>
            <a:r>
              <a:rPr lang="en-GB" sz="1000" b="0" i="0" dirty="0">
                <a:solidFill>
                  <a:srgbClr val="374151"/>
                </a:solidFill>
                <a:effectLst/>
                <a:latin typeface="+mj-lt"/>
              </a:rPr>
              <a:t>Brand experience</a:t>
            </a:r>
          </a:p>
          <a:p>
            <a:pPr algn="l">
              <a:buFont typeface="+mj-lt"/>
              <a:buAutoNum type="arabicPeriod"/>
            </a:pPr>
            <a:r>
              <a:rPr lang="en-GB" sz="1000" b="0" i="0" dirty="0">
                <a:solidFill>
                  <a:srgbClr val="374151"/>
                </a:solidFill>
                <a:effectLst/>
                <a:latin typeface="+mj-lt"/>
              </a:rPr>
              <a:t>Brand architecture.</a:t>
            </a:r>
          </a:p>
          <a:p>
            <a:endParaRPr lang="en-GB" sz="1000" dirty="0">
              <a:latin typeface="+mj-lt"/>
            </a:endParaRPr>
          </a:p>
        </p:txBody>
      </p:sp>
    </p:spTree>
    <p:extLst>
      <p:ext uri="{BB962C8B-B14F-4D97-AF65-F5344CB8AC3E}">
        <p14:creationId xmlns:p14="http://schemas.microsoft.com/office/powerpoint/2010/main" val="3792914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8" name="TextBox 7">
            <a:extLst>
              <a:ext uri="{FF2B5EF4-FFF2-40B4-BE49-F238E27FC236}">
                <a16:creationId xmlns:a16="http://schemas.microsoft.com/office/drawing/2014/main" id="{8E529E04-F59D-AAF9-1607-E2BBCF4FF3ED}"/>
              </a:ext>
            </a:extLst>
          </p:cNvPr>
          <p:cNvSpPr txBox="1"/>
          <p:nvPr/>
        </p:nvSpPr>
        <p:spPr>
          <a:xfrm>
            <a:off x="-1" y="54849"/>
            <a:ext cx="5467149" cy="861774"/>
          </a:xfrm>
          <a:prstGeom prst="rect">
            <a:avLst/>
          </a:prstGeom>
          <a:noFill/>
          <a:ln>
            <a:noFill/>
          </a:ln>
        </p:spPr>
        <p:txBody>
          <a:bodyPr wrap="square" rtlCol="0">
            <a:spAutoFit/>
          </a:bodyPr>
          <a:lstStyle>
            <a:defPPr>
              <a:defRPr lang="en-US"/>
            </a:defPPr>
            <a:lvl1pPr marR="0" lvl="0" indent="0" defTabSz="435356" fontAlgn="auto">
              <a:lnSpc>
                <a:spcPct val="100000"/>
              </a:lnSpc>
              <a:spcBef>
                <a:spcPts val="0"/>
              </a:spcBef>
              <a:spcAft>
                <a:spcPts val="0"/>
              </a:spcAft>
              <a:buClrTx/>
              <a:buSzTx/>
              <a:buFontTx/>
              <a:buNone/>
              <a:tabLst/>
              <a:defRPr kumimoji="0" sz="2400" b="1" i="0" u="none" strike="noStrike" kern="0" cap="none" spc="0" normalizeH="0" baseline="0">
                <a:ln>
                  <a:noFill/>
                </a:ln>
                <a:solidFill>
                  <a:srgbClr val="002060"/>
                </a:solidFill>
                <a:effectLst/>
                <a:uLnTx/>
                <a:uFillTx/>
                <a:latin typeface="Lato Light"/>
              </a:defRPr>
            </a:lvl1p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Retail Channels. </a:t>
            </a:r>
            <a:endParaRPr kumimoji="0" lang="en-GB" sz="1400" b="1" i="0" u="none" strike="noStrike" kern="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p:txBody>
      </p:sp>
      <p:pic>
        <p:nvPicPr>
          <p:cNvPr id="9" name="Picture 8" descr="Logo&#10;&#10;Description automatically generated">
            <a:extLst>
              <a:ext uri="{FF2B5EF4-FFF2-40B4-BE49-F238E27FC236}">
                <a16:creationId xmlns:a16="http://schemas.microsoft.com/office/drawing/2014/main" id="{DCD25257-A05F-C4E4-44C8-9C1E23FFE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1262" y="163455"/>
            <a:ext cx="1555200" cy="361973"/>
          </a:xfrm>
          <a:prstGeom prst="rect">
            <a:avLst/>
          </a:prstGeom>
        </p:spPr>
      </p:pic>
      <p:sp>
        <p:nvSpPr>
          <p:cNvPr id="10" name="TextBox 9">
            <a:extLst>
              <a:ext uri="{FF2B5EF4-FFF2-40B4-BE49-F238E27FC236}">
                <a16:creationId xmlns:a16="http://schemas.microsoft.com/office/drawing/2014/main" id="{5A93F72B-79F6-278B-0F4A-CE81944A10AB}"/>
              </a:ext>
            </a:extLst>
          </p:cNvPr>
          <p:cNvSpPr txBox="1"/>
          <p:nvPr/>
        </p:nvSpPr>
        <p:spPr>
          <a:xfrm>
            <a:off x="4774131" y="6568864"/>
            <a:ext cx="2858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www.upskilpro.com</a:t>
            </a:r>
          </a:p>
        </p:txBody>
      </p:sp>
      <p:grpSp>
        <p:nvGrpSpPr>
          <p:cNvPr id="14" name="Group 13">
            <a:extLst>
              <a:ext uri="{FF2B5EF4-FFF2-40B4-BE49-F238E27FC236}">
                <a16:creationId xmlns:a16="http://schemas.microsoft.com/office/drawing/2014/main" id="{CAECD742-E39F-77E5-5250-F9D6AB3B40EF}"/>
              </a:ext>
            </a:extLst>
          </p:cNvPr>
          <p:cNvGrpSpPr/>
          <p:nvPr/>
        </p:nvGrpSpPr>
        <p:grpSpPr>
          <a:xfrm>
            <a:off x="97574" y="1458051"/>
            <a:ext cx="11954926" cy="4703707"/>
            <a:chOff x="86941" y="1553744"/>
            <a:chExt cx="11954926" cy="4703707"/>
          </a:xfrm>
        </p:grpSpPr>
        <p:sp>
          <p:nvSpPr>
            <p:cNvPr id="164" name="Google Shape;164;p15"/>
            <p:cNvSpPr txBox="1"/>
            <p:nvPr/>
          </p:nvSpPr>
          <p:spPr>
            <a:xfrm>
              <a:off x="86941" y="3051508"/>
              <a:ext cx="2016000" cy="692150"/>
            </a:xfrm>
            <a:prstGeom prst="rect">
              <a:avLst/>
            </a:prstGeom>
            <a:noFill/>
            <a:ln>
              <a:noFill/>
            </a:ln>
          </p:spPr>
          <p:txBody>
            <a:bodyPr spcFirstLastPara="1" wrap="square" lIns="91425" tIns="45700" rIns="91425" bIns="45700" anchor="t" anchorCtr="0">
              <a:noAutofit/>
            </a:bodyPr>
            <a:lstStyle/>
            <a:p>
              <a:pPr>
                <a:lnSpc>
                  <a:spcPct val="107000"/>
                </a:lnSpc>
                <a:tabLst>
                  <a:tab pos="457200" algn="l"/>
                </a:tabLst>
              </a:pPr>
              <a:r>
                <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rPr>
                <a:t>Retailing refers to the sale of products or services through various channels which engage with the end consumer directly , they may be both traditional or digital</a:t>
              </a:r>
            </a:p>
            <a:p>
              <a:pPr marL="342900" lvl="0" indent="-342900">
                <a:lnSpc>
                  <a:spcPct val="107000"/>
                </a:lnSpc>
                <a:buFont typeface="+mj-lt"/>
                <a:buAutoNum type="arabicPeriod"/>
                <a:tabLst>
                  <a:tab pos="457200" algn="l"/>
                </a:tabLst>
              </a:pPr>
              <a:endParaRPr lang="en-GB" sz="1050" dirty="0">
                <a:effectLst/>
                <a:latin typeface="Lato Light" panose="020F0502020204030203" pitchFamily="34" charset="0"/>
                <a:ea typeface="Lato Light" panose="020F0502020204030203" pitchFamily="34" charset="0"/>
                <a:cs typeface="Lato Light" panose="020F0502020204030203" pitchFamily="34" charset="0"/>
              </a:endParaRP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Department stores: </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Specialty stores</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Discount stores: </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Convenience stores</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Supermarkets</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Warehouse stores:</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 Online retailers:</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 Pop-up stores: </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Outlet stores: </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Mom-and-pop stores</a:t>
              </a:r>
            </a:p>
          </p:txBody>
        </p:sp>
        <p:sp>
          <p:nvSpPr>
            <p:cNvPr id="168" name="Google Shape;168;p15"/>
            <p:cNvSpPr/>
            <p:nvPr/>
          </p:nvSpPr>
          <p:spPr>
            <a:xfrm>
              <a:off x="6563170" y="1643475"/>
              <a:ext cx="714196" cy="432570"/>
            </a:xfrm>
            <a:custGeom>
              <a:avLst/>
              <a:gdLst/>
              <a:ahLst/>
              <a:cxnLst/>
              <a:rect l="l" t="t" r="r" b="b"/>
              <a:pathLst>
                <a:path w="396" h="200" extrusionOk="0">
                  <a:moveTo>
                    <a:pt x="202" y="200"/>
                  </a:moveTo>
                  <a:cubicBezTo>
                    <a:pt x="179" y="200"/>
                    <a:pt x="160" y="199"/>
                    <a:pt x="141" y="194"/>
                  </a:cubicBezTo>
                  <a:cubicBezTo>
                    <a:pt x="134" y="193"/>
                    <a:pt x="128" y="191"/>
                    <a:pt x="123" y="189"/>
                  </a:cubicBezTo>
                  <a:cubicBezTo>
                    <a:pt x="112" y="183"/>
                    <a:pt x="109" y="176"/>
                    <a:pt x="108" y="171"/>
                  </a:cubicBezTo>
                  <a:cubicBezTo>
                    <a:pt x="106" y="164"/>
                    <a:pt x="109" y="157"/>
                    <a:pt x="115" y="151"/>
                  </a:cubicBezTo>
                  <a:cubicBezTo>
                    <a:pt x="124" y="142"/>
                    <a:pt x="135" y="135"/>
                    <a:pt x="150" y="128"/>
                  </a:cubicBezTo>
                  <a:cubicBezTo>
                    <a:pt x="155" y="126"/>
                    <a:pt x="159" y="124"/>
                    <a:pt x="164" y="122"/>
                  </a:cubicBezTo>
                  <a:cubicBezTo>
                    <a:pt x="167" y="121"/>
                    <a:pt x="167" y="121"/>
                    <a:pt x="167" y="121"/>
                  </a:cubicBezTo>
                  <a:cubicBezTo>
                    <a:pt x="171" y="119"/>
                    <a:pt x="173" y="117"/>
                    <a:pt x="174" y="114"/>
                  </a:cubicBezTo>
                  <a:cubicBezTo>
                    <a:pt x="174" y="112"/>
                    <a:pt x="173" y="109"/>
                    <a:pt x="171" y="107"/>
                  </a:cubicBezTo>
                  <a:cubicBezTo>
                    <a:pt x="155" y="91"/>
                    <a:pt x="148" y="71"/>
                    <a:pt x="148" y="46"/>
                  </a:cubicBezTo>
                  <a:cubicBezTo>
                    <a:pt x="149" y="23"/>
                    <a:pt x="162" y="8"/>
                    <a:pt x="187" y="2"/>
                  </a:cubicBezTo>
                  <a:cubicBezTo>
                    <a:pt x="192" y="1"/>
                    <a:pt x="197" y="0"/>
                    <a:pt x="202" y="0"/>
                  </a:cubicBezTo>
                  <a:cubicBezTo>
                    <a:pt x="207" y="0"/>
                    <a:pt x="211" y="1"/>
                    <a:pt x="216" y="2"/>
                  </a:cubicBezTo>
                  <a:cubicBezTo>
                    <a:pt x="241" y="8"/>
                    <a:pt x="254" y="23"/>
                    <a:pt x="255" y="46"/>
                  </a:cubicBezTo>
                  <a:cubicBezTo>
                    <a:pt x="256" y="71"/>
                    <a:pt x="248" y="91"/>
                    <a:pt x="233" y="107"/>
                  </a:cubicBezTo>
                  <a:cubicBezTo>
                    <a:pt x="230" y="109"/>
                    <a:pt x="229" y="112"/>
                    <a:pt x="230" y="114"/>
                  </a:cubicBezTo>
                  <a:cubicBezTo>
                    <a:pt x="230" y="117"/>
                    <a:pt x="233" y="119"/>
                    <a:pt x="236" y="121"/>
                  </a:cubicBezTo>
                  <a:cubicBezTo>
                    <a:pt x="240" y="122"/>
                    <a:pt x="240" y="122"/>
                    <a:pt x="240" y="122"/>
                  </a:cubicBezTo>
                  <a:cubicBezTo>
                    <a:pt x="244" y="124"/>
                    <a:pt x="249" y="126"/>
                    <a:pt x="253" y="128"/>
                  </a:cubicBezTo>
                  <a:cubicBezTo>
                    <a:pt x="269" y="135"/>
                    <a:pt x="280" y="142"/>
                    <a:pt x="289" y="151"/>
                  </a:cubicBezTo>
                  <a:cubicBezTo>
                    <a:pt x="294" y="156"/>
                    <a:pt x="296" y="164"/>
                    <a:pt x="295" y="171"/>
                  </a:cubicBezTo>
                  <a:cubicBezTo>
                    <a:pt x="293" y="178"/>
                    <a:pt x="288" y="185"/>
                    <a:pt x="280" y="189"/>
                  </a:cubicBezTo>
                  <a:cubicBezTo>
                    <a:pt x="280" y="189"/>
                    <a:pt x="280" y="189"/>
                    <a:pt x="280" y="189"/>
                  </a:cubicBezTo>
                  <a:cubicBezTo>
                    <a:pt x="275" y="191"/>
                    <a:pt x="269" y="193"/>
                    <a:pt x="263" y="194"/>
                  </a:cubicBezTo>
                  <a:cubicBezTo>
                    <a:pt x="244" y="199"/>
                    <a:pt x="225" y="200"/>
                    <a:pt x="202" y="200"/>
                  </a:cubicBezTo>
                  <a:close/>
                  <a:moveTo>
                    <a:pt x="202" y="11"/>
                  </a:moveTo>
                  <a:cubicBezTo>
                    <a:pt x="198" y="11"/>
                    <a:pt x="194" y="11"/>
                    <a:pt x="190" y="12"/>
                  </a:cubicBezTo>
                  <a:cubicBezTo>
                    <a:pt x="170" y="17"/>
                    <a:pt x="160" y="28"/>
                    <a:pt x="159" y="47"/>
                  </a:cubicBezTo>
                  <a:cubicBezTo>
                    <a:pt x="159" y="68"/>
                    <a:pt x="165" y="85"/>
                    <a:pt x="179" y="99"/>
                  </a:cubicBezTo>
                  <a:cubicBezTo>
                    <a:pt x="184" y="104"/>
                    <a:pt x="186" y="110"/>
                    <a:pt x="184" y="116"/>
                  </a:cubicBezTo>
                  <a:cubicBezTo>
                    <a:pt x="183" y="123"/>
                    <a:pt x="178" y="128"/>
                    <a:pt x="171" y="131"/>
                  </a:cubicBezTo>
                  <a:cubicBezTo>
                    <a:pt x="168" y="132"/>
                    <a:pt x="168" y="132"/>
                    <a:pt x="168" y="132"/>
                  </a:cubicBezTo>
                  <a:cubicBezTo>
                    <a:pt x="163" y="134"/>
                    <a:pt x="159" y="136"/>
                    <a:pt x="155" y="137"/>
                  </a:cubicBezTo>
                  <a:cubicBezTo>
                    <a:pt x="140" y="144"/>
                    <a:pt x="130" y="151"/>
                    <a:pt x="123" y="159"/>
                  </a:cubicBezTo>
                  <a:cubicBezTo>
                    <a:pt x="119" y="162"/>
                    <a:pt x="118" y="165"/>
                    <a:pt x="118" y="169"/>
                  </a:cubicBezTo>
                  <a:cubicBezTo>
                    <a:pt x="119" y="173"/>
                    <a:pt x="122" y="176"/>
                    <a:pt x="128" y="179"/>
                  </a:cubicBezTo>
                  <a:cubicBezTo>
                    <a:pt x="132" y="181"/>
                    <a:pt x="138" y="183"/>
                    <a:pt x="143" y="184"/>
                  </a:cubicBezTo>
                  <a:cubicBezTo>
                    <a:pt x="161" y="188"/>
                    <a:pt x="180" y="189"/>
                    <a:pt x="202" y="189"/>
                  </a:cubicBezTo>
                  <a:cubicBezTo>
                    <a:pt x="224" y="189"/>
                    <a:pt x="242" y="188"/>
                    <a:pt x="260" y="184"/>
                  </a:cubicBezTo>
                  <a:cubicBezTo>
                    <a:pt x="266" y="183"/>
                    <a:pt x="271" y="181"/>
                    <a:pt x="276" y="179"/>
                  </a:cubicBezTo>
                  <a:cubicBezTo>
                    <a:pt x="280" y="176"/>
                    <a:pt x="283" y="173"/>
                    <a:pt x="284" y="169"/>
                  </a:cubicBezTo>
                  <a:cubicBezTo>
                    <a:pt x="285" y="165"/>
                    <a:pt x="283" y="161"/>
                    <a:pt x="281" y="159"/>
                  </a:cubicBezTo>
                  <a:cubicBezTo>
                    <a:pt x="273" y="151"/>
                    <a:pt x="263" y="144"/>
                    <a:pt x="249" y="137"/>
                  </a:cubicBezTo>
                  <a:cubicBezTo>
                    <a:pt x="245" y="136"/>
                    <a:pt x="240" y="134"/>
                    <a:pt x="236" y="132"/>
                  </a:cubicBezTo>
                  <a:cubicBezTo>
                    <a:pt x="232" y="131"/>
                    <a:pt x="232" y="131"/>
                    <a:pt x="232" y="131"/>
                  </a:cubicBezTo>
                  <a:cubicBezTo>
                    <a:pt x="225" y="128"/>
                    <a:pt x="220" y="123"/>
                    <a:pt x="219" y="116"/>
                  </a:cubicBezTo>
                  <a:cubicBezTo>
                    <a:pt x="218" y="110"/>
                    <a:pt x="220" y="104"/>
                    <a:pt x="225" y="99"/>
                  </a:cubicBezTo>
                  <a:cubicBezTo>
                    <a:pt x="239" y="86"/>
                    <a:pt x="245" y="68"/>
                    <a:pt x="244" y="47"/>
                  </a:cubicBezTo>
                  <a:cubicBezTo>
                    <a:pt x="244" y="28"/>
                    <a:pt x="234" y="17"/>
                    <a:pt x="214" y="12"/>
                  </a:cubicBezTo>
                  <a:cubicBezTo>
                    <a:pt x="210" y="11"/>
                    <a:pt x="206" y="11"/>
                    <a:pt x="202" y="11"/>
                  </a:cubicBezTo>
                  <a:close/>
                  <a:moveTo>
                    <a:pt x="278" y="184"/>
                  </a:moveTo>
                  <a:cubicBezTo>
                    <a:pt x="278" y="184"/>
                    <a:pt x="278" y="184"/>
                    <a:pt x="278" y="184"/>
                  </a:cubicBezTo>
                  <a:close/>
                  <a:moveTo>
                    <a:pt x="329" y="200"/>
                  </a:moveTo>
                  <a:cubicBezTo>
                    <a:pt x="325" y="200"/>
                    <a:pt x="325" y="200"/>
                    <a:pt x="325" y="200"/>
                  </a:cubicBezTo>
                  <a:cubicBezTo>
                    <a:pt x="314" y="200"/>
                    <a:pt x="311" y="200"/>
                    <a:pt x="299" y="199"/>
                  </a:cubicBezTo>
                  <a:cubicBezTo>
                    <a:pt x="296" y="198"/>
                    <a:pt x="294" y="195"/>
                    <a:pt x="295" y="192"/>
                  </a:cubicBezTo>
                  <a:cubicBezTo>
                    <a:pt x="295" y="189"/>
                    <a:pt x="298" y="187"/>
                    <a:pt x="301" y="188"/>
                  </a:cubicBezTo>
                  <a:cubicBezTo>
                    <a:pt x="311" y="189"/>
                    <a:pt x="315" y="189"/>
                    <a:pt x="325" y="189"/>
                  </a:cubicBezTo>
                  <a:cubicBezTo>
                    <a:pt x="329" y="189"/>
                    <a:pt x="329" y="189"/>
                    <a:pt x="329" y="189"/>
                  </a:cubicBezTo>
                  <a:cubicBezTo>
                    <a:pt x="344" y="189"/>
                    <a:pt x="357" y="188"/>
                    <a:pt x="369" y="186"/>
                  </a:cubicBezTo>
                  <a:cubicBezTo>
                    <a:pt x="373" y="185"/>
                    <a:pt x="376" y="183"/>
                    <a:pt x="379" y="182"/>
                  </a:cubicBezTo>
                  <a:cubicBezTo>
                    <a:pt x="382" y="181"/>
                    <a:pt x="384" y="179"/>
                    <a:pt x="384" y="177"/>
                  </a:cubicBezTo>
                  <a:cubicBezTo>
                    <a:pt x="384" y="174"/>
                    <a:pt x="384" y="172"/>
                    <a:pt x="382" y="171"/>
                  </a:cubicBezTo>
                  <a:cubicBezTo>
                    <a:pt x="377" y="165"/>
                    <a:pt x="370" y="161"/>
                    <a:pt x="361" y="156"/>
                  </a:cubicBezTo>
                  <a:cubicBezTo>
                    <a:pt x="358" y="155"/>
                    <a:pt x="355" y="154"/>
                    <a:pt x="351" y="153"/>
                  </a:cubicBezTo>
                  <a:cubicBezTo>
                    <a:pt x="349" y="152"/>
                    <a:pt x="349" y="152"/>
                    <a:pt x="349" y="152"/>
                  </a:cubicBezTo>
                  <a:cubicBezTo>
                    <a:pt x="344" y="150"/>
                    <a:pt x="340" y="145"/>
                    <a:pt x="339" y="140"/>
                  </a:cubicBezTo>
                  <a:cubicBezTo>
                    <a:pt x="338" y="136"/>
                    <a:pt x="340" y="131"/>
                    <a:pt x="343" y="127"/>
                  </a:cubicBezTo>
                  <a:cubicBezTo>
                    <a:pt x="353" y="118"/>
                    <a:pt x="357" y="106"/>
                    <a:pt x="356" y="92"/>
                  </a:cubicBezTo>
                  <a:cubicBezTo>
                    <a:pt x="356" y="80"/>
                    <a:pt x="350" y="73"/>
                    <a:pt x="336" y="69"/>
                  </a:cubicBezTo>
                  <a:cubicBezTo>
                    <a:pt x="334" y="69"/>
                    <a:pt x="331" y="68"/>
                    <a:pt x="328" y="68"/>
                  </a:cubicBezTo>
                  <a:cubicBezTo>
                    <a:pt x="326" y="68"/>
                    <a:pt x="323" y="69"/>
                    <a:pt x="321" y="69"/>
                  </a:cubicBezTo>
                  <a:cubicBezTo>
                    <a:pt x="307" y="73"/>
                    <a:pt x="301" y="80"/>
                    <a:pt x="301" y="92"/>
                  </a:cubicBezTo>
                  <a:cubicBezTo>
                    <a:pt x="300" y="106"/>
                    <a:pt x="304" y="118"/>
                    <a:pt x="314" y="127"/>
                  </a:cubicBezTo>
                  <a:cubicBezTo>
                    <a:pt x="318" y="131"/>
                    <a:pt x="320" y="136"/>
                    <a:pt x="319" y="141"/>
                  </a:cubicBezTo>
                  <a:cubicBezTo>
                    <a:pt x="318" y="145"/>
                    <a:pt x="315" y="149"/>
                    <a:pt x="310" y="151"/>
                  </a:cubicBezTo>
                  <a:cubicBezTo>
                    <a:pt x="309" y="151"/>
                    <a:pt x="309" y="151"/>
                    <a:pt x="309" y="151"/>
                  </a:cubicBezTo>
                  <a:cubicBezTo>
                    <a:pt x="306" y="152"/>
                    <a:pt x="303" y="151"/>
                    <a:pt x="302" y="148"/>
                  </a:cubicBezTo>
                  <a:cubicBezTo>
                    <a:pt x="301" y="145"/>
                    <a:pt x="302" y="142"/>
                    <a:pt x="305" y="141"/>
                  </a:cubicBezTo>
                  <a:cubicBezTo>
                    <a:pt x="306" y="141"/>
                    <a:pt x="306" y="141"/>
                    <a:pt x="306" y="141"/>
                  </a:cubicBezTo>
                  <a:cubicBezTo>
                    <a:pt x="307" y="140"/>
                    <a:pt x="308" y="139"/>
                    <a:pt x="308" y="139"/>
                  </a:cubicBezTo>
                  <a:cubicBezTo>
                    <a:pt x="308" y="138"/>
                    <a:pt x="308" y="137"/>
                    <a:pt x="306" y="135"/>
                  </a:cubicBezTo>
                  <a:cubicBezTo>
                    <a:pt x="295" y="123"/>
                    <a:pt x="289" y="109"/>
                    <a:pt x="290" y="91"/>
                  </a:cubicBezTo>
                  <a:cubicBezTo>
                    <a:pt x="290" y="80"/>
                    <a:pt x="295" y="64"/>
                    <a:pt x="318" y="59"/>
                  </a:cubicBezTo>
                  <a:cubicBezTo>
                    <a:pt x="321" y="58"/>
                    <a:pt x="325" y="58"/>
                    <a:pt x="328" y="58"/>
                  </a:cubicBezTo>
                  <a:cubicBezTo>
                    <a:pt x="332" y="58"/>
                    <a:pt x="336" y="58"/>
                    <a:pt x="339" y="59"/>
                  </a:cubicBezTo>
                  <a:cubicBezTo>
                    <a:pt x="362" y="64"/>
                    <a:pt x="367" y="80"/>
                    <a:pt x="367" y="92"/>
                  </a:cubicBezTo>
                  <a:cubicBezTo>
                    <a:pt x="368" y="109"/>
                    <a:pt x="362" y="124"/>
                    <a:pt x="351" y="135"/>
                  </a:cubicBezTo>
                  <a:cubicBezTo>
                    <a:pt x="350" y="136"/>
                    <a:pt x="349" y="137"/>
                    <a:pt x="350" y="138"/>
                  </a:cubicBezTo>
                  <a:cubicBezTo>
                    <a:pt x="350" y="140"/>
                    <a:pt x="351" y="141"/>
                    <a:pt x="353" y="142"/>
                  </a:cubicBezTo>
                  <a:cubicBezTo>
                    <a:pt x="355" y="142"/>
                    <a:pt x="355" y="142"/>
                    <a:pt x="355" y="142"/>
                  </a:cubicBezTo>
                  <a:cubicBezTo>
                    <a:pt x="359" y="144"/>
                    <a:pt x="362" y="145"/>
                    <a:pt x="365" y="147"/>
                  </a:cubicBezTo>
                  <a:cubicBezTo>
                    <a:pt x="376" y="152"/>
                    <a:pt x="384" y="157"/>
                    <a:pt x="390" y="163"/>
                  </a:cubicBezTo>
                  <a:cubicBezTo>
                    <a:pt x="394" y="167"/>
                    <a:pt x="396" y="173"/>
                    <a:pt x="395" y="178"/>
                  </a:cubicBezTo>
                  <a:cubicBezTo>
                    <a:pt x="394" y="184"/>
                    <a:pt x="390" y="189"/>
                    <a:pt x="384" y="192"/>
                  </a:cubicBezTo>
                  <a:cubicBezTo>
                    <a:pt x="380" y="194"/>
                    <a:pt x="376" y="195"/>
                    <a:pt x="371" y="196"/>
                  </a:cubicBezTo>
                  <a:cubicBezTo>
                    <a:pt x="358" y="199"/>
                    <a:pt x="345" y="200"/>
                    <a:pt x="329" y="200"/>
                  </a:cubicBezTo>
                  <a:close/>
                  <a:moveTo>
                    <a:pt x="74" y="200"/>
                  </a:moveTo>
                  <a:cubicBezTo>
                    <a:pt x="56" y="200"/>
                    <a:pt x="42" y="199"/>
                    <a:pt x="27" y="196"/>
                  </a:cubicBezTo>
                  <a:cubicBezTo>
                    <a:pt x="22" y="195"/>
                    <a:pt x="17" y="193"/>
                    <a:pt x="13" y="191"/>
                  </a:cubicBezTo>
                  <a:cubicBezTo>
                    <a:pt x="6" y="188"/>
                    <a:pt x="2" y="182"/>
                    <a:pt x="1" y="176"/>
                  </a:cubicBezTo>
                  <a:cubicBezTo>
                    <a:pt x="0" y="171"/>
                    <a:pt x="2" y="165"/>
                    <a:pt x="6" y="160"/>
                  </a:cubicBezTo>
                  <a:cubicBezTo>
                    <a:pt x="13" y="153"/>
                    <a:pt x="22" y="147"/>
                    <a:pt x="34" y="142"/>
                  </a:cubicBezTo>
                  <a:cubicBezTo>
                    <a:pt x="37" y="140"/>
                    <a:pt x="41" y="139"/>
                    <a:pt x="45" y="138"/>
                  </a:cubicBezTo>
                  <a:cubicBezTo>
                    <a:pt x="47" y="136"/>
                    <a:pt x="47" y="136"/>
                    <a:pt x="47" y="136"/>
                  </a:cubicBezTo>
                  <a:cubicBezTo>
                    <a:pt x="50" y="136"/>
                    <a:pt x="51" y="134"/>
                    <a:pt x="51" y="132"/>
                  </a:cubicBezTo>
                  <a:cubicBezTo>
                    <a:pt x="52" y="131"/>
                    <a:pt x="51" y="129"/>
                    <a:pt x="50" y="128"/>
                  </a:cubicBezTo>
                  <a:cubicBezTo>
                    <a:pt x="37" y="115"/>
                    <a:pt x="31" y="99"/>
                    <a:pt x="32" y="80"/>
                  </a:cubicBezTo>
                  <a:cubicBezTo>
                    <a:pt x="33" y="68"/>
                    <a:pt x="38" y="51"/>
                    <a:pt x="63" y="45"/>
                  </a:cubicBezTo>
                  <a:cubicBezTo>
                    <a:pt x="67" y="44"/>
                    <a:pt x="71" y="43"/>
                    <a:pt x="74" y="43"/>
                  </a:cubicBezTo>
                  <a:cubicBezTo>
                    <a:pt x="78" y="43"/>
                    <a:pt x="82" y="44"/>
                    <a:pt x="86" y="45"/>
                  </a:cubicBezTo>
                  <a:cubicBezTo>
                    <a:pt x="110" y="51"/>
                    <a:pt x="116" y="68"/>
                    <a:pt x="117" y="80"/>
                  </a:cubicBezTo>
                  <a:cubicBezTo>
                    <a:pt x="117" y="100"/>
                    <a:pt x="111" y="116"/>
                    <a:pt x="99" y="128"/>
                  </a:cubicBezTo>
                  <a:cubicBezTo>
                    <a:pt x="98" y="129"/>
                    <a:pt x="97" y="131"/>
                    <a:pt x="97" y="132"/>
                  </a:cubicBezTo>
                  <a:cubicBezTo>
                    <a:pt x="98" y="134"/>
                    <a:pt x="99" y="136"/>
                    <a:pt x="101" y="136"/>
                  </a:cubicBezTo>
                  <a:cubicBezTo>
                    <a:pt x="104" y="138"/>
                    <a:pt x="104" y="138"/>
                    <a:pt x="104" y="138"/>
                  </a:cubicBezTo>
                  <a:cubicBezTo>
                    <a:pt x="107" y="139"/>
                    <a:pt x="108" y="142"/>
                    <a:pt x="107" y="145"/>
                  </a:cubicBezTo>
                  <a:cubicBezTo>
                    <a:pt x="106" y="147"/>
                    <a:pt x="103" y="149"/>
                    <a:pt x="100" y="148"/>
                  </a:cubicBezTo>
                  <a:cubicBezTo>
                    <a:pt x="97" y="147"/>
                    <a:pt x="97" y="147"/>
                    <a:pt x="97" y="147"/>
                  </a:cubicBezTo>
                  <a:cubicBezTo>
                    <a:pt x="92" y="144"/>
                    <a:pt x="88" y="140"/>
                    <a:pt x="86" y="135"/>
                  </a:cubicBezTo>
                  <a:cubicBezTo>
                    <a:pt x="85" y="129"/>
                    <a:pt x="87" y="124"/>
                    <a:pt x="91" y="120"/>
                  </a:cubicBezTo>
                  <a:cubicBezTo>
                    <a:pt x="102" y="110"/>
                    <a:pt x="106" y="97"/>
                    <a:pt x="106" y="81"/>
                  </a:cubicBezTo>
                  <a:cubicBezTo>
                    <a:pt x="105" y="67"/>
                    <a:pt x="98" y="59"/>
                    <a:pt x="83" y="55"/>
                  </a:cubicBezTo>
                  <a:cubicBezTo>
                    <a:pt x="80" y="55"/>
                    <a:pt x="77" y="54"/>
                    <a:pt x="74" y="54"/>
                  </a:cubicBezTo>
                  <a:cubicBezTo>
                    <a:pt x="71" y="54"/>
                    <a:pt x="69" y="55"/>
                    <a:pt x="66" y="55"/>
                  </a:cubicBezTo>
                  <a:cubicBezTo>
                    <a:pt x="51" y="59"/>
                    <a:pt x="43" y="67"/>
                    <a:pt x="43" y="81"/>
                  </a:cubicBezTo>
                  <a:cubicBezTo>
                    <a:pt x="42" y="97"/>
                    <a:pt x="47" y="110"/>
                    <a:pt x="58" y="120"/>
                  </a:cubicBezTo>
                  <a:cubicBezTo>
                    <a:pt x="62" y="124"/>
                    <a:pt x="63" y="130"/>
                    <a:pt x="62" y="135"/>
                  </a:cubicBezTo>
                  <a:cubicBezTo>
                    <a:pt x="61" y="140"/>
                    <a:pt x="57" y="144"/>
                    <a:pt x="51" y="147"/>
                  </a:cubicBezTo>
                  <a:cubicBezTo>
                    <a:pt x="49" y="148"/>
                    <a:pt x="49" y="148"/>
                    <a:pt x="49" y="148"/>
                  </a:cubicBezTo>
                  <a:cubicBezTo>
                    <a:pt x="45" y="149"/>
                    <a:pt x="42" y="150"/>
                    <a:pt x="39" y="152"/>
                  </a:cubicBezTo>
                  <a:cubicBezTo>
                    <a:pt x="28" y="157"/>
                    <a:pt x="20" y="162"/>
                    <a:pt x="14" y="168"/>
                  </a:cubicBezTo>
                  <a:cubicBezTo>
                    <a:pt x="12" y="170"/>
                    <a:pt x="11" y="172"/>
                    <a:pt x="11" y="174"/>
                  </a:cubicBezTo>
                  <a:cubicBezTo>
                    <a:pt x="12" y="177"/>
                    <a:pt x="14" y="179"/>
                    <a:pt x="18" y="181"/>
                  </a:cubicBezTo>
                  <a:cubicBezTo>
                    <a:pt x="21" y="183"/>
                    <a:pt x="25" y="184"/>
                    <a:pt x="30" y="185"/>
                  </a:cubicBezTo>
                  <a:cubicBezTo>
                    <a:pt x="43" y="188"/>
                    <a:pt x="57" y="189"/>
                    <a:pt x="74" y="189"/>
                  </a:cubicBezTo>
                  <a:cubicBezTo>
                    <a:pt x="85" y="189"/>
                    <a:pt x="93" y="189"/>
                    <a:pt x="101" y="188"/>
                  </a:cubicBezTo>
                  <a:cubicBezTo>
                    <a:pt x="104" y="188"/>
                    <a:pt x="107" y="190"/>
                    <a:pt x="107" y="193"/>
                  </a:cubicBezTo>
                  <a:cubicBezTo>
                    <a:pt x="107" y="196"/>
                    <a:pt x="105" y="199"/>
                    <a:pt x="102" y="199"/>
                  </a:cubicBezTo>
                  <a:cubicBezTo>
                    <a:pt x="94" y="200"/>
                    <a:pt x="85" y="200"/>
                    <a:pt x="74" y="200"/>
                  </a:cubicBezTo>
                  <a:close/>
                </a:path>
              </a:pathLst>
            </a:custGeom>
            <a:solidFill>
              <a:srgbClr val="FF912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69" name="Google Shape;169;p15"/>
            <p:cNvSpPr/>
            <p:nvPr/>
          </p:nvSpPr>
          <p:spPr>
            <a:xfrm>
              <a:off x="4626035" y="1681731"/>
              <a:ext cx="581930" cy="504839"/>
            </a:xfrm>
            <a:custGeom>
              <a:avLst/>
              <a:gdLst/>
              <a:ahLst/>
              <a:cxnLst/>
              <a:rect l="l" t="t" r="r" b="b"/>
              <a:pathLst>
                <a:path w="248" h="216" extrusionOk="0">
                  <a:moveTo>
                    <a:pt x="220" y="216"/>
                  </a:moveTo>
                  <a:cubicBezTo>
                    <a:pt x="28" y="216"/>
                    <a:pt x="28" y="216"/>
                    <a:pt x="28" y="216"/>
                  </a:cubicBezTo>
                  <a:cubicBezTo>
                    <a:pt x="13" y="216"/>
                    <a:pt x="0" y="204"/>
                    <a:pt x="0" y="188"/>
                  </a:cubicBezTo>
                  <a:cubicBezTo>
                    <a:pt x="0" y="140"/>
                    <a:pt x="0" y="140"/>
                    <a:pt x="0" y="140"/>
                  </a:cubicBezTo>
                  <a:cubicBezTo>
                    <a:pt x="0" y="137"/>
                    <a:pt x="2" y="135"/>
                    <a:pt x="5" y="135"/>
                  </a:cubicBezTo>
                  <a:cubicBezTo>
                    <a:pt x="8" y="135"/>
                    <a:pt x="11" y="137"/>
                    <a:pt x="11" y="140"/>
                  </a:cubicBezTo>
                  <a:cubicBezTo>
                    <a:pt x="11" y="188"/>
                    <a:pt x="11" y="188"/>
                    <a:pt x="11" y="188"/>
                  </a:cubicBezTo>
                  <a:cubicBezTo>
                    <a:pt x="11" y="198"/>
                    <a:pt x="19" y="206"/>
                    <a:pt x="28" y="206"/>
                  </a:cubicBezTo>
                  <a:cubicBezTo>
                    <a:pt x="220" y="206"/>
                    <a:pt x="220" y="206"/>
                    <a:pt x="220" y="206"/>
                  </a:cubicBezTo>
                  <a:cubicBezTo>
                    <a:pt x="229" y="206"/>
                    <a:pt x="237" y="198"/>
                    <a:pt x="237" y="188"/>
                  </a:cubicBezTo>
                  <a:cubicBezTo>
                    <a:pt x="237" y="141"/>
                    <a:pt x="237" y="141"/>
                    <a:pt x="237" y="141"/>
                  </a:cubicBezTo>
                  <a:cubicBezTo>
                    <a:pt x="237" y="138"/>
                    <a:pt x="240" y="135"/>
                    <a:pt x="243" y="135"/>
                  </a:cubicBezTo>
                  <a:cubicBezTo>
                    <a:pt x="246" y="135"/>
                    <a:pt x="248" y="138"/>
                    <a:pt x="248" y="141"/>
                  </a:cubicBezTo>
                  <a:cubicBezTo>
                    <a:pt x="248" y="188"/>
                    <a:pt x="248" y="188"/>
                    <a:pt x="248" y="188"/>
                  </a:cubicBezTo>
                  <a:cubicBezTo>
                    <a:pt x="248" y="204"/>
                    <a:pt x="235" y="216"/>
                    <a:pt x="220" y="216"/>
                  </a:cubicBezTo>
                  <a:close/>
                  <a:moveTo>
                    <a:pt x="134" y="155"/>
                  </a:moveTo>
                  <a:cubicBezTo>
                    <a:pt x="114" y="155"/>
                    <a:pt x="114" y="155"/>
                    <a:pt x="114" y="155"/>
                  </a:cubicBezTo>
                  <a:cubicBezTo>
                    <a:pt x="106" y="155"/>
                    <a:pt x="100" y="148"/>
                    <a:pt x="100" y="139"/>
                  </a:cubicBezTo>
                  <a:cubicBezTo>
                    <a:pt x="100" y="116"/>
                    <a:pt x="100" y="116"/>
                    <a:pt x="100" y="116"/>
                  </a:cubicBezTo>
                  <a:cubicBezTo>
                    <a:pt x="100" y="107"/>
                    <a:pt x="106" y="100"/>
                    <a:pt x="114" y="100"/>
                  </a:cubicBezTo>
                  <a:cubicBezTo>
                    <a:pt x="134" y="100"/>
                    <a:pt x="134" y="100"/>
                    <a:pt x="134" y="100"/>
                  </a:cubicBezTo>
                  <a:cubicBezTo>
                    <a:pt x="142" y="100"/>
                    <a:pt x="148" y="107"/>
                    <a:pt x="148" y="116"/>
                  </a:cubicBezTo>
                  <a:cubicBezTo>
                    <a:pt x="148" y="139"/>
                    <a:pt x="148" y="139"/>
                    <a:pt x="148" y="139"/>
                  </a:cubicBezTo>
                  <a:cubicBezTo>
                    <a:pt x="148" y="148"/>
                    <a:pt x="142" y="155"/>
                    <a:pt x="134" y="155"/>
                  </a:cubicBezTo>
                  <a:close/>
                  <a:moveTo>
                    <a:pt x="114" y="111"/>
                  </a:moveTo>
                  <a:cubicBezTo>
                    <a:pt x="112" y="111"/>
                    <a:pt x="111" y="113"/>
                    <a:pt x="111" y="116"/>
                  </a:cubicBezTo>
                  <a:cubicBezTo>
                    <a:pt x="111" y="139"/>
                    <a:pt x="111" y="139"/>
                    <a:pt x="111" y="139"/>
                  </a:cubicBezTo>
                  <a:cubicBezTo>
                    <a:pt x="111" y="142"/>
                    <a:pt x="112" y="144"/>
                    <a:pt x="114" y="144"/>
                  </a:cubicBezTo>
                  <a:cubicBezTo>
                    <a:pt x="134" y="144"/>
                    <a:pt x="134" y="144"/>
                    <a:pt x="134" y="144"/>
                  </a:cubicBezTo>
                  <a:cubicBezTo>
                    <a:pt x="136" y="144"/>
                    <a:pt x="137" y="142"/>
                    <a:pt x="137" y="139"/>
                  </a:cubicBezTo>
                  <a:cubicBezTo>
                    <a:pt x="137" y="116"/>
                    <a:pt x="137" y="116"/>
                    <a:pt x="137" y="116"/>
                  </a:cubicBezTo>
                  <a:cubicBezTo>
                    <a:pt x="137" y="113"/>
                    <a:pt x="136" y="111"/>
                    <a:pt x="134" y="111"/>
                  </a:cubicBezTo>
                  <a:lnTo>
                    <a:pt x="114" y="111"/>
                  </a:lnTo>
                  <a:close/>
                  <a:moveTo>
                    <a:pt x="220" y="133"/>
                  </a:moveTo>
                  <a:cubicBezTo>
                    <a:pt x="163" y="133"/>
                    <a:pt x="163" y="133"/>
                    <a:pt x="163" y="133"/>
                  </a:cubicBezTo>
                  <a:cubicBezTo>
                    <a:pt x="160" y="133"/>
                    <a:pt x="158" y="131"/>
                    <a:pt x="158" y="128"/>
                  </a:cubicBezTo>
                  <a:cubicBezTo>
                    <a:pt x="158" y="125"/>
                    <a:pt x="160" y="122"/>
                    <a:pt x="163" y="122"/>
                  </a:cubicBezTo>
                  <a:cubicBezTo>
                    <a:pt x="220" y="122"/>
                    <a:pt x="220" y="122"/>
                    <a:pt x="220" y="122"/>
                  </a:cubicBezTo>
                  <a:cubicBezTo>
                    <a:pt x="229" y="122"/>
                    <a:pt x="237" y="114"/>
                    <a:pt x="237" y="104"/>
                  </a:cubicBezTo>
                  <a:cubicBezTo>
                    <a:pt x="237" y="67"/>
                    <a:pt x="237" y="67"/>
                    <a:pt x="237" y="67"/>
                  </a:cubicBezTo>
                  <a:cubicBezTo>
                    <a:pt x="237" y="58"/>
                    <a:pt x="229" y="50"/>
                    <a:pt x="220" y="50"/>
                  </a:cubicBezTo>
                  <a:cubicBezTo>
                    <a:pt x="28" y="50"/>
                    <a:pt x="28" y="50"/>
                    <a:pt x="28" y="50"/>
                  </a:cubicBezTo>
                  <a:cubicBezTo>
                    <a:pt x="19" y="50"/>
                    <a:pt x="11" y="58"/>
                    <a:pt x="11" y="67"/>
                  </a:cubicBezTo>
                  <a:cubicBezTo>
                    <a:pt x="11" y="104"/>
                    <a:pt x="11" y="104"/>
                    <a:pt x="11" y="104"/>
                  </a:cubicBezTo>
                  <a:cubicBezTo>
                    <a:pt x="11" y="114"/>
                    <a:pt x="19" y="122"/>
                    <a:pt x="28" y="122"/>
                  </a:cubicBezTo>
                  <a:cubicBezTo>
                    <a:pt x="85" y="122"/>
                    <a:pt x="85" y="122"/>
                    <a:pt x="85" y="122"/>
                  </a:cubicBezTo>
                  <a:cubicBezTo>
                    <a:pt x="88" y="122"/>
                    <a:pt x="90" y="125"/>
                    <a:pt x="90" y="128"/>
                  </a:cubicBezTo>
                  <a:cubicBezTo>
                    <a:pt x="90" y="131"/>
                    <a:pt x="88" y="133"/>
                    <a:pt x="85" y="133"/>
                  </a:cubicBezTo>
                  <a:cubicBezTo>
                    <a:pt x="28" y="133"/>
                    <a:pt x="28" y="133"/>
                    <a:pt x="28" y="133"/>
                  </a:cubicBezTo>
                  <a:cubicBezTo>
                    <a:pt x="13" y="133"/>
                    <a:pt x="0" y="120"/>
                    <a:pt x="0" y="104"/>
                  </a:cubicBezTo>
                  <a:cubicBezTo>
                    <a:pt x="0" y="67"/>
                    <a:pt x="0" y="67"/>
                    <a:pt x="0" y="67"/>
                  </a:cubicBezTo>
                  <a:cubicBezTo>
                    <a:pt x="0" y="52"/>
                    <a:pt x="13" y="39"/>
                    <a:pt x="28" y="39"/>
                  </a:cubicBezTo>
                  <a:cubicBezTo>
                    <a:pt x="220" y="39"/>
                    <a:pt x="220" y="39"/>
                    <a:pt x="220" y="39"/>
                  </a:cubicBezTo>
                  <a:cubicBezTo>
                    <a:pt x="235" y="39"/>
                    <a:pt x="248" y="52"/>
                    <a:pt x="248" y="67"/>
                  </a:cubicBezTo>
                  <a:cubicBezTo>
                    <a:pt x="248" y="108"/>
                    <a:pt x="248" y="108"/>
                    <a:pt x="248" y="108"/>
                  </a:cubicBezTo>
                  <a:cubicBezTo>
                    <a:pt x="248" y="109"/>
                    <a:pt x="248" y="110"/>
                    <a:pt x="247" y="111"/>
                  </a:cubicBezTo>
                  <a:cubicBezTo>
                    <a:pt x="244" y="124"/>
                    <a:pt x="233" y="133"/>
                    <a:pt x="220" y="133"/>
                  </a:cubicBezTo>
                  <a:close/>
                  <a:moveTo>
                    <a:pt x="165" y="30"/>
                  </a:moveTo>
                  <a:cubicBezTo>
                    <a:pt x="162" y="30"/>
                    <a:pt x="160" y="27"/>
                    <a:pt x="160" y="24"/>
                  </a:cubicBezTo>
                  <a:cubicBezTo>
                    <a:pt x="160" y="17"/>
                    <a:pt x="153" y="11"/>
                    <a:pt x="145" y="11"/>
                  </a:cubicBezTo>
                  <a:cubicBezTo>
                    <a:pt x="103" y="11"/>
                    <a:pt x="103" y="11"/>
                    <a:pt x="103" y="11"/>
                  </a:cubicBezTo>
                  <a:cubicBezTo>
                    <a:pt x="95" y="11"/>
                    <a:pt x="88" y="17"/>
                    <a:pt x="88" y="24"/>
                  </a:cubicBezTo>
                  <a:cubicBezTo>
                    <a:pt x="88" y="27"/>
                    <a:pt x="86" y="30"/>
                    <a:pt x="83" y="30"/>
                  </a:cubicBezTo>
                  <a:cubicBezTo>
                    <a:pt x="80" y="30"/>
                    <a:pt x="77" y="27"/>
                    <a:pt x="77" y="24"/>
                  </a:cubicBezTo>
                  <a:cubicBezTo>
                    <a:pt x="77" y="11"/>
                    <a:pt x="89" y="0"/>
                    <a:pt x="103" y="0"/>
                  </a:cubicBezTo>
                  <a:cubicBezTo>
                    <a:pt x="145" y="0"/>
                    <a:pt x="145" y="0"/>
                    <a:pt x="145" y="0"/>
                  </a:cubicBezTo>
                  <a:cubicBezTo>
                    <a:pt x="159" y="0"/>
                    <a:pt x="171" y="11"/>
                    <a:pt x="171" y="24"/>
                  </a:cubicBezTo>
                  <a:cubicBezTo>
                    <a:pt x="171" y="27"/>
                    <a:pt x="168" y="30"/>
                    <a:pt x="165" y="30"/>
                  </a:cubicBezTo>
                  <a:close/>
                </a:path>
              </a:pathLst>
            </a:custGeom>
            <a:solidFill>
              <a:srgbClr val="8C103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72" name="Google Shape;172;p15"/>
            <p:cNvSpPr txBox="1"/>
            <p:nvPr/>
          </p:nvSpPr>
          <p:spPr>
            <a:xfrm>
              <a:off x="809962" y="2242694"/>
              <a:ext cx="1739069"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Retail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Stores </a:t>
              </a:r>
              <a:endParaRPr sz="1400" dirty="0">
                <a:latin typeface="Poppins" panose="00000500000000000000" pitchFamily="2" charset="0"/>
                <a:cs typeface="Poppins" panose="00000500000000000000" pitchFamily="2" charset="0"/>
              </a:endParaRPr>
            </a:p>
          </p:txBody>
        </p:sp>
        <p:sp>
          <p:nvSpPr>
            <p:cNvPr id="173" name="Google Shape;173;p15"/>
            <p:cNvSpPr txBox="1"/>
            <p:nvPr/>
          </p:nvSpPr>
          <p:spPr>
            <a:xfrm>
              <a:off x="2531046" y="2242693"/>
              <a:ext cx="1106681"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Online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Retailing</a:t>
              </a:r>
              <a:endParaRPr sz="1400" dirty="0">
                <a:latin typeface="Poppins" panose="00000500000000000000" pitchFamily="2" charset="0"/>
                <a:cs typeface="Poppins" panose="00000500000000000000" pitchFamily="2" charset="0"/>
              </a:endParaRPr>
            </a:p>
          </p:txBody>
        </p:sp>
        <p:sp>
          <p:nvSpPr>
            <p:cNvPr id="174" name="Google Shape;174;p15"/>
            <p:cNvSpPr txBox="1"/>
            <p:nvPr/>
          </p:nvSpPr>
          <p:spPr>
            <a:xfrm>
              <a:off x="4426027" y="2263958"/>
              <a:ext cx="1170774"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Catalogue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Retailing</a:t>
              </a:r>
              <a:endParaRPr sz="1400" dirty="0">
                <a:latin typeface="Poppins" panose="00000500000000000000" pitchFamily="2" charset="0"/>
                <a:cs typeface="Poppins" panose="00000500000000000000" pitchFamily="2" charset="0"/>
              </a:endParaRPr>
            </a:p>
          </p:txBody>
        </p:sp>
        <p:sp>
          <p:nvSpPr>
            <p:cNvPr id="175" name="Google Shape;175;p15"/>
            <p:cNvSpPr txBox="1"/>
            <p:nvPr/>
          </p:nvSpPr>
          <p:spPr>
            <a:xfrm>
              <a:off x="6537267" y="2212882"/>
              <a:ext cx="974488"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Direct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Selling</a:t>
              </a:r>
              <a:endParaRPr sz="1400" dirty="0">
                <a:latin typeface="Poppins" panose="00000500000000000000" pitchFamily="2" charset="0"/>
                <a:cs typeface="Poppins" panose="00000500000000000000" pitchFamily="2" charset="0"/>
              </a:endParaRPr>
            </a:p>
          </p:txBody>
        </p:sp>
        <p:sp>
          <p:nvSpPr>
            <p:cNvPr id="176" name="Google Shape;176;p15"/>
            <p:cNvSpPr txBox="1"/>
            <p:nvPr/>
          </p:nvSpPr>
          <p:spPr>
            <a:xfrm>
              <a:off x="8349241" y="2174426"/>
              <a:ext cx="1471568"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Television Home Shopping</a:t>
              </a:r>
              <a:endParaRPr sz="1400" dirty="0">
                <a:latin typeface="Poppins" panose="00000500000000000000" pitchFamily="2" charset="0"/>
                <a:cs typeface="Poppins" panose="00000500000000000000" pitchFamily="2" charset="0"/>
              </a:endParaRPr>
            </a:p>
          </p:txBody>
        </p:sp>
        <p:sp>
          <p:nvSpPr>
            <p:cNvPr id="6" name="Freeform 197">
              <a:extLst>
                <a:ext uri="{FF2B5EF4-FFF2-40B4-BE49-F238E27FC236}">
                  <a16:creationId xmlns:a16="http://schemas.microsoft.com/office/drawing/2014/main" id="{1A0F2345-77AB-A844-E6DC-72A85DDECAEE}"/>
                </a:ext>
              </a:extLst>
            </p:cNvPr>
            <p:cNvSpPr>
              <a:spLocks noEditPoints="1"/>
            </p:cNvSpPr>
            <p:nvPr/>
          </p:nvSpPr>
          <p:spPr bwMode="auto">
            <a:xfrm>
              <a:off x="8447518" y="1553744"/>
              <a:ext cx="696482" cy="521294"/>
            </a:xfrm>
            <a:custGeom>
              <a:avLst/>
              <a:gdLst>
                <a:gd name="T0" fmla="*/ 144 w 176"/>
                <a:gd name="T1" fmla="*/ 80 h 176"/>
                <a:gd name="T2" fmla="*/ 160 w 176"/>
                <a:gd name="T3" fmla="*/ 80 h 176"/>
                <a:gd name="T4" fmla="*/ 112 w 176"/>
                <a:gd name="T5" fmla="*/ 72 h 176"/>
                <a:gd name="T6" fmla="*/ 24 w 176"/>
                <a:gd name="T7" fmla="*/ 152 h 176"/>
                <a:gd name="T8" fmla="*/ 112 w 176"/>
                <a:gd name="T9" fmla="*/ 72 h 176"/>
                <a:gd name="T10" fmla="*/ 32 w 176"/>
                <a:gd name="T11" fmla="*/ 144 h 176"/>
                <a:gd name="T12" fmla="*/ 104 w 176"/>
                <a:gd name="T13" fmla="*/ 80 h 176"/>
                <a:gd name="T14" fmla="*/ 160 w 176"/>
                <a:gd name="T15" fmla="*/ 48 h 176"/>
                <a:gd name="T16" fmla="*/ 99 w 176"/>
                <a:gd name="T17" fmla="*/ 35 h 176"/>
                <a:gd name="T18" fmla="*/ 120 w 176"/>
                <a:gd name="T19" fmla="*/ 16 h 176"/>
                <a:gd name="T20" fmla="*/ 120 w 176"/>
                <a:gd name="T21" fmla="*/ 0 h 176"/>
                <a:gd name="T22" fmla="*/ 112 w 176"/>
                <a:gd name="T23" fmla="*/ 10 h 176"/>
                <a:gd name="T24" fmla="*/ 88 w 176"/>
                <a:gd name="T25" fmla="*/ 32 h 176"/>
                <a:gd name="T26" fmla="*/ 64 w 176"/>
                <a:gd name="T27" fmla="*/ 10 h 176"/>
                <a:gd name="T28" fmla="*/ 56 w 176"/>
                <a:gd name="T29" fmla="*/ 0 h 176"/>
                <a:gd name="T30" fmla="*/ 56 w 176"/>
                <a:gd name="T31" fmla="*/ 16 h 176"/>
                <a:gd name="T32" fmla="*/ 77 w 176"/>
                <a:gd name="T33" fmla="*/ 35 h 176"/>
                <a:gd name="T34" fmla="*/ 16 w 176"/>
                <a:gd name="T35" fmla="*/ 48 h 176"/>
                <a:gd name="T36" fmla="*/ 0 w 176"/>
                <a:gd name="T37" fmla="*/ 160 h 176"/>
                <a:gd name="T38" fmla="*/ 160 w 176"/>
                <a:gd name="T39" fmla="*/ 176 h 176"/>
                <a:gd name="T40" fmla="*/ 176 w 176"/>
                <a:gd name="T41" fmla="*/ 64 h 176"/>
                <a:gd name="T42" fmla="*/ 128 w 176"/>
                <a:gd name="T43" fmla="*/ 168 h 176"/>
                <a:gd name="T44" fmla="*/ 8 w 176"/>
                <a:gd name="T45" fmla="*/ 160 h 176"/>
                <a:gd name="T46" fmla="*/ 16 w 176"/>
                <a:gd name="T47" fmla="*/ 56 h 176"/>
                <a:gd name="T48" fmla="*/ 128 w 176"/>
                <a:gd name="T49" fmla="*/ 168 h 176"/>
                <a:gd name="T50" fmla="*/ 160 w 176"/>
                <a:gd name="T51" fmla="*/ 168 h 176"/>
                <a:gd name="T52" fmla="*/ 136 w 176"/>
                <a:gd name="T53" fmla="*/ 56 h 176"/>
                <a:gd name="T54" fmla="*/ 168 w 176"/>
                <a:gd name="T55" fmla="*/ 64 h 176"/>
                <a:gd name="T56" fmla="*/ 152 w 176"/>
                <a:gd name="T57" fmla="*/ 112 h 176"/>
                <a:gd name="T58" fmla="*/ 152 w 176"/>
                <a:gd name="T59" fmla="*/ 120 h 176"/>
                <a:gd name="T60" fmla="*/ 152 w 176"/>
                <a:gd name="T61" fmla="*/ 112 h 176"/>
                <a:gd name="T62" fmla="*/ 148 w 176"/>
                <a:gd name="T63" fmla="*/ 100 h 176"/>
                <a:gd name="T64" fmla="*/ 156 w 176"/>
                <a:gd name="T65" fmla="*/ 10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152" y="72"/>
                  </a:moveTo>
                  <a:cubicBezTo>
                    <a:pt x="148" y="72"/>
                    <a:pt x="144" y="76"/>
                    <a:pt x="144" y="80"/>
                  </a:cubicBezTo>
                  <a:cubicBezTo>
                    <a:pt x="144" y="84"/>
                    <a:pt x="148" y="88"/>
                    <a:pt x="152" y="88"/>
                  </a:cubicBezTo>
                  <a:cubicBezTo>
                    <a:pt x="156" y="88"/>
                    <a:pt x="160" y="84"/>
                    <a:pt x="160" y="80"/>
                  </a:cubicBezTo>
                  <a:cubicBezTo>
                    <a:pt x="160" y="76"/>
                    <a:pt x="156" y="72"/>
                    <a:pt x="152" y="72"/>
                  </a:cubicBezTo>
                  <a:moveTo>
                    <a:pt x="112" y="72"/>
                  </a:moveTo>
                  <a:cubicBezTo>
                    <a:pt x="24" y="72"/>
                    <a:pt x="24" y="72"/>
                    <a:pt x="24" y="72"/>
                  </a:cubicBezTo>
                  <a:cubicBezTo>
                    <a:pt x="24" y="152"/>
                    <a:pt x="24" y="152"/>
                    <a:pt x="24" y="152"/>
                  </a:cubicBezTo>
                  <a:cubicBezTo>
                    <a:pt x="112" y="152"/>
                    <a:pt x="112" y="152"/>
                    <a:pt x="112" y="152"/>
                  </a:cubicBezTo>
                  <a:lnTo>
                    <a:pt x="112" y="72"/>
                  </a:lnTo>
                  <a:close/>
                  <a:moveTo>
                    <a:pt x="104" y="144"/>
                  </a:moveTo>
                  <a:cubicBezTo>
                    <a:pt x="32" y="144"/>
                    <a:pt x="32" y="144"/>
                    <a:pt x="32" y="144"/>
                  </a:cubicBezTo>
                  <a:cubicBezTo>
                    <a:pt x="32" y="80"/>
                    <a:pt x="32" y="80"/>
                    <a:pt x="32" y="80"/>
                  </a:cubicBezTo>
                  <a:cubicBezTo>
                    <a:pt x="104" y="80"/>
                    <a:pt x="104" y="80"/>
                    <a:pt x="104" y="80"/>
                  </a:cubicBezTo>
                  <a:lnTo>
                    <a:pt x="104" y="144"/>
                  </a:lnTo>
                  <a:close/>
                  <a:moveTo>
                    <a:pt x="160" y="48"/>
                  </a:moveTo>
                  <a:cubicBezTo>
                    <a:pt x="108" y="48"/>
                    <a:pt x="108" y="48"/>
                    <a:pt x="108" y="48"/>
                  </a:cubicBezTo>
                  <a:cubicBezTo>
                    <a:pt x="106" y="43"/>
                    <a:pt x="103" y="38"/>
                    <a:pt x="99" y="35"/>
                  </a:cubicBezTo>
                  <a:cubicBezTo>
                    <a:pt x="118" y="16"/>
                    <a:pt x="118" y="16"/>
                    <a:pt x="118" y="16"/>
                  </a:cubicBezTo>
                  <a:cubicBezTo>
                    <a:pt x="119" y="16"/>
                    <a:pt x="119" y="16"/>
                    <a:pt x="120" y="16"/>
                  </a:cubicBezTo>
                  <a:cubicBezTo>
                    <a:pt x="124" y="16"/>
                    <a:pt x="128" y="12"/>
                    <a:pt x="128" y="8"/>
                  </a:cubicBezTo>
                  <a:cubicBezTo>
                    <a:pt x="128" y="4"/>
                    <a:pt x="124" y="0"/>
                    <a:pt x="120" y="0"/>
                  </a:cubicBezTo>
                  <a:cubicBezTo>
                    <a:pt x="116" y="0"/>
                    <a:pt x="112" y="4"/>
                    <a:pt x="112" y="8"/>
                  </a:cubicBezTo>
                  <a:cubicBezTo>
                    <a:pt x="112" y="9"/>
                    <a:pt x="112" y="9"/>
                    <a:pt x="112" y="10"/>
                  </a:cubicBezTo>
                  <a:cubicBezTo>
                    <a:pt x="90" y="32"/>
                    <a:pt x="90" y="32"/>
                    <a:pt x="90" y="32"/>
                  </a:cubicBezTo>
                  <a:cubicBezTo>
                    <a:pt x="89" y="32"/>
                    <a:pt x="89" y="32"/>
                    <a:pt x="88" y="32"/>
                  </a:cubicBezTo>
                  <a:cubicBezTo>
                    <a:pt x="87" y="32"/>
                    <a:pt x="87" y="32"/>
                    <a:pt x="86" y="32"/>
                  </a:cubicBezTo>
                  <a:cubicBezTo>
                    <a:pt x="64" y="10"/>
                    <a:pt x="64" y="10"/>
                    <a:pt x="64" y="10"/>
                  </a:cubicBezTo>
                  <a:cubicBezTo>
                    <a:pt x="64" y="9"/>
                    <a:pt x="64" y="9"/>
                    <a:pt x="64" y="8"/>
                  </a:cubicBezTo>
                  <a:cubicBezTo>
                    <a:pt x="64" y="4"/>
                    <a:pt x="60" y="0"/>
                    <a:pt x="56" y="0"/>
                  </a:cubicBezTo>
                  <a:cubicBezTo>
                    <a:pt x="52" y="0"/>
                    <a:pt x="48" y="4"/>
                    <a:pt x="48" y="8"/>
                  </a:cubicBezTo>
                  <a:cubicBezTo>
                    <a:pt x="48" y="12"/>
                    <a:pt x="52" y="16"/>
                    <a:pt x="56" y="16"/>
                  </a:cubicBezTo>
                  <a:cubicBezTo>
                    <a:pt x="57" y="16"/>
                    <a:pt x="57" y="16"/>
                    <a:pt x="58" y="16"/>
                  </a:cubicBezTo>
                  <a:cubicBezTo>
                    <a:pt x="77" y="35"/>
                    <a:pt x="77" y="35"/>
                    <a:pt x="77" y="35"/>
                  </a:cubicBezTo>
                  <a:cubicBezTo>
                    <a:pt x="73" y="38"/>
                    <a:pt x="70" y="43"/>
                    <a:pt x="68" y="48"/>
                  </a:cubicBezTo>
                  <a:cubicBezTo>
                    <a:pt x="16" y="48"/>
                    <a:pt x="16" y="48"/>
                    <a:pt x="16" y="48"/>
                  </a:cubicBezTo>
                  <a:cubicBezTo>
                    <a:pt x="7" y="48"/>
                    <a:pt x="0" y="55"/>
                    <a:pt x="0" y="64"/>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64"/>
                    <a:pt x="176" y="64"/>
                    <a:pt x="176" y="64"/>
                  </a:cubicBezTo>
                  <a:cubicBezTo>
                    <a:pt x="176" y="55"/>
                    <a:pt x="169" y="48"/>
                    <a:pt x="160" y="48"/>
                  </a:cubicBezTo>
                  <a:moveTo>
                    <a:pt x="128" y="168"/>
                  </a:moveTo>
                  <a:cubicBezTo>
                    <a:pt x="16" y="168"/>
                    <a:pt x="16" y="168"/>
                    <a:pt x="16" y="168"/>
                  </a:cubicBezTo>
                  <a:cubicBezTo>
                    <a:pt x="12" y="168"/>
                    <a:pt x="8" y="164"/>
                    <a:pt x="8" y="160"/>
                  </a:cubicBezTo>
                  <a:cubicBezTo>
                    <a:pt x="8" y="64"/>
                    <a:pt x="8" y="64"/>
                    <a:pt x="8" y="64"/>
                  </a:cubicBezTo>
                  <a:cubicBezTo>
                    <a:pt x="8" y="60"/>
                    <a:pt x="12" y="56"/>
                    <a:pt x="16" y="56"/>
                  </a:cubicBezTo>
                  <a:cubicBezTo>
                    <a:pt x="128" y="56"/>
                    <a:pt x="128" y="56"/>
                    <a:pt x="128" y="56"/>
                  </a:cubicBezTo>
                  <a:lnTo>
                    <a:pt x="128" y="168"/>
                  </a:lnTo>
                  <a:close/>
                  <a:moveTo>
                    <a:pt x="168" y="160"/>
                  </a:moveTo>
                  <a:cubicBezTo>
                    <a:pt x="168" y="164"/>
                    <a:pt x="164" y="168"/>
                    <a:pt x="160" y="168"/>
                  </a:cubicBezTo>
                  <a:cubicBezTo>
                    <a:pt x="136" y="168"/>
                    <a:pt x="136" y="168"/>
                    <a:pt x="136" y="168"/>
                  </a:cubicBezTo>
                  <a:cubicBezTo>
                    <a:pt x="136" y="56"/>
                    <a:pt x="136" y="56"/>
                    <a:pt x="136" y="56"/>
                  </a:cubicBezTo>
                  <a:cubicBezTo>
                    <a:pt x="160" y="56"/>
                    <a:pt x="160" y="56"/>
                    <a:pt x="160" y="56"/>
                  </a:cubicBezTo>
                  <a:cubicBezTo>
                    <a:pt x="164" y="56"/>
                    <a:pt x="168" y="60"/>
                    <a:pt x="168" y="64"/>
                  </a:cubicBezTo>
                  <a:lnTo>
                    <a:pt x="168" y="160"/>
                  </a:lnTo>
                  <a:close/>
                  <a:moveTo>
                    <a:pt x="152" y="112"/>
                  </a:moveTo>
                  <a:cubicBezTo>
                    <a:pt x="150" y="112"/>
                    <a:pt x="148" y="114"/>
                    <a:pt x="148" y="116"/>
                  </a:cubicBezTo>
                  <a:cubicBezTo>
                    <a:pt x="148" y="118"/>
                    <a:pt x="150" y="120"/>
                    <a:pt x="152" y="120"/>
                  </a:cubicBezTo>
                  <a:cubicBezTo>
                    <a:pt x="154" y="120"/>
                    <a:pt x="156" y="118"/>
                    <a:pt x="156" y="116"/>
                  </a:cubicBezTo>
                  <a:cubicBezTo>
                    <a:pt x="156" y="114"/>
                    <a:pt x="154" y="112"/>
                    <a:pt x="152" y="112"/>
                  </a:cubicBezTo>
                  <a:moveTo>
                    <a:pt x="152" y="96"/>
                  </a:moveTo>
                  <a:cubicBezTo>
                    <a:pt x="150" y="96"/>
                    <a:pt x="148" y="98"/>
                    <a:pt x="148" y="100"/>
                  </a:cubicBezTo>
                  <a:cubicBezTo>
                    <a:pt x="148" y="102"/>
                    <a:pt x="150" y="104"/>
                    <a:pt x="152" y="104"/>
                  </a:cubicBezTo>
                  <a:cubicBezTo>
                    <a:pt x="154" y="104"/>
                    <a:pt x="156" y="102"/>
                    <a:pt x="156" y="100"/>
                  </a:cubicBezTo>
                  <a:cubicBezTo>
                    <a:pt x="156" y="98"/>
                    <a:pt x="154" y="96"/>
                    <a:pt x="152" y="9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308">
              <a:extLst>
                <a:ext uri="{FF2B5EF4-FFF2-40B4-BE49-F238E27FC236}">
                  <a16:creationId xmlns:a16="http://schemas.microsoft.com/office/drawing/2014/main" id="{CF473B15-CFEA-923C-E786-EF609156D761}"/>
                </a:ext>
              </a:extLst>
            </p:cNvPr>
            <p:cNvSpPr>
              <a:spLocks noEditPoints="1"/>
            </p:cNvSpPr>
            <p:nvPr/>
          </p:nvSpPr>
          <p:spPr bwMode="auto">
            <a:xfrm>
              <a:off x="2911439" y="1803074"/>
              <a:ext cx="335898" cy="334275"/>
            </a:xfrm>
            <a:custGeom>
              <a:avLst/>
              <a:gdLst>
                <a:gd name="T0" fmla="*/ 151 w 176"/>
                <a:gd name="T1" fmla="*/ 146 h 176"/>
                <a:gd name="T2" fmla="*/ 115 w 176"/>
                <a:gd name="T3" fmla="*/ 166 h 176"/>
                <a:gd name="T4" fmla="*/ 60 w 176"/>
                <a:gd name="T5" fmla="*/ 163 h 176"/>
                <a:gd name="T6" fmla="*/ 15 w 176"/>
                <a:gd name="T7" fmla="*/ 123 h 176"/>
                <a:gd name="T8" fmla="*/ 14 w 176"/>
                <a:gd name="T9" fmla="*/ 56 h 176"/>
                <a:gd name="T10" fmla="*/ 59 w 176"/>
                <a:gd name="T11" fmla="*/ 14 h 176"/>
                <a:gd name="T12" fmla="*/ 123 w 176"/>
                <a:gd name="T13" fmla="*/ 13 h 176"/>
                <a:gd name="T14" fmla="*/ 162 w 176"/>
                <a:gd name="T15" fmla="*/ 47 h 176"/>
                <a:gd name="T16" fmla="*/ 163 w 176"/>
                <a:gd name="T17" fmla="*/ 97 h 176"/>
                <a:gd name="T18" fmla="*/ 136 w 176"/>
                <a:gd name="T19" fmla="*/ 129 h 176"/>
                <a:gd name="T20" fmla="*/ 114 w 176"/>
                <a:gd name="T21" fmla="*/ 132 h 176"/>
                <a:gd name="T22" fmla="*/ 112 w 176"/>
                <a:gd name="T23" fmla="*/ 120 h 176"/>
                <a:gd name="T24" fmla="*/ 144 w 176"/>
                <a:gd name="T25" fmla="*/ 39 h 176"/>
                <a:gd name="T26" fmla="*/ 131 w 176"/>
                <a:gd name="T27" fmla="*/ 53 h 176"/>
                <a:gd name="T28" fmla="*/ 96 w 176"/>
                <a:gd name="T29" fmla="*/ 35 h 176"/>
                <a:gd name="T30" fmla="*/ 51 w 176"/>
                <a:gd name="T31" fmla="*/ 59 h 176"/>
                <a:gd name="T32" fmla="*/ 35 w 176"/>
                <a:gd name="T33" fmla="*/ 106 h 176"/>
                <a:gd name="T34" fmla="*/ 45 w 176"/>
                <a:gd name="T35" fmla="*/ 131 h 176"/>
                <a:gd name="T36" fmla="*/ 89 w 176"/>
                <a:gd name="T37" fmla="*/ 139 h 176"/>
                <a:gd name="T38" fmla="*/ 107 w 176"/>
                <a:gd name="T39" fmla="*/ 137 h 176"/>
                <a:gd name="T40" fmla="*/ 140 w 176"/>
                <a:gd name="T41" fmla="*/ 136 h 176"/>
                <a:gd name="T42" fmla="*/ 171 w 176"/>
                <a:gd name="T43" fmla="*/ 100 h 176"/>
                <a:gd name="T44" fmla="*/ 169 w 176"/>
                <a:gd name="T45" fmla="*/ 43 h 176"/>
                <a:gd name="T46" fmla="*/ 125 w 176"/>
                <a:gd name="T47" fmla="*/ 5 h 176"/>
                <a:gd name="T48" fmla="*/ 57 w 176"/>
                <a:gd name="T49" fmla="*/ 7 h 176"/>
                <a:gd name="T50" fmla="*/ 7 w 176"/>
                <a:gd name="T51" fmla="*/ 52 h 176"/>
                <a:gd name="T52" fmla="*/ 8 w 176"/>
                <a:gd name="T53" fmla="*/ 127 h 176"/>
                <a:gd name="T54" fmla="*/ 59 w 176"/>
                <a:gd name="T55" fmla="*/ 171 h 176"/>
                <a:gd name="T56" fmla="*/ 116 w 176"/>
                <a:gd name="T57" fmla="*/ 173 h 176"/>
                <a:gd name="T58" fmla="*/ 158 w 176"/>
                <a:gd name="T59" fmla="*/ 151 h 176"/>
                <a:gd name="T60" fmla="*/ 175 w 176"/>
                <a:gd name="T61" fmla="*/ 131 h 176"/>
                <a:gd name="T62" fmla="*/ 101 w 176"/>
                <a:gd name="T63" fmla="*/ 120 h 176"/>
                <a:gd name="T64" fmla="*/ 81 w 176"/>
                <a:gd name="T65" fmla="*/ 133 h 176"/>
                <a:gd name="T66" fmla="*/ 51 w 176"/>
                <a:gd name="T67" fmla="*/ 126 h 176"/>
                <a:gd name="T68" fmla="*/ 43 w 176"/>
                <a:gd name="T69" fmla="*/ 106 h 176"/>
                <a:gd name="T70" fmla="*/ 57 w 176"/>
                <a:gd name="T71" fmla="*/ 64 h 176"/>
                <a:gd name="T72" fmla="*/ 95 w 176"/>
                <a:gd name="T73" fmla="*/ 43 h 176"/>
                <a:gd name="T74" fmla="*/ 114 w 176"/>
                <a:gd name="T75" fmla="*/ 47 h 176"/>
                <a:gd name="T76" fmla="*/ 127 w 176"/>
                <a:gd name="T77" fmla="*/ 63 h 176"/>
                <a:gd name="T78" fmla="*/ 101 w 176"/>
                <a:gd name="T79"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165" y="131"/>
                  </a:moveTo>
                  <a:cubicBezTo>
                    <a:pt x="161" y="136"/>
                    <a:pt x="156" y="141"/>
                    <a:pt x="151" y="146"/>
                  </a:cubicBezTo>
                  <a:cubicBezTo>
                    <a:pt x="146" y="150"/>
                    <a:pt x="141" y="154"/>
                    <a:pt x="134" y="158"/>
                  </a:cubicBezTo>
                  <a:cubicBezTo>
                    <a:pt x="128" y="161"/>
                    <a:pt x="122" y="164"/>
                    <a:pt x="115" y="166"/>
                  </a:cubicBezTo>
                  <a:cubicBezTo>
                    <a:pt x="108" y="167"/>
                    <a:pt x="100" y="168"/>
                    <a:pt x="93" y="168"/>
                  </a:cubicBezTo>
                  <a:cubicBezTo>
                    <a:pt x="81" y="168"/>
                    <a:pt x="70" y="167"/>
                    <a:pt x="60" y="163"/>
                  </a:cubicBezTo>
                  <a:cubicBezTo>
                    <a:pt x="50" y="160"/>
                    <a:pt x="41" y="155"/>
                    <a:pt x="33" y="148"/>
                  </a:cubicBezTo>
                  <a:cubicBezTo>
                    <a:pt x="26" y="141"/>
                    <a:pt x="19" y="133"/>
                    <a:pt x="15" y="123"/>
                  </a:cubicBezTo>
                  <a:cubicBezTo>
                    <a:pt x="10" y="113"/>
                    <a:pt x="8" y="101"/>
                    <a:pt x="8" y="87"/>
                  </a:cubicBezTo>
                  <a:cubicBezTo>
                    <a:pt x="8" y="76"/>
                    <a:pt x="10" y="66"/>
                    <a:pt x="14" y="56"/>
                  </a:cubicBezTo>
                  <a:cubicBezTo>
                    <a:pt x="19" y="47"/>
                    <a:pt x="25" y="38"/>
                    <a:pt x="32" y="31"/>
                  </a:cubicBezTo>
                  <a:cubicBezTo>
                    <a:pt x="40" y="24"/>
                    <a:pt x="49" y="18"/>
                    <a:pt x="59" y="14"/>
                  </a:cubicBezTo>
                  <a:cubicBezTo>
                    <a:pt x="69" y="10"/>
                    <a:pt x="81" y="8"/>
                    <a:pt x="93" y="8"/>
                  </a:cubicBezTo>
                  <a:cubicBezTo>
                    <a:pt x="103" y="8"/>
                    <a:pt x="114" y="9"/>
                    <a:pt x="123" y="13"/>
                  </a:cubicBezTo>
                  <a:cubicBezTo>
                    <a:pt x="132" y="16"/>
                    <a:pt x="140" y="20"/>
                    <a:pt x="147" y="26"/>
                  </a:cubicBezTo>
                  <a:cubicBezTo>
                    <a:pt x="153" y="32"/>
                    <a:pt x="159" y="39"/>
                    <a:pt x="162" y="47"/>
                  </a:cubicBezTo>
                  <a:cubicBezTo>
                    <a:pt x="166" y="55"/>
                    <a:pt x="168" y="64"/>
                    <a:pt x="168" y="74"/>
                  </a:cubicBezTo>
                  <a:cubicBezTo>
                    <a:pt x="168" y="82"/>
                    <a:pt x="166" y="90"/>
                    <a:pt x="163" y="97"/>
                  </a:cubicBezTo>
                  <a:cubicBezTo>
                    <a:pt x="160" y="105"/>
                    <a:pt x="156" y="111"/>
                    <a:pt x="152" y="117"/>
                  </a:cubicBezTo>
                  <a:cubicBezTo>
                    <a:pt x="147" y="122"/>
                    <a:pt x="142" y="126"/>
                    <a:pt x="136" y="129"/>
                  </a:cubicBezTo>
                  <a:cubicBezTo>
                    <a:pt x="131" y="132"/>
                    <a:pt x="125" y="134"/>
                    <a:pt x="121" y="134"/>
                  </a:cubicBezTo>
                  <a:cubicBezTo>
                    <a:pt x="118" y="134"/>
                    <a:pt x="115" y="133"/>
                    <a:pt x="114" y="132"/>
                  </a:cubicBezTo>
                  <a:cubicBezTo>
                    <a:pt x="113" y="131"/>
                    <a:pt x="112" y="130"/>
                    <a:pt x="111" y="128"/>
                  </a:cubicBezTo>
                  <a:cubicBezTo>
                    <a:pt x="111" y="126"/>
                    <a:pt x="111" y="123"/>
                    <a:pt x="112" y="120"/>
                  </a:cubicBezTo>
                  <a:cubicBezTo>
                    <a:pt x="113" y="117"/>
                    <a:pt x="114" y="114"/>
                    <a:pt x="116" y="110"/>
                  </a:cubicBezTo>
                  <a:cubicBezTo>
                    <a:pt x="144" y="39"/>
                    <a:pt x="144" y="39"/>
                    <a:pt x="144" y="39"/>
                  </a:cubicBezTo>
                  <a:cubicBezTo>
                    <a:pt x="136" y="39"/>
                    <a:pt x="136" y="39"/>
                    <a:pt x="136" y="39"/>
                  </a:cubicBezTo>
                  <a:cubicBezTo>
                    <a:pt x="131" y="53"/>
                    <a:pt x="131" y="53"/>
                    <a:pt x="131" y="53"/>
                  </a:cubicBezTo>
                  <a:cubicBezTo>
                    <a:pt x="128" y="48"/>
                    <a:pt x="124" y="44"/>
                    <a:pt x="118" y="41"/>
                  </a:cubicBezTo>
                  <a:cubicBezTo>
                    <a:pt x="112" y="37"/>
                    <a:pt x="104" y="35"/>
                    <a:pt x="96" y="35"/>
                  </a:cubicBezTo>
                  <a:cubicBezTo>
                    <a:pt x="87" y="35"/>
                    <a:pt x="78" y="37"/>
                    <a:pt x="71" y="42"/>
                  </a:cubicBezTo>
                  <a:cubicBezTo>
                    <a:pt x="63" y="46"/>
                    <a:pt x="57" y="52"/>
                    <a:pt x="51" y="59"/>
                  </a:cubicBezTo>
                  <a:cubicBezTo>
                    <a:pt x="46" y="66"/>
                    <a:pt x="42" y="74"/>
                    <a:pt x="39" y="82"/>
                  </a:cubicBezTo>
                  <a:cubicBezTo>
                    <a:pt x="36" y="90"/>
                    <a:pt x="35" y="98"/>
                    <a:pt x="35" y="106"/>
                  </a:cubicBezTo>
                  <a:cubicBezTo>
                    <a:pt x="35" y="111"/>
                    <a:pt x="35" y="115"/>
                    <a:pt x="37" y="120"/>
                  </a:cubicBezTo>
                  <a:cubicBezTo>
                    <a:pt x="39" y="124"/>
                    <a:pt x="42" y="128"/>
                    <a:pt x="45" y="131"/>
                  </a:cubicBezTo>
                  <a:cubicBezTo>
                    <a:pt x="48" y="134"/>
                    <a:pt x="52" y="137"/>
                    <a:pt x="56" y="139"/>
                  </a:cubicBezTo>
                  <a:cubicBezTo>
                    <a:pt x="66" y="143"/>
                    <a:pt x="77" y="142"/>
                    <a:pt x="89" y="139"/>
                  </a:cubicBezTo>
                  <a:cubicBezTo>
                    <a:pt x="94" y="137"/>
                    <a:pt x="99" y="134"/>
                    <a:pt x="103" y="129"/>
                  </a:cubicBezTo>
                  <a:cubicBezTo>
                    <a:pt x="104" y="132"/>
                    <a:pt x="105" y="135"/>
                    <a:pt x="107" y="137"/>
                  </a:cubicBezTo>
                  <a:cubicBezTo>
                    <a:pt x="110" y="140"/>
                    <a:pt x="115" y="142"/>
                    <a:pt x="120" y="142"/>
                  </a:cubicBezTo>
                  <a:cubicBezTo>
                    <a:pt x="126" y="142"/>
                    <a:pt x="133" y="140"/>
                    <a:pt x="140" y="136"/>
                  </a:cubicBezTo>
                  <a:cubicBezTo>
                    <a:pt x="146" y="133"/>
                    <a:pt x="152" y="128"/>
                    <a:pt x="158" y="122"/>
                  </a:cubicBezTo>
                  <a:cubicBezTo>
                    <a:pt x="163" y="116"/>
                    <a:pt x="167" y="108"/>
                    <a:pt x="171" y="100"/>
                  </a:cubicBezTo>
                  <a:cubicBezTo>
                    <a:pt x="174" y="92"/>
                    <a:pt x="176" y="83"/>
                    <a:pt x="176" y="74"/>
                  </a:cubicBezTo>
                  <a:cubicBezTo>
                    <a:pt x="176" y="62"/>
                    <a:pt x="174" y="52"/>
                    <a:pt x="169" y="43"/>
                  </a:cubicBezTo>
                  <a:cubicBezTo>
                    <a:pt x="165" y="34"/>
                    <a:pt x="159" y="26"/>
                    <a:pt x="152" y="20"/>
                  </a:cubicBezTo>
                  <a:cubicBezTo>
                    <a:pt x="144" y="13"/>
                    <a:pt x="135" y="8"/>
                    <a:pt x="125" y="5"/>
                  </a:cubicBezTo>
                  <a:cubicBezTo>
                    <a:pt x="115" y="2"/>
                    <a:pt x="104" y="0"/>
                    <a:pt x="93" y="0"/>
                  </a:cubicBezTo>
                  <a:cubicBezTo>
                    <a:pt x="80" y="0"/>
                    <a:pt x="68" y="2"/>
                    <a:pt x="57" y="7"/>
                  </a:cubicBezTo>
                  <a:cubicBezTo>
                    <a:pt x="46" y="11"/>
                    <a:pt x="36" y="17"/>
                    <a:pt x="27" y="25"/>
                  </a:cubicBezTo>
                  <a:cubicBezTo>
                    <a:pt x="19" y="33"/>
                    <a:pt x="12" y="42"/>
                    <a:pt x="7" y="52"/>
                  </a:cubicBezTo>
                  <a:cubicBezTo>
                    <a:pt x="2" y="63"/>
                    <a:pt x="0" y="75"/>
                    <a:pt x="0" y="87"/>
                  </a:cubicBezTo>
                  <a:cubicBezTo>
                    <a:pt x="0" y="103"/>
                    <a:pt x="3" y="116"/>
                    <a:pt x="8" y="127"/>
                  </a:cubicBezTo>
                  <a:cubicBezTo>
                    <a:pt x="13" y="138"/>
                    <a:pt x="21" y="148"/>
                    <a:pt x="29" y="155"/>
                  </a:cubicBezTo>
                  <a:cubicBezTo>
                    <a:pt x="38" y="162"/>
                    <a:pt x="48" y="168"/>
                    <a:pt x="59" y="171"/>
                  </a:cubicBezTo>
                  <a:cubicBezTo>
                    <a:pt x="70" y="174"/>
                    <a:pt x="81" y="176"/>
                    <a:pt x="93" y="176"/>
                  </a:cubicBezTo>
                  <a:cubicBezTo>
                    <a:pt x="101" y="176"/>
                    <a:pt x="109" y="175"/>
                    <a:pt x="116" y="173"/>
                  </a:cubicBezTo>
                  <a:cubicBezTo>
                    <a:pt x="124" y="171"/>
                    <a:pt x="131" y="168"/>
                    <a:pt x="138" y="164"/>
                  </a:cubicBezTo>
                  <a:cubicBezTo>
                    <a:pt x="145" y="161"/>
                    <a:pt x="152" y="156"/>
                    <a:pt x="158" y="151"/>
                  </a:cubicBezTo>
                  <a:cubicBezTo>
                    <a:pt x="164" y="145"/>
                    <a:pt x="169" y="139"/>
                    <a:pt x="173" y="133"/>
                  </a:cubicBezTo>
                  <a:cubicBezTo>
                    <a:pt x="175" y="131"/>
                    <a:pt x="175" y="131"/>
                    <a:pt x="175" y="131"/>
                  </a:cubicBezTo>
                  <a:cubicBezTo>
                    <a:pt x="165" y="131"/>
                    <a:pt x="165" y="131"/>
                    <a:pt x="165" y="131"/>
                  </a:cubicBezTo>
                  <a:close/>
                  <a:moveTo>
                    <a:pt x="101" y="120"/>
                  </a:moveTo>
                  <a:cubicBezTo>
                    <a:pt x="98" y="124"/>
                    <a:pt x="95" y="127"/>
                    <a:pt x="91" y="129"/>
                  </a:cubicBezTo>
                  <a:cubicBezTo>
                    <a:pt x="88" y="131"/>
                    <a:pt x="85" y="132"/>
                    <a:pt x="81" y="133"/>
                  </a:cubicBezTo>
                  <a:cubicBezTo>
                    <a:pt x="74" y="135"/>
                    <a:pt x="66" y="134"/>
                    <a:pt x="60" y="132"/>
                  </a:cubicBezTo>
                  <a:cubicBezTo>
                    <a:pt x="56" y="130"/>
                    <a:pt x="53" y="128"/>
                    <a:pt x="51" y="126"/>
                  </a:cubicBezTo>
                  <a:cubicBezTo>
                    <a:pt x="48" y="123"/>
                    <a:pt x="46" y="120"/>
                    <a:pt x="45" y="117"/>
                  </a:cubicBezTo>
                  <a:cubicBezTo>
                    <a:pt x="43" y="113"/>
                    <a:pt x="43" y="110"/>
                    <a:pt x="43" y="106"/>
                  </a:cubicBezTo>
                  <a:cubicBezTo>
                    <a:pt x="43" y="99"/>
                    <a:pt x="44" y="92"/>
                    <a:pt x="46" y="85"/>
                  </a:cubicBezTo>
                  <a:cubicBezTo>
                    <a:pt x="49" y="77"/>
                    <a:pt x="53" y="71"/>
                    <a:pt x="57" y="64"/>
                  </a:cubicBezTo>
                  <a:cubicBezTo>
                    <a:pt x="62" y="58"/>
                    <a:pt x="67" y="53"/>
                    <a:pt x="74" y="49"/>
                  </a:cubicBezTo>
                  <a:cubicBezTo>
                    <a:pt x="80" y="45"/>
                    <a:pt x="87" y="43"/>
                    <a:pt x="95" y="43"/>
                  </a:cubicBezTo>
                  <a:cubicBezTo>
                    <a:pt x="98" y="43"/>
                    <a:pt x="101" y="43"/>
                    <a:pt x="104" y="44"/>
                  </a:cubicBezTo>
                  <a:cubicBezTo>
                    <a:pt x="108" y="44"/>
                    <a:pt x="111" y="46"/>
                    <a:pt x="114" y="47"/>
                  </a:cubicBezTo>
                  <a:cubicBezTo>
                    <a:pt x="117" y="49"/>
                    <a:pt x="119" y="51"/>
                    <a:pt x="122" y="53"/>
                  </a:cubicBezTo>
                  <a:cubicBezTo>
                    <a:pt x="124" y="56"/>
                    <a:pt x="125" y="59"/>
                    <a:pt x="127" y="63"/>
                  </a:cubicBezTo>
                  <a:cubicBezTo>
                    <a:pt x="109" y="106"/>
                    <a:pt x="109" y="106"/>
                    <a:pt x="109" y="106"/>
                  </a:cubicBezTo>
                  <a:cubicBezTo>
                    <a:pt x="107" y="112"/>
                    <a:pt x="104" y="116"/>
                    <a:pt x="101" y="12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BDFE83C2-4475-0AEE-EB40-5AF600875FF1}"/>
                </a:ext>
              </a:extLst>
            </p:cNvPr>
            <p:cNvGrpSpPr/>
            <p:nvPr/>
          </p:nvGrpSpPr>
          <p:grpSpPr>
            <a:xfrm>
              <a:off x="10384598" y="1794418"/>
              <a:ext cx="1471568" cy="991727"/>
              <a:chOff x="10086886" y="1634929"/>
              <a:chExt cx="1471568" cy="991727"/>
            </a:xfrm>
          </p:grpSpPr>
          <p:sp>
            <p:nvSpPr>
              <p:cNvPr id="3" name="Google Shape;176;p15">
                <a:extLst>
                  <a:ext uri="{FF2B5EF4-FFF2-40B4-BE49-F238E27FC236}">
                    <a16:creationId xmlns:a16="http://schemas.microsoft.com/office/drawing/2014/main" id="{834DCEAC-6D07-D6BA-7457-BF8E3D03B060}"/>
                  </a:ext>
                </a:extLst>
              </p:cNvPr>
              <p:cNvSpPr txBox="1"/>
              <p:nvPr/>
            </p:nvSpPr>
            <p:spPr>
              <a:xfrm>
                <a:off x="10086886" y="2190094"/>
                <a:ext cx="1471568"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Automated Retailing</a:t>
                </a:r>
                <a:endParaRPr sz="1400" dirty="0">
                  <a:latin typeface="Poppins" panose="00000500000000000000" pitchFamily="2" charset="0"/>
                  <a:cs typeface="Poppins" panose="00000500000000000000" pitchFamily="2" charset="0"/>
                </a:endParaRPr>
              </a:p>
            </p:txBody>
          </p:sp>
          <p:pic>
            <p:nvPicPr>
              <p:cNvPr id="1028" name="Picture 4" descr="Credit card or automated teller machine (ATM) icon. Illustration of using a credit card when shopping. Colorable and editable eps 10 vector illustration.">
                <a:extLst>
                  <a:ext uri="{FF2B5EF4-FFF2-40B4-BE49-F238E27FC236}">
                    <a16:creationId xmlns:a16="http://schemas.microsoft.com/office/drawing/2014/main" id="{70002AD8-1946-7DFB-97A0-9BEAB739C12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4636" t="27311" r="13516" b="24369"/>
              <a:stretch/>
            </p:blipFill>
            <p:spPr bwMode="auto">
              <a:xfrm>
                <a:off x="10254954" y="1634929"/>
                <a:ext cx="730665" cy="49138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Set of store icon line design. Store vector illustration ">
              <a:extLst>
                <a:ext uri="{FF2B5EF4-FFF2-40B4-BE49-F238E27FC236}">
                  <a16:creationId xmlns:a16="http://schemas.microsoft.com/office/drawing/2014/main" id="{EBDFB950-CDFA-ECA8-1031-8BC129C332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467" t="56074" r="39084" b="11963"/>
            <a:stretch/>
          </p:blipFill>
          <p:spPr bwMode="auto">
            <a:xfrm>
              <a:off x="790884" y="1617324"/>
              <a:ext cx="692209" cy="5429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26DDF9-71AC-6199-BD94-E5AB960AE1AA}"/>
                </a:ext>
              </a:extLst>
            </p:cNvPr>
            <p:cNvSpPr txBox="1"/>
            <p:nvPr/>
          </p:nvSpPr>
          <p:spPr>
            <a:xfrm>
              <a:off x="2011234" y="3045164"/>
              <a:ext cx="2016000" cy="2976008"/>
            </a:xfrm>
            <a:prstGeom prst="rect">
              <a:avLst/>
            </a:prstGeom>
            <a:noFill/>
          </p:spPr>
          <p:txBody>
            <a:bodyPr wrap="square" rtlCol="0">
              <a:spAutoFit/>
            </a:bodyPr>
            <a:lstStyle/>
            <a:p>
              <a:pPr algn="l"/>
              <a:r>
                <a:rPr lang="en-GB" sz="10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Online retailing refers to the sale of products or services through digital channels, such as websites or mobile apps.</a:t>
              </a:r>
            </a:p>
            <a:p>
              <a:pPr algn="l"/>
              <a:endPar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algn="l"/>
              <a:endParaRPr lang="en-GB" sz="10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endParaRPr>
            </a:p>
            <a:p>
              <a:pPr algn="l"/>
              <a:endPar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endParaRPr>
            </a:p>
            <a:p>
              <a:pPr algn="l"/>
              <a:endPar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endParaRP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Amazon.com: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eBay:</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Etsy:.</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Walmart.com: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Target.com: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BestBuy.com: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Zappos.com: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Wayfair.com.</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Sephora.com</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Chewy.com</a:t>
              </a:r>
            </a:p>
          </p:txBody>
        </p:sp>
        <p:sp>
          <p:nvSpPr>
            <p:cNvPr id="4" name="TextBox 3">
              <a:extLst>
                <a:ext uri="{FF2B5EF4-FFF2-40B4-BE49-F238E27FC236}">
                  <a16:creationId xmlns:a16="http://schemas.microsoft.com/office/drawing/2014/main" id="{8DAFCE88-740B-2609-9E91-9F55A89DFC4A}"/>
                </a:ext>
              </a:extLst>
            </p:cNvPr>
            <p:cNvSpPr txBox="1"/>
            <p:nvPr/>
          </p:nvSpPr>
          <p:spPr>
            <a:xfrm>
              <a:off x="4008700" y="3047178"/>
              <a:ext cx="2016000" cy="2883675"/>
            </a:xfrm>
            <a:prstGeom prst="rect">
              <a:avLst/>
            </a:prstGeom>
            <a:noFill/>
          </p:spPr>
          <p:txBody>
            <a:bodyPr wrap="square" rtlCol="0">
              <a:spAutoFit/>
            </a:bodyPr>
            <a:lstStyle/>
            <a:p>
              <a:r>
                <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rPr>
                <a:t>Catalogue retailing, also known as mail-order retailing, involves the distribution of product catalogues to customers, who can then place orders via mail, phone, or online. </a:t>
              </a:r>
            </a:p>
            <a:p>
              <a:endPar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endPar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IKEA:.</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L.L. Bean:</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J.C. Penney</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Lands' End: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Victoria's Secret.</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Oriental Trading</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Pottery Barn</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Hammacher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Harry &amp; David</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Fingerhut</a:t>
              </a:r>
            </a:p>
          </p:txBody>
        </p:sp>
        <p:sp>
          <p:nvSpPr>
            <p:cNvPr id="5" name="TextBox 4">
              <a:extLst>
                <a:ext uri="{FF2B5EF4-FFF2-40B4-BE49-F238E27FC236}">
                  <a16:creationId xmlns:a16="http://schemas.microsoft.com/office/drawing/2014/main" id="{37092A7A-9B08-96F7-4436-0149DF871BF6}"/>
                </a:ext>
              </a:extLst>
            </p:cNvPr>
            <p:cNvSpPr txBox="1"/>
            <p:nvPr/>
          </p:nvSpPr>
          <p:spPr>
            <a:xfrm>
              <a:off x="5952554" y="3043856"/>
              <a:ext cx="2016000" cy="2976008"/>
            </a:xfrm>
            <a:prstGeom prst="rect">
              <a:avLst/>
            </a:prstGeom>
            <a:noFill/>
          </p:spPr>
          <p:txBody>
            <a:bodyPr wrap="square" rtlCol="0">
              <a:spAutoFit/>
            </a:bodyPr>
            <a:lstStyle/>
            <a:p>
              <a:pPr algn="l"/>
              <a:r>
                <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rPr>
                <a:t>Direct selling is a business model where products or services are sold directly to consumers by independent sales representatives, rather than through traditional retail channels. </a:t>
              </a:r>
            </a:p>
            <a:p>
              <a:pPr algn="l"/>
              <a:endParaRPr lang="en-GB" sz="8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algn="l"/>
              <a:endParaRPr lang="en-GB" sz="8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Avon</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Mary Kay</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Amway</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Tupperware</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Herbalife</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Pampered Chef</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Stella &amp;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Scentsy</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Arbonne</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Advocare</a:t>
              </a:r>
            </a:p>
          </p:txBody>
        </p:sp>
        <p:sp>
          <p:nvSpPr>
            <p:cNvPr id="11" name="TextBox 10">
              <a:extLst>
                <a:ext uri="{FF2B5EF4-FFF2-40B4-BE49-F238E27FC236}">
                  <a16:creationId xmlns:a16="http://schemas.microsoft.com/office/drawing/2014/main" id="{9DA9437C-6D4C-1EBD-E8C3-1A04EAF6419E}"/>
                </a:ext>
              </a:extLst>
            </p:cNvPr>
            <p:cNvSpPr txBox="1"/>
            <p:nvPr/>
          </p:nvSpPr>
          <p:spPr>
            <a:xfrm>
              <a:off x="7985498" y="3044309"/>
              <a:ext cx="2016000" cy="3037563"/>
            </a:xfrm>
            <a:prstGeom prst="rect">
              <a:avLst/>
            </a:prstGeom>
            <a:noFill/>
          </p:spPr>
          <p:txBody>
            <a:bodyPr wrap="square" rtlCol="0">
              <a:spAutoFit/>
            </a:bodyPr>
            <a:lstStyle/>
            <a:p>
              <a:pPr algn="l"/>
              <a:r>
                <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rPr>
                <a:t>Television home shopping involves the sale of products through dedicated TV channels that showcase products and encourage viewers to call a phone number or go online to make a purchase. </a:t>
              </a:r>
            </a:p>
            <a:p>
              <a:pPr algn="l"/>
              <a:endPar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QVC</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HSN</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ShopHQ:</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Evine</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Jewellery Television (JTV</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Ideal World.</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Gems TV</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Telebrands</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HSE24</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TVSN</a:t>
              </a:r>
            </a:p>
          </p:txBody>
        </p:sp>
        <p:sp>
          <p:nvSpPr>
            <p:cNvPr id="12" name="TextBox 11">
              <a:extLst>
                <a:ext uri="{FF2B5EF4-FFF2-40B4-BE49-F238E27FC236}">
                  <a16:creationId xmlns:a16="http://schemas.microsoft.com/office/drawing/2014/main" id="{766628B7-CCDF-7CF7-D719-F5150FD96C7D}"/>
                </a:ext>
              </a:extLst>
            </p:cNvPr>
            <p:cNvSpPr txBox="1"/>
            <p:nvPr/>
          </p:nvSpPr>
          <p:spPr>
            <a:xfrm>
              <a:off x="10025867" y="3058818"/>
              <a:ext cx="2016000" cy="3198633"/>
            </a:xfrm>
            <a:prstGeom prst="rect">
              <a:avLst/>
            </a:prstGeom>
            <a:noFill/>
          </p:spPr>
          <p:txBody>
            <a:bodyPr wrap="square" rtlCol="0">
              <a:spAutoFit/>
            </a:bodyPr>
            <a:lstStyle/>
            <a:p>
              <a:pPr algn="l"/>
              <a:r>
                <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rPr>
                <a:t>Automated retailing, also known as vending or self-service retailing, involves the use of automated machines to sell products or services</a:t>
              </a:r>
            </a:p>
            <a:p>
              <a:pPr algn="l"/>
              <a:endPar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algn="l"/>
              <a:endParaRPr lang="en-GB" sz="8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Vending machines.</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Automated retail stores: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Photo printing kiosks: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Coin-operated laundry machines</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Automated car washes: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Ticket vending machines</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Bike-sharing stations: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Self-checkout kiosks: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Automated food preparation and vending machines</a:t>
              </a: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t>
              </a:r>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2FC5A-AB17-F499-AB4A-86E1A79805FB}"/>
              </a:ext>
            </a:extLst>
          </p:cNvPr>
          <p:cNvSpPr txBox="1"/>
          <p:nvPr/>
        </p:nvSpPr>
        <p:spPr>
          <a:xfrm>
            <a:off x="126138" y="1704456"/>
            <a:ext cx="1980000" cy="4893647"/>
          </a:xfrm>
          <a:prstGeom prst="rect">
            <a:avLst/>
          </a:prstGeom>
          <a:noFill/>
        </p:spPr>
        <p:txBody>
          <a:bodyPr wrap="square" rtlCol="0">
            <a:spAutoFit/>
          </a:bodyPr>
          <a:lstStyle/>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Department stores: These retailers offer a wide range of products, including clothing, electronics, home goods, and more.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Specialty stores: These retailers focus on a specific type of product, such as books, shoes, or sporting goods.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Discount stores: These retailers offer products at lower prices than traditional retailers, often by buying in bulk or using cost-cutting measures.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Convenience stores: These retailers offer a limited selection of products, often focused on snacks, beverages, and other items that are frequently purchased on the go.</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Supermarkets: These retailers offer a wide range of food and household items, often organized into different departments such as produce, meat, and bakery.</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Warehouse stores: These retailers offer products in bulk quantities, often at lower prices than traditional retailers.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Online retailers: These retailers sell products online, often without physical storefronts.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Pop-up stores: These temporary retail locations can be found in a variety of locations, including malls, parking lots, and other high-traffic areas.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Outlet stores: These retailers sell discounted products that are often overstocked or discontinued items from traditional retailers.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Mom-and-pop stores: These small, independently owned retailers offer a personalized shopping experience and often specialize in niche products.</a:t>
            </a:r>
          </a:p>
          <a:p>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TextBox 2">
            <a:extLst>
              <a:ext uri="{FF2B5EF4-FFF2-40B4-BE49-F238E27FC236}">
                <a16:creationId xmlns:a16="http://schemas.microsoft.com/office/drawing/2014/main" id="{D21559EA-9D70-0F2D-5182-451C874C1E57}"/>
              </a:ext>
            </a:extLst>
          </p:cNvPr>
          <p:cNvSpPr txBox="1"/>
          <p:nvPr/>
        </p:nvSpPr>
        <p:spPr>
          <a:xfrm>
            <a:off x="2117558" y="1716095"/>
            <a:ext cx="1980000" cy="4524315"/>
          </a:xfrm>
          <a:prstGeom prst="rect">
            <a:avLst/>
          </a:prstGeom>
          <a:noFill/>
        </p:spPr>
        <p:txBody>
          <a:bodyPr wrap="square" rtlCol="0">
            <a:spAutoFit/>
          </a:bodyPr>
          <a:lstStyle/>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Amazon.com: One of the world's largest online retailers, offering a wide range of products including books, electronics, clothing, and more.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eBay: An online marketplace where individuals and businesses can buy and sell a variety of goods.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Etsy: An online marketplace focused on handmade or vintage goods, as well as unique factory-manufactured items.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Walmart.com: The online arm of the retail giant Walmart, offering a range of products including groceries, clothing, electronics, and more.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Target.com: The online arm of the retail chain Target, offering a variety of products including clothing, home goods, and electronics.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BestBuy.com: An online retailer specializing in electronics, including computers, televisions, and audio equipment.</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Zappos.com: An online shoe retailer, known for its wide selection of shoes and excellent customer service.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Wayfair.com: An online home goods retailer, offering a wide range of furniture, décor, and other household items.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Sephora.com: An online retailer specializing in beauty and cosmetic products.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Chewy.com: An online retailer specializing in pet food, supplies, and medications.</a:t>
            </a:r>
          </a:p>
          <a:p>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97A821A5-875C-AEE8-A288-896736FBF272}"/>
              </a:ext>
            </a:extLst>
          </p:cNvPr>
          <p:cNvSpPr txBox="1"/>
          <p:nvPr/>
        </p:nvSpPr>
        <p:spPr>
          <a:xfrm>
            <a:off x="4029966" y="1686213"/>
            <a:ext cx="1980000" cy="4770537"/>
          </a:xfrm>
          <a:prstGeom prst="rect">
            <a:avLst/>
          </a:prstGeom>
          <a:noFill/>
        </p:spPr>
        <p:txBody>
          <a:bodyPr wrap="square" rtlCol="0">
            <a:spAutoFit/>
          </a:bodyPr>
          <a:lstStyle/>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IKEA: A furniture and home goods retailer that offers both physical catalogues and online versions for customers to browse and order from.</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L.L. Bean: A clothing and outdoor equipment retailer that started as a mail-order company and still offers a print catalogue to customers.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J.C. Penney: A department store that offers an extensive catalogue of clothing, home goods, and other items that customers can order via phone or online.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Lands' End: A clothing and home goods retailer that started as a sailboat hardware supply company and now offers catalogues and online ordering.</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Victoria's Secret: A lingerie and women's clothing retailer that offers a print catalogue and online ordering.</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Oriental Trading: A party supplies and decorations retailer that offers a print catalogue for customers to browse and order from.</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Pottery Barn: A home furnishings and decor retailer that offers both print and online catalogues.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Hammacher Schlemmer: A gadget and gift retailer that offers a print catalogue and online ordering.</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Harry &amp; David: A gourmet food and gift retailer that offers a print catalogue and online ordering.</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Fingerhut: A retailer offering a wide range of products including clothing, electronics, and home goods that customers can order via print catalogue or online.</a:t>
            </a:r>
          </a:p>
          <a:p>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5" name="TextBox 4">
            <a:extLst>
              <a:ext uri="{FF2B5EF4-FFF2-40B4-BE49-F238E27FC236}">
                <a16:creationId xmlns:a16="http://schemas.microsoft.com/office/drawing/2014/main" id="{2733B915-98F3-ED74-EF19-7733699852F6}"/>
              </a:ext>
            </a:extLst>
          </p:cNvPr>
          <p:cNvSpPr txBox="1"/>
          <p:nvPr/>
        </p:nvSpPr>
        <p:spPr>
          <a:xfrm>
            <a:off x="6016350" y="1661626"/>
            <a:ext cx="1980000" cy="4770537"/>
          </a:xfrm>
          <a:prstGeom prst="rect">
            <a:avLst/>
          </a:prstGeom>
          <a:noFill/>
        </p:spPr>
        <p:txBody>
          <a:bodyPr wrap="square" rtlCol="0">
            <a:spAutoFit/>
          </a:bodyPr>
          <a:lstStyle/>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Avon: A beauty and personal care company that sells its products through a network of independent sales representatives.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Mary Kay: A cosmetics company that uses independent sales consultants to sell its products.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Amway: A multi-level marketing company that sells health, beauty, and home care products through a network of independent sales representatives.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Tupperware: A home goods company that sells its products through parties and demonstrations hosted by independent consultants.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Herbalife: A nutritional supplement company that uses independent distributors to sell its products.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Pampered Chef: A kitchen tools and cookware company that uses a direct selling model to sell its products.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Stella &amp; Dot: A jewellery and accessories company that uses independent stylists to sell its products.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Scentsy: A company that sells scented products and home decor items through independent consultants who host parties and sell to their networks.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Arbonne: A company that sells skincare, makeup, and nutrition products through a network of independent consultants.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Advocare: A company that sells nutritional supplements, weight loss products, and sports performance products through independent distributors.</a:t>
            </a:r>
          </a:p>
          <a:p>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6" name="TextBox 5">
            <a:extLst>
              <a:ext uri="{FF2B5EF4-FFF2-40B4-BE49-F238E27FC236}">
                <a16:creationId xmlns:a16="http://schemas.microsoft.com/office/drawing/2014/main" id="{EA878CE2-5730-EC2B-8A21-1AD45C237E69}"/>
              </a:ext>
            </a:extLst>
          </p:cNvPr>
          <p:cNvSpPr txBox="1"/>
          <p:nvPr/>
        </p:nvSpPr>
        <p:spPr>
          <a:xfrm>
            <a:off x="7953602" y="1640815"/>
            <a:ext cx="1980000" cy="4893647"/>
          </a:xfrm>
          <a:prstGeom prst="rect">
            <a:avLst/>
          </a:prstGeom>
          <a:noFill/>
        </p:spPr>
        <p:txBody>
          <a:bodyPr wrap="square" rtlCol="0">
            <a:spAutoFit/>
          </a:bodyPr>
          <a:lstStyle/>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QVC: A TV home shopping network that offers a wide range of products, including home goods, clothing, beauty products, and more.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HSN (Home Shopping Network): Another TV home shopping network that offers a variety of products, including electronics, jewellery, and clothing.</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ShopHQ: A TV shopping network that specializes in home goods and appliances.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Evine: A TV shopping network that offers a range of products, including fashion, jewellery, beauty products, and home goods.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Jewellery Television (JTV): A TV shopping network that focuses on jewellery and gemstones.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Ideal World: A TV shopping network based in the UK that offers a range of products, including electronics, fashion, and home goods.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Gems TV: A UK-based TV shopping network that specializes in jewellery and gemstones.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Telebrands: A TV shopping network that focuses on "As Seen On TV" products, including gadgets, kitchenware, and beauty products.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HSE24: A TV shopping network based in Germany that offers a variety of products, including fashion, home goods, and electronics.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TVSN: A TV shopping network based in Australia that offers a range of products, including fashion, beauty products, and home goods.</a:t>
            </a:r>
          </a:p>
          <a:p>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00385CDB-3785-3A9C-818C-999CFC681992}"/>
              </a:ext>
            </a:extLst>
          </p:cNvPr>
          <p:cNvSpPr txBox="1"/>
          <p:nvPr/>
        </p:nvSpPr>
        <p:spPr>
          <a:xfrm>
            <a:off x="9951440" y="1495833"/>
            <a:ext cx="2059807" cy="5509200"/>
          </a:xfrm>
          <a:prstGeom prst="rect">
            <a:avLst/>
          </a:prstGeom>
          <a:noFill/>
        </p:spPr>
        <p:txBody>
          <a:bodyPr wrap="square" rtlCol="0">
            <a:spAutoFit/>
          </a:bodyPr>
          <a:lstStyle/>
          <a:p>
            <a:pPr indent="-228600">
              <a:buFont typeface="+mj-lt"/>
              <a:buAutoNum type="arabicPeriod"/>
            </a:pPr>
            <a:r>
              <a:rPr lang="en-GB" sz="800" dirty="0">
                <a:solidFill>
                  <a:srgbClr val="374151"/>
                </a:solidFill>
                <a:latin typeface="Lato Light" panose="020F0502020204030203" pitchFamily="34" charset="0"/>
                <a:ea typeface="Lato Light" panose="020F0502020204030203" pitchFamily="34" charset="0"/>
                <a:cs typeface="Lato Light" panose="020F0502020204030203" pitchFamily="34" charset="0"/>
              </a:rPr>
              <a:t>Vending machines: These machines sell a variety of products, including snacks, beverages, and personal care items, and are commonly found in public places like office buildings, schools, and airports.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Self-checkout kiosks: These kiosks allow customers to scan and pay for their own purchases in stores, eliminating the need for a cashier.</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Automated retail stores: These stores use technology like RFID (radio frequency identification) and computer vision to enable customers to pick up and purchase products without the need for a cashier or checkout line.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Photo printing kiosks: These machines allow customers to print photos directly from their smartphones or memory cards, and are often found in drugstores or grocery stores.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Coin-operated laundry machines: These machines allow customers to wash and dry their clothes without the need for a laundromat or attendant.</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Automated car washes: These machines use sensors and sprayers to clean cars automatically, eliminating the need for a human car washer.</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Ticket vending machines: These machines allow customers to purchase tickets for events like concerts and sports games without the need for a box office or ticketing agent.</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Bike-sharing stations: These stations allow customers to rent bicycles for a period of time using an automated kiosk, and are often found in urban areas.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Automated food preparation and vending machines: These machines use technology like robotics and 3D printing to prepare and dispense food and beverages, eliminating the need for a human chef or barista.</a:t>
            </a:r>
          </a:p>
          <a:p>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8" name="TextBox 7">
            <a:extLst>
              <a:ext uri="{FF2B5EF4-FFF2-40B4-BE49-F238E27FC236}">
                <a16:creationId xmlns:a16="http://schemas.microsoft.com/office/drawing/2014/main" id="{89D35CE9-FA07-2ABC-2DCD-E9FC24342374}"/>
              </a:ext>
            </a:extLst>
          </p:cNvPr>
          <p:cNvSpPr txBox="1"/>
          <p:nvPr/>
        </p:nvSpPr>
        <p:spPr>
          <a:xfrm>
            <a:off x="-1" y="54849"/>
            <a:ext cx="5467149" cy="861774"/>
          </a:xfrm>
          <a:prstGeom prst="rect">
            <a:avLst/>
          </a:prstGeom>
          <a:noFill/>
          <a:ln>
            <a:noFill/>
          </a:ln>
        </p:spPr>
        <p:txBody>
          <a:bodyPr wrap="square" rtlCol="0">
            <a:spAutoFit/>
          </a:bodyPr>
          <a:lstStyle>
            <a:defPPr>
              <a:defRPr lang="en-US"/>
            </a:defPPr>
            <a:lvl1pPr marR="0" lvl="0" indent="0" defTabSz="435356" fontAlgn="auto">
              <a:lnSpc>
                <a:spcPct val="100000"/>
              </a:lnSpc>
              <a:spcBef>
                <a:spcPts val="0"/>
              </a:spcBef>
              <a:spcAft>
                <a:spcPts val="0"/>
              </a:spcAft>
              <a:buClrTx/>
              <a:buSzTx/>
              <a:buFontTx/>
              <a:buNone/>
              <a:tabLst/>
              <a:defRPr kumimoji="0" sz="2400" b="1" i="0" u="none" strike="noStrike" kern="0" cap="none" spc="0" normalizeH="0" baseline="0">
                <a:ln>
                  <a:noFill/>
                </a:ln>
                <a:solidFill>
                  <a:srgbClr val="002060"/>
                </a:solidFill>
                <a:effectLst/>
                <a:uLnTx/>
                <a:uFillTx/>
                <a:latin typeface="Lato Light"/>
              </a:defRPr>
            </a:lvl1p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Retail Channels. </a:t>
            </a:r>
            <a:endParaRPr kumimoji="0" lang="en-GB" sz="1400" b="1" i="0" u="none" strike="noStrike" kern="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p:txBody>
      </p:sp>
      <p:pic>
        <p:nvPicPr>
          <p:cNvPr id="9" name="Picture 8" descr="Logo&#10;&#10;Description automatically generated">
            <a:extLst>
              <a:ext uri="{FF2B5EF4-FFF2-40B4-BE49-F238E27FC236}">
                <a16:creationId xmlns:a16="http://schemas.microsoft.com/office/drawing/2014/main" id="{71A906FE-C4FF-97AA-724C-0A90C2F3D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262" y="163455"/>
            <a:ext cx="1555200" cy="361973"/>
          </a:xfrm>
          <a:prstGeom prst="rect">
            <a:avLst/>
          </a:prstGeom>
        </p:spPr>
      </p:pic>
      <p:sp>
        <p:nvSpPr>
          <p:cNvPr id="10" name="TextBox 9">
            <a:extLst>
              <a:ext uri="{FF2B5EF4-FFF2-40B4-BE49-F238E27FC236}">
                <a16:creationId xmlns:a16="http://schemas.microsoft.com/office/drawing/2014/main" id="{D135FD4A-E32E-5400-1688-01AF7D3AAEB2}"/>
              </a:ext>
            </a:extLst>
          </p:cNvPr>
          <p:cNvSpPr txBox="1"/>
          <p:nvPr/>
        </p:nvSpPr>
        <p:spPr>
          <a:xfrm>
            <a:off x="4774131" y="6568864"/>
            <a:ext cx="2858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www.upskilpro.com</a:t>
            </a:r>
          </a:p>
        </p:txBody>
      </p:sp>
      <p:sp>
        <p:nvSpPr>
          <p:cNvPr id="11" name="Google Shape;172;p15">
            <a:extLst>
              <a:ext uri="{FF2B5EF4-FFF2-40B4-BE49-F238E27FC236}">
                <a16:creationId xmlns:a16="http://schemas.microsoft.com/office/drawing/2014/main" id="{4F07A1A1-7768-A87C-E11F-2DBFFD454150}"/>
              </a:ext>
            </a:extLst>
          </p:cNvPr>
          <p:cNvSpPr txBox="1"/>
          <p:nvPr/>
        </p:nvSpPr>
        <p:spPr>
          <a:xfrm>
            <a:off x="671739" y="998685"/>
            <a:ext cx="1739069"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Retail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Stores </a:t>
            </a:r>
            <a:endParaRPr sz="1400" dirty="0">
              <a:latin typeface="Poppins" panose="00000500000000000000" pitchFamily="2" charset="0"/>
              <a:cs typeface="Poppins" panose="00000500000000000000" pitchFamily="2" charset="0"/>
            </a:endParaRPr>
          </a:p>
        </p:txBody>
      </p:sp>
      <p:sp>
        <p:nvSpPr>
          <p:cNvPr id="12" name="Google Shape;173;p15">
            <a:extLst>
              <a:ext uri="{FF2B5EF4-FFF2-40B4-BE49-F238E27FC236}">
                <a16:creationId xmlns:a16="http://schemas.microsoft.com/office/drawing/2014/main" id="{B67D0670-6D4D-7815-F06E-B12441C8C84E}"/>
              </a:ext>
            </a:extLst>
          </p:cNvPr>
          <p:cNvSpPr txBox="1"/>
          <p:nvPr/>
        </p:nvSpPr>
        <p:spPr>
          <a:xfrm>
            <a:off x="2392823" y="998684"/>
            <a:ext cx="1106681"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Online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Retailing</a:t>
            </a:r>
            <a:endParaRPr sz="1400" dirty="0">
              <a:latin typeface="Poppins" panose="00000500000000000000" pitchFamily="2" charset="0"/>
              <a:cs typeface="Poppins" panose="00000500000000000000" pitchFamily="2" charset="0"/>
            </a:endParaRPr>
          </a:p>
        </p:txBody>
      </p:sp>
      <p:sp>
        <p:nvSpPr>
          <p:cNvPr id="13" name="Google Shape;174;p15">
            <a:extLst>
              <a:ext uri="{FF2B5EF4-FFF2-40B4-BE49-F238E27FC236}">
                <a16:creationId xmlns:a16="http://schemas.microsoft.com/office/drawing/2014/main" id="{8EC2203E-89E8-9B5E-4E3F-01F01C8CE8F4}"/>
              </a:ext>
            </a:extLst>
          </p:cNvPr>
          <p:cNvSpPr txBox="1"/>
          <p:nvPr/>
        </p:nvSpPr>
        <p:spPr>
          <a:xfrm>
            <a:off x="4287804" y="1019949"/>
            <a:ext cx="1170774"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Catalogue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Retailing</a:t>
            </a:r>
            <a:endParaRPr sz="1400" dirty="0">
              <a:latin typeface="Poppins" panose="00000500000000000000" pitchFamily="2" charset="0"/>
              <a:cs typeface="Poppins" panose="00000500000000000000" pitchFamily="2" charset="0"/>
            </a:endParaRPr>
          </a:p>
        </p:txBody>
      </p:sp>
      <p:sp>
        <p:nvSpPr>
          <p:cNvPr id="14" name="Google Shape;175;p15">
            <a:extLst>
              <a:ext uri="{FF2B5EF4-FFF2-40B4-BE49-F238E27FC236}">
                <a16:creationId xmlns:a16="http://schemas.microsoft.com/office/drawing/2014/main" id="{6EF50DA5-D618-53FB-900D-9820F5D4CE79}"/>
              </a:ext>
            </a:extLst>
          </p:cNvPr>
          <p:cNvSpPr txBox="1"/>
          <p:nvPr/>
        </p:nvSpPr>
        <p:spPr>
          <a:xfrm>
            <a:off x="6399044" y="968873"/>
            <a:ext cx="974488"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Direct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Selling</a:t>
            </a:r>
            <a:endParaRPr sz="1400" dirty="0">
              <a:latin typeface="Poppins" panose="00000500000000000000" pitchFamily="2" charset="0"/>
              <a:cs typeface="Poppins" panose="00000500000000000000" pitchFamily="2" charset="0"/>
            </a:endParaRPr>
          </a:p>
        </p:txBody>
      </p:sp>
      <p:sp>
        <p:nvSpPr>
          <p:cNvPr id="15" name="Google Shape;176;p15">
            <a:extLst>
              <a:ext uri="{FF2B5EF4-FFF2-40B4-BE49-F238E27FC236}">
                <a16:creationId xmlns:a16="http://schemas.microsoft.com/office/drawing/2014/main" id="{C8F60E4B-7687-4627-DB3E-0D330B8A33A4}"/>
              </a:ext>
            </a:extLst>
          </p:cNvPr>
          <p:cNvSpPr txBox="1"/>
          <p:nvPr/>
        </p:nvSpPr>
        <p:spPr>
          <a:xfrm>
            <a:off x="8211018" y="930417"/>
            <a:ext cx="1471568"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Television Home Shopping</a:t>
            </a:r>
            <a:endParaRPr sz="1400" dirty="0">
              <a:latin typeface="Poppins" panose="00000500000000000000" pitchFamily="2" charset="0"/>
              <a:cs typeface="Poppins" panose="00000500000000000000" pitchFamily="2" charset="0"/>
            </a:endParaRPr>
          </a:p>
        </p:txBody>
      </p:sp>
      <p:sp>
        <p:nvSpPr>
          <p:cNvPr id="16" name="Google Shape;176;p15">
            <a:extLst>
              <a:ext uri="{FF2B5EF4-FFF2-40B4-BE49-F238E27FC236}">
                <a16:creationId xmlns:a16="http://schemas.microsoft.com/office/drawing/2014/main" id="{D37C21E5-2017-DB73-D4D0-9BA97EE29D55}"/>
              </a:ext>
            </a:extLst>
          </p:cNvPr>
          <p:cNvSpPr txBox="1"/>
          <p:nvPr/>
        </p:nvSpPr>
        <p:spPr>
          <a:xfrm>
            <a:off x="10299538" y="903556"/>
            <a:ext cx="1471568"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Automated Retailing</a:t>
            </a:r>
            <a:endParaRPr sz="1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401096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C8179-1180-D01D-FA2A-4A21FF2DD55A}"/>
              </a:ext>
            </a:extLst>
          </p:cNvPr>
          <p:cNvPicPr>
            <a:picLocks noChangeAspect="1"/>
          </p:cNvPicPr>
          <p:nvPr/>
        </p:nvPicPr>
        <p:blipFill rotWithShape="1">
          <a:blip r:embed="rId2"/>
          <a:srcRect l="26948" t="22791" r="40697" b="16744"/>
          <a:stretch/>
        </p:blipFill>
        <p:spPr>
          <a:xfrm>
            <a:off x="3372110" y="551203"/>
            <a:ext cx="5471128" cy="5751320"/>
          </a:xfrm>
          <a:prstGeom prst="rect">
            <a:avLst/>
          </a:prstGeom>
        </p:spPr>
      </p:pic>
      <p:sp>
        <p:nvSpPr>
          <p:cNvPr id="4" name="TextBox 3">
            <a:extLst>
              <a:ext uri="{FF2B5EF4-FFF2-40B4-BE49-F238E27FC236}">
                <a16:creationId xmlns:a16="http://schemas.microsoft.com/office/drawing/2014/main" id="{09364686-DBFE-E497-266E-6F4A15F5C0DB}"/>
              </a:ext>
            </a:extLst>
          </p:cNvPr>
          <p:cNvSpPr txBox="1"/>
          <p:nvPr/>
        </p:nvSpPr>
        <p:spPr>
          <a:xfrm rot="16200000">
            <a:off x="-2381695" y="1702895"/>
            <a:ext cx="5467149" cy="861774"/>
          </a:xfrm>
          <a:prstGeom prst="rect">
            <a:avLst/>
          </a:prstGeom>
          <a:noFill/>
          <a:ln>
            <a:noFill/>
          </a:ln>
        </p:spPr>
        <p:txBody>
          <a:bodyPr wrap="square" rtlCol="0">
            <a:spAutoFit/>
          </a:bodyPr>
          <a:lstStyle>
            <a:defPPr>
              <a:defRPr lang="en-US"/>
            </a:defPPr>
            <a:lvl1pPr marR="0" lvl="0" indent="0" defTabSz="435356" fontAlgn="auto">
              <a:lnSpc>
                <a:spcPct val="100000"/>
              </a:lnSpc>
              <a:spcBef>
                <a:spcPts val="0"/>
              </a:spcBef>
              <a:spcAft>
                <a:spcPts val="0"/>
              </a:spcAft>
              <a:buClrTx/>
              <a:buSzTx/>
              <a:buFontTx/>
              <a:buNone/>
              <a:tabLst/>
              <a:defRPr kumimoji="0" sz="2400" b="1" i="0" u="none" strike="noStrike" kern="0" cap="none" spc="0" normalizeH="0" baseline="0">
                <a:ln>
                  <a:noFill/>
                </a:ln>
                <a:solidFill>
                  <a:srgbClr val="002060"/>
                </a:solidFill>
                <a:effectLst/>
                <a:uLnTx/>
                <a:uFillTx/>
                <a:latin typeface="Lato Light"/>
              </a:defRPr>
            </a:lvl1p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Top </a:t>
            </a:r>
            <a:r>
              <a:rPr kumimoji="0" lang="en-GB" sz="1400" b="1" i="0" u="none" strike="noStrike" kern="0" cap="none" spc="0" normalizeH="0" baseline="0" noProof="0">
                <a:ln>
                  <a:noFill/>
                </a:ln>
                <a:solidFill>
                  <a:prstClr val="white">
                    <a:lumMod val="50000"/>
                  </a:prstClr>
                </a:solidFill>
                <a:effectLst/>
                <a:uLnTx/>
                <a:uFillTx/>
                <a:latin typeface="Poppins" panose="00000500000000000000" pitchFamily="2" charset="0"/>
                <a:ea typeface="+mn-ea"/>
                <a:cs typeface="Poppins" panose="00000500000000000000" pitchFamily="2" charset="0"/>
              </a:rPr>
              <a:t>250 Retailers : Retail </a:t>
            </a: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Channels. </a:t>
            </a:r>
            <a:endParaRPr kumimoji="0" lang="en-GB" sz="1400" b="1" i="0" u="none" strike="noStrike" kern="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p:txBody>
      </p:sp>
      <p:pic>
        <p:nvPicPr>
          <p:cNvPr id="5" name="Picture 4" descr="Logo&#10;&#10;Description automatically generated">
            <a:extLst>
              <a:ext uri="{FF2B5EF4-FFF2-40B4-BE49-F238E27FC236}">
                <a16:creationId xmlns:a16="http://schemas.microsoft.com/office/drawing/2014/main" id="{B01EF9E9-5AD4-F0E6-B3B5-76BB80D85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1262" y="163455"/>
            <a:ext cx="1555200" cy="361973"/>
          </a:xfrm>
          <a:prstGeom prst="rect">
            <a:avLst/>
          </a:prstGeom>
        </p:spPr>
      </p:pic>
      <p:sp>
        <p:nvSpPr>
          <p:cNvPr id="6" name="TextBox 5">
            <a:extLst>
              <a:ext uri="{FF2B5EF4-FFF2-40B4-BE49-F238E27FC236}">
                <a16:creationId xmlns:a16="http://schemas.microsoft.com/office/drawing/2014/main" id="{544FF4ED-959B-5FA6-3AF6-0245DC0E183D}"/>
              </a:ext>
            </a:extLst>
          </p:cNvPr>
          <p:cNvSpPr txBox="1"/>
          <p:nvPr/>
        </p:nvSpPr>
        <p:spPr>
          <a:xfrm>
            <a:off x="4774131" y="6568864"/>
            <a:ext cx="2858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www.upskilpro.com</a:t>
            </a:r>
          </a:p>
        </p:txBody>
      </p:sp>
      <p:sp>
        <p:nvSpPr>
          <p:cNvPr id="7" name="TextBox 6">
            <a:extLst>
              <a:ext uri="{FF2B5EF4-FFF2-40B4-BE49-F238E27FC236}">
                <a16:creationId xmlns:a16="http://schemas.microsoft.com/office/drawing/2014/main" id="{E2A65820-5C74-F955-672D-1FB788D81CEA}"/>
              </a:ext>
            </a:extLst>
          </p:cNvPr>
          <p:cNvSpPr txBox="1"/>
          <p:nvPr/>
        </p:nvSpPr>
        <p:spPr>
          <a:xfrm>
            <a:off x="0" y="6535048"/>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Tree>
    <p:extLst>
      <p:ext uri="{BB962C8B-B14F-4D97-AF65-F5344CB8AC3E}">
        <p14:creationId xmlns:p14="http://schemas.microsoft.com/office/powerpoint/2010/main" val="3309755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42AB60-C7EF-4349-07BB-2E6A64758671}"/>
              </a:ext>
            </a:extLst>
          </p:cNvPr>
          <p:cNvPicPr>
            <a:picLocks noChangeAspect="1"/>
          </p:cNvPicPr>
          <p:nvPr/>
        </p:nvPicPr>
        <p:blipFill rotWithShape="1">
          <a:blip r:embed="rId2"/>
          <a:srcRect l="18052" t="39380" r="30494" b="22326"/>
          <a:stretch/>
        </p:blipFill>
        <p:spPr>
          <a:xfrm>
            <a:off x="1477926" y="1509823"/>
            <a:ext cx="8762173" cy="3668232"/>
          </a:xfrm>
          <a:prstGeom prst="rect">
            <a:avLst/>
          </a:prstGeom>
        </p:spPr>
      </p:pic>
      <p:sp>
        <p:nvSpPr>
          <p:cNvPr id="8" name="TextBox 7">
            <a:extLst>
              <a:ext uri="{FF2B5EF4-FFF2-40B4-BE49-F238E27FC236}">
                <a16:creationId xmlns:a16="http://schemas.microsoft.com/office/drawing/2014/main" id="{79BA709C-FC58-5FFF-26A4-89D415C0533C}"/>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9" name="TextBox 8">
            <a:extLst>
              <a:ext uri="{FF2B5EF4-FFF2-40B4-BE49-F238E27FC236}">
                <a16:creationId xmlns:a16="http://schemas.microsoft.com/office/drawing/2014/main" id="{4F394AD0-194E-F333-ED46-8055651E65EE}"/>
              </a:ext>
            </a:extLst>
          </p:cNvPr>
          <p:cNvSpPr txBox="1"/>
          <p:nvPr/>
        </p:nvSpPr>
        <p:spPr>
          <a:xfrm>
            <a:off x="94018" y="23340"/>
            <a:ext cx="4998518"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Retail market worldwide - Statistics &amp; Facts</a:t>
            </a:r>
          </a:p>
        </p:txBody>
      </p:sp>
    </p:spTree>
    <p:extLst>
      <p:ext uri="{BB962C8B-B14F-4D97-AF65-F5344CB8AC3E}">
        <p14:creationId xmlns:p14="http://schemas.microsoft.com/office/powerpoint/2010/main" val="2983097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F5C0D3-7152-B4C2-77B6-EE0105F7E7D7}"/>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pic>
        <p:nvPicPr>
          <p:cNvPr id="6" name="Picture 5">
            <a:extLst>
              <a:ext uri="{FF2B5EF4-FFF2-40B4-BE49-F238E27FC236}">
                <a16:creationId xmlns:a16="http://schemas.microsoft.com/office/drawing/2014/main" id="{FC62E049-C782-5173-99FB-024958C428FD}"/>
              </a:ext>
            </a:extLst>
          </p:cNvPr>
          <p:cNvPicPr>
            <a:picLocks noChangeAspect="1"/>
          </p:cNvPicPr>
          <p:nvPr/>
        </p:nvPicPr>
        <p:blipFill rotWithShape="1">
          <a:blip r:embed="rId2"/>
          <a:srcRect l="30145" t="14359" r="39675" b="36154"/>
          <a:stretch/>
        </p:blipFill>
        <p:spPr>
          <a:xfrm>
            <a:off x="652086" y="888021"/>
            <a:ext cx="5744317" cy="5298224"/>
          </a:xfrm>
          <a:prstGeom prst="rect">
            <a:avLst/>
          </a:prstGeom>
        </p:spPr>
      </p:pic>
      <p:sp>
        <p:nvSpPr>
          <p:cNvPr id="7" name="TextBox 6">
            <a:extLst>
              <a:ext uri="{FF2B5EF4-FFF2-40B4-BE49-F238E27FC236}">
                <a16:creationId xmlns:a16="http://schemas.microsoft.com/office/drawing/2014/main" id="{823AE189-198C-435B-95C4-5CD3CECFAA83}"/>
              </a:ext>
            </a:extLst>
          </p:cNvPr>
          <p:cNvSpPr txBox="1"/>
          <p:nvPr/>
        </p:nvSpPr>
        <p:spPr>
          <a:xfrm>
            <a:off x="94018" y="23340"/>
            <a:ext cx="4998518"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Retail market worldwide - Statistics &amp; Facts</a:t>
            </a:r>
          </a:p>
        </p:txBody>
      </p:sp>
    </p:spTree>
    <p:extLst>
      <p:ext uri="{BB962C8B-B14F-4D97-AF65-F5344CB8AC3E}">
        <p14:creationId xmlns:p14="http://schemas.microsoft.com/office/powerpoint/2010/main" val="1392581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7A001F-FD1A-58CC-5C7F-2AD06DA0EA48}"/>
              </a:ext>
            </a:extLst>
          </p:cNvPr>
          <p:cNvPicPr>
            <a:picLocks noChangeAspect="1"/>
          </p:cNvPicPr>
          <p:nvPr/>
        </p:nvPicPr>
        <p:blipFill rotWithShape="1">
          <a:blip r:embed="rId2"/>
          <a:srcRect l="30216" t="43141" r="40721" b="26923"/>
          <a:stretch/>
        </p:blipFill>
        <p:spPr>
          <a:xfrm>
            <a:off x="567513" y="1445636"/>
            <a:ext cx="6302905" cy="3651930"/>
          </a:xfrm>
          <a:prstGeom prst="rect">
            <a:avLst/>
          </a:prstGeom>
        </p:spPr>
      </p:pic>
      <p:sp>
        <p:nvSpPr>
          <p:cNvPr id="5" name="TextBox 4">
            <a:extLst>
              <a:ext uri="{FF2B5EF4-FFF2-40B4-BE49-F238E27FC236}">
                <a16:creationId xmlns:a16="http://schemas.microsoft.com/office/drawing/2014/main" id="{DBAFC49A-0613-5EB2-F60C-16BA93C9128A}"/>
              </a:ext>
            </a:extLst>
          </p:cNvPr>
          <p:cNvSpPr txBox="1"/>
          <p:nvPr/>
        </p:nvSpPr>
        <p:spPr>
          <a:xfrm>
            <a:off x="7080190" y="2426896"/>
            <a:ext cx="4836920" cy="1600438"/>
          </a:xfrm>
          <a:prstGeom prst="rect">
            <a:avLst/>
          </a:prstGeom>
          <a:noFill/>
        </p:spPr>
        <p:txBody>
          <a:bodyPr wrap="square">
            <a:spAutoFit/>
          </a:bodyPr>
          <a:lstStyle/>
          <a:p>
            <a:pPr algn="l"/>
            <a:r>
              <a:rPr lang="en-GB" sz="1400" b="0" i="0" u="none" strike="noStrike" baseline="0" dirty="0">
                <a:latin typeface="Lato Light" panose="020F0502020204030203" pitchFamily="34" charset="0"/>
                <a:ea typeface="Lato Light" panose="020F0502020204030203" pitchFamily="34" charset="0"/>
                <a:cs typeface="Lato Light" panose="020F0502020204030203" pitchFamily="34" charset="0"/>
              </a:rPr>
              <a:t>For the purposes of geographic analysis, companies are assigned to a region based on the location of their headquarters, which may not always coincide with where they derive the majority of their sales. </a:t>
            </a:r>
          </a:p>
          <a:p>
            <a:pPr algn="l"/>
            <a:r>
              <a:rPr lang="en-GB" sz="1400" b="0" i="0" u="none" strike="noStrike" baseline="0" dirty="0">
                <a:latin typeface="Lato Light" panose="020F0502020204030203" pitchFamily="34" charset="0"/>
                <a:ea typeface="Lato Light" panose="020F0502020204030203" pitchFamily="34" charset="0"/>
                <a:cs typeface="Lato Light" panose="020F0502020204030203" pitchFamily="34" charset="0"/>
              </a:rPr>
              <a:t>Although many companies service sales from outside their region, 100% of each company’s sales are accounted for within the region that the company is headquartered in.</a:t>
            </a:r>
            <a:endParaRPr lang="en-GB" sz="14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6" name="TextBox 5">
            <a:extLst>
              <a:ext uri="{FF2B5EF4-FFF2-40B4-BE49-F238E27FC236}">
                <a16:creationId xmlns:a16="http://schemas.microsoft.com/office/drawing/2014/main" id="{3DFBD259-E3CA-76D8-331B-9670890420BF}"/>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8" name="TextBox 7">
            <a:extLst>
              <a:ext uri="{FF2B5EF4-FFF2-40B4-BE49-F238E27FC236}">
                <a16:creationId xmlns:a16="http://schemas.microsoft.com/office/drawing/2014/main" id="{AEF34E92-FDDF-786D-C8BD-8BE61B5FB337}"/>
              </a:ext>
            </a:extLst>
          </p:cNvPr>
          <p:cNvSpPr txBox="1"/>
          <p:nvPr/>
        </p:nvSpPr>
        <p:spPr>
          <a:xfrm>
            <a:off x="394175" y="5279040"/>
            <a:ext cx="6095288" cy="461665"/>
          </a:xfrm>
          <a:prstGeom prst="rect">
            <a:avLst/>
          </a:prstGeom>
          <a:noFill/>
        </p:spPr>
        <p:txBody>
          <a:bodyPr wrap="square">
            <a:spAutoFit/>
          </a:bodyPr>
          <a:lstStyle/>
          <a:p>
            <a:pPr marL="171450" indent="-171450" algn="l">
              <a:buFont typeface="Arial" panose="020B0604020202020204" pitchFamily="34" charset="0"/>
              <a:buChar char="•"/>
            </a:pPr>
            <a:r>
              <a:rPr lang="en-GB" sz="800" b="0" i="0" u="none" strike="noStrike" baseline="0" dirty="0">
                <a:solidFill>
                  <a:srgbClr val="000000"/>
                </a:solidFill>
                <a:latin typeface="OpenSans-Light"/>
              </a:rPr>
              <a:t>FY2019 retail revenue in US$</a:t>
            </a:r>
          </a:p>
          <a:p>
            <a:pPr marL="171450" indent="-171450" algn="l">
              <a:buFont typeface="Arial" panose="020B0604020202020204" pitchFamily="34" charset="0"/>
              <a:buChar char="•"/>
            </a:pPr>
            <a:r>
              <a:rPr lang="en-GB" sz="800" dirty="0">
                <a:solidFill>
                  <a:srgbClr val="000000"/>
                </a:solidFill>
                <a:latin typeface="OpenSans-Light"/>
              </a:rPr>
              <a:t>YoY Change in %</a:t>
            </a:r>
            <a:endParaRPr lang="en-GB" sz="800" b="0" i="0" u="none" strike="noStrike" baseline="0" dirty="0">
              <a:solidFill>
                <a:srgbClr val="000000"/>
              </a:solidFill>
              <a:latin typeface="OpenSans-Light"/>
            </a:endParaRPr>
          </a:p>
          <a:p>
            <a:pPr marL="171450" indent="-171450" algn="l">
              <a:buFont typeface="Arial" panose="020B0604020202020204" pitchFamily="34" charset="0"/>
              <a:buChar char="•"/>
            </a:pPr>
            <a:r>
              <a:rPr lang="en-GB" sz="800" b="0" i="0" u="none" strike="noStrike" baseline="0" dirty="0">
                <a:solidFill>
                  <a:srgbClr val="000000"/>
                </a:solidFill>
                <a:latin typeface="OpenSans-Light"/>
              </a:rPr>
              <a:t>No. of companies</a:t>
            </a:r>
            <a:endParaRPr lang="en-GB" dirty="0"/>
          </a:p>
        </p:txBody>
      </p:sp>
      <p:sp>
        <p:nvSpPr>
          <p:cNvPr id="10" name="TextBox 9">
            <a:extLst>
              <a:ext uri="{FF2B5EF4-FFF2-40B4-BE49-F238E27FC236}">
                <a16:creationId xmlns:a16="http://schemas.microsoft.com/office/drawing/2014/main" id="{43366FBE-2B6B-B1D1-AE91-3BA8CD62297F}"/>
              </a:ext>
            </a:extLst>
          </p:cNvPr>
          <p:cNvSpPr txBox="1"/>
          <p:nvPr/>
        </p:nvSpPr>
        <p:spPr>
          <a:xfrm>
            <a:off x="278807" y="5837084"/>
            <a:ext cx="6592012" cy="461665"/>
          </a:xfrm>
          <a:prstGeom prst="rect">
            <a:avLst/>
          </a:prstGeom>
          <a:noFill/>
        </p:spPr>
        <p:txBody>
          <a:bodyPr wrap="square">
            <a:spAutoFit/>
          </a:bodyPr>
          <a:lstStyle/>
          <a:p>
            <a:pPr algn="l"/>
            <a:r>
              <a:rPr lang="en-GB" sz="800" b="0" i="0" u="none" strike="noStrike" baseline="0" dirty="0">
                <a:latin typeface="OpenSans-Light"/>
              </a:rPr>
              <a:t>Results reflect Top 250 retailers headquartered in each region/country</a:t>
            </a:r>
          </a:p>
          <a:p>
            <a:pPr algn="l"/>
            <a:r>
              <a:rPr lang="en-GB" sz="800" b="0" i="0" u="none" strike="noStrike" baseline="0" dirty="0">
                <a:latin typeface="OpenSans-Light"/>
              </a:rPr>
              <a:t>Source: Deloitte Touche Tohmatsu Limited. Global Powers of Retailing 2021. Analysis of financial performance and operations for fiscal years ended through 30 June 2020 using company annual reports, Supermarket News, Forbes America’s largest private companies and other sources.</a:t>
            </a:r>
            <a:endParaRPr lang="en-GB" dirty="0"/>
          </a:p>
        </p:txBody>
      </p:sp>
      <p:sp>
        <p:nvSpPr>
          <p:cNvPr id="11" name="TextBox 10">
            <a:extLst>
              <a:ext uri="{FF2B5EF4-FFF2-40B4-BE49-F238E27FC236}">
                <a16:creationId xmlns:a16="http://schemas.microsoft.com/office/drawing/2014/main" id="{E12C3042-C536-0C2D-195C-C214BD0E88FD}"/>
              </a:ext>
            </a:extLst>
          </p:cNvPr>
          <p:cNvSpPr txBox="1"/>
          <p:nvPr/>
        </p:nvSpPr>
        <p:spPr>
          <a:xfrm>
            <a:off x="94018" y="23340"/>
            <a:ext cx="4998518"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Geographic Analysis </a:t>
            </a:r>
          </a:p>
        </p:txBody>
      </p:sp>
    </p:spTree>
    <p:extLst>
      <p:ext uri="{BB962C8B-B14F-4D97-AF65-F5344CB8AC3E}">
        <p14:creationId xmlns:p14="http://schemas.microsoft.com/office/powerpoint/2010/main" val="2902386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pskilPRO">
      <a:dk1>
        <a:sysClr val="windowText" lastClr="000000"/>
      </a:dk1>
      <a:lt1>
        <a:sysClr val="window" lastClr="FFFFFF"/>
      </a:lt1>
      <a:dk2>
        <a:srgbClr val="44546A"/>
      </a:dk2>
      <a:lt2>
        <a:srgbClr val="E7E6E6"/>
      </a:lt2>
      <a:accent1>
        <a:srgbClr val="0091B5"/>
      </a:accent1>
      <a:accent2>
        <a:srgbClr val="DB5000"/>
      </a:accent2>
      <a:accent3>
        <a:srgbClr val="EEBA00"/>
      </a:accent3>
      <a:accent4>
        <a:srgbClr val="2A4A8B"/>
      </a:accent4>
      <a:accent5>
        <a:srgbClr val="F8D90F"/>
      </a:accent5>
      <a:accent6>
        <a:srgbClr val="70AD47"/>
      </a:accent6>
      <a:hlink>
        <a:srgbClr val="0563C1"/>
      </a:hlink>
      <a:folHlink>
        <a:srgbClr val="954F72"/>
      </a:folHlink>
    </a:clrScheme>
    <a:fontScheme name="UpskilPRO">
      <a:majorFont>
        <a:latin typeface="Lato Light"/>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upskilPRO">
      <a:dk1>
        <a:sysClr val="windowText" lastClr="000000"/>
      </a:dk1>
      <a:lt1>
        <a:sysClr val="window" lastClr="FFFFFF"/>
      </a:lt1>
      <a:dk2>
        <a:srgbClr val="44546A"/>
      </a:dk2>
      <a:lt2>
        <a:srgbClr val="E7E6E6"/>
      </a:lt2>
      <a:accent1>
        <a:srgbClr val="0091B5"/>
      </a:accent1>
      <a:accent2>
        <a:srgbClr val="DB5000"/>
      </a:accent2>
      <a:accent3>
        <a:srgbClr val="EEBA00"/>
      </a:accent3>
      <a:accent4>
        <a:srgbClr val="2A4A8B"/>
      </a:accent4>
      <a:accent5>
        <a:srgbClr val="F8D90F"/>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M - Theme 8 - Light">
    <a:dk1>
      <a:srgbClr val="AAAAAA"/>
    </a:dk1>
    <a:lt1>
      <a:srgbClr val="FFFFFF"/>
    </a:lt1>
    <a:dk2>
      <a:srgbClr val="08204D"/>
    </a:dk2>
    <a:lt2>
      <a:srgbClr val="FFFFFF"/>
    </a:lt2>
    <a:accent1>
      <a:srgbClr val="00B0B5"/>
    </a:accent1>
    <a:accent2>
      <a:srgbClr val="0085A4"/>
    </a:accent2>
    <a:accent3>
      <a:srgbClr val="18526A"/>
    </a:accent3>
    <a:accent4>
      <a:srgbClr val="6488B7"/>
    </a:accent4>
    <a:accent5>
      <a:srgbClr val="495975"/>
    </a:accent5>
    <a:accent6>
      <a:srgbClr val="DDDEDD"/>
    </a:accent6>
    <a:hlink>
      <a:srgbClr val="E54E69"/>
    </a:hlink>
    <a:folHlink>
      <a:srgbClr val="B7C5E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M - Theme 8 - Light">
    <a:dk1>
      <a:srgbClr val="AAAAAA"/>
    </a:dk1>
    <a:lt1>
      <a:srgbClr val="FFFFFF"/>
    </a:lt1>
    <a:dk2>
      <a:srgbClr val="08204D"/>
    </a:dk2>
    <a:lt2>
      <a:srgbClr val="FFFFFF"/>
    </a:lt2>
    <a:accent1>
      <a:srgbClr val="00B0B5"/>
    </a:accent1>
    <a:accent2>
      <a:srgbClr val="0085A4"/>
    </a:accent2>
    <a:accent3>
      <a:srgbClr val="18526A"/>
    </a:accent3>
    <a:accent4>
      <a:srgbClr val="6488B7"/>
    </a:accent4>
    <a:accent5>
      <a:srgbClr val="495975"/>
    </a:accent5>
    <a:accent6>
      <a:srgbClr val="DDDEDD"/>
    </a:accent6>
    <a:hlink>
      <a:srgbClr val="E54E69"/>
    </a:hlink>
    <a:folHlink>
      <a:srgbClr val="B7C5E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M - Theme 8 - Light">
    <a:dk1>
      <a:srgbClr val="AAAAAA"/>
    </a:dk1>
    <a:lt1>
      <a:srgbClr val="FFFFFF"/>
    </a:lt1>
    <a:dk2>
      <a:srgbClr val="08204D"/>
    </a:dk2>
    <a:lt2>
      <a:srgbClr val="FFFFFF"/>
    </a:lt2>
    <a:accent1>
      <a:srgbClr val="00B0B5"/>
    </a:accent1>
    <a:accent2>
      <a:srgbClr val="0085A4"/>
    </a:accent2>
    <a:accent3>
      <a:srgbClr val="18526A"/>
    </a:accent3>
    <a:accent4>
      <a:srgbClr val="6488B7"/>
    </a:accent4>
    <a:accent5>
      <a:srgbClr val="495975"/>
    </a:accent5>
    <a:accent6>
      <a:srgbClr val="DDDEDD"/>
    </a:accent6>
    <a:hlink>
      <a:srgbClr val="E54E69"/>
    </a:hlink>
    <a:folHlink>
      <a:srgbClr val="B7C5E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523</TotalTime>
  <Words>6412</Words>
  <Application>Microsoft Office PowerPoint</Application>
  <PresentationFormat>Widescreen</PresentationFormat>
  <Paragraphs>688</Paragraphs>
  <Slides>34</Slides>
  <Notes>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34</vt:i4>
      </vt:variant>
    </vt:vector>
  </HeadingPairs>
  <TitlesOfParts>
    <vt:vector size="52" baseType="lpstr">
      <vt:lpstr>AeonikMedium</vt:lpstr>
      <vt:lpstr>Arial</vt:lpstr>
      <vt:lpstr>Calibri</vt:lpstr>
      <vt:lpstr>Calibri Light</vt:lpstr>
      <vt:lpstr>Lato</vt:lpstr>
      <vt:lpstr>Lato Light</vt:lpstr>
      <vt:lpstr>Open Sans</vt:lpstr>
      <vt:lpstr>Open Sans Light</vt:lpstr>
      <vt:lpstr>Open Sans Semibold</vt:lpstr>
      <vt:lpstr>Open Sans Semibold</vt:lpstr>
      <vt:lpstr>OpenSans-Light</vt:lpstr>
      <vt:lpstr>Plato</vt:lpstr>
      <vt:lpstr>Poppins</vt:lpstr>
      <vt:lpstr>Poppins SemiBold</vt:lpstr>
      <vt:lpstr>Tato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Sudarshan Chakravarthi</dc:creator>
  <cp:lastModifiedBy>Sudarshan Raman</cp:lastModifiedBy>
  <cp:revision>2</cp:revision>
  <dcterms:created xsi:type="dcterms:W3CDTF">2023-03-06T16:11:43Z</dcterms:created>
  <dcterms:modified xsi:type="dcterms:W3CDTF">2023-07-07T14:34:29Z</dcterms:modified>
</cp:coreProperties>
</file>