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1" r:id="rId6"/>
  </p:sldMasterIdLst>
  <p:sldIdLst>
    <p:sldId id="4145" r:id="rId7"/>
    <p:sldId id="4567" r:id="rId8"/>
    <p:sldId id="4412" r:id="rId9"/>
    <p:sldId id="3965" r:id="rId10"/>
    <p:sldId id="3968" r:id="rId11"/>
    <p:sldId id="4211" r:id="rId12"/>
    <p:sldId id="4057" r:id="rId13"/>
    <p:sldId id="4051" r:id="rId14"/>
    <p:sldId id="3849" r:id="rId15"/>
    <p:sldId id="4047" r:id="rId16"/>
    <p:sldId id="4050" r:id="rId17"/>
    <p:sldId id="4065" r:id="rId18"/>
    <p:sldId id="4066" r:id="rId19"/>
    <p:sldId id="4103" r:id="rId20"/>
    <p:sldId id="4073" r:id="rId21"/>
    <p:sldId id="4135" r:id="rId22"/>
    <p:sldId id="4079" r:id="rId23"/>
    <p:sldId id="4136" r:id="rId24"/>
    <p:sldId id="4137" r:id="rId25"/>
    <p:sldId id="4138" r:id="rId26"/>
    <p:sldId id="4413" r:id="rId27"/>
    <p:sldId id="4414" r:id="rId28"/>
    <p:sldId id="45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1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4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2" d="100"/>
        <a:sy n="82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microsoft.com/office/2016/11/relationships/changesInfo" Target="changesInfos/changesInfo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darshan Chakravarthi" userId="9632d19e-631d-46a5-9e9a-d9cc496f17d0" providerId="ADAL" clId="{6307BEF5-A7EE-4D16-A6CF-106974A13E4C}"/>
    <pc:docChg chg="custSel modSld">
      <pc:chgData name="Sudarshan Chakravarthi" userId="9632d19e-631d-46a5-9e9a-d9cc496f17d0" providerId="ADAL" clId="{6307BEF5-A7EE-4D16-A6CF-106974A13E4C}" dt="2023-07-07T14:07:12.365" v="9" actId="1076"/>
      <pc:docMkLst>
        <pc:docMk/>
      </pc:docMkLst>
      <pc:sldChg chg="modSp mod">
        <pc:chgData name="Sudarshan Chakravarthi" userId="9632d19e-631d-46a5-9e9a-d9cc496f17d0" providerId="ADAL" clId="{6307BEF5-A7EE-4D16-A6CF-106974A13E4C}" dt="2023-07-07T14:07:12.365" v="9" actId="1076"/>
        <pc:sldMkLst>
          <pc:docMk/>
          <pc:sldMk cId="1211993327" sldId="4211"/>
        </pc:sldMkLst>
        <pc:spChg chg="mod">
          <ac:chgData name="Sudarshan Chakravarthi" userId="9632d19e-631d-46a5-9e9a-d9cc496f17d0" providerId="ADAL" clId="{6307BEF5-A7EE-4D16-A6CF-106974A13E4C}" dt="2023-07-07T14:07:12.365" v="9" actId="1076"/>
          <ac:spMkLst>
            <pc:docMk/>
            <pc:sldMk cId="1211993327" sldId="4211"/>
            <ac:spMk id="2" creationId="{7215DCCA-FFBC-40CE-3461-85C13476B2FC}"/>
          </ac:spMkLst>
        </pc:spChg>
      </pc:sldChg>
    </pc:docChg>
  </pc:docChgLst>
  <pc:docChgLst>
    <pc:chgData name="Sudarshan Chakravarthi" userId="9632d19e-631d-46a5-9e9a-d9cc496f17d0" providerId="ADAL" clId="{DA6E011E-1AF0-41B3-8DF3-6DFB75D014C5}"/>
    <pc:docChg chg="custSel addSld delSld modSld sldOrd">
      <pc:chgData name="Sudarshan Chakravarthi" userId="9632d19e-631d-46a5-9e9a-d9cc496f17d0" providerId="ADAL" clId="{DA6E011E-1AF0-41B3-8DF3-6DFB75D014C5}" dt="2023-02-21T08:08:28.405" v="543" actId="47"/>
      <pc:docMkLst>
        <pc:docMk/>
      </pc:docMkLst>
      <pc:sldChg chg="del">
        <pc:chgData name="Sudarshan Chakravarthi" userId="9632d19e-631d-46a5-9e9a-d9cc496f17d0" providerId="ADAL" clId="{DA6E011E-1AF0-41B3-8DF3-6DFB75D014C5}" dt="2022-08-28T08:10:58.178" v="0" actId="47"/>
        <pc:sldMkLst>
          <pc:docMk/>
          <pc:sldMk cId="3995404613" sldId="256"/>
        </pc:sldMkLst>
      </pc:sldChg>
      <pc:sldChg chg="modSp add del mod ord">
        <pc:chgData name="Sudarshan Chakravarthi" userId="9632d19e-631d-46a5-9e9a-d9cc496f17d0" providerId="ADAL" clId="{DA6E011E-1AF0-41B3-8DF3-6DFB75D014C5}" dt="2022-08-28T08:26:15.433" v="495"/>
        <pc:sldMkLst>
          <pc:docMk/>
          <pc:sldMk cId="4210629588" sldId="3849"/>
        </pc:sldMkLst>
        <pc:spChg chg="mod">
          <ac:chgData name="Sudarshan Chakravarthi" userId="9632d19e-631d-46a5-9e9a-d9cc496f17d0" providerId="ADAL" clId="{DA6E011E-1AF0-41B3-8DF3-6DFB75D014C5}" dt="2022-08-28T08:14:24.704" v="28" actId="14100"/>
          <ac:spMkLst>
            <pc:docMk/>
            <pc:sldMk cId="4210629588" sldId="3849"/>
            <ac:spMk id="3" creationId="{9A8E5D3E-4A20-4819-BBD0-EA132A2CB3C5}"/>
          </ac:spMkLst>
        </pc:spChg>
      </pc:sldChg>
      <pc:sldChg chg="add del">
        <pc:chgData name="Sudarshan Chakravarthi" userId="9632d19e-631d-46a5-9e9a-d9cc496f17d0" providerId="ADAL" clId="{DA6E011E-1AF0-41B3-8DF3-6DFB75D014C5}" dt="2022-08-28T08:20:52.605" v="233" actId="47"/>
        <pc:sldMkLst>
          <pc:docMk/>
          <pc:sldMk cId="2812969886" sldId="3964"/>
        </pc:sldMkLst>
      </pc:sldChg>
      <pc:sldChg chg="addSp modSp add del">
        <pc:chgData name="Sudarshan Chakravarthi" userId="9632d19e-631d-46a5-9e9a-d9cc496f17d0" providerId="ADAL" clId="{DA6E011E-1AF0-41B3-8DF3-6DFB75D014C5}" dt="2023-01-21T13:15:52.285" v="514"/>
        <pc:sldMkLst>
          <pc:docMk/>
          <pc:sldMk cId="3097043110" sldId="3965"/>
        </pc:sldMkLst>
        <pc:spChg chg="add mod">
          <ac:chgData name="Sudarshan Chakravarthi" userId="9632d19e-631d-46a5-9e9a-d9cc496f17d0" providerId="ADAL" clId="{DA6E011E-1AF0-41B3-8DF3-6DFB75D014C5}" dt="2023-01-21T13:15:52.285" v="514"/>
          <ac:spMkLst>
            <pc:docMk/>
            <pc:sldMk cId="3097043110" sldId="3965"/>
            <ac:spMk id="18" creationId="{D967B902-C91F-8A5B-203D-E06A1D2646C4}"/>
          </ac:spMkLst>
        </pc:spChg>
      </pc:sldChg>
      <pc:sldChg chg="add del">
        <pc:chgData name="Sudarshan Chakravarthi" userId="9632d19e-631d-46a5-9e9a-d9cc496f17d0" providerId="ADAL" clId="{DA6E011E-1AF0-41B3-8DF3-6DFB75D014C5}" dt="2023-01-21T13:15:21.573" v="511"/>
        <pc:sldMkLst>
          <pc:docMk/>
          <pc:sldMk cId="4149201057" sldId="3968"/>
        </pc:sldMkLst>
      </pc:sldChg>
      <pc:sldChg chg="modSp add del mod">
        <pc:chgData name="Sudarshan Chakravarthi" userId="9632d19e-631d-46a5-9e9a-d9cc496f17d0" providerId="ADAL" clId="{DA6E011E-1AF0-41B3-8DF3-6DFB75D014C5}" dt="2022-08-28T08:14:18.740" v="26" actId="14100"/>
        <pc:sldMkLst>
          <pc:docMk/>
          <pc:sldMk cId="2608341058" sldId="4047"/>
        </pc:sldMkLst>
        <pc:spChg chg="mod">
          <ac:chgData name="Sudarshan Chakravarthi" userId="9632d19e-631d-46a5-9e9a-d9cc496f17d0" providerId="ADAL" clId="{DA6E011E-1AF0-41B3-8DF3-6DFB75D014C5}" dt="2022-08-28T08:14:18.740" v="26" actId="14100"/>
          <ac:spMkLst>
            <pc:docMk/>
            <pc:sldMk cId="2608341058" sldId="4047"/>
            <ac:spMk id="87" creationId="{4B1DE10A-3575-4CE8-B9CD-9FB2CA3AEED1}"/>
          </ac:spMkLst>
        </pc:spChg>
      </pc:sldChg>
      <pc:sldChg chg="modSp add del mod">
        <pc:chgData name="Sudarshan Chakravarthi" userId="9632d19e-631d-46a5-9e9a-d9cc496f17d0" providerId="ADAL" clId="{DA6E011E-1AF0-41B3-8DF3-6DFB75D014C5}" dt="2022-08-28T08:14:28.245" v="29"/>
        <pc:sldMkLst>
          <pc:docMk/>
          <pc:sldMk cId="3301685939" sldId="4050"/>
        </pc:sldMkLst>
        <pc:spChg chg="mod">
          <ac:chgData name="Sudarshan Chakravarthi" userId="9632d19e-631d-46a5-9e9a-d9cc496f17d0" providerId="ADAL" clId="{DA6E011E-1AF0-41B3-8DF3-6DFB75D014C5}" dt="2022-08-28T08:14:28.245" v="29"/>
          <ac:spMkLst>
            <pc:docMk/>
            <pc:sldMk cId="3301685939" sldId="4050"/>
            <ac:spMk id="53" creationId="{9ABFD594-6C65-48CE-94EA-35112A2EBBD1}"/>
          </ac:spMkLst>
        </pc:spChg>
      </pc:sldChg>
      <pc:sldChg chg="modSp add del mod ord setBg">
        <pc:chgData name="Sudarshan Chakravarthi" userId="9632d19e-631d-46a5-9e9a-d9cc496f17d0" providerId="ADAL" clId="{DA6E011E-1AF0-41B3-8DF3-6DFB75D014C5}" dt="2022-08-28T08:26:05.443" v="491"/>
        <pc:sldMkLst>
          <pc:docMk/>
          <pc:sldMk cId="2492135582" sldId="4051"/>
        </pc:sldMkLst>
        <pc:spChg chg="mod">
          <ac:chgData name="Sudarshan Chakravarthi" userId="9632d19e-631d-46a5-9e9a-d9cc496f17d0" providerId="ADAL" clId="{DA6E011E-1AF0-41B3-8DF3-6DFB75D014C5}" dt="2022-08-28T08:14:33.355" v="31" actId="14100"/>
          <ac:spMkLst>
            <pc:docMk/>
            <pc:sldMk cId="2492135582" sldId="4051"/>
            <ac:spMk id="3" creationId="{5B4E1EFE-3999-46E2-8657-94CAF83811F5}"/>
          </ac:spMkLst>
        </pc:spChg>
      </pc:sldChg>
      <pc:sldChg chg="modSp add del mod ord">
        <pc:chgData name="Sudarshan Chakravarthi" userId="9632d19e-631d-46a5-9e9a-d9cc496f17d0" providerId="ADAL" clId="{DA6E011E-1AF0-41B3-8DF3-6DFB75D014C5}" dt="2022-08-28T08:26:08.053" v="493"/>
        <pc:sldMkLst>
          <pc:docMk/>
          <pc:sldMk cId="2745653430" sldId="4057"/>
        </pc:sldMkLst>
        <pc:spChg chg="mod">
          <ac:chgData name="Sudarshan Chakravarthi" userId="9632d19e-631d-46a5-9e9a-d9cc496f17d0" providerId="ADAL" clId="{DA6E011E-1AF0-41B3-8DF3-6DFB75D014C5}" dt="2022-08-28T08:14:37.203" v="32"/>
          <ac:spMkLst>
            <pc:docMk/>
            <pc:sldMk cId="2745653430" sldId="4057"/>
            <ac:spMk id="2" creationId="{32927D28-8B52-4ED6-9FC4-4E527DBBDF46}"/>
          </ac:spMkLst>
        </pc:spChg>
      </pc:sldChg>
      <pc:sldChg chg="addSp modSp add mod">
        <pc:chgData name="Sudarshan Chakravarthi" userId="9632d19e-631d-46a5-9e9a-d9cc496f17d0" providerId="ADAL" clId="{DA6E011E-1AF0-41B3-8DF3-6DFB75D014C5}" dt="2023-01-21T13:16:06.138" v="515"/>
        <pc:sldMkLst>
          <pc:docMk/>
          <pc:sldMk cId="3140684896" sldId="4065"/>
        </pc:sldMkLst>
        <pc:spChg chg="mod">
          <ac:chgData name="Sudarshan Chakravarthi" userId="9632d19e-631d-46a5-9e9a-d9cc496f17d0" providerId="ADAL" clId="{DA6E011E-1AF0-41B3-8DF3-6DFB75D014C5}" dt="2022-08-28T08:14:42.659" v="34" actId="14100"/>
          <ac:spMkLst>
            <pc:docMk/>
            <pc:sldMk cId="3140684896" sldId="4065"/>
            <ac:spMk id="4" creationId="{67CDC624-67F9-48F9-80F6-B25CA56BD2A8}"/>
          </ac:spMkLst>
        </pc:spChg>
        <pc:spChg chg="add mod">
          <ac:chgData name="Sudarshan Chakravarthi" userId="9632d19e-631d-46a5-9e9a-d9cc496f17d0" providerId="ADAL" clId="{DA6E011E-1AF0-41B3-8DF3-6DFB75D014C5}" dt="2023-01-21T13:16:06.138" v="515"/>
          <ac:spMkLst>
            <pc:docMk/>
            <pc:sldMk cId="3140684896" sldId="4065"/>
            <ac:spMk id="5" creationId="{EC3EA2C1-0FCB-5570-3704-55438F7A0E55}"/>
          </ac:spMkLst>
        </pc:spChg>
      </pc:sldChg>
      <pc:sldChg chg="addSp modSp add mod">
        <pc:chgData name="Sudarshan Chakravarthi" userId="9632d19e-631d-46a5-9e9a-d9cc496f17d0" providerId="ADAL" clId="{DA6E011E-1AF0-41B3-8DF3-6DFB75D014C5}" dt="2023-01-21T13:16:07.355" v="516"/>
        <pc:sldMkLst>
          <pc:docMk/>
          <pc:sldMk cId="1883383201" sldId="4066"/>
        </pc:sldMkLst>
        <pc:spChg chg="mod">
          <ac:chgData name="Sudarshan Chakravarthi" userId="9632d19e-631d-46a5-9e9a-d9cc496f17d0" providerId="ADAL" clId="{DA6E011E-1AF0-41B3-8DF3-6DFB75D014C5}" dt="2022-08-28T08:14:47.890" v="36" actId="14100"/>
          <ac:spMkLst>
            <pc:docMk/>
            <pc:sldMk cId="1883383201" sldId="4066"/>
            <ac:spMk id="4" creationId="{E44D6276-B900-48BF-8C2F-466108EA4751}"/>
          </ac:spMkLst>
        </pc:spChg>
        <pc:spChg chg="add mod">
          <ac:chgData name="Sudarshan Chakravarthi" userId="9632d19e-631d-46a5-9e9a-d9cc496f17d0" providerId="ADAL" clId="{DA6E011E-1AF0-41B3-8DF3-6DFB75D014C5}" dt="2023-01-21T13:16:07.355" v="516"/>
          <ac:spMkLst>
            <pc:docMk/>
            <pc:sldMk cId="1883383201" sldId="4066"/>
            <ac:spMk id="20" creationId="{7099A753-1111-8E73-2C3C-7D698B497C2B}"/>
          </ac:spMkLst>
        </pc:spChg>
      </pc:sldChg>
      <pc:sldChg chg="addSp delSp modSp add mod">
        <pc:chgData name="Sudarshan Chakravarthi" userId="9632d19e-631d-46a5-9e9a-d9cc496f17d0" providerId="ADAL" clId="{DA6E011E-1AF0-41B3-8DF3-6DFB75D014C5}" dt="2023-01-21T13:16:09.714" v="518"/>
        <pc:sldMkLst>
          <pc:docMk/>
          <pc:sldMk cId="2102761946" sldId="4073"/>
        </pc:sldMkLst>
        <pc:spChg chg="mod">
          <ac:chgData name="Sudarshan Chakravarthi" userId="9632d19e-631d-46a5-9e9a-d9cc496f17d0" providerId="ADAL" clId="{DA6E011E-1AF0-41B3-8DF3-6DFB75D014C5}" dt="2022-08-28T08:14:56.372" v="39" actId="14100"/>
          <ac:spMkLst>
            <pc:docMk/>
            <pc:sldMk cId="2102761946" sldId="4073"/>
            <ac:spMk id="4" creationId="{0533C21B-5569-4C76-82BA-49AE5DBE871D}"/>
          </ac:spMkLst>
        </pc:spChg>
        <pc:spChg chg="add mod">
          <ac:chgData name="Sudarshan Chakravarthi" userId="9632d19e-631d-46a5-9e9a-d9cc496f17d0" providerId="ADAL" clId="{DA6E011E-1AF0-41B3-8DF3-6DFB75D014C5}" dt="2023-01-21T13:16:09.714" v="518"/>
          <ac:spMkLst>
            <pc:docMk/>
            <pc:sldMk cId="2102761946" sldId="4073"/>
            <ac:spMk id="9" creationId="{2467C001-177E-7984-5DF9-2AA23178D4C3}"/>
          </ac:spMkLst>
        </pc:spChg>
        <pc:spChg chg="del mod">
          <ac:chgData name="Sudarshan Chakravarthi" userId="9632d19e-631d-46a5-9e9a-d9cc496f17d0" providerId="ADAL" clId="{DA6E011E-1AF0-41B3-8DF3-6DFB75D014C5}" dt="2022-08-28T08:19:09.233" v="224" actId="478"/>
          <ac:spMkLst>
            <pc:docMk/>
            <pc:sldMk cId="2102761946" sldId="4073"/>
            <ac:spMk id="9" creationId="{27B29C46-816E-4C62-8FA8-55F6DCEC5E0F}"/>
          </ac:spMkLst>
        </pc:spChg>
        <pc:picChg chg="mod">
          <ac:chgData name="Sudarshan Chakravarthi" userId="9632d19e-631d-46a5-9e9a-d9cc496f17d0" providerId="ADAL" clId="{DA6E011E-1AF0-41B3-8DF3-6DFB75D014C5}" dt="2022-08-28T08:19:13.671" v="225" actId="14100"/>
          <ac:picMkLst>
            <pc:docMk/>
            <pc:sldMk cId="2102761946" sldId="4073"/>
            <ac:picMk id="37" creationId="{79D3642C-822F-4ABB-B8E2-74D100963649}"/>
          </ac:picMkLst>
        </pc:picChg>
      </pc:sldChg>
      <pc:sldChg chg="modSp add del mod">
        <pc:chgData name="Sudarshan Chakravarthi" userId="9632d19e-631d-46a5-9e9a-d9cc496f17d0" providerId="ADAL" clId="{DA6E011E-1AF0-41B3-8DF3-6DFB75D014C5}" dt="2022-08-28T08:18:10.676" v="220" actId="47"/>
        <pc:sldMkLst>
          <pc:docMk/>
          <pc:sldMk cId="76825831" sldId="4074"/>
        </pc:sldMkLst>
        <pc:spChg chg="mod">
          <ac:chgData name="Sudarshan Chakravarthi" userId="9632d19e-631d-46a5-9e9a-d9cc496f17d0" providerId="ADAL" clId="{DA6E011E-1AF0-41B3-8DF3-6DFB75D014C5}" dt="2022-08-28T08:15:02.965" v="41" actId="14100"/>
          <ac:spMkLst>
            <pc:docMk/>
            <pc:sldMk cId="76825831" sldId="4074"/>
            <ac:spMk id="84" creationId="{30EF5A5C-181E-46A3-B125-4A7064D8FA20}"/>
          </ac:spMkLst>
        </pc:spChg>
      </pc:sldChg>
      <pc:sldChg chg="modSp add del mod">
        <pc:chgData name="Sudarshan Chakravarthi" userId="9632d19e-631d-46a5-9e9a-d9cc496f17d0" providerId="ADAL" clId="{DA6E011E-1AF0-41B3-8DF3-6DFB75D014C5}" dt="2022-08-28T08:18:00.096" v="219" actId="47"/>
        <pc:sldMkLst>
          <pc:docMk/>
          <pc:sldMk cId="1195371069" sldId="4075"/>
        </pc:sldMkLst>
        <pc:spChg chg="mod">
          <ac:chgData name="Sudarshan Chakravarthi" userId="9632d19e-631d-46a5-9e9a-d9cc496f17d0" providerId="ADAL" clId="{DA6E011E-1AF0-41B3-8DF3-6DFB75D014C5}" dt="2022-08-28T08:15:07.949" v="43" actId="14100"/>
          <ac:spMkLst>
            <pc:docMk/>
            <pc:sldMk cId="1195371069" sldId="4075"/>
            <ac:spMk id="84" creationId="{30EF5A5C-181E-46A3-B125-4A7064D8FA20}"/>
          </ac:spMkLst>
        </pc:spChg>
      </pc:sldChg>
      <pc:sldChg chg="addSp modSp add mod">
        <pc:chgData name="Sudarshan Chakravarthi" userId="9632d19e-631d-46a5-9e9a-d9cc496f17d0" providerId="ADAL" clId="{DA6E011E-1AF0-41B3-8DF3-6DFB75D014C5}" dt="2023-01-21T13:16:11.634" v="519"/>
        <pc:sldMkLst>
          <pc:docMk/>
          <pc:sldMk cId="1308166260" sldId="4079"/>
        </pc:sldMkLst>
        <pc:spChg chg="add mod">
          <ac:chgData name="Sudarshan Chakravarthi" userId="9632d19e-631d-46a5-9e9a-d9cc496f17d0" providerId="ADAL" clId="{DA6E011E-1AF0-41B3-8DF3-6DFB75D014C5}" dt="2023-01-21T13:16:11.634" v="519"/>
          <ac:spMkLst>
            <pc:docMk/>
            <pc:sldMk cId="1308166260" sldId="4079"/>
            <ac:spMk id="3" creationId="{DA330C1A-7A6D-8D7D-C887-F7421810CB65}"/>
          </ac:spMkLst>
        </pc:spChg>
        <pc:spChg chg="mod">
          <ac:chgData name="Sudarshan Chakravarthi" userId="9632d19e-631d-46a5-9e9a-d9cc496f17d0" providerId="ADAL" clId="{DA6E011E-1AF0-41B3-8DF3-6DFB75D014C5}" dt="2022-08-28T08:15:12.556" v="44"/>
          <ac:spMkLst>
            <pc:docMk/>
            <pc:sldMk cId="1308166260" sldId="4079"/>
            <ac:spMk id="4" creationId="{E44D6276-B900-48BF-8C2F-466108EA4751}"/>
          </ac:spMkLst>
        </pc:spChg>
      </pc:sldChg>
      <pc:sldChg chg="modSp del mod ord">
        <pc:chgData name="Sudarshan Chakravarthi" userId="9632d19e-631d-46a5-9e9a-d9cc496f17d0" providerId="ADAL" clId="{DA6E011E-1AF0-41B3-8DF3-6DFB75D014C5}" dt="2022-08-28T08:26:39.080" v="496" actId="47"/>
        <pc:sldMkLst>
          <pc:docMk/>
          <pc:sldMk cId="920536445" sldId="4100"/>
        </pc:sldMkLst>
        <pc:spChg chg="mod">
          <ac:chgData name="Sudarshan Chakravarthi" userId="9632d19e-631d-46a5-9e9a-d9cc496f17d0" providerId="ADAL" clId="{DA6E011E-1AF0-41B3-8DF3-6DFB75D014C5}" dt="2022-08-28T08:14:12.937" v="24"/>
          <ac:spMkLst>
            <pc:docMk/>
            <pc:sldMk cId="920536445" sldId="4100"/>
            <ac:spMk id="147" creationId="{F31ADFDB-1446-4E7D-AF39-F45F7C84B9B2}"/>
          </ac:spMkLst>
        </pc:spChg>
      </pc:sldChg>
      <pc:sldChg chg="modSp del mod ord">
        <pc:chgData name="Sudarshan Chakravarthi" userId="9632d19e-631d-46a5-9e9a-d9cc496f17d0" providerId="ADAL" clId="{DA6E011E-1AF0-41B3-8DF3-6DFB75D014C5}" dt="2022-08-28T08:26:39.080" v="496" actId="47"/>
        <pc:sldMkLst>
          <pc:docMk/>
          <pc:sldMk cId="1414165438" sldId="4101"/>
        </pc:sldMkLst>
        <pc:spChg chg="mod">
          <ac:chgData name="Sudarshan Chakravarthi" userId="9632d19e-631d-46a5-9e9a-d9cc496f17d0" providerId="ADAL" clId="{DA6E011E-1AF0-41B3-8DF3-6DFB75D014C5}" dt="2022-08-28T08:14:02.135" v="22" actId="6549"/>
          <ac:spMkLst>
            <pc:docMk/>
            <pc:sldMk cId="1414165438" sldId="4101"/>
            <ac:spMk id="147" creationId="{F31ADFDB-1446-4E7D-AF39-F45F7C84B9B2}"/>
          </ac:spMkLst>
        </pc:spChg>
      </pc:sldChg>
      <pc:sldChg chg="modSp del mod ord">
        <pc:chgData name="Sudarshan Chakravarthi" userId="9632d19e-631d-46a5-9e9a-d9cc496f17d0" providerId="ADAL" clId="{DA6E011E-1AF0-41B3-8DF3-6DFB75D014C5}" dt="2022-08-28T08:26:39.080" v="496" actId="47"/>
        <pc:sldMkLst>
          <pc:docMk/>
          <pc:sldMk cId="3123977460" sldId="4102"/>
        </pc:sldMkLst>
        <pc:spChg chg="mod">
          <ac:chgData name="Sudarshan Chakravarthi" userId="9632d19e-631d-46a5-9e9a-d9cc496f17d0" providerId="ADAL" clId="{DA6E011E-1AF0-41B3-8DF3-6DFB75D014C5}" dt="2022-08-28T08:14:09.410" v="23"/>
          <ac:spMkLst>
            <pc:docMk/>
            <pc:sldMk cId="3123977460" sldId="4102"/>
            <ac:spMk id="147" creationId="{F31ADFDB-1446-4E7D-AF39-F45F7C84B9B2}"/>
          </ac:spMkLst>
        </pc:spChg>
      </pc:sldChg>
      <pc:sldChg chg="addSp modSp add mod">
        <pc:chgData name="Sudarshan Chakravarthi" userId="9632d19e-631d-46a5-9e9a-d9cc496f17d0" providerId="ADAL" clId="{DA6E011E-1AF0-41B3-8DF3-6DFB75D014C5}" dt="2023-01-21T13:16:08.532" v="517"/>
        <pc:sldMkLst>
          <pc:docMk/>
          <pc:sldMk cId="2818410628" sldId="4103"/>
        </pc:sldMkLst>
        <pc:spChg chg="add mod">
          <ac:chgData name="Sudarshan Chakravarthi" userId="9632d19e-631d-46a5-9e9a-d9cc496f17d0" providerId="ADAL" clId="{DA6E011E-1AF0-41B3-8DF3-6DFB75D014C5}" dt="2023-01-21T13:16:08.532" v="517"/>
          <ac:spMkLst>
            <pc:docMk/>
            <pc:sldMk cId="2818410628" sldId="4103"/>
            <ac:spMk id="6" creationId="{4E376989-5501-A277-E561-ECAFFC474ABD}"/>
          </ac:spMkLst>
        </pc:spChg>
        <pc:spChg chg="mod">
          <ac:chgData name="Sudarshan Chakravarthi" userId="9632d19e-631d-46a5-9e9a-d9cc496f17d0" providerId="ADAL" clId="{DA6E011E-1AF0-41B3-8DF3-6DFB75D014C5}" dt="2022-08-28T08:14:51.263" v="37"/>
          <ac:spMkLst>
            <pc:docMk/>
            <pc:sldMk cId="2818410628" sldId="4103"/>
            <ac:spMk id="310" creationId="{A556DD56-ED51-4F0B-B21F-6E791C6C04C7}"/>
          </ac:spMkLst>
        </pc:spChg>
      </pc:sldChg>
      <pc:sldChg chg="add del">
        <pc:chgData name="Sudarshan Chakravarthi" userId="9632d19e-631d-46a5-9e9a-d9cc496f17d0" providerId="ADAL" clId="{DA6E011E-1AF0-41B3-8DF3-6DFB75D014C5}" dt="2023-01-21T13:14:06.152" v="508" actId="47"/>
        <pc:sldMkLst>
          <pc:docMk/>
          <pc:sldMk cId="2411745767" sldId="4117"/>
        </pc:sldMkLst>
      </pc:sldChg>
      <pc:sldChg chg="modSp mod ord">
        <pc:chgData name="Sudarshan Chakravarthi" userId="9632d19e-631d-46a5-9e9a-d9cc496f17d0" providerId="ADAL" clId="{DA6E011E-1AF0-41B3-8DF3-6DFB75D014C5}" dt="2022-08-28T08:26:52.390" v="505" actId="20577"/>
        <pc:sldMkLst>
          <pc:docMk/>
          <pc:sldMk cId="467804582" sldId="4135"/>
        </pc:sldMkLst>
        <pc:spChg chg="mod">
          <ac:chgData name="Sudarshan Chakravarthi" userId="9632d19e-631d-46a5-9e9a-d9cc496f17d0" providerId="ADAL" clId="{DA6E011E-1AF0-41B3-8DF3-6DFB75D014C5}" dt="2022-08-28T08:26:52.390" v="505" actId="20577"/>
          <ac:spMkLst>
            <pc:docMk/>
            <pc:sldMk cId="467804582" sldId="4135"/>
            <ac:spMk id="3" creationId="{7DDE4B1B-45F7-4899-A75C-0C7345221F8F}"/>
          </ac:spMkLst>
        </pc:spChg>
      </pc:sldChg>
      <pc:sldChg chg="addSp modSp add mod">
        <pc:chgData name="Sudarshan Chakravarthi" userId="9632d19e-631d-46a5-9e9a-d9cc496f17d0" providerId="ADAL" clId="{DA6E011E-1AF0-41B3-8DF3-6DFB75D014C5}" dt="2023-01-21T13:16:12.725" v="520"/>
        <pc:sldMkLst>
          <pc:docMk/>
          <pc:sldMk cId="3076999546" sldId="4136"/>
        </pc:sldMkLst>
        <pc:spChg chg="add mod">
          <ac:chgData name="Sudarshan Chakravarthi" userId="9632d19e-631d-46a5-9e9a-d9cc496f17d0" providerId="ADAL" clId="{DA6E011E-1AF0-41B3-8DF3-6DFB75D014C5}" dt="2023-01-21T13:16:12.725" v="520"/>
          <ac:spMkLst>
            <pc:docMk/>
            <pc:sldMk cId="3076999546" sldId="4136"/>
            <ac:spMk id="3" creationId="{7CF82D05-16F9-1068-805F-2F0BAFA63D6E}"/>
          </ac:spMkLst>
        </pc:spChg>
        <pc:spChg chg="mod">
          <ac:chgData name="Sudarshan Chakravarthi" userId="9632d19e-631d-46a5-9e9a-d9cc496f17d0" providerId="ADAL" clId="{DA6E011E-1AF0-41B3-8DF3-6DFB75D014C5}" dt="2022-08-28T08:15:17.667" v="45"/>
          <ac:spMkLst>
            <pc:docMk/>
            <pc:sldMk cId="3076999546" sldId="4136"/>
            <ac:spMk id="147" creationId="{F31ADFDB-1446-4E7D-AF39-F45F7C84B9B2}"/>
          </ac:spMkLst>
        </pc:spChg>
      </pc:sldChg>
      <pc:sldChg chg="addSp modSp add mod">
        <pc:chgData name="Sudarshan Chakravarthi" userId="9632d19e-631d-46a5-9e9a-d9cc496f17d0" providerId="ADAL" clId="{DA6E011E-1AF0-41B3-8DF3-6DFB75D014C5}" dt="2023-01-21T13:16:14.021" v="521"/>
        <pc:sldMkLst>
          <pc:docMk/>
          <pc:sldMk cId="142118786" sldId="4137"/>
        </pc:sldMkLst>
        <pc:spChg chg="add mod">
          <ac:chgData name="Sudarshan Chakravarthi" userId="9632d19e-631d-46a5-9e9a-d9cc496f17d0" providerId="ADAL" clId="{DA6E011E-1AF0-41B3-8DF3-6DFB75D014C5}" dt="2023-01-21T13:16:14.021" v="521"/>
          <ac:spMkLst>
            <pc:docMk/>
            <pc:sldMk cId="142118786" sldId="4137"/>
            <ac:spMk id="3" creationId="{0954B14B-9F5E-31AA-7D2E-CC3DF142E2C1}"/>
          </ac:spMkLst>
        </pc:spChg>
        <pc:spChg chg="mod">
          <ac:chgData name="Sudarshan Chakravarthi" userId="9632d19e-631d-46a5-9e9a-d9cc496f17d0" providerId="ADAL" clId="{DA6E011E-1AF0-41B3-8DF3-6DFB75D014C5}" dt="2022-08-28T08:18:28.687" v="221" actId="6549"/>
          <ac:spMkLst>
            <pc:docMk/>
            <pc:sldMk cId="142118786" sldId="4137"/>
            <ac:spMk id="147" creationId="{F31ADFDB-1446-4E7D-AF39-F45F7C84B9B2}"/>
          </ac:spMkLst>
        </pc:spChg>
      </pc:sldChg>
      <pc:sldChg chg="addSp modSp add mod">
        <pc:chgData name="Sudarshan Chakravarthi" userId="9632d19e-631d-46a5-9e9a-d9cc496f17d0" providerId="ADAL" clId="{DA6E011E-1AF0-41B3-8DF3-6DFB75D014C5}" dt="2023-01-21T13:16:16.167" v="522"/>
        <pc:sldMkLst>
          <pc:docMk/>
          <pc:sldMk cId="4083082390" sldId="4138"/>
        </pc:sldMkLst>
        <pc:spChg chg="add mod">
          <ac:chgData name="Sudarshan Chakravarthi" userId="9632d19e-631d-46a5-9e9a-d9cc496f17d0" providerId="ADAL" clId="{DA6E011E-1AF0-41B3-8DF3-6DFB75D014C5}" dt="2023-01-21T13:16:16.167" v="522"/>
          <ac:spMkLst>
            <pc:docMk/>
            <pc:sldMk cId="4083082390" sldId="4138"/>
            <ac:spMk id="3" creationId="{2D6EBC5B-35F3-7EA9-F3CB-6AB22DD3EA35}"/>
          </ac:spMkLst>
        </pc:spChg>
        <pc:spChg chg="mod">
          <ac:chgData name="Sudarshan Chakravarthi" userId="9632d19e-631d-46a5-9e9a-d9cc496f17d0" providerId="ADAL" clId="{DA6E011E-1AF0-41B3-8DF3-6DFB75D014C5}" dt="2022-08-28T08:15:25.395" v="47"/>
          <ac:spMkLst>
            <pc:docMk/>
            <pc:sldMk cId="4083082390" sldId="4138"/>
            <ac:spMk id="147" creationId="{F31ADFDB-1446-4E7D-AF39-F45F7C84B9B2}"/>
          </ac:spMkLst>
        </pc:spChg>
      </pc:sldChg>
      <pc:sldChg chg="addSp delSp modSp add mod">
        <pc:chgData name="Sudarshan Chakravarthi" userId="9632d19e-631d-46a5-9e9a-d9cc496f17d0" providerId="ADAL" clId="{DA6E011E-1AF0-41B3-8DF3-6DFB75D014C5}" dt="2023-02-21T08:08:16.080" v="541" actId="1035"/>
        <pc:sldMkLst>
          <pc:docMk/>
          <pc:sldMk cId="495994252" sldId="4145"/>
        </pc:sldMkLst>
        <pc:spChg chg="add mod">
          <ac:chgData name="Sudarshan Chakravarthi" userId="9632d19e-631d-46a5-9e9a-d9cc496f17d0" providerId="ADAL" clId="{DA6E011E-1AF0-41B3-8DF3-6DFB75D014C5}" dt="2023-01-25T11:32:23.718" v="523"/>
          <ac:spMkLst>
            <pc:docMk/>
            <pc:sldMk cId="495994252" sldId="4145"/>
            <ac:spMk id="3" creationId="{DC80F4D8-DA19-7AE8-DC08-E8D3DB87607F}"/>
          </ac:spMkLst>
        </pc:spChg>
        <pc:spChg chg="mod">
          <ac:chgData name="Sudarshan Chakravarthi" userId="9632d19e-631d-46a5-9e9a-d9cc496f17d0" providerId="ADAL" clId="{DA6E011E-1AF0-41B3-8DF3-6DFB75D014C5}" dt="2023-02-21T08:07:42.155" v="531" actId="207"/>
          <ac:spMkLst>
            <pc:docMk/>
            <pc:sldMk cId="495994252" sldId="4145"/>
            <ac:spMk id="4" creationId="{506242F6-CA1E-42FB-BB1A-B13E71A7D987}"/>
          </ac:spMkLst>
        </pc:spChg>
        <pc:spChg chg="add mod">
          <ac:chgData name="Sudarshan Chakravarthi" userId="9632d19e-631d-46a5-9e9a-d9cc496f17d0" providerId="ADAL" clId="{DA6E011E-1AF0-41B3-8DF3-6DFB75D014C5}" dt="2023-01-25T11:32:23.718" v="523"/>
          <ac:spMkLst>
            <pc:docMk/>
            <pc:sldMk cId="495994252" sldId="4145"/>
            <ac:spMk id="5" creationId="{52F57F7D-2F5E-2082-BD65-92C4BEF4B1BD}"/>
          </ac:spMkLst>
        </pc:spChg>
        <pc:spChg chg="del topLvl">
          <ac:chgData name="Sudarshan Chakravarthi" userId="9632d19e-631d-46a5-9e9a-d9cc496f17d0" providerId="ADAL" clId="{DA6E011E-1AF0-41B3-8DF3-6DFB75D014C5}" dt="2022-08-28T08:16:14.569" v="75" actId="478"/>
          <ac:spMkLst>
            <pc:docMk/>
            <pc:sldMk cId="495994252" sldId="4145"/>
            <ac:spMk id="5" creationId="{D5888414-9614-4A02-ABC7-6A1E2937F203}"/>
          </ac:spMkLst>
        </pc:spChg>
        <pc:spChg chg="mod">
          <ac:chgData name="Sudarshan Chakravarthi" userId="9632d19e-631d-46a5-9e9a-d9cc496f17d0" providerId="ADAL" clId="{DA6E011E-1AF0-41B3-8DF3-6DFB75D014C5}" dt="2023-02-21T08:08:07.764" v="537"/>
          <ac:spMkLst>
            <pc:docMk/>
            <pc:sldMk cId="495994252" sldId="4145"/>
            <ac:spMk id="7" creationId="{9A53FBEC-29B8-1B4F-5861-B88CB88E4981}"/>
          </ac:spMkLst>
        </pc:spChg>
        <pc:spChg chg="mod">
          <ac:chgData name="Sudarshan Chakravarthi" userId="9632d19e-631d-46a5-9e9a-d9cc496f17d0" providerId="ADAL" clId="{DA6E011E-1AF0-41B3-8DF3-6DFB75D014C5}" dt="2022-08-28T08:17:26.893" v="216" actId="1076"/>
          <ac:spMkLst>
            <pc:docMk/>
            <pc:sldMk cId="495994252" sldId="4145"/>
            <ac:spMk id="8" creationId="{DA32DBBD-D3E4-453E-AFA1-C79D34C915C9}"/>
          </ac:spMkLst>
        </pc:spChg>
        <pc:spChg chg="mod">
          <ac:chgData name="Sudarshan Chakravarthi" userId="9632d19e-631d-46a5-9e9a-d9cc496f17d0" providerId="ADAL" clId="{DA6E011E-1AF0-41B3-8DF3-6DFB75D014C5}" dt="2023-02-21T08:08:16.080" v="541" actId="1035"/>
          <ac:spMkLst>
            <pc:docMk/>
            <pc:sldMk cId="495994252" sldId="4145"/>
            <ac:spMk id="10" creationId="{4B5F75FC-EC67-41BD-8241-FCDFFD0B2B59}"/>
          </ac:spMkLst>
        </pc:spChg>
        <pc:spChg chg="mod">
          <ac:chgData name="Sudarshan Chakravarthi" userId="9632d19e-631d-46a5-9e9a-d9cc496f17d0" providerId="ADAL" clId="{DA6E011E-1AF0-41B3-8DF3-6DFB75D014C5}" dt="2023-02-21T08:08:07.764" v="537"/>
          <ac:spMkLst>
            <pc:docMk/>
            <pc:sldMk cId="495994252" sldId="4145"/>
            <ac:spMk id="11" creationId="{BEC39548-36CA-52D6-5E75-777F51506BD8}"/>
          </ac:spMkLst>
        </pc:spChg>
        <pc:spChg chg="del topLvl">
          <ac:chgData name="Sudarshan Chakravarthi" userId="9632d19e-631d-46a5-9e9a-d9cc496f17d0" providerId="ADAL" clId="{DA6E011E-1AF0-41B3-8DF3-6DFB75D014C5}" dt="2022-08-28T08:16:11.820" v="74" actId="478"/>
          <ac:spMkLst>
            <pc:docMk/>
            <pc:sldMk cId="495994252" sldId="4145"/>
            <ac:spMk id="18" creationId="{E2F7E469-2F29-48A5-B9AC-D62795ECECD6}"/>
          </ac:spMkLst>
        </pc:spChg>
        <pc:grpChg chg="mod">
          <ac:chgData name="Sudarshan Chakravarthi" userId="9632d19e-631d-46a5-9e9a-d9cc496f17d0" providerId="ADAL" clId="{DA6E011E-1AF0-41B3-8DF3-6DFB75D014C5}" dt="2022-08-28T08:17:31.966" v="218" actId="1076"/>
          <ac:grpSpMkLst>
            <pc:docMk/>
            <pc:sldMk cId="495994252" sldId="4145"/>
            <ac:grpSpMk id="2" creationId="{B02CDA83-F011-4420-8F23-2716CDF9D048}"/>
          </ac:grpSpMkLst>
        </pc:grpChg>
        <pc:grpChg chg="add mod">
          <ac:chgData name="Sudarshan Chakravarthi" userId="9632d19e-631d-46a5-9e9a-d9cc496f17d0" providerId="ADAL" clId="{DA6E011E-1AF0-41B3-8DF3-6DFB75D014C5}" dt="2023-02-21T08:08:12.005" v="538" actId="1076"/>
          <ac:grpSpMkLst>
            <pc:docMk/>
            <pc:sldMk cId="495994252" sldId="4145"/>
            <ac:grpSpMk id="6" creationId="{2139871A-E19D-10F7-DCC6-7AA0CDB707AF}"/>
          </ac:grpSpMkLst>
        </pc:grpChg>
        <pc:grpChg chg="del">
          <ac:chgData name="Sudarshan Chakravarthi" userId="9632d19e-631d-46a5-9e9a-d9cc496f17d0" providerId="ADAL" clId="{DA6E011E-1AF0-41B3-8DF3-6DFB75D014C5}" dt="2022-08-28T08:16:11.820" v="74" actId="478"/>
          <ac:grpSpMkLst>
            <pc:docMk/>
            <pc:sldMk cId="495994252" sldId="4145"/>
            <ac:grpSpMk id="6" creationId="{CBA82B01-3207-4652-91EA-473270379187}"/>
          </ac:grpSpMkLst>
        </pc:grpChg>
        <pc:picChg chg="add mod modCrop">
          <ac:chgData name="Sudarshan Chakravarthi" userId="9632d19e-631d-46a5-9e9a-d9cc496f17d0" providerId="ADAL" clId="{DA6E011E-1AF0-41B3-8DF3-6DFB75D014C5}" dt="2022-08-28T08:20:21.386" v="230" actId="1076"/>
          <ac:picMkLst>
            <pc:docMk/>
            <pc:sldMk cId="495994252" sldId="4145"/>
            <ac:picMk id="9" creationId="{53BDD65C-5CD2-EAB5-05DD-DB210ED2497A}"/>
          </ac:picMkLst>
        </pc:picChg>
        <pc:picChg chg="del">
          <ac:chgData name="Sudarshan Chakravarthi" userId="9632d19e-631d-46a5-9e9a-d9cc496f17d0" providerId="ADAL" clId="{DA6E011E-1AF0-41B3-8DF3-6DFB75D014C5}" dt="2022-08-28T08:17:28.593" v="217" actId="478"/>
          <ac:picMkLst>
            <pc:docMk/>
            <pc:sldMk cId="495994252" sldId="4145"/>
            <ac:picMk id="17" creationId="{267B82CD-ACBB-4A40-9620-A9F592A79098}"/>
          </ac:picMkLst>
        </pc:picChg>
        <pc:cxnChg chg="del">
          <ac:chgData name="Sudarshan Chakravarthi" userId="9632d19e-631d-46a5-9e9a-d9cc496f17d0" providerId="ADAL" clId="{DA6E011E-1AF0-41B3-8DF3-6DFB75D014C5}" dt="2022-08-28T08:16:16.680" v="76" actId="478"/>
          <ac:cxnSpMkLst>
            <pc:docMk/>
            <pc:sldMk cId="495994252" sldId="4145"/>
            <ac:cxnSpMk id="7" creationId="{3FAEC7E0-7F32-4918-A38F-934F0EB67C9E}"/>
          </ac:cxnSpMkLst>
        </pc:cxnChg>
      </pc:sldChg>
      <pc:sldChg chg="addSp modSp add del">
        <pc:chgData name="Sudarshan Chakravarthi" userId="9632d19e-631d-46a5-9e9a-d9cc496f17d0" providerId="ADAL" clId="{DA6E011E-1AF0-41B3-8DF3-6DFB75D014C5}" dt="2023-01-25T11:32:52.171" v="529" actId="47"/>
        <pc:sldMkLst>
          <pc:docMk/>
          <pc:sldMk cId="2494978311" sldId="4146"/>
        </pc:sldMkLst>
        <pc:picChg chg="add mod">
          <ac:chgData name="Sudarshan Chakravarthi" userId="9632d19e-631d-46a5-9e9a-d9cc496f17d0" providerId="ADAL" clId="{DA6E011E-1AF0-41B3-8DF3-6DFB75D014C5}" dt="2022-08-28T08:20:29.316" v="231"/>
          <ac:picMkLst>
            <pc:docMk/>
            <pc:sldMk cId="2494978311" sldId="4146"/>
            <ac:picMk id="3" creationId="{4F3C7AF4-739E-632A-68F5-61B02EBBAB0B}"/>
          </ac:picMkLst>
        </pc:picChg>
      </pc:sldChg>
      <pc:sldChg chg="add del">
        <pc:chgData name="Sudarshan Chakravarthi" userId="9632d19e-631d-46a5-9e9a-d9cc496f17d0" providerId="ADAL" clId="{DA6E011E-1AF0-41B3-8DF3-6DFB75D014C5}" dt="2023-01-21T13:13:58.579" v="506" actId="47"/>
        <pc:sldMkLst>
          <pc:docMk/>
          <pc:sldMk cId="2873297445" sldId="4209"/>
        </pc:sldMkLst>
      </pc:sldChg>
      <pc:sldChg chg="add del">
        <pc:chgData name="Sudarshan Chakravarthi" userId="9632d19e-631d-46a5-9e9a-d9cc496f17d0" providerId="ADAL" clId="{DA6E011E-1AF0-41B3-8DF3-6DFB75D014C5}" dt="2023-01-21T13:14:02.172" v="507" actId="47"/>
        <pc:sldMkLst>
          <pc:docMk/>
          <pc:sldMk cId="2897055639" sldId="4210"/>
        </pc:sldMkLst>
      </pc:sldChg>
      <pc:sldChg chg="addSp modSp new mod">
        <pc:chgData name="Sudarshan Chakravarthi" userId="9632d19e-631d-46a5-9e9a-d9cc496f17d0" providerId="ADAL" clId="{DA6E011E-1AF0-41B3-8DF3-6DFB75D014C5}" dt="2022-08-28T08:24:51.229" v="485" actId="1076"/>
        <pc:sldMkLst>
          <pc:docMk/>
          <pc:sldMk cId="1211993327" sldId="4211"/>
        </pc:sldMkLst>
        <pc:spChg chg="add mod">
          <ac:chgData name="Sudarshan Chakravarthi" userId="9632d19e-631d-46a5-9e9a-d9cc496f17d0" providerId="ADAL" clId="{DA6E011E-1AF0-41B3-8DF3-6DFB75D014C5}" dt="2022-08-28T08:24:51.229" v="485" actId="1076"/>
          <ac:spMkLst>
            <pc:docMk/>
            <pc:sldMk cId="1211993327" sldId="4211"/>
            <ac:spMk id="2" creationId="{7215DCCA-FFBC-40CE-3461-85C13476B2FC}"/>
          </ac:spMkLst>
        </pc:spChg>
        <pc:spChg chg="add mod">
          <ac:chgData name="Sudarshan Chakravarthi" userId="9632d19e-631d-46a5-9e9a-d9cc496f17d0" providerId="ADAL" clId="{DA6E011E-1AF0-41B3-8DF3-6DFB75D014C5}" dt="2022-08-28T08:24:26.039" v="447" actId="1076"/>
          <ac:spMkLst>
            <pc:docMk/>
            <pc:sldMk cId="1211993327" sldId="4211"/>
            <ac:spMk id="3" creationId="{DADE38E5-9681-545F-17AF-B3806F52E26A}"/>
          </ac:spMkLst>
        </pc:spChg>
      </pc:sldChg>
      <pc:sldChg chg="add del">
        <pc:chgData name="Sudarshan Chakravarthi" userId="9632d19e-631d-46a5-9e9a-d9cc496f17d0" providerId="ADAL" clId="{DA6E011E-1AF0-41B3-8DF3-6DFB75D014C5}" dt="2023-02-21T08:08:02.147" v="535" actId="47"/>
        <pc:sldMkLst>
          <pc:docMk/>
          <pc:sldMk cId="683501595" sldId="4411"/>
        </pc:sldMkLst>
      </pc:sldChg>
      <pc:sldChg chg="add del">
        <pc:chgData name="Sudarshan Chakravarthi" userId="9632d19e-631d-46a5-9e9a-d9cc496f17d0" providerId="ADAL" clId="{DA6E011E-1AF0-41B3-8DF3-6DFB75D014C5}" dt="2023-01-21T13:15:21.573" v="511"/>
        <pc:sldMkLst>
          <pc:docMk/>
          <pc:sldMk cId="2434400758" sldId="4412"/>
        </pc:sldMkLst>
      </pc:sldChg>
      <pc:sldChg chg="add del ord">
        <pc:chgData name="Sudarshan Chakravarthi" userId="9632d19e-631d-46a5-9e9a-d9cc496f17d0" providerId="ADAL" clId="{DA6E011E-1AF0-41B3-8DF3-6DFB75D014C5}" dt="2023-01-21T13:15:34.115" v="513"/>
        <pc:sldMkLst>
          <pc:docMk/>
          <pc:sldMk cId="2586001998" sldId="4413"/>
        </pc:sldMkLst>
      </pc:sldChg>
      <pc:sldChg chg="add del ord">
        <pc:chgData name="Sudarshan Chakravarthi" userId="9632d19e-631d-46a5-9e9a-d9cc496f17d0" providerId="ADAL" clId="{DA6E011E-1AF0-41B3-8DF3-6DFB75D014C5}" dt="2023-01-21T13:15:34.115" v="513"/>
        <pc:sldMkLst>
          <pc:docMk/>
          <pc:sldMk cId="842485834" sldId="4414"/>
        </pc:sldMkLst>
      </pc:sldChg>
      <pc:sldChg chg="add del">
        <pc:chgData name="Sudarshan Chakravarthi" userId="9632d19e-631d-46a5-9e9a-d9cc496f17d0" providerId="ADAL" clId="{DA6E011E-1AF0-41B3-8DF3-6DFB75D014C5}" dt="2023-01-25T11:32:47.297" v="527"/>
        <pc:sldMkLst>
          <pc:docMk/>
          <pc:sldMk cId="3545150722" sldId="4415"/>
        </pc:sldMkLst>
      </pc:sldChg>
      <pc:sldChg chg="add del">
        <pc:chgData name="Sudarshan Chakravarthi" userId="9632d19e-631d-46a5-9e9a-d9cc496f17d0" providerId="ADAL" clId="{DA6E011E-1AF0-41B3-8DF3-6DFB75D014C5}" dt="2023-02-21T08:08:28.405" v="543" actId="47"/>
        <pc:sldMkLst>
          <pc:docMk/>
          <pc:sldMk cId="4001660429" sldId="4415"/>
        </pc:sldMkLst>
      </pc:sldChg>
      <pc:sldChg chg="delSp add del mod">
        <pc:chgData name="Sudarshan Chakravarthi" userId="9632d19e-631d-46a5-9e9a-d9cc496f17d0" providerId="ADAL" clId="{DA6E011E-1AF0-41B3-8DF3-6DFB75D014C5}" dt="2023-02-21T08:08:06.240" v="536" actId="21"/>
        <pc:sldMkLst>
          <pc:docMk/>
          <pc:sldMk cId="3891827800" sldId="4567"/>
        </pc:sldMkLst>
        <pc:grpChg chg="del">
          <ac:chgData name="Sudarshan Chakravarthi" userId="9632d19e-631d-46a5-9e9a-d9cc496f17d0" providerId="ADAL" clId="{DA6E011E-1AF0-41B3-8DF3-6DFB75D014C5}" dt="2023-02-21T08:08:06.240" v="536" actId="21"/>
          <ac:grpSpMkLst>
            <pc:docMk/>
            <pc:sldMk cId="3891827800" sldId="4567"/>
            <ac:grpSpMk id="5" creationId="{F70E3177-37E3-8A75-8359-EC31CD1B9406}"/>
          </ac:grpSpMkLst>
        </pc:grpChg>
      </pc:sldChg>
      <pc:sldChg chg="add">
        <pc:chgData name="Sudarshan Chakravarthi" userId="9632d19e-631d-46a5-9e9a-d9cc496f17d0" providerId="ADAL" clId="{DA6E011E-1AF0-41B3-8DF3-6DFB75D014C5}" dt="2023-02-21T08:08:22.845" v="542"/>
        <pc:sldMkLst>
          <pc:docMk/>
          <pc:sldMk cId="2524534328" sldId="4568"/>
        </pc:sldMkLst>
      </pc:sldChg>
      <pc:sldMasterChg chg="delSldLayout">
        <pc:chgData name="Sudarshan Chakravarthi" userId="9632d19e-631d-46a5-9e9a-d9cc496f17d0" providerId="ADAL" clId="{DA6E011E-1AF0-41B3-8DF3-6DFB75D014C5}" dt="2023-01-21T13:14:02.172" v="507" actId="47"/>
        <pc:sldMasterMkLst>
          <pc:docMk/>
          <pc:sldMasterMk cId="3033207888" sldId="2147483648"/>
        </pc:sldMasterMkLst>
        <pc:sldLayoutChg chg="del">
          <pc:chgData name="Sudarshan Chakravarthi" userId="9632d19e-631d-46a5-9e9a-d9cc496f17d0" providerId="ADAL" clId="{DA6E011E-1AF0-41B3-8DF3-6DFB75D014C5}" dt="2023-01-21T13:14:02.172" v="507" actId="47"/>
          <pc:sldLayoutMkLst>
            <pc:docMk/>
            <pc:sldMasterMk cId="3033207888" sldId="2147483648"/>
            <pc:sldLayoutMk cId="1307855258" sldId="2147483686"/>
          </pc:sldLayoutMkLst>
        </pc:sldLayoutChg>
      </pc:sldMasterChg>
      <pc:sldMasterChg chg="delSldLayout">
        <pc:chgData name="Sudarshan Chakravarthi" userId="9632d19e-631d-46a5-9e9a-d9cc496f17d0" providerId="ADAL" clId="{DA6E011E-1AF0-41B3-8DF3-6DFB75D014C5}" dt="2023-01-21T13:13:58.579" v="506" actId="47"/>
        <pc:sldMasterMkLst>
          <pc:docMk/>
          <pc:sldMasterMk cId="3085182057" sldId="2147483660"/>
        </pc:sldMasterMkLst>
        <pc:sldLayoutChg chg="del">
          <pc:chgData name="Sudarshan Chakravarthi" userId="9632d19e-631d-46a5-9e9a-d9cc496f17d0" providerId="ADAL" clId="{DA6E011E-1AF0-41B3-8DF3-6DFB75D014C5}" dt="2023-01-21T13:13:58.579" v="506" actId="47"/>
          <pc:sldLayoutMkLst>
            <pc:docMk/>
            <pc:sldMasterMk cId="3085182057" sldId="2147483660"/>
            <pc:sldLayoutMk cId="2431257723" sldId="2147483672"/>
          </pc:sldLayoutMkLst>
        </pc:sldLayoutChg>
      </pc:sldMasterChg>
      <pc:sldMasterChg chg="delSldLayout">
        <pc:chgData name="Sudarshan Chakravarthi" userId="9632d19e-631d-46a5-9e9a-d9cc496f17d0" providerId="ADAL" clId="{DA6E011E-1AF0-41B3-8DF3-6DFB75D014C5}" dt="2023-02-21T08:08:02.147" v="535" actId="47"/>
        <pc:sldMasterMkLst>
          <pc:docMk/>
          <pc:sldMasterMk cId="3771250456" sldId="2147483686"/>
        </pc:sldMasterMkLst>
        <pc:sldLayoutChg chg="del">
          <pc:chgData name="Sudarshan Chakravarthi" userId="9632d19e-631d-46a5-9e9a-d9cc496f17d0" providerId="ADAL" clId="{DA6E011E-1AF0-41B3-8DF3-6DFB75D014C5}" dt="2023-02-21T08:08:02.147" v="535" actId="47"/>
          <pc:sldLayoutMkLst>
            <pc:docMk/>
            <pc:sldMasterMk cId="3771250456" sldId="2147483686"/>
            <pc:sldLayoutMk cId="1484497934" sldId="2147483698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6139068419491E-2"/>
          <c:y val="1.98165924953108E-2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0E-48F5-B331-C82BFBED36C1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0E-48F5-B331-C82BFBED36C1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0E-48F5-B331-C82BFBED36C1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0E-48F5-B331-C82BFBED36C1}"/>
            </c:ext>
          </c:extLst>
        </c:ser>
        <c:ser>
          <c:idx val="4"/>
          <c:order val="4"/>
          <c:spPr>
            <a:solidFill>
              <a:srgbClr val="ED7D31"/>
            </a:solidFill>
          </c:spPr>
          <c:invertIfNegative val="0"/>
          <c:dLbls>
            <c:dLbl>
              <c:idx val="0"/>
              <c:layout>
                <c:manualLayout>
                  <c:x val="1.13266140648006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9A0E-48F5-B331-C82BFBED36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0E-48F5-B331-C82BFBED3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98589167654401E-2"/>
          <c:y val="0"/>
          <c:w val="0.97701386093158049"/>
          <c:h val="0.88637804311149104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348E98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Sheet1!$A$2</c:f>
              <c:numCache>
                <c:formatCode>0%</c:formatCode>
                <c:ptCount val="1"/>
                <c:pt idx="0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AD-4D23-A500-B2AD7192DA8F}"/>
            </c:ext>
          </c:extLst>
        </c:ser>
        <c:ser>
          <c:idx val="1"/>
          <c:order val="1"/>
          <c:spPr>
            <a:solidFill>
              <a:srgbClr val="ED7D31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38801590720383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rgbClr val="2A4A8B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Sheet1!$A$3</c:f>
              <c:numCache>
                <c:formatCode>0%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9AD-4D23-A500-B2AD7192DA8F}"/>
            </c:ext>
          </c:extLst>
        </c:ser>
        <c:ser>
          <c:idx val="2"/>
          <c:order val="2"/>
          <c:spPr>
            <a:solidFill>
              <a:srgbClr val="23CBB7"/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769447216640665"/>
                      <c:h val="0.13511697606637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Sheet1!$A$4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9AD-4D23-A500-B2AD7192DA8F}"/>
            </c:ext>
          </c:extLst>
        </c:ser>
        <c:ser>
          <c:idx val="3"/>
          <c:order val="3"/>
          <c:spPr>
            <a:solidFill>
              <a:srgbClr val="00B0F0"/>
            </a:solidFill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041285954195884"/>
                      <c:h val="0.146427087162023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Sheet1!$A$5</c:f>
              <c:numCache>
                <c:formatCode>0%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9AD-4D23-A500-B2AD7192DA8F}"/>
            </c:ext>
          </c:extLst>
        </c:ser>
        <c:ser>
          <c:idx val="4"/>
          <c:order val="4"/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</c:spPr>
            <c:extLst>
              <c:ext xmlns:c16="http://schemas.microsoft.com/office/drawing/2014/chart" uri="{C3380CC4-5D6E-409C-BE32-E72D297353CC}">
                <c16:uniqueId val="{00000008-A9AD-4D23-A500-B2AD7192DA8F}"/>
              </c:ext>
            </c:extLst>
          </c:dPt>
          <c:dLbls>
            <c:dLbl>
              <c:idx val="0"/>
              <c:layout>
                <c:manualLayout>
                  <c:x val="-1.1326614064800719E-2"/>
                  <c:y val="1.4262918067522935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>
                      <a:latin typeface="Lato" panose="020F0502020204030203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510640328275596"/>
                      <c:h val="0.1004959489720491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A9AD-4D23-A500-B2AD7192DA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Lato" panose="020F0502020204030203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Sheet1!$A$1</c:f>
              <c:strCache>
                <c:ptCount val="1"/>
                <c:pt idx="0">
                  <c:v>Channel A </c:v>
                </c:pt>
              </c:strCache>
            </c:strRef>
          </c:cat>
          <c:val>
            <c:numRef>
              <c:f>Sheet1!$A$6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9AD-4D23-A500-B2AD7192D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-2070897520"/>
        <c:axId val="-2086543264"/>
      </c:barChart>
      <c:catAx>
        <c:axId val="-207089752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543264"/>
        <c:crosses val="autoZero"/>
        <c:auto val="1"/>
        <c:lblAlgn val="ctr"/>
        <c:lblOffset val="100"/>
        <c:noMultiLvlLbl val="0"/>
      </c:catAx>
      <c:valAx>
        <c:axId val="-20865432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-2070897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tx1">
              <a:lumMod val="50000"/>
              <a:lumOff val="50000"/>
            </a:schemeClr>
          </a:solidFill>
        </a:defRPr>
      </a:pPr>
      <a:endParaRPr lang="en-US"/>
    </a:p>
  </c:txPr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03ECD-FBDA-2C3C-8F5D-CF1E450DF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B49B9F-F5A4-2544-F1F9-819F261D3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DDC91F-27EC-D653-B5C4-A54E0B772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3A7FB7-E413-2E13-E2A8-DBB36F36F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B00D4A-8F69-7798-1EED-586CAD5A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536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08111-E2FE-071E-70C7-78910D10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53FAA-D77C-B4E8-D959-6BCE69E164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172FF-65B5-0D96-0584-5B71728C9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4ED63-B048-D8CA-BAFF-2C97E51E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B0479-2161-33A2-9E17-5CB61D396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94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464746-B7D5-A389-2A00-935AE17F7B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58FF28-7A9B-9C49-540E-A709FA7A5C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C1931-5D79-A5FF-2D57-544DB0396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418A6-4B90-CD55-8F27-456CD2F04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8A1E5-7E13-7DFC-38D0-35B101C83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38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78E1-BD64-4D02-872E-13D2F41A80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8639BB-B7B7-4E1A-BA64-64C73C63C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CFBEF-B580-4B1A-9402-F9DEB948D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3E48E-2DF6-4EEA-AD23-8D2F7B8C6FFC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C7C43-F65F-4F5E-AA41-10AE0217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EC41F-45A9-4F5D-81A3-B706BF85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67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7364F-67B8-4D12-84DC-0B3CEA0B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16CF8-0890-4471-BBA0-DF92B2A6C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DE0A1-11CD-4AF7-9F6A-234F44D81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E1C70-34E7-4A8D-98DA-6B1F750968A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DCF7B-40DF-4612-9EA9-8EEBFC761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6AE6BF-B5C9-486E-9601-D45776224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943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1C08-65A7-4C69-90A3-8F2948BE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E2C82-E78F-4D3D-8FFF-9F9E14656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3F75D-9D11-415F-B564-05704D14C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E652-6F17-412A-953B-D3F725D6A1E4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51F54-1715-4F6F-9A0A-2F24C48B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4F593-FA2A-4281-BCF0-D4D57FBE4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7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02C87-1185-42CB-8E93-7C187E7C9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8ECAC-B632-477E-94C7-66AEF168A4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213E3-BD8D-4CC2-9A92-7B7A55627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A0EAC-1828-421E-9D6A-46AA63662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B8C15-8D42-40F2-90BB-F321ED796121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488414-DE33-48EF-ABE0-845D03F95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1D3D64-A330-42FE-B449-55314ECFD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271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06C22-1F0E-4A65-88BA-EE5058E8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006FB-8B87-4C31-A706-401E64C72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4B784A-6221-4735-BEEA-82A4073A3B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97BEBD-C4D3-4091-B852-551F33866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588BF9-30C5-48C6-A99F-F410938793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B859E-5BE6-4BBA-8103-99B1C232E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C725E-2A3D-4C81-BFB5-5E64859E51F6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CB5BE-6779-44F5-9068-95EC34A87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091A1D-59DC-40CE-85C5-BEF0BD9E7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484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42F4D-85FB-46B4-931B-DBDEBA1C0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726AB-2D9E-4D9E-8A65-9180AF18B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2D0B3-A35C-4946-86AB-FDC56E3F3F02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03FD1E-D9F3-4322-A96A-AE2ACBD2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CB34B-09CF-47BA-BB93-A96524F8F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85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60AF9B-F37F-41C1-87F2-30E36065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A46EC-D239-4026-AB33-6781825DB9A6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DB2F08-DBF8-4AC5-A48F-64580C42F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4512A-924B-4128-92C4-E78ED4F5D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83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65D20-B717-4F12-B603-402C01231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A73B36-41F7-44D4-BC2D-4F4A61963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23CE-CB82-4319-91E1-C97EFE3DE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0F989-D1AA-4B31-A159-19512ADB0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58DEB-0B33-4325-AAD2-93CCE233016F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D62B80-11CE-457B-9F0F-668D3859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56147-73CB-4165-BD4C-7BD61E449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153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B534C-9341-1738-4E10-2D19440E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BF3A3-76A0-EE3B-2C5B-6F458411C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B38D5-5848-176F-54FC-4BC942160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200E1-6E37-F9E5-7929-45CE7D9A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D150-C2C9-C94B-7370-C4842BE1B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147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04379D-8372-4AC9-BCF4-AA469AD61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DE7A35-0BA4-408E-A4C2-DBADB1FC94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724F4-7688-4D83-85F5-0DEA63C1B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F09FCE-6E19-44A6-9001-FB344E81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DC91-4850-4898-8B67-CF60FB04EDD1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9DFF6-D42C-42A3-BFBB-C821D1C9C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8F604-83CC-4EFA-848F-6BA024CD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678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70363-ABD3-4D04-AE10-82A9A1FA4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C36DC-90A7-4079-9A75-9FE7EF51B4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911502-D3A2-4E24-81F3-E2DDA0C6A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161C9-4B06-4FF1-B690-493545F3E3B1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EF5E4-9F08-4890-BDA5-F4D22D96D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228FB1-D854-489F-9E6A-00726FFD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19428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A731D4-176C-4990-BF36-0B4F1CD96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A038E3-A86E-4F7E-BD1D-9007D5B70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6DCE8-C757-4733-9DAD-3678836AF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7B61F-5CE4-4014-8408-D9D5A5C8A4CC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AB865-8B90-4411-9392-F13821845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78F2-F877-4BC8-B520-1EA40C5A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8068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12CBE-D187-40C9-855D-D2225540FEDF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77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FE83D-C1ED-4C6C-A894-C319B40016C2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46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1EEAB-B3BF-4488-9EBD-A675451C6A15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041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FCCB6-FE96-4912-B7C0-074AABB87E3B}" type="datetime1">
              <a:rPr lang="en-GB" smtClean="0"/>
              <a:t>07/07/2023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413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ECA76-580E-4AC8-9B50-D95927E93838}" type="datetime1">
              <a:rPr lang="en-GB" smtClean="0"/>
              <a:t>07/07/2023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164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3E2A5-2A9D-41A7-86D8-DAEEE2F34DB3}" type="datetime1">
              <a:rPr lang="en-GB" smtClean="0"/>
              <a:t>07/07/2023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833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37F43-6C41-4AFC-9930-625C1E078FF7}" type="datetime1">
              <a:rPr lang="en-GB" smtClean="0"/>
              <a:t>07/07/2023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97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C85C8-47CA-F18D-1D54-29E7B1EC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55E9F-743C-0BE1-075E-6DD5F4BFE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BC105-7775-BD9C-4429-E0E01D8FB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F6818-6237-01C4-8067-BD42A1F17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6718-28AC-227F-E8BF-E4DB8EAA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2759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470A4-AD59-4A71-8A1D-099DEE570D18}" type="datetime1">
              <a:rPr lang="en-GB" smtClean="0"/>
              <a:t>07/07/2023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7928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C668A-6FF4-4B2C-A884-B4D7C9F1C8C4}" type="datetime1">
              <a:rPr lang="en-GB" smtClean="0"/>
              <a:t>07/07/2023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5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ACB0-67B3-42DF-837C-A5045A6957C4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7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4657A-B892-4C51-BED0-30499C69FA2A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966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model2">
    <p:bg>
      <p:bgPr>
        <a:gradFill flip="none" rotWithShape="1">
          <a:gsLst>
            <a:gs pos="55000">
              <a:srgbClr val="1181AE"/>
            </a:gs>
            <a:gs pos="0">
              <a:srgbClr val="1181AE"/>
            </a:gs>
            <a:gs pos="100000">
              <a:srgbClr val="09547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18672" y="2870634"/>
            <a:ext cx="5932223" cy="711081"/>
          </a:xfrm>
        </p:spPr>
        <p:txBody>
          <a:bodyPr>
            <a:normAutofit/>
          </a:bodyPr>
          <a:lstStyle>
            <a:lvl1pPr algn="ctr">
              <a:defRPr sz="36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/>
              <a:t>SlideModel.com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1CA5E-3E2D-4AD7-8A23-DC13AC2A19D3}" type="datetime1">
              <a:rPr lang="en-GB" smtClean="0"/>
              <a:t>07/07/2023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1436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67DD-F73F-CAE5-F325-3F6006374A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D63D3-AA72-389A-4ED6-9E767602D7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DD0AF-5A66-AB1A-3A94-4046D46AF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CE6F-0ACB-7A70-1941-CB30BA817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5BFF0-EE3D-39F3-4F56-A6939C3A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8887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56946-9B08-9C4A-69AC-5F407ADB8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2CAE8-EF22-92A1-0AD1-8612F7C6E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40AB0-BC3E-DF50-ADB0-C680F160E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4C201-C3C8-989E-1177-6B970AA16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F527D8-BE55-F8A0-72CD-3BD30B749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9374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7355A-913B-2387-09AA-F0FD9132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E49ED-D81A-99E5-10F7-9A99D26E31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AC30-4686-79E8-3040-4AA953DFA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3B583-AA79-662A-1815-399BD4AD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513CD-D500-234C-6252-7E045808E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547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116B76-0F50-4D2F-4DA9-A06854D94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D2E1D-BF93-B365-B991-353210E75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FF946-5974-1379-52C7-5E197C587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E551B-A662-722E-CFD7-E62F111E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A349-0BC9-1221-1764-FADB2910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4BA6B4-4C97-35DE-432B-5607FBCC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083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E0ED3-D493-C3DB-532A-39ED90D28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64F44-5B11-F53F-8DAC-9F34D584A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B13A68-EFCE-54D4-07C2-A727B4AE5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4966FB-0E95-EC49-A163-60175D2321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FDBF4-D87D-5C9F-19C4-D666C1611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638874-DAC4-6C61-C947-AD9774C7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F8607D-3FE7-1DB1-97B1-0E9700A21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3A4CC-E926-E7C8-D3E1-5799C22F4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8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9107E-89CB-8A82-3CCA-C56B7E9B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53DBF-4ABA-51E7-332E-A65EB3CBC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2597D6-CB52-64DD-2BBB-B80375C44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0A8A0C-BD26-AB88-BAF1-EF246AE8F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19A854-F38A-0AB5-3ED7-7E25F65B7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25A08-FCC1-C7DD-0528-DBD6C9E6E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500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7437E-132E-CC88-1B68-4639DA12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ACED2E-97A6-2832-A35C-03BF3E23C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0BD27F-6B42-0D77-9BEF-87F9B4A66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73083F-4BAE-1158-0303-353BD4FE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9472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4A496C-79B2-EFAB-DD2C-E3B80D076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BDF779-298B-FAA7-AE29-755DF0C9C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7C315-AC97-8A11-720E-342C8424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5567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CA902-1304-B98A-3676-C49BFD79E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EA31ED-7586-1178-86D1-B0AA8B286E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F05A1-798F-5117-E008-E405447A4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77961-4AD2-FA8D-6C9D-BDD18960C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D99F4-1760-9E02-9C56-9601101FC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18F7F9-AD55-3E62-5DDB-EAEDB9900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94374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EF64C-A79D-DCEF-C6D3-4EA6A152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19CF54-E5BD-1A44-568A-715513B65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CDD5-7B7B-EE43-CEE3-372BEED4FD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1CFF5-B353-4E19-5B39-48E6B13D1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328EE1-E38D-BA4F-F82D-5CF3C14DC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E334AB-F545-44E6-98AF-9351108D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5088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05C36-C726-E489-6D38-31111EEC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C23EAF-5BC2-263E-5353-A90B383D2D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544FE-DBC4-B631-BAAF-B73410A22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47238E-CC12-E59D-4CF3-0D896579A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48944-7057-CCAD-CE6D-0CC462EDA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5651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5ED4CD-170F-29DB-A7F1-71367B43F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798F7-BF46-CECF-FAD5-00BA0635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7E535-3BF6-46B2-4919-A229939E9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B2552-04F9-E402-914B-8CBC4639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4DA66-B39F-E200-6823-159A12E91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2617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12110-62F5-CBC7-6451-CEB9BE1F4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BBA88C-1F28-BA95-9FFF-AED3FE741E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158B7-8DF5-8008-32A2-292CAA457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80B5A1-3844-9D7A-646C-E15FCEE33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74822-46A9-E0D4-05A8-E13A727A1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763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52440-99F3-1E3F-39BF-6A092B2D0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67619-ED99-882C-0FFA-1C402EDCF0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A5B5EB-7B7D-3C7C-C015-640C830A3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37F05-0180-4AF8-BADD-34CDCCF52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FB070-6F91-46B4-5083-7945E18F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64672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9DAD-6D85-0909-7E1C-E5F15B730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C6A60-24F5-B177-CF0D-5C074A185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780B2-DCB7-ECB4-EC98-153567C5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4DE825-5EEA-FCCD-843D-5C1CD6FB6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7239-6A66-AA83-5B22-19A03819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116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B6825-0952-7974-F71C-F77C4FEA6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4237F-3AA4-EEC6-E97B-33DFA9893C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C08A7E-E73D-AE0B-358C-C54FD94F1E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D7734E-CA8B-C855-D23C-B3BD5B4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1E788-6C45-182A-54BE-9F862225D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62868-C8DA-02A5-63EC-67F74660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633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DF264-5678-CF14-F3A5-4050C37F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BDBD1-CCBD-8F69-F0C3-C6A540B13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B04C9B-0E30-3E1E-B764-3712823E3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E3B730-FAB3-09ED-2BCE-6997B52BC3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A468C-BC6C-85AD-FE94-14C28E94CB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6D9EF2-D055-FA15-F59E-DDE619102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57AEEE-D3D4-AA1D-C08F-54EC5BC9D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353FBC-38B6-1276-4AC0-ECBAA5F99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3219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B7C6D-1F74-6816-64B5-48C959C2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73289-CF5A-EB9B-DA65-8C9D2065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76DA7-3DBE-5CEF-DF22-4105D8275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E996E-7155-39CE-86BC-465300DD4A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72D8B9-2C8F-34DF-5D51-C27EC0126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298D16-140E-ABCC-AA77-05729419A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972DFD-0E32-F9F8-AC1B-9B04E9D3B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A7AF4-5343-DDEC-379F-D2F6591A7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049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DF3C1-0410-759A-0E61-CA2510AC9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A32340-CA40-0FC4-1AD9-EFECF7998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AC0CC5-FE80-EAD7-53AE-AAE48E0B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71E7E-4EB5-380E-C3C7-C11EF2E38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1634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60283D-FC17-EB66-B76A-011654151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94F76D-282C-645E-12A8-32E6CBEFE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F55BF-A28C-3862-F53C-79795BED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5436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ADB5-E884-86EF-7C4E-9398B510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AD1C3-6771-9149-9EBA-C1F1F8454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FF7B17-370D-8C2A-A6BD-FAD507DF1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0F7D32-DC6D-5F6C-6CF2-AC63BEE86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A5973E-AFE8-148D-EE6B-498ACFB9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94723-7F8E-100B-024B-97782B06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22239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6D76C-A59B-8637-54B2-F767CAC8E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6B3BE-B678-2E3F-9392-CBFB5AB6AA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23843-DC17-BF59-DB44-C7BD28E9B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B44ECB-3280-7411-D6DE-8726B4856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E08228-D48C-7DBC-6C4E-EDD69DEF4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48DBA7-22CF-0A6D-D335-0EA7843A3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3372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79EF-7F2B-C955-8B05-AC525D48D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C57BA8-CD10-1808-17B7-8A0B408D7F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6E473-B7E6-81D4-57C8-3BDC4FA2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2356AE-CF64-7D96-EED8-AC72A4942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2F19C-E413-ACCE-4D20-983FC8021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174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673AB6-82F7-A741-65C2-8072DB09A1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00DE5-0E2B-6661-D2EA-14F8B1D8D7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1605C-D7AA-7F78-E5B0-1A12448B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98ABD-0479-3658-07A9-53E61D0B9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E85DE-3B16-2B56-CE05-1A86964AB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006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BAB66-43D7-4D23-B676-3B1F62B9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5DFD13-593F-4B83-B497-E82949CEC2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2FBD2-BE5D-42C6-9063-318435C8F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2DCC4-E297-40E3-9363-8C1211D6283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C7C9-BEB0-4112-AEC8-6EB11104A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478A4-C7D0-44D5-96C0-5C78B617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02700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95F1-1CED-4DD8-AD2E-58EE0A2F9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B06D-6A7F-4D8A-9A75-6E04102E3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EE858-AFF7-4F91-9D63-FDA705E14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2F0E1-09B2-4347-B90A-16DF82B5B159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138B3-09A7-4D12-B016-A2767CF6C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18A36-21BF-433A-9BB2-C025FC6C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76511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0E74E-14F0-42A5-89DF-4ACBE5856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A29AE-5DA4-4C8E-B867-B56674BE5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D91B3-268F-4029-BC99-C51C6E10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9D70-71BE-413B-9A94-1D62B209CBF2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D77BE-4624-4A56-B086-4045189DE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79468-FB5C-439C-9F18-14E715D8D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97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B331C-1F32-F769-F417-DD22A5DA5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2FB164-7A7E-60F4-7656-CDA490395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F6B0B-675D-6F7C-4E5A-48B66F35F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52962-3A37-693B-058D-C95B37756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11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B21D5-5F4E-4FBF-91B8-277D184BF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B9242-EF46-44C3-8BAF-4624DF25D5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18917-D53E-412C-9BFF-26E4F115E5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3C1413-D502-4387-84CC-3BE06650C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3EF1E-AB06-4AB1-A7BB-E01EFF7DE3F7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16A0B-F011-4551-8626-1F699804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71EC-D367-4D8B-BD87-4EAB2693E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954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C2319-FDBD-499C-A4FE-6F66309B7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F503D-4021-4B8D-ADF3-FFC595A3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B34918-916B-4409-A45D-4FB758F5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014920-9F26-48C8-9C13-E8D8EED711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FCB1-BCE2-4B08-97E1-1D4E5124FF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80249-AF98-4DAC-AA3E-30563F0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025D8-9963-41BD-A50A-5D3F3296CDB4}" type="datetime1">
              <a:rPr lang="en-GB" smtClean="0"/>
              <a:t>07/07/2023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71338-D11F-46C2-8221-D6AB69222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102E98-CCB7-485C-9025-A69C3F748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027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832F-EE78-4931-9318-B772FC2C8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95A5-6049-4B3C-9D26-75D3050F4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924DF-5432-4AA0-B4F0-4E2FB2732819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75A9D-2115-4D35-A22D-6573DCB11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5AEDF6-E8E9-4FEA-8A80-F0ED59C5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444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DADE-EAD0-4277-84DB-90E9D597ECDC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DDF1C1-446B-4596-8FEC-4642E44B77F0}"/>
              </a:ext>
            </a:extLst>
          </p:cNvPr>
          <p:cNvSpPr txBox="1">
            <a:spLocks/>
          </p:cNvSpPr>
          <p:nvPr userDrawn="1"/>
        </p:nvSpPr>
        <p:spPr>
          <a:xfrm>
            <a:off x="9448800" y="0"/>
            <a:ext cx="2743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2456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9E27F9-69DF-424C-876F-05881921F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DC8212-8094-49DC-9E28-1E402AA24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AC0F-1E39-47B9-8D1E-CF474F9A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77724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0BCE-0E2C-4536-B418-8574A4E72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221F61-807E-4106-B50B-801773ECE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7EC3E-B6B0-49E2-B928-9EA43318526D}" type="datetime1">
              <a:rPr lang="en-GB" smtClean="0"/>
              <a:t>07/07/2023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69D2A0-CB04-4202-BF42-2101DE932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E1C0A-A58A-4E0D-95B4-1D4269A6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4674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66B4A-E7A4-44F7-B8CE-FC04A86BD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41C53-EA93-4DE4-A7CA-AC3B4C392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EE0D3-B655-497B-BAB9-F59F9F335B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EE32D0-96FF-4D4E-89BA-D8BB6700C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C8D-1576-458B-AEA2-8A140093FF95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CD752-B348-430F-A7F6-F3033952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CD9FAF-106A-48D7-ADE7-D2180FB4F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612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05A43-DCA0-41F0-901E-EDFCA505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CB8440-E897-4696-B6CC-41BA9C2AA1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8A45FA-A158-4E0C-83E8-BD6F4FEE0B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505CE2-129D-4625-AA52-864088CDE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DC4C7-3056-4FAE-8518-56A1CBF4F790}" type="datetime1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3195A-2B34-498C-9D0E-C13D2CCA6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5148F-3B75-4F9E-90DB-60757DC8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892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9A755-F81E-4BAA-A7D7-3174D7F96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C0E6F9-CE8F-427D-B508-88933A9DB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FE9C2-5D60-4BEF-A1BE-39EAABC1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1DA45-B200-4E4A-9C83-560BF7B06F06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8336F7-E3B8-49AD-BE01-BC454EEA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A80A4-D8BB-4A60-9C5A-073A9243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4859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964F0F-8C74-4E75-8DC6-E48173FF7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FF4FA4-4833-4A2B-959E-D81E162217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0ABF4-3A88-4EC9-883D-D63814371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671B1-7DE3-4DFC-AC20-FBDB2625C8A8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8AA6A-C5D8-405B-B3F1-380AE8F00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68802-CC13-4BA8-8423-87FE7F3BD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460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7F9A9-FFD0-A7EE-9E09-FBF32BAF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B8D657-84A3-B67F-3BA2-10FB9009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7F340-A2C4-DCDB-618A-D9FB5FF32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96146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098C1-71E8-4B22-B2ED-200417BF5E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D579B-3C01-4188-BC9A-FF71DCE709C8}" type="datetime1">
              <a:rPr lang="en-GB" smtClean="0"/>
              <a:t>07/07/2023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98FBE-4FFC-42E7-97AB-C068B7F1C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upskilPRO.com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54B076-789E-4240-860A-FA7AF84A9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441F8CE-FA45-4203-92AB-40694511E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01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6CEEF-E13A-BCDC-2830-CF13A89EC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846C5-EAAB-12AB-DEA1-E03E70EFE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D7075-647B-20B6-B331-AB7367069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28AEF-550C-862D-9CF5-4A951B66B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C064E4-0CD3-6BEE-DE0D-C488B6F4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B94320-D305-1523-1AAA-D9E1F6260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56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D839E-4990-589C-B779-CC81172A0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25E2B-3A9D-8202-BE0F-85A2381E1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87E2A-27D0-C758-EB19-BDC572E1FA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B85D8-C849-9D59-6D0E-75056D85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BC74BB-88C0-7AFF-D3AC-7901D2EE0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446EAE-F4B4-A302-2546-E4D735810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4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72F053-8527-AE6B-89D7-CFADCAC6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652550-F028-8D45-0ACF-BBAFAA48F2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2970A-19D8-4E0D-773F-2BE91433BD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38E1A-52F0-4107-889F-1B7B409980BB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07AAAF-CD26-0730-8D78-6D614A57E9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2E71E-A7AC-0373-4238-662C4EC44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BB69C-729B-4146-9D37-3E975EC9A6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320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5257CC-3B9E-4E60-B549-D0CB55867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4BB0B-E5BD-4343-87DC-B1E9A25B5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521B3-C091-4900-AB89-A3D63EE09F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F4BB0-F75A-4876-8E0C-E18B9937F52F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C249-B0EE-4651-924D-58F2CEE39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E6DA9-8B30-418D-894F-4331A4A27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774F7-2AC7-4568-9CC0-300334475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18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51000">
              <a:schemeClr val="accent3">
                <a:lumMod val="45000"/>
                <a:lumOff val="55000"/>
                <a:alpha val="63000"/>
              </a:schemeClr>
            </a:gs>
            <a:gs pos="100000">
              <a:schemeClr val="accent3">
                <a:lumMod val="45000"/>
                <a:lumOff val="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AD034-6F3B-4E38-AD54-296E02163224}" type="datetime1">
              <a:rPr lang="en-GB" smtClean="0"/>
              <a:t>07/07/2023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FD93-082C-48C6-81D1-00DF1451F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65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2203D0-EBBA-1B6A-ECA8-D38216349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092C50-DDB8-45DF-DD33-1FFECC0E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73341-B16E-234D-D1CD-A6F1BC701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0F6F6-52F1-4BDD-928D-84928DA9612C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E506-9346-03B2-BF2A-27BDEF44D5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5BF6CA-8846-54D7-282F-88A869D8F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2132C-8832-4EB1-97FC-35BD516CA2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125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5205D5-9899-A166-96AC-C2DE91664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7037B-FB2D-7D13-8B6F-132A08F6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662EA-B7EE-E2F2-1C40-B2FA44F790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47241-72D1-41DA-A1F5-62F743661E55}" type="datetimeFigureOut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74802-488F-446C-6141-A5CBE9C4B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D1C9E-92E9-5E27-277C-209368528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B470F-38B5-4B27-9B58-B7FB7DE4D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BD152-7BBF-4AF7-B492-B11F102B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84B255-9DF1-4E88-AC0A-A7F9A4856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EAACC-985D-425A-9E6B-09A97D48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EC3E-B6B0-49E2-B928-9EA43318526D}" type="datetime1">
              <a:rPr lang="en-GB" smtClean="0"/>
              <a:t>07/07/2023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34C0B-3AD9-4ACF-A18D-3D1281B46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Pricing Strategies 70.7015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67DE5-5A40-43F1-9A1B-E3AB4C9B1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828D9-3E6A-477F-A491-AADAE3613D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42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hyperlink" Target="file:///\\tools" TargetMode="Externa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12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0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3853" cy="687120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1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2CDA83-F011-4420-8F23-2716CDF9D048}"/>
              </a:ext>
            </a:extLst>
          </p:cNvPr>
          <p:cNvGrpSpPr/>
          <p:nvPr/>
        </p:nvGrpSpPr>
        <p:grpSpPr>
          <a:xfrm>
            <a:off x="188778" y="3129953"/>
            <a:ext cx="5689234" cy="644282"/>
            <a:chOff x="158776" y="-146820"/>
            <a:chExt cx="5689234" cy="644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2DBBD-D3E4-453E-AFA1-C79D34C915C9}"/>
                </a:ext>
              </a:extLst>
            </p:cNvPr>
            <p:cNvSpPr txBox="1"/>
            <p:nvPr/>
          </p:nvSpPr>
          <p:spPr>
            <a:xfrm>
              <a:off x="158776" y="-146820"/>
              <a:ext cx="5689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MS Gothic" panose="020B0609070205080204" pitchFamily="49" charset="-128"/>
                  <a:cs typeface="Poppins" panose="00000500000000000000" pitchFamily="2" charset="0"/>
                </a:rPr>
                <a:t>Channel segmentation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5F75FC-EC67-41BD-8241-FCDFFD0B2B59}"/>
                </a:ext>
              </a:extLst>
            </p:cNvPr>
            <p:cNvSpPr txBox="1"/>
            <p:nvPr/>
          </p:nvSpPr>
          <p:spPr>
            <a:xfrm>
              <a:off x="290001" y="251241"/>
              <a:ext cx="546864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algn="ctr"/>
              <a:r>
                <a:rPr lang="en-GB" sz="1000" dirty="0">
                  <a:solidFill>
                    <a:schemeClr val="bg1"/>
                  </a:solidFill>
                  <a:latin typeface="Lato Light" panose="020F0502020204030203"/>
                </a:rPr>
                <a:t>Segment a channel in various ways to deliver value and efficiency to your business. 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62" y="150636"/>
            <a:ext cx="2404200" cy="559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BDD65C-5CD2-EAB5-05DD-DB210ED24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29" t="36845" r="6852" b="20952"/>
          <a:stretch/>
        </p:blipFill>
        <p:spPr>
          <a:xfrm>
            <a:off x="7621361" y="2857680"/>
            <a:ext cx="3310617" cy="16000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80F4D8-DA19-7AE8-DC08-E8D3DB87607F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57F7D-2F5E-2082-BD65-92C4BEF4B1BD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39871A-E19D-10F7-DCC6-7AA0CDB707AF}"/>
              </a:ext>
            </a:extLst>
          </p:cNvPr>
          <p:cNvGrpSpPr/>
          <p:nvPr/>
        </p:nvGrpSpPr>
        <p:grpSpPr>
          <a:xfrm>
            <a:off x="5278298" y="3884410"/>
            <a:ext cx="1055370" cy="1055370"/>
            <a:chOff x="7108613" y="4124330"/>
            <a:chExt cx="1055370" cy="105537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53FBEC-29B8-1B4F-5861-B88CB88E4981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" name="Google Shape;104;p13">
              <a:extLst>
                <a:ext uri="{FF2B5EF4-FFF2-40B4-BE49-F238E27FC236}">
                  <a16:creationId xmlns:a16="http://schemas.microsoft.com/office/drawing/2014/main" id="{BEC39548-36CA-52D6-5E75-777F51506BD8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599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5E6D6F9-6F03-4B67-82FC-41F48637B058}"/>
              </a:ext>
            </a:extLst>
          </p:cNvPr>
          <p:cNvCxnSpPr>
            <a:cxnSpLocks/>
          </p:cNvCxnSpPr>
          <p:nvPr/>
        </p:nvCxnSpPr>
        <p:spPr>
          <a:xfrm>
            <a:off x="3009037" y="6060519"/>
            <a:ext cx="7207995" cy="13932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4B1DE10A-3575-4CE8-B9CD-9FB2CA3AEED1}"/>
              </a:ext>
            </a:extLst>
          </p:cNvPr>
          <p:cNvSpPr txBox="1"/>
          <p:nvPr/>
        </p:nvSpPr>
        <p:spPr>
          <a:xfrm>
            <a:off x="0" y="42030"/>
            <a:ext cx="462506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Basic Channel Approach 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4F47D93D-05D0-4A27-95A2-8D29C726553C}"/>
              </a:ext>
            </a:extLst>
          </p:cNvPr>
          <p:cNvSpPr/>
          <p:nvPr/>
        </p:nvSpPr>
        <p:spPr>
          <a:xfrm>
            <a:off x="0" y="1004081"/>
            <a:ext cx="12192000" cy="2539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 anchor="ctr">
            <a:sp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Basic go to market layout of channels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A1D1C71-D770-4E52-96CB-2C7A3A372B2D}"/>
              </a:ext>
            </a:extLst>
          </p:cNvPr>
          <p:cNvGrpSpPr/>
          <p:nvPr/>
        </p:nvGrpSpPr>
        <p:grpSpPr>
          <a:xfrm>
            <a:off x="3666373" y="1860483"/>
            <a:ext cx="2430921" cy="3739037"/>
            <a:chOff x="4915127" y="1643668"/>
            <a:chExt cx="2430921" cy="3739037"/>
          </a:xfrm>
        </p:grpSpPr>
        <p:sp>
          <p:nvSpPr>
            <p:cNvPr id="48" name="Rounded Rectangle 9">
              <a:extLst>
                <a:ext uri="{FF2B5EF4-FFF2-40B4-BE49-F238E27FC236}">
                  <a16:creationId xmlns:a16="http://schemas.microsoft.com/office/drawing/2014/main" id="{C3CEC529-40FD-4005-BBEF-C67772032D9A}"/>
                </a:ext>
              </a:extLst>
            </p:cNvPr>
            <p:cNvSpPr/>
            <p:nvPr/>
          </p:nvSpPr>
          <p:spPr>
            <a:xfrm>
              <a:off x="4915127" y="1643668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42B1F4B-FA54-4E15-A395-337B475FB53D}"/>
                </a:ext>
              </a:extLst>
            </p:cNvPr>
            <p:cNvSpPr/>
            <p:nvPr/>
          </p:nvSpPr>
          <p:spPr>
            <a:xfrm>
              <a:off x="5127417" y="3869866"/>
              <a:ext cx="1965960" cy="593679"/>
            </a:xfrm>
            <a:prstGeom prst="rect">
              <a:avLst/>
            </a:prstGeom>
            <a:solidFill>
              <a:srgbClr val="FEA2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F9421E0-54DF-4DB5-B10B-8611240ED9A3}"/>
                </a:ext>
              </a:extLst>
            </p:cNvPr>
            <p:cNvSpPr/>
            <p:nvPr/>
          </p:nvSpPr>
          <p:spPr>
            <a:xfrm>
              <a:off x="5127417" y="2597894"/>
              <a:ext cx="1965960" cy="593679"/>
            </a:xfrm>
            <a:prstGeom prst="rect">
              <a:avLst/>
            </a:prstGeom>
            <a:solidFill>
              <a:srgbClr val="61CAE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rPr>
                <a:t>Channel partners 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2EB9350-645A-4583-B6E9-AE07B97FEC48}"/>
                </a:ext>
              </a:extLst>
            </p:cNvPr>
            <p:cNvSpPr/>
            <p:nvPr/>
          </p:nvSpPr>
          <p:spPr>
            <a:xfrm>
              <a:off x="5122447" y="1964128"/>
              <a:ext cx="1965960" cy="593679"/>
            </a:xfrm>
            <a:prstGeom prst="rect">
              <a:avLst/>
            </a:prstGeom>
            <a:solidFill>
              <a:srgbClr val="FE7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558FA0-FC16-4BC0-8BF0-4374F4E91A56}"/>
                </a:ext>
              </a:extLst>
            </p:cNvPr>
            <p:cNvSpPr/>
            <p:nvPr/>
          </p:nvSpPr>
          <p:spPr>
            <a:xfrm>
              <a:off x="5131873" y="3247458"/>
              <a:ext cx="1965960" cy="593679"/>
            </a:xfrm>
            <a:prstGeom prst="rect">
              <a:avLst/>
            </a:prstGeom>
            <a:solidFill>
              <a:srgbClr val="64D79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+mn-ea"/>
                  <a:cs typeface="+mn-cs"/>
                </a:rPr>
                <a:t>Value Added Resellers 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9D23BDE-C765-43F8-99A7-DD052769D27C}"/>
                </a:ext>
              </a:extLst>
            </p:cNvPr>
            <p:cNvSpPr txBox="1"/>
            <p:nvPr/>
          </p:nvSpPr>
          <p:spPr>
            <a:xfrm>
              <a:off x="5624432" y="2088948"/>
              <a:ext cx="961995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Direct Sales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A11BDA1-F3B8-4350-9D09-5286958D2041}"/>
                </a:ext>
              </a:extLst>
            </p:cNvPr>
            <p:cNvSpPr/>
            <p:nvPr/>
          </p:nvSpPr>
          <p:spPr>
            <a:xfrm>
              <a:off x="5131874" y="4493749"/>
              <a:ext cx="1965960" cy="593679"/>
            </a:xfrm>
            <a:prstGeom prst="rect">
              <a:avLst/>
            </a:prstGeom>
            <a:solidFill>
              <a:srgbClr val="3799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F298BC-376E-462E-9FC6-3A6BC10F3B84}"/>
              </a:ext>
            </a:extLst>
          </p:cNvPr>
          <p:cNvSpPr txBox="1"/>
          <p:nvPr/>
        </p:nvSpPr>
        <p:spPr>
          <a:xfrm>
            <a:off x="4244815" y="4233543"/>
            <a:ext cx="1350434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Internet / reseller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B3FA413-779E-45A3-8DEC-804FA23D14F8}"/>
              </a:ext>
            </a:extLst>
          </p:cNvPr>
          <p:cNvSpPr txBox="1"/>
          <p:nvPr/>
        </p:nvSpPr>
        <p:spPr>
          <a:xfrm>
            <a:off x="4026486" y="4808368"/>
            <a:ext cx="1699248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Wholesalers / Stockists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DE8608D-15A5-4827-A898-4BB33BC99539}"/>
              </a:ext>
            </a:extLst>
          </p:cNvPr>
          <p:cNvSpPr/>
          <p:nvPr/>
        </p:nvSpPr>
        <p:spPr>
          <a:xfrm>
            <a:off x="8235864" y="3524665"/>
            <a:ext cx="719326" cy="499414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9AAC19-A924-4732-9E24-444A892F489D}"/>
              </a:ext>
            </a:extLst>
          </p:cNvPr>
          <p:cNvSpPr txBox="1"/>
          <p:nvPr/>
        </p:nvSpPr>
        <p:spPr>
          <a:xfrm>
            <a:off x="686061" y="6083878"/>
            <a:ext cx="533557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Most generic descriptors have been used for channels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model uses a flow from manufacturing to customer / end-user 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emerging channel is the online reseller who is able to resell online to other e commerce resellers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58B597-44E7-4E2C-A7BB-E2534AD40B57}"/>
              </a:ext>
            </a:extLst>
          </p:cNvPr>
          <p:cNvGrpSpPr/>
          <p:nvPr/>
        </p:nvGrpSpPr>
        <p:grpSpPr>
          <a:xfrm>
            <a:off x="3962304" y="1735959"/>
            <a:ext cx="2156022" cy="499414"/>
            <a:chOff x="5064910" y="1291670"/>
            <a:chExt cx="2156022" cy="499414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B5D1D24D-884A-4A6B-BDA9-A6D1B0E464AD}"/>
                </a:ext>
              </a:extLst>
            </p:cNvPr>
            <p:cNvSpPr/>
            <p:nvPr/>
          </p:nvSpPr>
          <p:spPr>
            <a:xfrm>
              <a:off x="5064910" y="1291670"/>
              <a:ext cx="2156022" cy="499414"/>
            </a:xfrm>
            <a:prstGeom prst="rightArrow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D050B7C-4E28-4BCA-B644-427840053B19}"/>
                </a:ext>
              </a:extLst>
            </p:cNvPr>
            <p:cNvSpPr txBox="1"/>
            <p:nvPr/>
          </p:nvSpPr>
          <p:spPr>
            <a:xfrm>
              <a:off x="5175151" y="1415561"/>
              <a:ext cx="1879404" cy="246469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Push Campaigns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C44B5A-9526-4E9D-B88F-0BF9EA2BB843}"/>
              </a:ext>
            </a:extLst>
          </p:cNvPr>
          <p:cNvGrpSpPr/>
          <p:nvPr/>
        </p:nvGrpSpPr>
        <p:grpSpPr>
          <a:xfrm>
            <a:off x="8956094" y="1837124"/>
            <a:ext cx="2476398" cy="3739037"/>
            <a:chOff x="8226517" y="1837124"/>
            <a:chExt cx="2476398" cy="3739037"/>
          </a:xfrm>
        </p:grpSpPr>
        <p:sp>
          <p:nvSpPr>
            <p:cNvPr id="7" name="Rounded Rectangle 9">
              <a:extLst>
                <a:ext uri="{FF2B5EF4-FFF2-40B4-BE49-F238E27FC236}">
                  <a16:creationId xmlns:a16="http://schemas.microsoft.com/office/drawing/2014/main" id="{E2647F36-2F63-496A-BFAE-696551C0D2F5}"/>
                </a:ext>
              </a:extLst>
            </p:cNvPr>
            <p:cNvSpPr/>
            <p:nvPr/>
          </p:nvSpPr>
          <p:spPr>
            <a:xfrm>
              <a:off x="8271994" y="1837124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27DC5E3-85CD-482C-8FD8-57870ED7A868}"/>
                </a:ext>
              </a:extLst>
            </p:cNvPr>
            <p:cNvSpPr/>
            <p:nvPr/>
          </p:nvSpPr>
          <p:spPr>
            <a:xfrm>
              <a:off x="8511786" y="253845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222F8C9-53B7-48C9-88BB-C8B876B5E655}"/>
                </a:ext>
              </a:extLst>
            </p:cNvPr>
            <p:cNvSpPr/>
            <p:nvPr/>
          </p:nvSpPr>
          <p:spPr>
            <a:xfrm>
              <a:off x="8521213" y="3163882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39774DE-CD2D-4ACD-A890-B3F6A736F591}"/>
                </a:ext>
              </a:extLst>
            </p:cNvPr>
            <p:cNvSpPr/>
            <p:nvPr/>
          </p:nvSpPr>
          <p:spPr>
            <a:xfrm>
              <a:off x="8525947" y="3789293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9536206-BDD2-4F70-9C0F-944334A96D2C}"/>
                </a:ext>
              </a:extLst>
            </p:cNvPr>
            <p:cNvSpPr/>
            <p:nvPr/>
          </p:nvSpPr>
          <p:spPr>
            <a:xfrm>
              <a:off x="8525947" y="4414704"/>
              <a:ext cx="1965960" cy="58695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4E1A162-96F7-4252-BC1F-C0FD774840F1}"/>
                </a:ext>
              </a:extLst>
            </p:cNvPr>
            <p:cNvSpPr txBox="1"/>
            <p:nvPr/>
          </p:nvSpPr>
          <p:spPr>
            <a:xfrm>
              <a:off x="9104085" y="269506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2C281B-2484-49AB-BF33-BB264FA4C0F6}"/>
                </a:ext>
              </a:extLst>
            </p:cNvPr>
            <p:cNvSpPr txBox="1"/>
            <p:nvPr/>
          </p:nvSpPr>
          <p:spPr>
            <a:xfrm>
              <a:off x="9110603" y="3325776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13BE675-5C9F-4DCC-9008-B521CFF01EAE}"/>
                </a:ext>
              </a:extLst>
            </p:cNvPr>
            <p:cNvSpPr txBox="1"/>
            <p:nvPr/>
          </p:nvSpPr>
          <p:spPr>
            <a:xfrm>
              <a:off x="9110603" y="3915617"/>
              <a:ext cx="800220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FA0DED-15A0-4F94-9AD4-EC9A188D154B}"/>
                </a:ext>
              </a:extLst>
            </p:cNvPr>
            <p:cNvSpPr txBox="1"/>
            <p:nvPr/>
          </p:nvSpPr>
          <p:spPr>
            <a:xfrm>
              <a:off x="9092970" y="4529397"/>
              <a:ext cx="835486" cy="276999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Customer 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CAE48609-8368-4A47-82CC-1363482D48BB}"/>
                </a:ext>
              </a:extLst>
            </p:cNvPr>
            <p:cNvGrpSpPr/>
            <p:nvPr/>
          </p:nvGrpSpPr>
          <p:grpSpPr>
            <a:xfrm>
              <a:off x="8226517" y="4938964"/>
              <a:ext cx="2260655" cy="499414"/>
              <a:chOff x="5017989" y="5608947"/>
              <a:chExt cx="2156022" cy="499414"/>
            </a:xfrm>
          </p:grpSpPr>
          <p:sp>
            <p:nvSpPr>
              <p:cNvPr id="37" name="Arrow: Right 36">
                <a:extLst>
                  <a:ext uri="{FF2B5EF4-FFF2-40B4-BE49-F238E27FC236}">
                    <a16:creationId xmlns:a16="http://schemas.microsoft.com/office/drawing/2014/main" id="{5DE69160-7BF5-4FE5-B5DB-2ECDCABBD837}"/>
                  </a:ext>
                </a:extLst>
              </p:cNvPr>
              <p:cNvSpPr/>
              <p:nvPr/>
            </p:nvSpPr>
            <p:spPr>
              <a:xfrm rot="10800000">
                <a:off x="5017989" y="5608947"/>
                <a:ext cx="2156022" cy="499414"/>
              </a:xfrm>
              <a:prstGeom prst="rightArrow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2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98CC34-6922-4FB4-8FB5-6C9ABA85D9DE}"/>
                  </a:ext>
                </a:extLst>
              </p:cNvPr>
              <p:cNvSpPr txBox="1"/>
              <p:nvPr/>
            </p:nvSpPr>
            <p:spPr>
              <a:xfrm>
                <a:off x="5498246" y="5738653"/>
                <a:ext cx="1473401" cy="235573"/>
              </a:xfrm>
              <a:prstGeom prst="rect">
                <a:avLst/>
              </a:prstGeom>
              <a:solidFill>
                <a:srgbClr val="3984A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>
                <a:defPPr>
                  <a:defRPr lang="en-US"/>
                </a:defPPr>
                <a:lvl1pPr algn="ctr" defTabSz="914217">
                  <a:defRPr sz="1400" kern="0">
                    <a:solidFill>
                      <a:schemeClr val="bg1"/>
                    </a:solidFill>
                    <a:latin typeface="Lato Light" panose="020F0502020204030203" pitchFamily="34" charset="0"/>
                  </a:defRPr>
                </a:lvl1pPr>
              </a:lstStyle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1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Lato Light" panose="020F0502020204030203" pitchFamily="34" charset="0"/>
                    <a:ea typeface="+mn-ea"/>
                    <a:cs typeface="+mn-cs"/>
                  </a:rPr>
                  <a:t>Pull Campaigns</a:t>
                </a:r>
              </a:p>
            </p:txBody>
          </p:sp>
        </p:grp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35798D4-352D-4D77-826B-04613138CCC0}"/>
              </a:ext>
            </a:extLst>
          </p:cNvPr>
          <p:cNvSpPr txBox="1"/>
          <p:nvPr/>
        </p:nvSpPr>
        <p:spPr>
          <a:xfrm>
            <a:off x="4444938" y="5913310"/>
            <a:ext cx="382705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lato"/>
                <a:ea typeface="+mn-ea"/>
                <a:cs typeface="+mn-cs"/>
              </a:rPr>
              <a:t>Demand creation campaigns using the marketing mix 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1624D4A-A135-4F98-9AC2-594137678C38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10217032" y="5576161"/>
            <a:ext cx="15077" cy="50771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8F4C7F5-3D98-4F82-8AC0-4262E3E5B7DB}"/>
              </a:ext>
            </a:extLst>
          </p:cNvPr>
          <p:cNvCxnSpPr>
            <a:cxnSpLocks/>
          </p:cNvCxnSpPr>
          <p:nvPr/>
        </p:nvCxnSpPr>
        <p:spPr>
          <a:xfrm flipH="1" flipV="1">
            <a:off x="3018464" y="5566734"/>
            <a:ext cx="1" cy="498377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C900627-3E46-4285-8B30-9207A3E4D133}"/>
              </a:ext>
            </a:extLst>
          </p:cNvPr>
          <p:cNvGrpSpPr/>
          <p:nvPr/>
        </p:nvGrpSpPr>
        <p:grpSpPr>
          <a:xfrm>
            <a:off x="886060" y="1869910"/>
            <a:ext cx="2430921" cy="3739037"/>
            <a:chOff x="1781606" y="1869910"/>
            <a:chExt cx="2430921" cy="3739037"/>
          </a:xfrm>
        </p:grpSpPr>
        <p:sp>
          <p:nvSpPr>
            <p:cNvPr id="8" name="Rounded Rectangle 9">
              <a:extLst>
                <a:ext uri="{FF2B5EF4-FFF2-40B4-BE49-F238E27FC236}">
                  <a16:creationId xmlns:a16="http://schemas.microsoft.com/office/drawing/2014/main" id="{C68A9F9C-F151-4227-8587-6A547E1468BF}"/>
                </a:ext>
              </a:extLst>
            </p:cNvPr>
            <p:cNvSpPr/>
            <p:nvPr/>
          </p:nvSpPr>
          <p:spPr>
            <a:xfrm>
              <a:off x="1781606" y="1869910"/>
              <a:ext cx="2430921" cy="3739037"/>
            </a:xfrm>
            <a:prstGeom prst="roundRect">
              <a:avLst>
                <a:gd name="adj" fmla="val 7462"/>
              </a:avLst>
            </a:prstGeom>
            <a:solidFill>
              <a:srgbClr val="FFFFFF">
                <a:lumMod val="9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4C84B2C-7A44-49EF-A673-92E0983CD18C}"/>
                </a:ext>
              </a:extLst>
            </p:cNvPr>
            <p:cNvSpPr/>
            <p:nvPr/>
          </p:nvSpPr>
          <p:spPr>
            <a:xfrm>
              <a:off x="2014086" y="2962357"/>
              <a:ext cx="1965960" cy="1216598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C054E3C-1CDC-4C8E-9F60-11528DC6EA5D}"/>
                </a:ext>
              </a:extLst>
            </p:cNvPr>
            <p:cNvSpPr txBox="1"/>
            <p:nvPr/>
          </p:nvSpPr>
          <p:spPr>
            <a:xfrm>
              <a:off x="2014085" y="3120273"/>
              <a:ext cx="1965959" cy="830997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en-US"/>
              </a:defPPr>
              <a:lvl1pPr algn="ctr" defTabSz="914217">
                <a:defRPr sz="1600" kern="0">
                  <a:solidFill>
                    <a:schemeClr val="bg1"/>
                  </a:solidFill>
                  <a:latin typeface="Lato Light" panose="020F0502020204030203" pitchFamily="34" charset="0"/>
                </a:defRPr>
              </a:lvl1pPr>
            </a:lstStyle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Brand Owner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or</a:t>
              </a:r>
            </a:p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+mn-ea"/>
                  <a:cs typeface="+mn-cs"/>
                </a:rPr>
                <a:t>Manufacturer </a:t>
              </a:r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170837-665B-4838-B388-F6F41AAE9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3774F7-2AC7-4568-9CC0-300334475E4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0" name="Chart 306">
            <a:extLst>
              <a:ext uri="{FF2B5EF4-FFF2-40B4-BE49-F238E27FC236}">
                <a16:creationId xmlns:a16="http://schemas.microsoft.com/office/drawing/2014/main" id="{E6409BF7-E13C-48E8-9BD8-6BB21B24F4B9}"/>
              </a:ext>
            </a:extLst>
          </p:cNvPr>
          <p:cNvGraphicFramePr/>
          <p:nvPr/>
        </p:nvGraphicFramePr>
        <p:xfrm>
          <a:off x="7182340" y="2180943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6" name="Chart 306">
            <a:extLst>
              <a:ext uri="{FF2B5EF4-FFF2-40B4-BE49-F238E27FC236}">
                <a16:creationId xmlns:a16="http://schemas.microsoft.com/office/drawing/2014/main" id="{A94C8B4F-D715-4535-8667-9A8E744BE14B}"/>
              </a:ext>
            </a:extLst>
          </p:cNvPr>
          <p:cNvGraphicFramePr/>
          <p:nvPr/>
        </p:nvGraphicFramePr>
        <p:xfrm>
          <a:off x="6233615" y="2257368"/>
          <a:ext cx="1121253" cy="3505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7" name="Rounded Rectangular Callout 19">
            <a:extLst>
              <a:ext uri="{FF2B5EF4-FFF2-40B4-BE49-F238E27FC236}">
                <a16:creationId xmlns:a16="http://schemas.microsoft.com/office/drawing/2014/main" id="{9ADFFE44-371C-4D14-997B-8EFB077DC844}"/>
              </a:ext>
            </a:extLst>
          </p:cNvPr>
          <p:cNvSpPr/>
          <p:nvPr/>
        </p:nvSpPr>
        <p:spPr bwMode="auto">
          <a:xfrm>
            <a:off x="7034735" y="230311"/>
            <a:ext cx="1966836" cy="616875"/>
          </a:xfrm>
          <a:prstGeom prst="wedgeRoundRectCallout">
            <a:avLst>
              <a:gd name="adj1" fmla="val -45996"/>
              <a:gd name="adj2" fmla="val 209002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Overall Category Sales Contribution </a:t>
            </a:r>
          </a:p>
        </p:txBody>
      </p:sp>
      <p:sp>
        <p:nvSpPr>
          <p:cNvPr id="55" name="Rounded Rectangular Callout 19">
            <a:extLst>
              <a:ext uri="{FF2B5EF4-FFF2-40B4-BE49-F238E27FC236}">
                <a16:creationId xmlns:a16="http://schemas.microsoft.com/office/drawing/2014/main" id="{51B4A6D5-A495-462E-931E-11FF84C964F7}"/>
              </a:ext>
            </a:extLst>
          </p:cNvPr>
          <p:cNvSpPr/>
          <p:nvPr/>
        </p:nvSpPr>
        <p:spPr bwMode="auto">
          <a:xfrm>
            <a:off x="9037728" y="712084"/>
            <a:ext cx="2316072" cy="616875"/>
          </a:xfrm>
          <a:prstGeom prst="wedgeRoundRectCallout">
            <a:avLst>
              <a:gd name="adj1" fmla="val -83969"/>
              <a:gd name="adj2" fmla="val 137089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Your category sales contribution . Both are different , this requires category insight to find out if your brand is under contributing 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D1F7045-D6C1-4CB7-ADC0-FB8385F4D0B4}"/>
              </a:ext>
            </a:extLst>
          </p:cNvPr>
          <p:cNvSpPr/>
          <p:nvPr/>
        </p:nvSpPr>
        <p:spPr>
          <a:xfrm>
            <a:off x="6409870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Sales 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Contribution 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B38F9D3-AB3C-4993-B3BE-7F04384D243F}"/>
              </a:ext>
            </a:extLst>
          </p:cNvPr>
          <p:cNvSpPr/>
          <p:nvPr/>
        </p:nvSpPr>
        <p:spPr>
          <a:xfrm>
            <a:off x="7334752" y="1849369"/>
            <a:ext cx="815124" cy="301543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Category</a:t>
            </a:r>
          </a:p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Contribution  </a:t>
            </a:r>
          </a:p>
        </p:txBody>
      </p:sp>
      <p:pic>
        <p:nvPicPr>
          <p:cNvPr id="59" name="Picture 58" descr="Logo&#10;&#10;Description automatically generated">
            <a:extLst>
              <a:ext uri="{FF2B5EF4-FFF2-40B4-BE49-F238E27FC236}">
                <a16:creationId xmlns:a16="http://schemas.microsoft.com/office/drawing/2014/main" id="{06B6F65C-5E64-434E-88F3-601C4F0239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81812971-49BB-7C5F-7B64-72781DD87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608341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16BF2FD-089F-4FEB-AF8D-10AFE18DCB64}"/>
              </a:ext>
            </a:extLst>
          </p:cNvPr>
          <p:cNvSpPr/>
          <p:nvPr/>
        </p:nvSpPr>
        <p:spPr>
          <a:xfrm>
            <a:off x="5502453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8BC300-ED32-45F4-9F03-3DDAFF0AD20B}"/>
              </a:ext>
            </a:extLst>
          </p:cNvPr>
          <p:cNvSpPr/>
          <p:nvPr/>
        </p:nvSpPr>
        <p:spPr>
          <a:xfrm>
            <a:off x="2465389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8D3B577-E53A-4D7B-BB6D-912E38AFFC78}"/>
              </a:ext>
            </a:extLst>
          </p:cNvPr>
          <p:cNvSpPr/>
          <p:nvPr/>
        </p:nvSpPr>
        <p:spPr>
          <a:xfrm>
            <a:off x="2465389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54C9D-6DE0-4201-89DF-22F4071FAFC0}"/>
              </a:ext>
            </a:extLst>
          </p:cNvPr>
          <p:cNvSpPr txBox="1"/>
          <p:nvPr/>
        </p:nvSpPr>
        <p:spPr>
          <a:xfrm>
            <a:off x="5449993" y="1989099"/>
            <a:ext cx="2980148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B2B products sold in a retail environment are mostly covered or measured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These categories are often found in the outlet under Home or Maintenance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Most B2B companies do not buy audit data  for many reasons leading to the relevant category not being measured.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As the sales is often made to smaller or very large non-retail outlets sales are not necessarily captured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2D0B0D-8CB8-4679-A79B-8A3457FFEFBA}"/>
              </a:ext>
            </a:extLst>
          </p:cNvPr>
          <p:cNvSpPr/>
          <p:nvPr/>
        </p:nvSpPr>
        <p:spPr>
          <a:xfrm>
            <a:off x="5502453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EB5F707-9230-4627-95AA-E18736A46781}"/>
              </a:ext>
            </a:extLst>
          </p:cNvPr>
          <p:cNvSpPr/>
          <p:nvPr/>
        </p:nvSpPr>
        <p:spPr>
          <a:xfrm>
            <a:off x="746017" y="1754531"/>
            <a:ext cx="1661941" cy="2223944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EFA0684-CD62-4770-9275-18F8F3A57CD1}"/>
              </a:ext>
            </a:extLst>
          </p:cNvPr>
          <p:cNvSpPr/>
          <p:nvPr/>
        </p:nvSpPr>
        <p:spPr>
          <a:xfrm>
            <a:off x="746017" y="4050923"/>
            <a:ext cx="1661941" cy="1693838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DATA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FB66FEF-3404-4D86-BFFE-96137BD786E2}"/>
              </a:ext>
            </a:extLst>
          </p:cNvPr>
          <p:cNvSpPr txBox="1"/>
          <p:nvPr/>
        </p:nvSpPr>
        <p:spPr>
          <a:xfrm>
            <a:off x="746017" y="2580568"/>
            <a:ext cx="1657485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Universe Availability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8C24250-2E47-4ACB-B675-BAFCBE673605}"/>
              </a:ext>
            </a:extLst>
          </p:cNvPr>
          <p:cNvSpPr/>
          <p:nvPr/>
        </p:nvSpPr>
        <p:spPr>
          <a:xfrm>
            <a:off x="8548944" y="1754531"/>
            <a:ext cx="2984604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17C7938-F967-492D-9546-7E26DE29BE69}"/>
              </a:ext>
            </a:extLst>
          </p:cNvPr>
          <p:cNvSpPr/>
          <p:nvPr/>
        </p:nvSpPr>
        <p:spPr>
          <a:xfrm>
            <a:off x="8548944" y="4050923"/>
            <a:ext cx="2984604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CDE0F8A-4BE7-47BC-A252-535FE074AA6B}"/>
              </a:ext>
            </a:extLst>
          </p:cNvPr>
          <p:cNvSpPr txBox="1"/>
          <p:nvPr/>
        </p:nvSpPr>
        <p:spPr>
          <a:xfrm>
            <a:off x="2674705" y="4525099"/>
            <a:ext cx="2624459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Data availability is robust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Electronic data availability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Costs are based on contract to supply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5836CC-F90C-491A-A4D4-7497F1ECB2B6}"/>
              </a:ext>
            </a:extLst>
          </p:cNvPr>
          <p:cNvSpPr/>
          <p:nvPr/>
        </p:nvSpPr>
        <p:spPr>
          <a:xfrm>
            <a:off x="2466958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B2C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8E0DE671-B4C7-43E8-8156-96C9302A6479}"/>
              </a:ext>
            </a:extLst>
          </p:cNvPr>
          <p:cNvSpPr/>
          <p:nvPr/>
        </p:nvSpPr>
        <p:spPr>
          <a:xfrm>
            <a:off x="5504022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B2B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16D5474C-B249-4950-A861-2A9FE188A6BE}"/>
              </a:ext>
            </a:extLst>
          </p:cNvPr>
          <p:cNvSpPr/>
          <p:nvPr/>
        </p:nvSpPr>
        <p:spPr>
          <a:xfrm>
            <a:off x="8541086" y="1272560"/>
            <a:ext cx="2984604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Internet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E185241-7797-415F-93AA-E90ECF048E7B}"/>
              </a:ext>
            </a:extLst>
          </p:cNvPr>
          <p:cNvSpPr txBox="1"/>
          <p:nvPr/>
        </p:nvSpPr>
        <p:spPr>
          <a:xfrm>
            <a:off x="2693238" y="1819822"/>
            <a:ext cx="2980148" cy="212365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Retail Channels are measured 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Biannually or annually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Clear segmentation of outlet types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No of outlets by Geography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Turnover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Category Sales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Distribution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Brand availability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Volume share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Value share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Electronic Data transfer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Most Channel types are measured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0B6896A-0298-436A-846C-FE4C6D05F87A}"/>
              </a:ext>
            </a:extLst>
          </p:cNvPr>
          <p:cNvSpPr txBox="1"/>
          <p:nvPr/>
        </p:nvSpPr>
        <p:spPr>
          <a:xfrm>
            <a:off x="5749309" y="4580705"/>
            <a:ext cx="2624459" cy="60016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Data is fragmented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Mostly manual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04468AF-C9DE-4BA6-B44D-16D5852DDCB4}"/>
              </a:ext>
            </a:extLst>
          </p:cNvPr>
          <p:cNvSpPr txBox="1"/>
          <p:nvPr/>
        </p:nvSpPr>
        <p:spPr>
          <a:xfrm>
            <a:off x="8591549" y="2290528"/>
            <a:ext cx="2980148" cy="93871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B2B products sold on the web , are recorded giving rich data availability 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Some of the categories sold on the web are smaller compared to Brick &amp; Mortar channels.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A75E150-426D-4450-B3B8-D74042C9B66E}"/>
              </a:ext>
            </a:extLst>
          </p:cNvPr>
          <p:cNvSpPr txBox="1"/>
          <p:nvPr/>
        </p:nvSpPr>
        <p:spPr>
          <a:xfrm>
            <a:off x="10081623" y="4174567"/>
            <a:ext cx="1328786" cy="144655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 commerce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Tele channels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Websites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E marketplace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Mail Catalogues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Retail stores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Online resellers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League Spartan" charset="0"/>
              <a:cs typeface="Poppins" pitchFamily="2" charset="77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BFD594-6C65-48CE-94EA-35112A2EBBD1}"/>
              </a:ext>
            </a:extLst>
          </p:cNvPr>
          <p:cNvSpPr txBox="1"/>
          <p:nvPr/>
        </p:nvSpPr>
        <p:spPr>
          <a:xfrm>
            <a:off x="0" y="42030"/>
            <a:ext cx="787635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435356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Lato Light"/>
              </a:defRPr>
            </a:lvl1pPr>
          </a:lstStyle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Basic Universe / Category – GTM Channels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9DCF20-B62D-4EB3-AB33-4600130E57BD}"/>
              </a:ext>
            </a:extLst>
          </p:cNvPr>
          <p:cNvSpPr txBox="1"/>
          <p:nvPr/>
        </p:nvSpPr>
        <p:spPr>
          <a:xfrm>
            <a:off x="8793127" y="4694376"/>
            <a:ext cx="1248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availability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10B3CE-2FA8-485F-8C8B-D1DF02A6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A2759-756A-4349-8092-D1FF94BB55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A016FB-8967-4836-A2B4-56C128D36E74}"/>
              </a:ext>
            </a:extLst>
          </p:cNvPr>
          <p:cNvSpPr/>
          <p:nvPr/>
        </p:nvSpPr>
        <p:spPr>
          <a:xfrm>
            <a:off x="2449114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5E0CF8-C0A8-43D4-A642-B84D48A29C71}"/>
              </a:ext>
            </a:extLst>
          </p:cNvPr>
          <p:cNvSpPr/>
          <p:nvPr/>
        </p:nvSpPr>
        <p:spPr>
          <a:xfrm>
            <a:off x="5486178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8C28E6-47F9-42BE-B11F-BDE7DCE9D89A}"/>
              </a:ext>
            </a:extLst>
          </p:cNvPr>
          <p:cNvSpPr/>
          <p:nvPr/>
        </p:nvSpPr>
        <p:spPr>
          <a:xfrm>
            <a:off x="729742" y="5800774"/>
            <a:ext cx="1661941" cy="718352"/>
          </a:xfrm>
          <a:prstGeom prst="rect">
            <a:avLst/>
          </a:prstGeom>
          <a:solidFill>
            <a:srgbClr val="64D79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Universe / Category Data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6197022-431D-45F1-83E8-6AE4CE588E77}"/>
              </a:ext>
            </a:extLst>
          </p:cNvPr>
          <p:cNvSpPr/>
          <p:nvPr/>
        </p:nvSpPr>
        <p:spPr>
          <a:xfrm>
            <a:off x="8532669" y="5800774"/>
            <a:ext cx="2984604" cy="7183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44E492C-5DB1-4B67-84BB-6129B0721B34}"/>
              </a:ext>
            </a:extLst>
          </p:cNvPr>
          <p:cNvSpPr txBox="1"/>
          <p:nvPr/>
        </p:nvSpPr>
        <p:spPr>
          <a:xfrm>
            <a:off x="2698246" y="6032992"/>
            <a:ext cx="262445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Research Companies specializing in B2C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C5A974-659D-45DB-8524-3467DD53296F}"/>
              </a:ext>
            </a:extLst>
          </p:cNvPr>
          <p:cNvSpPr txBox="1"/>
          <p:nvPr/>
        </p:nvSpPr>
        <p:spPr>
          <a:xfrm>
            <a:off x="5522239" y="6020627"/>
            <a:ext cx="2624459" cy="2539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Research Companies specializing in B2B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27477C6-8A20-4966-A6EF-F490DD836859}"/>
              </a:ext>
            </a:extLst>
          </p:cNvPr>
          <p:cNvSpPr txBox="1"/>
          <p:nvPr/>
        </p:nvSpPr>
        <p:spPr>
          <a:xfrm>
            <a:off x="8729341" y="5939836"/>
            <a:ext cx="2624459" cy="4154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Data aggregator companies or digital specialists</a:t>
            </a:r>
          </a:p>
        </p:txBody>
      </p:sp>
      <p:pic>
        <p:nvPicPr>
          <p:cNvPr id="35" name="Picture 34" descr="Logo&#10;&#10;Description automatically generated">
            <a:extLst>
              <a:ext uri="{FF2B5EF4-FFF2-40B4-BE49-F238E27FC236}">
                <a16:creationId xmlns:a16="http://schemas.microsoft.com/office/drawing/2014/main" id="{BD9FF4B0-DBC5-4F0B-B2AD-67AB46E7D4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65B6A-F091-E001-D3F4-A3E0397B1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301685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6F305826-8121-4C71-A043-7A6E0F064F47}"/>
              </a:ext>
            </a:extLst>
          </p:cNvPr>
          <p:cNvSpPr txBox="1"/>
          <p:nvPr/>
        </p:nvSpPr>
        <p:spPr>
          <a:xfrm>
            <a:off x="5406257" y="4901938"/>
            <a:ext cx="2288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Sales cycle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183D220-30F6-43B6-BBD2-3C1D3E087206}"/>
              </a:ext>
            </a:extLst>
          </p:cNvPr>
          <p:cNvGraphicFramePr>
            <a:graphicFrameLocks noGrp="1"/>
          </p:cNvGraphicFramePr>
          <p:nvPr/>
        </p:nvGraphicFramePr>
        <p:xfrm>
          <a:off x="1857080" y="1675540"/>
          <a:ext cx="8635739" cy="2991612"/>
        </p:xfrm>
        <a:graphic>
          <a:graphicData uri="http://schemas.openxmlformats.org/drawingml/2006/table">
            <a:tbl>
              <a:tblPr firstRow="1" bandRow="1"/>
              <a:tblGrid>
                <a:gridCol w="1452516">
                  <a:extLst>
                    <a:ext uri="{9D8B030D-6E8A-4147-A177-3AD203B41FA5}">
                      <a16:colId xmlns:a16="http://schemas.microsoft.com/office/drawing/2014/main" val="245786088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1959558877"/>
                    </a:ext>
                  </a:extLst>
                </a:gridCol>
                <a:gridCol w="1322894">
                  <a:extLst>
                    <a:ext uri="{9D8B030D-6E8A-4147-A177-3AD203B41FA5}">
                      <a16:colId xmlns:a16="http://schemas.microsoft.com/office/drawing/2014/main" val="384030271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2291596654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3229730582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2404977940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1210457516"/>
                    </a:ext>
                  </a:extLst>
                </a:gridCol>
              </a:tblGrid>
              <a:tr h="40100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i="1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Lead to sales management in single channel environment  </a:t>
                      </a:r>
                      <a:endParaRPr lang="uk-UA" sz="1050" b="1" i="1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F1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96928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endParaRPr lang="uk-UA" sz="1400" b="1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Lead Generation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Qualification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Proposals 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Sales Closure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Fulfilment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Customer care </a:t>
                      </a:r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65810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Direct sales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35979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Business partners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65491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Tele channels 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82927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Direct mail 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3673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200" b="0" i="0" kern="120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  <a:cs typeface="+mn-cs"/>
                        </a:rPr>
                        <a:t>Internet </a:t>
                      </a:r>
                      <a:endParaRPr lang="uk-UA" sz="1200" b="0" i="0" kern="120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  <a:cs typeface="+mn-cs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77783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algn="l"/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91485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pPr algn="l"/>
                      <a:endParaRPr lang="uk-UA" sz="12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44792"/>
                  </a:ext>
                </a:extLst>
              </a:tr>
            </a:tbl>
          </a:graphicData>
        </a:graphic>
      </p:graphicFrame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08925E9-4597-4024-86BC-DC0004FBD434}"/>
              </a:ext>
            </a:extLst>
          </p:cNvPr>
          <p:cNvCxnSpPr>
            <a:cxnSpLocks/>
          </p:cNvCxnSpPr>
          <p:nvPr/>
        </p:nvCxnSpPr>
        <p:spPr>
          <a:xfrm>
            <a:off x="3869317" y="2696068"/>
            <a:ext cx="618908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7CDC624-67F9-48F9-80F6-B25CA56BD2A8}"/>
              </a:ext>
            </a:extLst>
          </p:cNvPr>
          <p:cNvSpPr txBox="1"/>
          <p:nvPr/>
        </p:nvSpPr>
        <p:spPr>
          <a:xfrm>
            <a:off x="0" y="-24741"/>
            <a:ext cx="5167993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Single Channel Model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250B7D-D761-4948-A45A-56317816CD55}"/>
              </a:ext>
            </a:extLst>
          </p:cNvPr>
          <p:cNvSpPr txBox="1"/>
          <p:nvPr/>
        </p:nvSpPr>
        <p:spPr>
          <a:xfrm>
            <a:off x="1936032" y="2243579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Channel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9B4AF2-B062-4A4F-9AF1-51E1A16250A2}"/>
              </a:ext>
            </a:extLst>
          </p:cNvPr>
          <p:cNvSpPr txBox="1"/>
          <p:nvPr/>
        </p:nvSpPr>
        <p:spPr>
          <a:xfrm>
            <a:off x="2597085" y="2060288"/>
            <a:ext cx="65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</a:rPr>
              <a:t>Task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16822CA-452D-4BF6-AFAF-FB178740AC04}"/>
              </a:ext>
            </a:extLst>
          </p:cNvPr>
          <p:cNvCxnSpPr>
            <a:cxnSpLocks/>
          </p:cNvCxnSpPr>
          <p:nvPr/>
        </p:nvCxnSpPr>
        <p:spPr>
          <a:xfrm flipH="1" flipV="1">
            <a:off x="1857080" y="2064470"/>
            <a:ext cx="1480010" cy="456108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2592CD63-756D-49B7-B5EF-5448C7D768FE}"/>
              </a:ext>
            </a:extLst>
          </p:cNvPr>
          <p:cNvSpPr/>
          <p:nvPr/>
        </p:nvSpPr>
        <p:spPr>
          <a:xfrm>
            <a:off x="3836710" y="2582942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B73D19A-0491-49C4-A964-A33287F4EA81}"/>
              </a:ext>
            </a:extLst>
          </p:cNvPr>
          <p:cNvSpPr/>
          <p:nvPr/>
        </p:nvSpPr>
        <p:spPr>
          <a:xfrm>
            <a:off x="5190257" y="258765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CD69C36-B8EA-412F-9DC4-5493AB757C3D}"/>
              </a:ext>
            </a:extLst>
          </p:cNvPr>
          <p:cNvSpPr/>
          <p:nvPr/>
        </p:nvSpPr>
        <p:spPr>
          <a:xfrm>
            <a:off x="6543805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ACE989A-A614-436E-98F2-5C0F9112D12F}"/>
              </a:ext>
            </a:extLst>
          </p:cNvPr>
          <p:cNvSpPr/>
          <p:nvPr/>
        </p:nvSpPr>
        <p:spPr>
          <a:xfrm>
            <a:off x="7695007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38A8850-A4E6-4417-B552-9D24D03317E5}"/>
              </a:ext>
            </a:extLst>
          </p:cNvPr>
          <p:cNvSpPr/>
          <p:nvPr/>
        </p:nvSpPr>
        <p:spPr>
          <a:xfrm>
            <a:off x="8803065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A113BF-72A9-494F-9F03-CAA150E4F2D5}"/>
              </a:ext>
            </a:extLst>
          </p:cNvPr>
          <p:cNvSpPr/>
          <p:nvPr/>
        </p:nvSpPr>
        <p:spPr>
          <a:xfrm>
            <a:off x="9884006" y="2582942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23EADCA-1057-4C6A-AFE2-A0CE938C2582}"/>
              </a:ext>
            </a:extLst>
          </p:cNvPr>
          <p:cNvCxnSpPr/>
          <p:nvPr/>
        </p:nvCxnSpPr>
        <p:spPr>
          <a:xfrm>
            <a:off x="3572759" y="4901938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EB30259-CF2F-4511-8BB7-4EE0A8557492}"/>
              </a:ext>
            </a:extLst>
          </p:cNvPr>
          <p:cNvCxnSpPr>
            <a:cxnSpLocks/>
          </p:cNvCxnSpPr>
          <p:nvPr/>
        </p:nvCxnSpPr>
        <p:spPr>
          <a:xfrm flipV="1">
            <a:off x="1460220" y="2337287"/>
            <a:ext cx="0" cy="21465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E9C849F-46B6-4CE4-AD68-A277066E2144}"/>
              </a:ext>
            </a:extLst>
          </p:cNvPr>
          <p:cNvSpPr txBox="1"/>
          <p:nvPr/>
        </p:nvSpPr>
        <p:spPr>
          <a:xfrm rot="16200000">
            <a:off x="391001" y="3336853"/>
            <a:ext cx="253774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&lt; - Low        Sales revenue  High   – &gt;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D950F7-AB0A-49AF-A5BB-E35648892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12</a:t>
            </a:fld>
            <a:endParaRPr lang="en-GB"/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69251812-20D8-4BD8-9AEB-177944213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EC3EA2C1-0FCB-5570-3704-55438F7A0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14068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4D6276-B900-48BF-8C2F-466108EA4751}"/>
              </a:ext>
            </a:extLst>
          </p:cNvPr>
          <p:cNvSpPr txBox="1"/>
          <p:nvPr/>
        </p:nvSpPr>
        <p:spPr>
          <a:xfrm>
            <a:off x="-1" y="19076"/>
            <a:ext cx="539251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Coverage Model.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AF1165-CDFD-4F38-8C26-3E1EF6918AC1}"/>
              </a:ext>
            </a:extLst>
          </p:cNvPr>
          <p:cNvSpPr txBox="1"/>
          <p:nvPr/>
        </p:nvSpPr>
        <p:spPr>
          <a:xfrm>
            <a:off x="5406257" y="4901938"/>
            <a:ext cx="2288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Sales cycle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09E469F-F94F-4B33-AF5A-A1D414A28FD6}"/>
              </a:ext>
            </a:extLst>
          </p:cNvPr>
          <p:cNvGraphicFramePr>
            <a:graphicFrameLocks noGrp="1"/>
          </p:cNvGraphicFramePr>
          <p:nvPr/>
        </p:nvGraphicFramePr>
        <p:xfrm>
          <a:off x="1857080" y="1675540"/>
          <a:ext cx="8635739" cy="2839212"/>
        </p:xfrm>
        <a:graphic>
          <a:graphicData uri="http://schemas.openxmlformats.org/drawingml/2006/table">
            <a:tbl>
              <a:tblPr firstRow="1" bandRow="1"/>
              <a:tblGrid>
                <a:gridCol w="1452516">
                  <a:extLst>
                    <a:ext uri="{9D8B030D-6E8A-4147-A177-3AD203B41FA5}">
                      <a16:colId xmlns:a16="http://schemas.microsoft.com/office/drawing/2014/main" val="245786088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1959558877"/>
                    </a:ext>
                  </a:extLst>
                </a:gridCol>
                <a:gridCol w="1322894">
                  <a:extLst>
                    <a:ext uri="{9D8B030D-6E8A-4147-A177-3AD203B41FA5}">
                      <a16:colId xmlns:a16="http://schemas.microsoft.com/office/drawing/2014/main" val="384030271"/>
                    </a:ext>
                  </a:extLst>
                </a:gridCol>
                <a:gridCol w="1322895">
                  <a:extLst>
                    <a:ext uri="{9D8B030D-6E8A-4147-A177-3AD203B41FA5}">
                      <a16:colId xmlns:a16="http://schemas.microsoft.com/office/drawing/2014/main" val="2291596654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3229730582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2404977940"/>
                    </a:ext>
                  </a:extLst>
                </a:gridCol>
                <a:gridCol w="1071513">
                  <a:extLst>
                    <a:ext uri="{9D8B030D-6E8A-4147-A177-3AD203B41FA5}">
                      <a16:colId xmlns:a16="http://schemas.microsoft.com/office/drawing/2014/main" val="1210457516"/>
                    </a:ext>
                  </a:extLst>
                </a:gridCol>
              </a:tblGrid>
              <a:tr h="401004">
                <a:tc gridSpan="7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i="1" dirty="0">
                          <a:solidFill>
                            <a:srgbClr val="FFFFFF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Lead to sales management in single channel environment  </a:t>
                      </a:r>
                      <a:endParaRPr lang="uk-UA" sz="1050" b="1" i="1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7F1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uk-UA" sz="1600" b="1" i="0" dirty="0">
                        <a:solidFill>
                          <a:srgbClr val="FFFFFF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D77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0196928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endParaRPr lang="uk-UA" sz="1400" b="1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A156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Lead Generation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Qualification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Proposals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Sales Closure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Fulfilment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Customer care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465810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Direct sales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135979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Business partners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7465491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Tele channels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482927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Direct mail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463673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Plato"/>
                          <a:ea typeface="Roboto Light" panose="02000000000000000000" pitchFamily="2" charset="0"/>
                        </a:rPr>
                        <a:t>Internet </a:t>
                      </a:r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077783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8391485"/>
                  </a:ext>
                </a:extLst>
              </a:tr>
              <a:tr h="152388">
                <a:tc>
                  <a:txBody>
                    <a:bodyPr/>
                    <a:lstStyle/>
                    <a:p>
                      <a:endParaRPr lang="uk-UA" sz="11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84A3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0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uk-UA" sz="1400" b="0" i="1" dirty="0">
                        <a:solidFill>
                          <a:schemeClr val="bg1"/>
                        </a:solidFill>
                        <a:latin typeface="Plato"/>
                        <a:ea typeface="Roboto Light" panose="02000000000000000000" pitchFamily="2" charset="0"/>
                      </a:endParaRPr>
                    </a:p>
                  </a:txBody>
                  <a:tcPr marL="121836" marR="121836" marT="45708" marB="45708"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844792"/>
                  </a:ext>
                </a:extLst>
              </a:tr>
            </a:tbl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0BEBC8-66EC-4742-966D-D33DAA1C3BB6}"/>
              </a:ext>
            </a:extLst>
          </p:cNvPr>
          <p:cNvCxnSpPr>
            <a:cxnSpLocks/>
          </p:cNvCxnSpPr>
          <p:nvPr/>
        </p:nvCxnSpPr>
        <p:spPr>
          <a:xfrm>
            <a:off x="3869317" y="2696068"/>
            <a:ext cx="618908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FC7D71B-AFDC-486E-81A6-94FFF4B429DC}"/>
              </a:ext>
            </a:extLst>
          </p:cNvPr>
          <p:cNvSpPr txBox="1"/>
          <p:nvPr/>
        </p:nvSpPr>
        <p:spPr>
          <a:xfrm>
            <a:off x="1790677" y="2147729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Channel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C5BD43-2567-43E4-8704-08465C787442}"/>
              </a:ext>
            </a:extLst>
          </p:cNvPr>
          <p:cNvSpPr txBox="1"/>
          <p:nvPr/>
        </p:nvSpPr>
        <p:spPr>
          <a:xfrm>
            <a:off x="2677806" y="2060287"/>
            <a:ext cx="6590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b="1" dirty="0">
                <a:solidFill>
                  <a:schemeClr val="bg1"/>
                </a:solidFill>
              </a:rPr>
              <a:t>Task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ACE0B98-9FEF-4673-BD34-8EC90154D2A4}"/>
              </a:ext>
            </a:extLst>
          </p:cNvPr>
          <p:cNvCxnSpPr>
            <a:cxnSpLocks/>
          </p:cNvCxnSpPr>
          <p:nvPr/>
        </p:nvCxnSpPr>
        <p:spPr>
          <a:xfrm flipH="1" flipV="1">
            <a:off x="1857080" y="2064470"/>
            <a:ext cx="1479818" cy="32267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8B121D2-2B0D-47A6-968D-A55A229202DF}"/>
              </a:ext>
            </a:extLst>
          </p:cNvPr>
          <p:cNvSpPr/>
          <p:nvPr/>
        </p:nvSpPr>
        <p:spPr>
          <a:xfrm>
            <a:off x="3836710" y="2582942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08A24EB-4DC4-4F35-9673-9005AEF3588D}"/>
              </a:ext>
            </a:extLst>
          </p:cNvPr>
          <p:cNvSpPr/>
          <p:nvPr/>
        </p:nvSpPr>
        <p:spPr>
          <a:xfrm>
            <a:off x="5190257" y="258765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613524-2208-4E66-B126-5A472AAC0306}"/>
              </a:ext>
            </a:extLst>
          </p:cNvPr>
          <p:cNvSpPr/>
          <p:nvPr/>
        </p:nvSpPr>
        <p:spPr>
          <a:xfrm>
            <a:off x="6543805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3A3B0AD-5D91-4427-A60F-A203EB9C1449}"/>
              </a:ext>
            </a:extLst>
          </p:cNvPr>
          <p:cNvSpPr/>
          <p:nvPr/>
        </p:nvSpPr>
        <p:spPr>
          <a:xfrm>
            <a:off x="7695007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73013D4-90EB-4078-A864-5E043CE6D79B}"/>
              </a:ext>
            </a:extLst>
          </p:cNvPr>
          <p:cNvSpPr/>
          <p:nvPr/>
        </p:nvSpPr>
        <p:spPr>
          <a:xfrm>
            <a:off x="8803065" y="2582939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760B7DD-64CB-49CD-AE6A-0C7AC4E12B1D}"/>
              </a:ext>
            </a:extLst>
          </p:cNvPr>
          <p:cNvSpPr/>
          <p:nvPr/>
        </p:nvSpPr>
        <p:spPr>
          <a:xfrm>
            <a:off x="9884006" y="2582942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2A707A4-3ADD-47D2-B19A-77B902FFA73D}"/>
              </a:ext>
            </a:extLst>
          </p:cNvPr>
          <p:cNvCxnSpPr/>
          <p:nvPr/>
        </p:nvCxnSpPr>
        <p:spPr>
          <a:xfrm>
            <a:off x="3572759" y="4901938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B4379A4-2A94-4CD4-88D8-E6A8E5CDFAFE}"/>
              </a:ext>
            </a:extLst>
          </p:cNvPr>
          <p:cNvCxnSpPr>
            <a:cxnSpLocks/>
          </p:cNvCxnSpPr>
          <p:nvPr/>
        </p:nvCxnSpPr>
        <p:spPr>
          <a:xfrm flipV="1">
            <a:off x="1406954" y="2520577"/>
            <a:ext cx="0" cy="214657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0542716-B97F-41D5-A3A7-F2D42C2F170C}"/>
              </a:ext>
            </a:extLst>
          </p:cNvPr>
          <p:cNvSpPr txBox="1"/>
          <p:nvPr/>
        </p:nvSpPr>
        <p:spPr>
          <a:xfrm rot="16200000">
            <a:off x="391001" y="3336853"/>
            <a:ext cx="2537741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&lt; - Low        Sales revenue  High   – &gt; 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19775F9D-31C7-4DE7-899A-4F58F5DCF7DA}"/>
              </a:ext>
            </a:extLst>
          </p:cNvPr>
          <p:cNvSpPr/>
          <p:nvPr/>
        </p:nvSpPr>
        <p:spPr>
          <a:xfrm>
            <a:off x="4945160" y="3095813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661CF1F4-269D-42C1-B8BA-0133DEA67D58}"/>
              </a:ext>
            </a:extLst>
          </p:cNvPr>
          <p:cNvSpPr/>
          <p:nvPr/>
        </p:nvSpPr>
        <p:spPr>
          <a:xfrm>
            <a:off x="3867369" y="3097465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56F5BFF8-8983-4345-9BC0-33B229A23F26}"/>
              </a:ext>
            </a:extLst>
          </p:cNvPr>
          <p:cNvSpPr/>
          <p:nvPr/>
        </p:nvSpPr>
        <p:spPr>
          <a:xfrm>
            <a:off x="7443645" y="3095813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CD2ACD1D-D3C1-43F2-9AE5-CEAEB2527C1C}"/>
              </a:ext>
            </a:extLst>
          </p:cNvPr>
          <p:cNvSpPr/>
          <p:nvPr/>
        </p:nvSpPr>
        <p:spPr>
          <a:xfrm>
            <a:off x="6365854" y="3097465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Down 26">
            <a:extLst>
              <a:ext uri="{FF2B5EF4-FFF2-40B4-BE49-F238E27FC236}">
                <a16:creationId xmlns:a16="http://schemas.microsoft.com/office/drawing/2014/main" id="{1E2139D9-E197-4899-AE3A-AFF7706D01FD}"/>
              </a:ext>
            </a:extLst>
          </p:cNvPr>
          <p:cNvSpPr/>
          <p:nvPr/>
        </p:nvSpPr>
        <p:spPr>
          <a:xfrm>
            <a:off x="9725695" y="3094161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BE43AAA9-AEAE-4335-BEFE-BC31DAB001D9}"/>
              </a:ext>
            </a:extLst>
          </p:cNvPr>
          <p:cNvSpPr/>
          <p:nvPr/>
        </p:nvSpPr>
        <p:spPr>
          <a:xfrm>
            <a:off x="8647904" y="3095813"/>
            <a:ext cx="490193" cy="715639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B193D89-5649-4C2F-83F3-63D0A7A997C1}"/>
              </a:ext>
            </a:extLst>
          </p:cNvPr>
          <p:cNvSpPr txBox="1"/>
          <p:nvPr/>
        </p:nvSpPr>
        <p:spPr>
          <a:xfrm>
            <a:off x="1687398" y="5275937"/>
            <a:ext cx="893660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Multi Channel approach is based on efficiency drivers of A) Time ,B) Resources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As the time taken for a call in Direct sales will be different for different channels and different classes of customers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Efficiency comes from segmenting the customers into buckets based on criteria and then approaching them from a resource management perspective </a:t>
            </a:r>
          </a:p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959B89-0997-43E2-B3F0-7992A685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13</a:t>
            </a:fld>
            <a:endParaRPr lang="en-GB"/>
          </a:p>
        </p:txBody>
      </p:sp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D29121A0-2096-42E7-9899-90AC8B3BDF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7099A753-1111-8E73-2C3C-7D698B497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883383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2B143A1-B2F5-4609-9752-038612982F4D}"/>
              </a:ext>
            </a:extLst>
          </p:cNvPr>
          <p:cNvGrpSpPr/>
          <p:nvPr/>
        </p:nvGrpSpPr>
        <p:grpSpPr>
          <a:xfrm>
            <a:off x="820321" y="2124042"/>
            <a:ext cx="9937029" cy="2979478"/>
            <a:chOff x="820321" y="1737543"/>
            <a:chExt cx="9937029" cy="2979478"/>
          </a:xfrm>
        </p:grpSpPr>
        <p:sp>
          <p:nvSpPr>
            <p:cNvPr id="65" name="Rounded Rectangle 3">
              <a:extLst>
                <a:ext uri="{FF2B5EF4-FFF2-40B4-BE49-F238E27FC236}">
                  <a16:creationId xmlns:a16="http://schemas.microsoft.com/office/drawing/2014/main" id="{A07478C7-6937-4462-B061-7145C37F4D62}"/>
                </a:ext>
              </a:extLst>
            </p:cNvPr>
            <p:cNvSpPr/>
            <p:nvPr/>
          </p:nvSpPr>
          <p:spPr>
            <a:xfrm>
              <a:off x="4362882" y="173911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Region A</a:t>
              </a:r>
            </a:p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Accounts </a:t>
              </a:r>
            </a:p>
          </p:txBody>
        </p:sp>
        <p:sp>
          <p:nvSpPr>
            <p:cNvPr id="66" name="Rounded Rectangle 4">
              <a:extLst>
                <a:ext uri="{FF2B5EF4-FFF2-40B4-BE49-F238E27FC236}">
                  <a16:creationId xmlns:a16="http://schemas.microsoft.com/office/drawing/2014/main" id="{99727294-A033-4C41-A241-4987163236F5}"/>
                </a:ext>
              </a:extLst>
            </p:cNvPr>
            <p:cNvSpPr/>
            <p:nvPr/>
          </p:nvSpPr>
          <p:spPr>
            <a:xfrm>
              <a:off x="5643516" y="173911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Region B</a:t>
              </a:r>
            </a:p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Accounts </a:t>
              </a:r>
            </a:p>
          </p:txBody>
        </p:sp>
        <p:sp>
          <p:nvSpPr>
            <p:cNvPr id="67" name="Rounded Rectangle 4">
              <a:extLst>
                <a:ext uri="{FF2B5EF4-FFF2-40B4-BE49-F238E27FC236}">
                  <a16:creationId xmlns:a16="http://schemas.microsoft.com/office/drawing/2014/main" id="{11D4E9BB-8C46-4FE7-9490-6E4A985F8CB2}"/>
                </a:ext>
              </a:extLst>
            </p:cNvPr>
            <p:cNvSpPr/>
            <p:nvPr/>
          </p:nvSpPr>
          <p:spPr>
            <a:xfrm>
              <a:off x="3079744" y="174068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National </a:t>
              </a:r>
            </a:p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Accounts</a:t>
              </a:r>
            </a:p>
          </p:txBody>
        </p:sp>
        <p:sp>
          <p:nvSpPr>
            <p:cNvPr id="68" name="Rounded Rectangle 3">
              <a:extLst>
                <a:ext uri="{FF2B5EF4-FFF2-40B4-BE49-F238E27FC236}">
                  <a16:creationId xmlns:a16="http://schemas.microsoft.com/office/drawing/2014/main" id="{2FAE0F82-790C-45ED-A13E-D133D49A0DDC}"/>
                </a:ext>
              </a:extLst>
            </p:cNvPr>
            <p:cNvSpPr/>
            <p:nvPr/>
          </p:nvSpPr>
          <p:spPr>
            <a:xfrm>
              <a:off x="8207287" y="173754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Region D</a:t>
              </a:r>
            </a:p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Accounts </a:t>
              </a:r>
            </a:p>
          </p:txBody>
        </p:sp>
        <p:sp>
          <p:nvSpPr>
            <p:cNvPr id="69" name="Rounded Rectangle 4">
              <a:extLst>
                <a:ext uri="{FF2B5EF4-FFF2-40B4-BE49-F238E27FC236}">
                  <a16:creationId xmlns:a16="http://schemas.microsoft.com/office/drawing/2014/main" id="{878425A8-4B6E-4260-B6F0-7C559899C2F2}"/>
                </a:ext>
              </a:extLst>
            </p:cNvPr>
            <p:cNvSpPr/>
            <p:nvPr/>
          </p:nvSpPr>
          <p:spPr>
            <a:xfrm>
              <a:off x="9497350" y="173754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Region E</a:t>
              </a:r>
            </a:p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Accounts </a:t>
              </a:r>
            </a:p>
          </p:txBody>
        </p:sp>
        <p:sp>
          <p:nvSpPr>
            <p:cNvPr id="70" name="Rounded Rectangle 4">
              <a:extLst>
                <a:ext uri="{FF2B5EF4-FFF2-40B4-BE49-F238E27FC236}">
                  <a16:creationId xmlns:a16="http://schemas.microsoft.com/office/drawing/2014/main" id="{7F96F4F3-9731-4F07-BF8D-52F469C6719E}"/>
                </a:ext>
              </a:extLst>
            </p:cNvPr>
            <p:cNvSpPr/>
            <p:nvPr/>
          </p:nvSpPr>
          <p:spPr>
            <a:xfrm>
              <a:off x="6924149" y="1739113"/>
              <a:ext cx="126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Region C</a:t>
              </a:r>
            </a:p>
            <a:p>
              <a:pPr algn="ctr" defTabSz="914217"/>
              <a:r>
                <a:rPr lang="en-US" sz="11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Accounts </a:t>
              </a:r>
            </a:p>
          </p:txBody>
        </p:sp>
        <p:sp>
          <p:nvSpPr>
            <p:cNvPr id="71" name="Rounded Rectangle 4">
              <a:extLst>
                <a:ext uri="{FF2B5EF4-FFF2-40B4-BE49-F238E27FC236}">
                  <a16:creationId xmlns:a16="http://schemas.microsoft.com/office/drawing/2014/main" id="{F36BD6F0-64CF-49B9-AF3D-6BE75B5625FA}"/>
                </a:ext>
              </a:extLst>
            </p:cNvPr>
            <p:cNvSpPr/>
            <p:nvPr/>
          </p:nvSpPr>
          <p:spPr>
            <a:xfrm>
              <a:off x="1244342" y="1746644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endParaRPr lang="en-US" sz="1100" kern="0" dirty="0">
                <a:solidFill>
                  <a:schemeClr val="bg1"/>
                </a:solidFill>
                <a:latin typeface="Lato Light" panose="020F0502020204030203" pitchFamily="34" charset="0"/>
              </a:endParaRPr>
            </a:p>
          </p:txBody>
        </p:sp>
        <p:sp>
          <p:nvSpPr>
            <p:cNvPr id="78" name="Rounded Rectangle 4">
              <a:extLst>
                <a:ext uri="{FF2B5EF4-FFF2-40B4-BE49-F238E27FC236}">
                  <a16:creationId xmlns:a16="http://schemas.microsoft.com/office/drawing/2014/main" id="{2AB29659-52FF-48A1-A1EA-0150C62E7C34}"/>
                </a:ext>
              </a:extLst>
            </p:cNvPr>
            <p:cNvSpPr/>
            <p:nvPr/>
          </p:nvSpPr>
          <p:spPr>
            <a:xfrm>
              <a:off x="1255337" y="2238411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05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Direct Sales</a:t>
              </a:r>
            </a:p>
          </p:txBody>
        </p:sp>
        <p:sp>
          <p:nvSpPr>
            <p:cNvPr id="85" name="Rounded Rectangle 4">
              <a:extLst>
                <a:ext uri="{FF2B5EF4-FFF2-40B4-BE49-F238E27FC236}">
                  <a16:creationId xmlns:a16="http://schemas.microsoft.com/office/drawing/2014/main" id="{B8DD3F7D-936B-454D-B949-FA6FCF365A23}"/>
                </a:ext>
              </a:extLst>
            </p:cNvPr>
            <p:cNvSpPr/>
            <p:nvPr/>
          </p:nvSpPr>
          <p:spPr>
            <a:xfrm>
              <a:off x="1245914" y="2728605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05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Business Partners / Distributor </a:t>
              </a:r>
            </a:p>
          </p:txBody>
        </p:sp>
        <p:sp>
          <p:nvSpPr>
            <p:cNvPr id="92" name="Rounded Rectangle 4">
              <a:extLst>
                <a:ext uri="{FF2B5EF4-FFF2-40B4-BE49-F238E27FC236}">
                  <a16:creationId xmlns:a16="http://schemas.microsoft.com/office/drawing/2014/main" id="{B0349E12-7065-4B62-B995-40EC7536D1A6}"/>
                </a:ext>
              </a:extLst>
            </p:cNvPr>
            <p:cNvSpPr/>
            <p:nvPr/>
          </p:nvSpPr>
          <p:spPr>
            <a:xfrm>
              <a:off x="1245916" y="3218795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05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Inside Sales </a:t>
              </a:r>
            </a:p>
          </p:txBody>
        </p:sp>
        <p:sp>
          <p:nvSpPr>
            <p:cNvPr id="99" name="Rounded Rectangle 4">
              <a:extLst>
                <a:ext uri="{FF2B5EF4-FFF2-40B4-BE49-F238E27FC236}">
                  <a16:creationId xmlns:a16="http://schemas.microsoft.com/office/drawing/2014/main" id="{B08F0716-C364-462C-87BE-DDBADC190F03}"/>
                </a:ext>
              </a:extLst>
            </p:cNvPr>
            <p:cNvSpPr/>
            <p:nvPr/>
          </p:nvSpPr>
          <p:spPr>
            <a:xfrm>
              <a:off x="1245910" y="3701234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05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Direct Mail </a:t>
              </a:r>
            </a:p>
          </p:txBody>
        </p:sp>
        <p:sp>
          <p:nvSpPr>
            <p:cNvPr id="106" name="Rounded Rectangle 4">
              <a:extLst>
                <a:ext uri="{FF2B5EF4-FFF2-40B4-BE49-F238E27FC236}">
                  <a16:creationId xmlns:a16="http://schemas.microsoft.com/office/drawing/2014/main" id="{67B19F21-340C-44D6-A9C2-E71A93B4C7D2}"/>
                </a:ext>
              </a:extLst>
            </p:cNvPr>
            <p:cNvSpPr/>
            <p:nvPr/>
          </p:nvSpPr>
          <p:spPr>
            <a:xfrm>
              <a:off x="1245913" y="4189758"/>
              <a:ext cx="1800000" cy="468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05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Internet 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AD0357EA-0912-41E0-9DAC-4F4D00C45A09}"/>
                </a:ext>
              </a:extLst>
            </p:cNvPr>
            <p:cNvSpPr txBox="1"/>
            <p:nvPr/>
          </p:nvSpPr>
          <p:spPr>
            <a:xfrm>
              <a:off x="1232199" y="1965227"/>
              <a:ext cx="10369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chemeClr val="bg1"/>
                  </a:solidFill>
                  <a:latin typeface="Lato"/>
                </a:rPr>
                <a:t>Channel 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9D9E7C67-B09F-405D-8428-764463508A7B}"/>
                </a:ext>
              </a:extLst>
            </p:cNvPr>
            <p:cNvSpPr txBox="1"/>
            <p:nvPr/>
          </p:nvSpPr>
          <p:spPr>
            <a:xfrm>
              <a:off x="2223805" y="1742674"/>
              <a:ext cx="82053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100" b="1" dirty="0">
                  <a:solidFill>
                    <a:schemeClr val="bg1"/>
                  </a:solidFill>
                  <a:latin typeface="Lato"/>
                </a:rPr>
                <a:t>Turnover 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15D7CE6-6C4A-4A9E-98CC-8C93B55EB4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55339" y="1746645"/>
              <a:ext cx="1789003" cy="45889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>
              <a:extLst>
                <a:ext uri="{FF2B5EF4-FFF2-40B4-BE49-F238E27FC236}">
                  <a16:creationId xmlns:a16="http://schemas.microsoft.com/office/drawing/2014/main" id="{22E0D491-76AF-467E-BCB6-9DADB98BBA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443" y="1776495"/>
              <a:ext cx="0" cy="2940526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D68E620D-2292-4B80-A14B-1FD3D1D6BA7A}"/>
                </a:ext>
              </a:extLst>
            </p:cNvPr>
            <p:cNvSpPr txBox="1"/>
            <p:nvPr/>
          </p:nvSpPr>
          <p:spPr>
            <a:xfrm rot="16200000">
              <a:off x="-325439" y="3146581"/>
              <a:ext cx="2537741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000" i="1" dirty="0">
                  <a:solidFill>
                    <a:schemeClr val="bg1">
                      <a:lumMod val="50000"/>
                    </a:schemeClr>
                  </a:solidFill>
                  <a:latin typeface="Plato"/>
                </a:rPr>
                <a:t>&lt; - Low        Sales revenue  High   – &gt;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66058828-E8E3-401C-9DF9-0C8334F0D516}"/>
                </a:ext>
              </a:extLst>
            </p:cNvPr>
            <p:cNvGrpSpPr/>
            <p:nvPr/>
          </p:nvGrpSpPr>
          <p:grpSpPr>
            <a:xfrm>
              <a:off x="6908104" y="2230880"/>
              <a:ext cx="1246163" cy="2409434"/>
              <a:chOff x="6917531" y="2230880"/>
              <a:chExt cx="1246163" cy="2409434"/>
            </a:xfrm>
          </p:grpSpPr>
          <p:sp>
            <p:nvSpPr>
              <p:cNvPr id="77" name="Rounded Rectangle 4">
                <a:extLst>
                  <a:ext uri="{FF2B5EF4-FFF2-40B4-BE49-F238E27FC236}">
                    <a16:creationId xmlns:a16="http://schemas.microsoft.com/office/drawing/2014/main" id="{23BDC325-819E-443D-8810-22F2FC28448E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64" name="Rounded Rectangle 4">
                <a:extLst>
                  <a:ext uri="{FF2B5EF4-FFF2-40B4-BE49-F238E27FC236}">
                    <a16:creationId xmlns:a16="http://schemas.microsoft.com/office/drawing/2014/main" id="{0117F69F-DCBC-402C-B223-039D94DFAFB4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66" name="Rounded Rectangle 4">
                <a:extLst>
                  <a:ext uri="{FF2B5EF4-FFF2-40B4-BE49-F238E27FC236}">
                    <a16:creationId xmlns:a16="http://schemas.microsoft.com/office/drawing/2014/main" id="{9A6746E0-7E14-42B4-A563-3530B32ABFBE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69" name="Rounded Rectangle 4">
                <a:extLst>
                  <a:ext uri="{FF2B5EF4-FFF2-40B4-BE49-F238E27FC236}">
                    <a16:creationId xmlns:a16="http://schemas.microsoft.com/office/drawing/2014/main" id="{5E90059A-3242-422B-A1C0-D497E471C75F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70" name="Rounded Rectangle 4">
                <a:extLst>
                  <a:ext uri="{FF2B5EF4-FFF2-40B4-BE49-F238E27FC236}">
                    <a16:creationId xmlns:a16="http://schemas.microsoft.com/office/drawing/2014/main" id="{DCA56F19-7A5E-4C45-BF34-AD828C0E66E0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71" name="Rounded Rectangle 4">
                <a:extLst>
                  <a:ext uri="{FF2B5EF4-FFF2-40B4-BE49-F238E27FC236}">
                    <a16:creationId xmlns:a16="http://schemas.microsoft.com/office/drawing/2014/main" id="{C132373E-6703-4ECB-9825-58F7F914474E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73" name="Rounded Rectangle 4">
                <a:extLst>
                  <a:ext uri="{FF2B5EF4-FFF2-40B4-BE49-F238E27FC236}">
                    <a16:creationId xmlns:a16="http://schemas.microsoft.com/office/drawing/2014/main" id="{D0A1ACA5-5028-46D9-9249-EE29A9D42223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74" name="Rounded Rectangle 4">
                <a:extLst>
                  <a:ext uri="{FF2B5EF4-FFF2-40B4-BE49-F238E27FC236}">
                    <a16:creationId xmlns:a16="http://schemas.microsoft.com/office/drawing/2014/main" id="{767E6571-D715-4B69-8BDA-337676BA8FA4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75" name="Rounded Rectangle 4">
                <a:extLst>
                  <a:ext uri="{FF2B5EF4-FFF2-40B4-BE49-F238E27FC236}">
                    <a16:creationId xmlns:a16="http://schemas.microsoft.com/office/drawing/2014/main" id="{9CCD060C-B5BF-4318-98EB-F0140C33A530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77" name="Rounded Rectangle 4">
                <a:extLst>
                  <a:ext uri="{FF2B5EF4-FFF2-40B4-BE49-F238E27FC236}">
                    <a16:creationId xmlns:a16="http://schemas.microsoft.com/office/drawing/2014/main" id="{EC4195BF-8CB7-45B6-BE73-CA003F64102D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78" name="Rounded Rectangle 4">
                <a:extLst>
                  <a:ext uri="{FF2B5EF4-FFF2-40B4-BE49-F238E27FC236}">
                    <a16:creationId xmlns:a16="http://schemas.microsoft.com/office/drawing/2014/main" id="{26F8F83D-E9DB-44A4-AEE3-B5FF07B0079E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79" name="Rounded Rectangle 4">
                <a:extLst>
                  <a:ext uri="{FF2B5EF4-FFF2-40B4-BE49-F238E27FC236}">
                    <a16:creationId xmlns:a16="http://schemas.microsoft.com/office/drawing/2014/main" id="{1E5DF61F-64C4-4AC4-91DA-4B5E17FBA86D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81" name="Rounded Rectangle 4">
                <a:extLst>
                  <a:ext uri="{FF2B5EF4-FFF2-40B4-BE49-F238E27FC236}">
                    <a16:creationId xmlns:a16="http://schemas.microsoft.com/office/drawing/2014/main" id="{9BE319FE-D209-49B9-A21E-3DB4FFC2BA64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82" name="Rounded Rectangle 4">
                <a:extLst>
                  <a:ext uri="{FF2B5EF4-FFF2-40B4-BE49-F238E27FC236}">
                    <a16:creationId xmlns:a16="http://schemas.microsoft.com/office/drawing/2014/main" id="{DD3D3DB1-E81B-489C-9227-CF00515C91B9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183" name="Rounded Rectangle 4">
                <a:extLst>
                  <a:ext uri="{FF2B5EF4-FFF2-40B4-BE49-F238E27FC236}">
                    <a16:creationId xmlns:a16="http://schemas.microsoft.com/office/drawing/2014/main" id="{9075A1F8-67D1-4038-ACC2-69CA474C51D7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29" name="Group 228">
              <a:extLst>
                <a:ext uri="{FF2B5EF4-FFF2-40B4-BE49-F238E27FC236}">
                  <a16:creationId xmlns:a16="http://schemas.microsoft.com/office/drawing/2014/main" id="{741B69E8-9194-49E2-9FF8-E57283BA9E59}"/>
                </a:ext>
              </a:extLst>
            </p:cNvPr>
            <p:cNvGrpSpPr/>
            <p:nvPr/>
          </p:nvGrpSpPr>
          <p:grpSpPr>
            <a:xfrm>
              <a:off x="3084154" y="2230880"/>
              <a:ext cx="1246163" cy="2409434"/>
              <a:chOff x="6917531" y="2230880"/>
              <a:chExt cx="1246163" cy="2409434"/>
            </a:xfrm>
          </p:grpSpPr>
          <p:sp>
            <p:nvSpPr>
              <p:cNvPr id="230" name="Rounded Rectangle 4">
                <a:extLst>
                  <a:ext uri="{FF2B5EF4-FFF2-40B4-BE49-F238E27FC236}">
                    <a16:creationId xmlns:a16="http://schemas.microsoft.com/office/drawing/2014/main" id="{0D9DE46D-216A-4EA5-BB07-ADB56705EE2E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31" name="Rounded Rectangle 4">
                <a:extLst>
                  <a:ext uri="{FF2B5EF4-FFF2-40B4-BE49-F238E27FC236}">
                    <a16:creationId xmlns:a16="http://schemas.microsoft.com/office/drawing/2014/main" id="{B129553A-A74C-4F48-B5D8-857277181D3B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32" name="Rounded Rectangle 4">
                <a:extLst>
                  <a:ext uri="{FF2B5EF4-FFF2-40B4-BE49-F238E27FC236}">
                    <a16:creationId xmlns:a16="http://schemas.microsoft.com/office/drawing/2014/main" id="{9CC0B6E7-0E58-4F63-BF3D-AC994A58804F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33" name="Rounded Rectangle 4">
                <a:extLst>
                  <a:ext uri="{FF2B5EF4-FFF2-40B4-BE49-F238E27FC236}">
                    <a16:creationId xmlns:a16="http://schemas.microsoft.com/office/drawing/2014/main" id="{6300456B-E581-43A6-B3EF-B98E5303053D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34" name="Rounded Rectangle 4">
                <a:extLst>
                  <a:ext uri="{FF2B5EF4-FFF2-40B4-BE49-F238E27FC236}">
                    <a16:creationId xmlns:a16="http://schemas.microsoft.com/office/drawing/2014/main" id="{6AD45087-9ED3-4F01-9CD8-16FE20045551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35" name="Rounded Rectangle 4">
                <a:extLst>
                  <a:ext uri="{FF2B5EF4-FFF2-40B4-BE49-F238E27FC236}">
                    <a16:creationId xmlns:a16="http://schemas.microsoft.com/office/drawing/2014/main" id="{6B75CFD9-A467-47F5-8371-2FB0F632B1B6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36" name="Rounded Rectangle 4">
                <a:extLst>
                  <a:ext uri="{FF2B5EF4-FFF2-40B4-BE49-F238E27FC236}">
                    <a16:creationId xmlns:a16="http://schemas.microsoft.com/office/drawing/2014/main" id="{9A103C7F-9A10-42D1-957D-00A32A4DB0C5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37" name="Rounded Rectangle 4">
                <a:extLst>
                  <a:ext uri="{FF2B5EF4-FFF2-40B4-BE49-F238E27FC236}">
                    <a16:creationId xmlns:a16="http://schemas.microsoft.com/office/drawing/2014/main" id="{29904F5A-C2D9-43FD-B4C1-3D9D18102BA6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38" name="Rounded Rectangle 4">
                <a:extLst>
                  <a:ext uri="{FF2B5EF4-FFF2-40B4-BE49-F238E27FC236}">
                    <a16:creationId xmlns:a16="http://schemas.microsoft.com/office/drawing/2014/main" id="{43BE16F5-5A5F-4763-9729-E11074762557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39" name="Rounded Rectangle 4">
                <a:extLst>
                  <a:ext uri="{FF2B5EF4-FFF2-40B4-BE49-F238E27FC236}">
                    <a16:creationId xmlns:a16="http://schemas.microsoft.com/office/drawing/2014/main" id="{A764EBB1-F14F-45DB-84FF-1B5AFE070D79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40" name="Rounded Rectangle 4">
                <a:extLst>
                  <a:ext uri="{FF2B5EF4-FFF2-40B4-BE49-F238E27FC236}">
                    <a16:creationId xmlns:a16="http://schemas.microsoft.com/office/drawing/2014/main" id="{87819664-FD4B-4BFF-A972-201C2074FFE8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41" name="Rounded Rectangle 4">
                <a:extLst>
                  <a:ext uri="{FF2B5EF4-FFF2-40B4-BE49-F238E27FC236}">
                    <a16:creationId xmlns:a16="http://schemas.microsoft.com/office/drawing/2014/main" id="{329D389E-22CF-4971-90B0-85CBB6C538D6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42" name="Rounded Rectangle 4">
                <a:extLst>
                  <a:ext uri="{FF2B5EF4-FFF2-40B4-BE49-F238E27FC236}">
                    <a16:creationId xmlns:a16="http://schemas.microsoft.com/office/drawing/2014/main" id="{46A4525D-64D9-46A5-A805-05A9D264E083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43" name="Rounded Rectangle 4">
                <a:extLst>
                  <a:ext uri="{FF2B5EF4-FFF2-40B4-BE49-F238E27FC236}">
                    <a16:creationId xmlns:a16="http://schemas.microsoft.com/office/drawing/2014/main" id="{9898DF09-E6D2-4464-9C55-6EB6B9D85649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44" name="Rounded Rectangle 4">
                <a:extLst>
                  <a:ext uri="{FF2B5EF4-FFF2-40B4-BE49-F238E27FC236}">
                    <a16:creationId xmlns:a16="http://schemas.microsoft.com/office/drawing/2014/main" id="{104EB6C0-E5B7-4F64-8DF4-10EC60CB92BA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942C1551-1AA5-4E4D-9E53-A256250C8ECA}"/>
                </a:ext>
              </a:extLst>
            </p:cNvPr>
            <p:cNvGrpSpPr/>
            <p:nvPr/>
          </p:nvGrpSpPr>
          <p:grpSpPr>
            <a:xfrm>
              <a:off x="4364011" y="2230880"/>
              <a:ext cx="1246163" cy="2409434"/>
              <a:chOff x="6917531" y="2230880"/>
              <a:chExt cx="1246163" cy="2409434"/>
            </a:xfrm>
          </p:grpSpPr>
          <p:sp>
            <p:nvSpPr>
              <p:cNvPr id="246" name="Rounded Rectangle 4">
                <a:extLst>
                  <a:ext uri="{FF2B5EF4-FFF2-40B4-BE49-F238E27FC236}">
                    <a16:creationId xmlns:a16="http://schemas.microsoft.com/office/drawing/2014/main" id="{084D0305-580F-42B7-BC28-1BD2C45F6431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47" name="Rounded Rectangle 4">
                <a:extLst>
                  <a:ext uri="{FF2B5EF4-FFF2-40B4-BE49-F238E27FC236}">
                    <a16:creationId xmlns:a16="http://schemas.microsoft.com/office/drawing/2014/main" id="{C86280CF-3DE5-4F10-9004-039E9D6DB1A9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48" name="Rounded Rectangle 4">
                <a:extLst>
                  <a:ext uri="{FF2B5EF4-FFF2-40B4-BE49-F238E27FC236}">
                    <a16:creationId xmlns:a16="http://schemas.microsoft.com/office/drawing/2014/main" id="{EA841009-048E-43EB-BA3E-D7BA2C428FCA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49" name="Rounded Rectangle 4">
                <a:extLst>
                  <a:ext uri="{FF2B5EF4-FFF2-40B4-BE49-F238E27FC236}">
                    <a16:creationId xmlns:a16="http://schemas.microsoft.com/office/drawing/2014/main" id="{9E804FDB-76EE-4A05-B299-1ED0C9FB5E0F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0" name="Rounded Rectangle 4">
                <a:extLst>
                  <a:ext uri="{FF2B5EF4-FFF2-40B4-BE49-F238E27FC236}">
                    <a16:creationId xmlns:a16="http://schemas.microsoft.com/office/drawing/2014/main" id="{BCE7E7EE-A631-4F81-AC89-1F9C59744E1F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1" name="Rounded Rectangle 4">
                <a:extLst>
                  <a:ext uri="{FF2B5EF4-FFF2-40B4-BE49-F238E27FC236}">
                    <a16:creationId xmlns:a16="http://schemas.microsoft.com/office/drawing/2014/main" id="{5DA76004-CEE6-4DE4-A6DB-2E89ADC89681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2" name="Rounded Rectangle 4">
                <a:extLst>
                  <a:ext uri="{FF2B5EF4-FFF2-40B4-BE49-F238E27FC236}">
                    <a16:creationId xmlns:a16="http://schemas.microsoft.com/office/drawing/2014/main" id="{4531FEFB-3C75-4909-B060-DA91E244A780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3" name="Rounded Rectangle 4">
                <a:extLst>
                  <a:ext uri="{FF2B5EF4-FFF2-40B4-BE49-F238E27FC236}">
                    <a16:creationId xmlns:a16="http://schemas.microsoft.com/office/drawing/2014/main" id="{F39136AE-0A14-476E-8076-015902163ECC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4" name="Rounded Rectangle 4">
                <a:extLst>
                  <a:ext uri="{FF2B5EF4-FFF2-40B4-BE49-F238E27FC236}">
                    <a16:creationId xmlns:a16="http://schemas.microsoft.com/office/drawing/2014/main" id="{37E1D0C5-643D-45B5-BAE7-4B3C802DF7C0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5" name="Rounded Rectangle 4">
                <a:extLst>
                  <a:ext uri="{FF2B5EF4-FFF2-40B4-BE49-F238E27FC236}">
                    <a16:creationId xmlns:a16="http://schemas.microsoft.com/office/drawing/2014/main" id="{36500E4E-C886-4D0E-A1B3-6CB495AA5F06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6" name="Rounded Rectangle 4">
                <a:extLst>
                  <a:ext uri="{FF2B5EF4-FFF2-40B4-BE49-F238E27FC236}">
                    <a16:creationId xmlns:a16="http://schemas.microsoft.com/office/drawing/2014/main" id="{95CBF523-B8DF-4807-918F-76FF52FDB6C1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7" name="Rounded Rectangle 4">
                <a:extLst>
                  <a:ext uri="{FF2B5EF4-FFF2-40B4-BE49-F238E27FC236}">
                    <a16:creationId xmlns:a16="http://schemas.microsoft.com/office/drawing/2014/main" id="{E951EE82-195F-4DA2-8FFA-2FC1CBE394C7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8" name="Rounded Rectangle 4">
                <a:extLst>
                  <a:ext uri="{FF2B5EF4-FFF2-40B4-BE49-F238E27FC236}">
                    <a16:creationId xmlns:a16="http://schemas.microsoft.com/office/drawing/2014/main" id="{021E6482-5452-4AC2-A58A-D80872FC55A3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59" name="Rounded Rectangle 4">
                <a:extLst>
                  <a:ext uri="{FF2B5EF4-FFF2-40B4-BE49-F238E27FC236}">
                    <a16:creationId xmlns:a16="http://schemas.microsoft.com/office/drawing/2014/main" id="{5A43BCA8-D743-4C62-B0DC-CFD413BAB7AF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60" name="Rounded Rectangle 4">
                <a:extLst>
                  <a:ext uri="{FF2B5EF4-FFF2-40B4-BE49-F238E27FC236}">
                    <a16:creationId xmlns:a16="http://schemas.microsoft.com/office/drawing/2014/main" id="{7B8BD943-A54D-4557-87BB-92400FBB47E9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61" name="Group 260">
              <a:extLst>
                <a:ext uri="{FF2B5EF4-FFF2-40B4-BE49-F238E27FC236}">
                  <a16:creationId xmlns:a16="http://schemas.microsoft.com/office/drawing/2014/main" id="{8DB214FB-328D-4CBE-A2A2-4FC3B21A2B58}"/>
                </a:ext>
              </a:extLst>
            </p:cNvPr>
            <p:cNvGrpSpPr/>
            <p:nvPr/>
          </p:nvGrpSpPr>
          <p:grpSpPr>
            <a:xfrm>
              <a:off x="5628121" y="2224038"/>
              <a:ext cx="1246163" cy="2409434"/>
              <a:chOff x="6917531" y="2230880"/>
              <a:chExt cx="1246163" cy="2409434"/>
            </a:xfrm>
          </p:grpSpPr>
          <p:sp>
            <p:nvSpPr>
              <p:cNvPr id="262" name="Rounded Rectangle 4">
                <a:extLst>
                  <a:ext uri="{FF2B5EF4-FFF2-40B4-BE49-F238E27FC236}">
                    <a16:creationId xmlns:a16="http://schemas.microsoft.com/office/drawing/2014/main" id="{8BA4E98A-8A67-41BE-B070-DAA1D8F41E3D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63" name="Rounded Rectangle 4">
                <a:extLst>
                  <a:ext uri="{FF2B5EF4-FFF2-40B4-BE49-F238E27FC236}">
                    <a16:creationId xmlns:a16="http://schemas.microsoft.com/office/drawing/2014/main" id="{618E283F-45F9-45DA-B806-56F36B9082DC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64" name="Rounded Rectangle 4">
                <a:extLst>
                  <a:ext uri="{FF2B5EF4-FFF2-40B4-BE49-F238E27FC236}">
                    <a16:creationId xmlns:a16="http://schemas.microsoft.com/office/drawing/2014/main" id="{12468C6B-C199-440B-9B9E-5EB70AF4D46D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65" name="Rounded Rectangle 4">
                <a:extLst>
                  <a:ext uri="{FF2B5EF4-FFF2-40B4-BE49-F238E27FC236}">
                    <a16:creationId xmlns:a16="http://schemas.microsoft.com/office/drawing/2014/main" id="{BBF5D292-E63B-49FC-9B35-F2B300795EBF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66" name="Rounded Rectangle 4">
                <a:extLst>
                  <a:ext uri="{FF2B5EF4-FFF2-40B4-BE49-F238E27FC236}">
                    <a16:creationId xmlns:a16="http://schemas.microsoft.com/office/drawing/2014/main" id="{44BA0C52-3D40-4D8B-BEAA-C9C9CC5B5096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67" name="Rounded Rectangle 4">
                <a:extLst>
                  <a:ext uri="{FF2B5EF4-FFF2-40B4-BE49-F238E27FC236}">
                    <a16:creationId xmlns:a16="http://schemas.microsoft.com/office/drawing/2014/main" id="{CCA1EAC4-BB79-4CF9-8B7A-E6E580673ADA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68" name="Rounded Rectangle 4">
                <a:extLst>
                  <a:ext uri="{FF2B5EF4-FFF2-40B4-BE49-F238E27FC236}">
                    <a16:creationId xmlns:a16="http://schemas.microsoft.com/office/drawing/2014/main" id="{381225A7-84B5-413A-9224-A445BC9C6737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69" name="Rounded Rectangle 4">
                <a:extLst>
                  <a:ext uri="{FF2B5EF4-FFF2-40B4-BE49-F238E27FC236}">
                    <a16:creationId xmlns:a16="http://schemas.microsoft.com/office/drawing/2014/main" id="{688F7576-450A-4092-868F-B1A3E62E5F75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70" name="Rounded Rectangle 4">
                <a:extLst>
                  <a:ext uri="{FF2B5EF4-FFF2-40B4-BE49-F238E27FC236}">
                    <a16:creationId xmlns:a16="http://schemas.microsoft.com/office/drawing/2014/main" id="{5BC6FAC7-738B-4F21-A1B0-49C26786B72C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71" name="Rounded Rectangle 4">
                <a:extLst>
                  <a:ext uri="{FF2B5EF4-FFF2-40B4-BE49-F238E27FC236}">
                    <a16:creationId xmlns:a16="http://schemas.microsoft.com/office/drawing/2014/main" id="{46F54B44-EBE4-43A7-ABE2-C94F5E9FE145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72" name="Rounded Rectangle 4">
                <a:extLst>
                  <a:ext uri="{FF2B5EF4-FFF2-40B4-BE49-F238E27FC236}">
                    <a16:creationId xmlns:a16="http://schemas.microsoft.com/office/drawing/2014/main" id="{9853D659-4DCB-4CA7-8FB1-A49219A3BFDF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73" name="Rounded Rectangle 4">
                <a:extLst>
                  <a:ext uri="{FF2B5EF4-FFF2-40B4-BE49-F238E27FC236}">
                    <a16:creationId xmlns:a16="http://schemas.microsoft.com/office/drawing/2014/main" id="{6C8F21BE-C122-41B7-8CC1-2996172C382B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74" name="Rounded Rectangle 4">
                <a:extLst>
                  <a:ext uri="{FF2B5EF4-FFF2-40B4-BE49-F238E27FC236}">
                    <a16:creationId xmlns:a16="http://schemas.microsoft.com/office/drawing/2014/main" id="{B4CAD02A-02AB-4422-9ED5-EE6FC2B4711A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75" name="Rounded Rectangle 4">
                <a:extLst>
                  <a:ext uri="{FF2B5EF4-FFF2-40B4-BE49-F238E27FC236}">
                    <a16:creationId xmlns:a16="http://schemas.microsoft.com/office/drawing/2014/main" id="{6CEA6FD2-1E62-4185-A3EF-F384C6E22219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76" name="Rounded Rectangle 4">
                <a:extLst>
                  <a:ext uri="{FF2B5EF4-FFF2-40B4-BE49-F238E27FC236}">
                    <a16:creationId xmlns:a16="http://schemas.microsoft.com/office/drawing/2014/main" id="{5D47C90E-495C-411A-B2CD-6142222F54F1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426676C9-2A60-47DE-941E-145D1D83849B}"/>
                </a:ext>
              </a:extLst>
            </p:cNvPr>
            <p:cNvGrpSpPr/>
            <p:nvPr/>
          </p:nvGrpSpPr>
          <p:grpSpPr>
            <a:xfrm>
              <a:off x="8190813" y="2230880"/>
              <a:ext cx="1246163" cy="2409434"/>
              <a:chOff x="6917531" y="2230880"/>
              <a:chExt cx="1246163" cy="2409434"/>
            </a:xfrm>
          </p:grpSpPr>
          <p:sp>
            <p:nvSpPr>
              <p:cNvPr id="278" name="Rounded Rectangle 4">
                <a:extLst>
                  <a:ext uri="{FF2B5EF4-FFF2-40B4-BE49-F238E27FC236}">
                    <a16:creationId xmlns:a16="http://schemas.microsoft.com/office/drawing/2014/main" id="{378F9529-ACB9-4436-AD40-178850D2E4E3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79" name="Rounded Rectangle 4">
                <a:extLst>
                  <a:ext uri="{FF2B5EF4-FFF2-40B4-BE49-F238E27FC236}">
                    <a16:creationId xmlns:a16="http://schemas.microsoft.com/office/drawing/2014/main" id="{5A101876-436C-4F97-9C64-A82296FF4C95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0" name="Rounded Rectangle 4">
                <a:extLst>
                  <a:ext uri="{FF2B5EF4-FFF2-40B4-BE49-F238E27FC236}">
                    <a16:creationId xmlns:a16="http://schemas.microsoft.com/office/drawing/2014/main" id="{21034625-E9AC-4AE8-B47D-7D4FE849D709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1" name="Rounded Rectangle 4">
                <a:extLst>
                  <a:ext uri="{FF2B5EF4-FFF2-40B4-BE49-F238E27FC236}">
                    <a16:creationId xmlns:a16="http://schemas.microsoft.com/office/drawing/2014/main" id="{0C3266F0-4349-4F2C-A416-399F0B51ADA0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2" name="Rounded Rectangle 4">
                <a:extLst>
                  <a:ext uri="{FF2B5EF4-FFF2-40B4-BE49-F238E27FC236}">
                    <a16:creationId xmlns:a16="http://schemas.microsoft.com/office/drawing/2014/main" id="{203CBC69-F7F7-4257-922B-DABBE0B44D96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3" name="Rounded Rectangle 4">
                <a:extLst>
                  <a:ext uri="{FF2B5EF4-FFF2-40B4-BE49-F238E27FC236}">
                    <a16:creationId xmlns:a16="http://schemas.microsoft.com/office/drawing/2014/main" id="{33DEB6E7-AFE4-43F1-B8EE-BC7F475980C5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4" name="Rounded Rectangle 4">
                <a:extLst>
                  <a:ext uri="{FF2B5EF4-FFF2-40B4-BE49-F238E27FC236}">
                    <a16:creationId xmlns:a16="http://schemas.microsoft.com/office/drawing/2014/main" id="{A3C5CAE3-2353-41A7-9D18-29A83503A8A4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5" name="Rounded Rectangle 4">
                <a:extLst>
                  <a:ext uri="{FF2B5EF4-FFF2-40B4-BE49-F238E27FC236}">
                    <a16:creationId xmlns:a16="http://schemas.microsoft.com/office/drawing/2014/main" id="{BE2E5789-71A4-480C-A379-DF5BFCE1321E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6" name="Rounded Rectangle 4">
                <a:extLst>
                  <a:ext uri="{FF2B5EF4-FFF2-40B4-BE49-F238E27FC236}">
                    <a16:creationId xmlns:a16="http://schemas.microsoft.com/office/drawing/2014/main" id="{AD3CFD04-C719-4C0F-848C-74DEC071862D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7" name="Rounded Rectangle 4">
                <a:extLst>
                  <a:ext uri="{FF2B5EF4-FFF2-40B4-BE49-F238E27FC236}">
                    <a16:creationId xmlns:a16="http://schemas.microsoft.com/office/drawing/2014/main" id="{72601D26-36B0-4C38-9199-7CB72B19B983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8" name="Rounded Rectangle 4">
                <a:extLst>
                  <a:ext uri="{FF2B5EF4-FFF2-40B4-BE49-F238E27FC236}">
                    <a16:creationId xmlns:a16="http://schemas.microsoft.com/office/drawing/2014/main" id="{70EC9DB8-D2C9-4A6C-894A-0359CFD7F468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89" name="Rounded Rectangle 4">
                <a:extLst>
                  <a:ext uri="{FF2B5EF4-FFF2-40B4-BE49-F238E27FC236}">
                    <a16:creationId xmlns:a16="http://schemas.microsoft.com/office/drawing/2014/main" id="{4AF146C2-E085-4498-A3BC-97E686CCFD1C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90" name="Rounded Rectangle 4">
                <a:extLst>
                  <a:ext uri="{FF2B5EF4-FFF2-40B4-BE49-F238E27FC236}">
                    <a16:creationId xmlns:a16="http://schemas.microsoft.com/office/drawing/2014/main" id="{54BE22E1-22A9-47DB-9665-E3C80101CADD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91" name="Rounded Rectangle 4">
                <a:extLst>
                  <a:ext uri="{FF2B5EF4-FFF2-40B4-BE49-F238E27FC236}">
                    <a16:creationId xmlns:a16="http://schemas.microsoft.com/office/drawing/2014/main" id="{9128887E-1822-4F91-B2EE-C956BC42664B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92" name="Rounded Rectangle 4">
                <a:extLst>
                  <a:ext uri="{FF2B5EF4-FFF2-40B4-BE49-F238E27FC236}">
                    <a16:creationId xmlns:a16="http://schemas.microsoft.com/office/drawing/2014/main" id="{D71C1EBD-9A52-4760-A683-78BC581E29E6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</p:grpSp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E3CEC5F8-2DDF-46C7-82BF-ACDC5D371348}"/>
                </a:ext>
              </a:extLst>
            </p:cNvPr>
            <p:cNvGrpSpPr/>
            <p:nvPr/>
          </p:nvGrpSpPr>
          <p:grpSpPr>
            <a:xfrm>
              <a:off x="9483204" y="2230880"/>
              <a:ext cx="1246163" cy="2409434"/>
              <a:chOff x="6917531" y="2230880"/>
              <a:chExt cx="1246163" cy="2409434"/>
            </a:xfrm>
          </p:grpSpPr>
          <p:sp>
            <p:nvSpPr>
              <p:cNvPr id="294" name="Rounded Rectangle 4">
                <a:extLst>
                  <a:ext uri="{FF2B5EF4-FFF2-40B4-BE49-F238E27FC236}">
                    <a16:creationId xmlns:a16="http://schemas.microsoft.com/office/drawing/2014/main" id="{2CB1E10F-3B21-4F20-B790-2EABD2942FDF}"/>
                  </a:ext>
                </a:extLst>
              </p:cNvPr>
              <p:cNvSpPr/>
              <p:nvPr/>
            </p:nvSpPr>
            <p:spPr>
              <a:xfrm>
                <a:off x="6935144" y="223088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95" name="Rounded Rectangle 4">
                <a:extLst>
                  <a:ext uri="{FF2B5EF4-FFF2-40B4-BE49-F238E27FC236}">
                    <a16:creationId xmlns:a16="http://schemas.microsoft.com/office/drawing/2014/main" id="{EE136372-D5B4-44F7-880C-6DC2A89D0601}"/>
                  </a:ext>
                </a:extLst>
              </p:cNvPr>
              <p:cNvSpPr/>
              <p:nvPr/>
            </p:nvSpPr>
            <p:spPr>
              <a:xfrm>
                <a:off x="6933576" y="239287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96" name="Rounded Rectangle 4">
                <a:extLst>
                  <a:ext uri="{FF2B5EF4-FFF2-40B4-BE49-F238E27FC236}">
                    <a16:creationId xmlns:a16="http://schemas.microsoft.com/office/drawing/2014/main" id="{CA98CC9E-5FB2-4087-B4D9-A960B579A56C}"/>
                  </a:ext>
                </a:extLst>
              </p:cNvPr>
              <p:cNvSpPr/>
              <p:nvPr/>
            </p:nvSpPr>
            <p:spPr>
              <a:xfrm>
                <a:off x="6928526" y="25533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97" name="Rounded Rectangle 4">
                <a:extLst>
                  <a:ext uri="{FF2B5EF4-FFF2-40B4-BE49-F238E27FC236}">
                    <a16:creationId xmlns:a16="http://schemas.microsoft.com/office/drawing/2014/main" id="{316679D8-87F7-46BE-8ABD-A206BA0500AE}"/>
                  </a:ext>
                </a:extLst>
              </p:cNvPr>
              <p:cNvSpPr/>
              <p:nvPr/>
            </p:nvSpPr>
            <p:spPr>
              <a:xfrm>
                <a:off x="6936885" y="271164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98" name="Rounded Rectangle 4">
                <a:extLst>
                  <a:ext uri="{FF2B5EF4-FFF2-40B4-BE49-F238E27FC236}">
                    <a16:creationId xmlns:a16="http://schemas.microsoft.com/office/drawing/2014/main" id="{D112AE8F-BC0F-4DC5-A468-0103858089DB}"/>
                  </a:ext>
                </a:extLst>
              </p:cNvPr>
              <p:cNvSpPr/>
              <p:nvPr/>
            </p:nvSpPr>
            <p:spPr>
              <a:xfrm>
                <a:off x="6925890" y="2883069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299" name="Rounded Rectangle 4">
                <a:extLst>
                  <a:ext uri="{FF2B5EF4-FFF2-40B4-BE49-F238E27FC236}">
                    <a16:creationId xmlns:a16="http://schemas.microsoft.com/office/drawing/2014/main" id="{A9F2854F-D1C0-4583-8B46-5A569DEE5ABD}"/>
                  </a:ext>
                </a:extLst>
              </p:cNvPr>
              <p:cNvSpPr/>
              <p:nvPr/>
            </p:nvSpPr>
            <p:spPr>
              <a:xfrm>
                <a:off x="6939694" y="3043495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300" name="Rounded Rectangle 4">
                <a:extLst>
                  <a:ext uri="{FF2B5EF4-FFF2-40B4-BE49-F238E27FC236}">
                    <a16:creationId xmlns:a16="http://schemas.microsoft.com/office/drawing/2014/main" id="{19EDD28C-ACF2-4D60-B588-616F37EE7747}"/>
                  </a:ext>
                </a:extLst>
              </p:cNvPr>
              <p:cNvSpPr/>
              <p:nvPr/>
            </p:nvSpPr>
            <p:spPr>
              <a:xfrm>
                <a:off x="6936885" y="31957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48C13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301" name="Rounded Rectangle 4">
                <a:extLst>
                  <a:ext uri="{FF2B5EF4-FFF2-40B4-BE49-F238E27FC236}">
                    <a16:creationId xmlns:a16="http://schemas.microsoft.com/office/drawing/2014/main" id="{7762BBF2-8248-44DD-A221-FCA02C7D8070}"/>
                  </a:ext>
                </a:extLst>
              </p:cNvPr>
              <p:cNvSpPr/>
              <p:nvPr/>
            </p:nvSpPr>
            <p:spPr>
              <a:xfrm>
                <a:off x="6935317" y="3357786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FF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302" name="Rounded Rectangle 4">
                <a:extLst>
                  <a:ext uri="{FF2B5EF4-FFF2-40B4-BE49-F238E27FC236}">
                    <a16:creationId xmlns:a16="http://schemas.microsoft.com/office/drawing/2014/main" id="{7CD0811F-C30E-4BFE-BEBB-C368F9A2F1A5}"/>
                  </a:ext>
                </a:extLst>
              </p:cNvPr>
              <p:cNvSpPr/>
              <p:nvPr/>
            </p:nvSpPr>
            <p:spPr>
              <a:xfrm>
                <a:off x="6930267" y="3518212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rgbClr val="FF000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303" name="Rounded Rectangle 4">
                <a:extLst>
                  <a:ext uri="{FF2B5EF4-FFF2-40B4-BE49-F238E27FC236}">
                    <a16:creationId xmlns:a16="http://schemas.microsoft.com/office/drawing/2014/main" id="{094338F7-3AC6-43E2-8237-E005AAA5DF80}"/>
                  </a:ext>
                </a:extLst>
              </p:cNvPr>
              <p:cNvSpPr/>
              <p:nvPr/>
            </p:nvSpPr>
            <p:spPr>
              <a:xfrm>
                <a:off x="6930267" y="3684053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304" name="Rounded Rectangle 4">
                <a:extLst>
                  <a:ext uri="{FF2B5EF4-FFF2-40B4-BE49-F238E27FC236}">
                    <a16:creationId xmlns:a16="http://schemas.microsoft.com/office/drawing/2014/main" id="{E4BE1345-C062-4172-B51B-967ACC7C13C2}"/>
                  </a:ext>
                </a:extLst>
              </p:cNvPr>
              <p:cNvSpPr/>
              <p:nvPr/>
            </p:nvSpPr>
            <p:spPr>
              <a:xfrm>
                <a:off x="6928699" y="3846051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305" name="Rounded Rectangle 4">
                <a:extLst>
                  <a:ext uri="{FF2B5EF4-FFF2-40B4-BE49-F238E27FC236}">
                    <a16:creationId xmlns:a16="http://schemas.microsoft.com/office/drawing/2014/main" id="{F81FB1E1-9290-4DE4-84E1-C69A0DE41D96}"/>
                  </a:ext>
                </a:extLst>
              </p:cNvPr>
              <p:cNvSpPr/>
              <p:nvPr/>
            </p:nvSpPr>
            <p:spPr>
              <a:xfrm>
                <a:off x="6923649" y="401590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306" name="Rounded Rectangle 4">
                <a:extLst>
                  <a:ext uri="{FF2B5EF4-FFF2-40B4-BE49-F238E27FC236}">
                    <a16:creationId xmlns:a16="http://schemas.microsoft.com/office/drawing/2014/main" id="{3C143098-61FB-429A-B7FF-774082924B1B}"/>
                  </a:ext>
                </a:extLst>
              </p:cNvPr>
              <p:cNvSpPr/>
              <p:nvPr/>
            </p:nvSpPr>
            <p:spPr>
              <a:xfrm>
                <a:off x="6917531" y="4173890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307" name="Rounded Rectangle 4">
                <a:extLst>
                  <a:ext uri="{FF2B5EF4-FFF2-40B4-BE49-F238E27FC236}">
                    <a16:creationId xmlns:a16="http://schemas.microsoft.com/office/drawing/2014/main" id="{C7F7DCD9-1CA0-4069-BAD1-6EDF955ACCAD}"/>
                  </a:ext>
                </a:extLst>
              </p:cNvPr>
              <p:cNvSpPr/>
              <p:nvPr/>
            </p:nvSpPr>
            <p:spPr>
              <a:xfrm>
                <a:off x="6925390" y="4335888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  <p:sp>
            <p:nvSpPr>
              <p:cNvPr id="308" name="Rounded Rectangle 4">
                <a:extLst>
                  <a:ext uri="{FF2B5EF4-FFF2-40B4-BE49-F238E27FC236}">
                    <a16:creationId xmlns:a16="http://schemas.microsoft.com/office/drawing/2014/main" id="{B812D91A-F93E-489A-A842-8C08EE01A003}"/>
                  </a:ext>
                </a:extLst>
              </p:cNvPr>
              <p:cNvSpPr/>
              <p:nvPr/>
            </p:nvSpPr>
            <p:spPr>
              <a:xfrm>
                <a:off x="6920340" y="4496314"/>
                <a:ext cx="1224000" cy="144000"/>
              </a:xfrm>
              <a:prstGeom prst="roundRect">
                <a:avLst>
                  <a:gd name="adj" fmla="val 9314"/>
                </a:avLst>
              </a:prstGeom>
              <a:solidFill>
                <a:schemeClr val="bg1">
                  <a:lumMod val="75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914217"/>
                <a:endParaRPr lang="en-US" sz="1600" kern="0" dirty="0">
                  <a:solidFill>
                    <a:schemeClr val="bg1"/>
                  </a:solidFill>
                  <a:latin typeface="Lato Light" panose="020F0502020204030203" pitchFamily="34" charset="0"/>
                </a:endParaRPr>
              </a:p>
            </p:txBody>
          </p:sp>
        </p:grpSp>
      </p:grpSp>
      <p:sp>
        <p:nvSpPr>
          <p:cNvPr id="310" name="TextBox 309">
            <a:extLst>
              <a:ext uri="{FF2B5EF4-FFF2-40B4-BE49-F238E27FC236}">
                <a16:creationId xmlns:a16="http://schemas.microsoft.com/office/drawing/2014/main" id="{A556DD56-ED51-4F0B-B21F-6E791C6C04C7}"/>
              </a:ext>
            </a:extLst>
          </p:cNvPr>
          <p:cNvSpPr txBox="1"/>
          <p:nvPr/>
        </p:nvSpPr>
        <p:spPr>
          <a:xfrm>
            <a:off x="-2" y="19076"/>
            <a:ext cx="5917476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Account Management with emphasis on efficiency &amp; cost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31562A-0BE8-456D-8A9B-E2ECAEB61F84}"/>
              </a:ext>
            </a:extLst>
          </p:cNvPr>
          <p:cNvGrpSpPr/>
          <p:nvPr/>
        </p:nvGrpSpPr>
        <p:grpSpPr>
          <a:xfrm>
            <a:off x="8166247" y="1244342"/>
            <a:ext cx="2558676" cy="637918"/>
            <a:chOff x="8166247" y="395929"/>
            <a:chExt cx="2558676" cy="637918"/>
          </a:xfrm>
        </p:grpSpPr>
        <p:sp>
          <p:nvSpPr>
            <p:cNvPr id="185" name="Rounded Rectangle 4">
              <a:extLst>
                <a:ext uri="{FF2B5EF4-FFF2-40B4-BE49-F238E27FC236}">
                  <a16:creationId xmlns:a16="http://schemas.microsoft.com/office/drawing/2014/main" id="{323931F8-9516-4B34-89F5-BCD12F030DF1}"/>
                </a:ext>
              </a:extLst>
            </p:cNvPr>
            <p:cNvSpPr/>
            <p:nvPr/>
          </p:nvSpPr>
          <p:spPr>
            <a:xfrm>
              <a:off x="8172865" y="564995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8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Grow </a:t>
              </a:r>
            </a:p>
          </p:txBody>
        </p:sp>
        <p:sp>
          <p:nvSpPr>
            <p:cNvPr id="187" name="Rounded Rectangle 4">
              <a:extLst>
                <a:ext uri="{FF2B5EF4-FFF2-40B4-BE49-F238E27FC236}">
                  <a16:creationId xmlns:a16="http://schemas.microsoft.com/office/drawing/2014/main" id="{55A177E5-7A2B-4F4E-B2B4-467DF9E8E8A7}"/>
                </a:ext>
              </a:extLst>
            </p:cNvPr>
            <p:cNvSpPr/>
            <p:nvPr/>
          </p:nvSpPr>
          <p:spPr>
            <a:xfrm>
              <a:off x="8171297" y="726993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800" kern="0" dirty="0">
                  <a:latin typeface="Lato Light" panose="020F0502020204030203" pitchFamily="34" charset="0"/>
                </a:rPr>
                <a:t>Manage</a:t>
              </a:r>
            </a:p>
          </p:txBody>
        </p:sp>
        <p:sp>
          <p:nvSpPr>
            <p:cNvPr id="189" name="Rounded Rectangle 4">
              <a:extLst>
                <a:ext uri="{FF2B5EF4-FFF2-40B4-BE49-F238E27FC236}">
                  <a16:creationId xmlns:a16="http://schemas.microsoft.com/office/drawing/2014/main" id="{F83F93A0-D909-402B-A25C-213260EE02EE}"/>
                </a:ext>
              </a:extLst>
            </p:cNvPr>
            <p:cNvSpPr/>
            <p:nvPr/>
          </p:nvSpPr>
          <p:spPr>
            <a:xfrm>
              <a:off x="8166247" y="887419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8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Maintain</a:t>
              </a:r>
            </a:p>
          </p:txBody>
        </p:sp>
        <p:sp>
          <p:nvSpPr>
            <p:cNvPr id="191" name="Rounded Rectangle 4">
              <a:extLst>
                <a:ext uri="{FF2B5EF4-FFF2-40B4-BE49-F238E27FC236}">
                  <a16:creationId xmlns:a16="http://schemas.microsoft.com/office/drawing/2014/main" id="{A3A543B9-6936-4C7E-9F7D-B6993E8B20D8}"/>
                </a:ext>
              </a:extLst>
            </p:cNvPr>
            <p:cNvSpPr/>
            <p:nvPr/>
          </p:nvSpPr>
          <p:spPr>
            <a:xfrm>
              <a:off x="9463066" y="567423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48C13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8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&gt; 1,000,000 $</a:t>
              </a:r>
            </a:p>
          </p:txBody>
        </p:sp>
        <p:sp>
          <p:nvSpPr>
            <p:cNvPr id="193" name="Rounded Rectangle 4">
              <a:extLst>
                <a:ext uri="{FF2B5EF4-FFF2-40B4-BE49-F238E27FC236}">
                  <a16:creationId xmlns:a16="http://schemas.microsoft.com/office/drawing/2014/main" id="{654B389A-501E-4BE8-8E32-DF0079A548AE}"/>
                </a:ext>
              </a:extLst>
            </p:cNvPr>
            <p:cNvSpPr/>
            <p:nvPr/>
          </p:nvSpPr>
          <p:spPr>
            <a:xfrm>
              <a:off x="9461498" y="729421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800" kern="0" dirty="0">
                  <a:latin typeface="Lato Light" panose="020F0502020204030203" pitchFamily="34" charset="0"/>
                </a:rPr>
                <a:t>&gt; 500,000 $</a:t>
              </a:r>
            </a:p>
          </p:txBody>
        </p:sp>
        <p:sp>
          <p:nvSpPr>
            <p:cNvPr id="195" name="Rounded Rectangle 4">
              <a:extLst>
                <a:ext uri="{FF2B5EF4-FFF2-40B4-BE49-F238E27FC236}">
                  <a16:creationId xmlns:a16="http://schemas.microsoft.com/office/drawing/2014/main" id="{F4E652D0-EB96-4715-9A1F-B2DFA47919B2}"/>
                </a:ext>
              </a:extLst>
            </p:cNvPr>
            <p:cNvSpPr/>
            <p:nvPr/>
          </p:nvSpPr>
          <p:spPr>
            <a:xfrm>
              <a:off x="9456448" y="889847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FF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8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&gt; 50,000 $</a:t>
              </a:r>
            </a:p>
          </p:txBody>
        </p:sp>
        <p:sp>
          <p:nvSpPr>
            <p:cNvPr id="312" name="Rounded Rectangle 4">
              <a:extLst>
                <a:ext uri="{FF2B5EF4-FFF2-40B4-BE49-F238E27FC236}">
                  <a16:creationId xmlns:a16="http://schemas.microsoft.com/office/drawing/2014/main" id="{FE81F276-6100-4BA3-A366-BE02BE0C985B}"/>
                </a:ext>
              </a:extLst>
            </p:cNvPr>
            <p:cNvSpPr/>
            <p:nvPr/>
          </p:nvSpPr>
          <p:spPr>
            <a:xfrm>
              <a:off x="8174722" y="395929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0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Ac Strategy </a:t>
              </a:r>
            </a:p>
          </p:txBody>
        </p:sp>
        <p:sp>
          <p:nvSpPr>
            <p:cNvPr id="314" name="Rounded Rectangle 4">
              <a:extLst>
                <a:ext uri="{FF2B5EF4-FFF2-40B4-BE49-F238E27FC236}">
                  <a16:creationId xmlns:a16="http://schemas.microsoft.com/office/drawing/2014/main" id="{AF48F4C7-24F0-4565-A89A-B9D29DB53D30}"/>
                </a:ext>
              </a:extLst>
            </p:cNvPr>
            <p:cNvSpPr/>
            <p:nvPr/>
          </p:nvSpPr>
          <p:spPr>
            <a:xfrm>
              <a:off x="9464923" y="398357"/>
              <a:ext cx="1260000" cy="144000"/>
            </a:xfrm>
            <a:prstGeom prst="roundRect">
              <a:avLst>
                <a:gd name="adj" fmla="val 9314"/>
              </a:avLst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 defTabSz="914217"/>
              <a:r>
                <a:rPr lang="en-US" sz="1000" kern="0" dirty="0">
                  <a:solidFill>
                    <a:schemeClr val="bg1"/>
                  </a:solidFill>
                  <a:latin typeface="Lato Light" panose="020F0502020204030203" pitchFamily="34" charset="0"/>
                </a:rPr>
                <a:t>AC Classification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65C61EF-4B0A-4577-AA86-43C4E0D6EFFA}"/>
              </a:ext>
            </a:extLst>
          </p:cNvPr>
          <p:cNvSpPr txBox="1"/>
          <p:nvPr/>
        </p:nvSpPr>
        <p:spPr>
          <a:xfrm>
            <a:off x="1687398" y="5275937"/>
            <a:ext cx="8936609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Multi Channel approach is based on efficiency drivers of A) Time ,B) Resources management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Classify accounts into buckets to manage and hand over ( Maintain )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Refocus the sales force on the green and yellow buckets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Transfer the red bucket to inside sales for management and growing across upsell and cross sell capabilities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Review and reclassify accounts every 6 months </a:t>
            </a:r>
          </a:p>
          <a:p>
            <a:pPr marL="285750" indent="-285750">
              <a:buFont typeface="+mj-lt"/>
              <a:buAutoNum type="romanUcPeriod"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Set clear criteria for bucketing customers so no overlap occurs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0AA03E-6FB3-4D50-8B89-AF3DE843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14</a:t>
            </a:fld>
            <a:endParaRPr lang="en-GB"/>
          </a:p>
        </p:txBody>
      </p:sp>
      <p:pic>
        <p:nvPicPr>
          <p:cNvPr id="131" name="Picture 130" descr="Logo&#10;&#10;Description automatically generated">
            <a:extLst>
              <a:ext uri="{FF2B5EF4-FFF2-40B4-BE49-F238E27FC236}">
                <a16:creationId xmlns:a16="http://schemas.microsoft.com/office/drawing/2014/main" id="{8551EB46-1D49-4A38-B252-666A72438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4E376989-5501-A277-E561-ECAFFC474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818410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4B658291-0A4D-452F-9267-F5CD2871102C}"/>
              </a:ext>
            </a:extLst>
          </p:cNvPr>
          <p:cNvSpPr/>
          <p:nvPr/>
        </p:nvSpPr>
        <p:spPr>
          <a:xfrm>
            <a:off x="2274722" y="3968994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33C21B-5569-4C76-82BA-49AE5DBE871D}"/>
              </a:ext>
            </a:extLst>
          </p:cNvPr>
          <p:cNvSpPr txBox="1"/>
          <p:nvPr/>
        </p:nvSpPr>
        <p:spPr>
          <a:xfrm>
            <a:off x="-1" y="19076"/>
            <a:ext cx="5396594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Market Coverage Model.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B46BF0-26F8-4724-AD08-9E27786A3666}"/>
              </a:ext>
            </a:extLst>
          </p:cNvPr>
          <p:cNvSpPr/>
          <p:nvPr/>
        </p:nvSpPr>
        <p:spPr>
          <a:xfrm>
            <a:off x="4151609" y="1666417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6E47748-751B-4491-9F53-A7149411A115}"/>
              </a:ext>
            </a:extLst>
          </p:cNvPr>
          <p:cNvSpPr/>
          <p:nvPr/>
        </p:nvSpPr>
        <p:spPr>
          <a:xfrm>
            <a:off x="2280563" y="1666417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70B197B-4A0E-472A-A042-E2FC2ED40F13}"/>
              </a:ext>
            </a:extLst>
          </p:cNvPr>
          <p:cNvSpPr/>
          <p:nvPr/>
        </p:nvSpPr>
        <p:spPr>
          <a:xfrm>
            <a:off x="2280563" y="4455785"/>
            <a:ext cx="180000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Which Customer and Consumer segments are being targeted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20154F5-1CD5-407A-9745-44ACD89E04E0}"/>
              </a:ext>
            </a:extLst>
          </p:cNvPr>
          <p:cNvSpPr/>
          <p:nvPr/>
        </p:nvSpPr>
        <p:spPr>
          <a:xfrm>
            <a:off x="4151609" y="3962809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2973B2-8D4A-4A47-9A5E-6673626AA339}"/>
              </a:ext>
            </a:extLst>
          </p:cNvPr>
          <p:cNvSpPr/>
          <p:nvPr/>
        </p:nvSpPr>
        <p:spPr>
          <a:xfrm>
            <a:off x="561191" y="1666417"/>
            <a:ext cx="1661941" cy="2223944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Markets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F8A8A1-9985-42BA-972C-98880CE50F9D}"/>
              </a:ext>
            </a:extLst>
          </p:cNvPr>
          <p:cNvSpPr/>
          <p:nvPr/>
        </p:nvSpPr>
        <p:spPr>
          <a:xfrm>
            <a:off x="561191" y="3962809"/>
            <a:ext cx="1661941" cy="1693838"/>
          </a:xfrm>
          <a:prstGeom prst="rect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Customers 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9E3FDD-EC79-4F79-B560-931BDA2DA744}"/>
              </a:ext>
            </a:extLst>
          </p:cNvPr>
          <p:cNvSpPr/>
          <p:nvPr/>
        </p:nvSpPr>
        <p:spPr>
          <a:xfrm>
            <a:off x="6019748" y="1666417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9E15AE7-D857-466C-A7B9-573F63EEA9EA}"/>
              </a:ext>
            </a:extLst>
          </p:cNvPr>
          <p:cNvSpPr/>
          <p:nvPr/>
        </p:nvSpPr>
        <p:spPr>
          <a:xfrm>
            <a:off x="6019748" y="3962809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462B2A-2829-4BA4-B35F-833F5ABAED9D}"/>
              </a:ext>
            </a:extLst>
          </p:cNvPr>
          <p:cNvSpPr/>
          <p:nvPr/>
        </p:nvSpPr>
        <p:spPr>
          <a:xfrm>
            <a:off x="2282132" y="1184446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Customers / Markets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AFCF5C4-CA2F-4F1F-B251-B1C811231073}"/>
              </a:ext>
            </a:extLst>
          </p:cNvPr>
          <p:cNvSpPr/>
          <p:nvPr/>
        </p:nvSpPr>
        <p:spPr>
          <a:xfrm>
            <a:off x="4153178" y="1184446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Channel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DCD235A-F850-45EE-97AD-06EC0332A404}"/>
              </a:ext>
            </a:extLst>
          </p:cNvPr>
          <p:cNvSpPr/>
          <p:nvPr/>
        </p:nvSpPr>
        <p:spPr>
          <a:xfrm>
            <a:off x="6011890" y="1184446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Coverage 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2857CDD-E4FD-41FD-B82A-ACF9CA2387BD}"/>
              </a:ext>
            </a:extLst>
          </p:cNvPr>
          <p:cNvSpPr txBox="1"/>
          <p:nvPr/>
        </p:nvSpPr>
        <p:spPr>
          <a:xfrm>
            <a:off x="2260410" y="1935215"/>
            <a:ext cx="1789292" cy="1785104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Markets &amp; Geographic of competitive presence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Key Markets &amp; Segments competitive forces are increasing in local investments and resources for market penetration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Where are the problems and obstacles in these markets  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E1189A4-5C72-4C15-80BF-60EF0BD673A8}"/>
              </a:ext>
            </a:extLst>
          </p:cNvPr>
          <p:cNvSpPr/>
          <p:nvPr/>
        </p:nvSpPr>
        <p:spPr>
          <a:xfrm>
            <a:off x="7880670" y="1653448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C29B37B-83F5-4E35-9336-F7BD74C379DD}"/>
              </a:ext>
            </a:extLst>
          </p:cNvPr>
          <p:cNvSpPr/>
          <p:nvPr/>
        </p:nvSpPr>
        <p:spPr>
          <a:xfrm>
            <a:off x="7880670" y="3949840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909946E-B5D1-4339-85D6-9D4C04B757F9}"/>
              </a:ext>
            </a:extLst>
          </p:cNvPr>
          <p:cNvSpPr/>
          <p:nvPr/>
        </p:nvSpPr>
        <p:spPr>
          <a:xfrm>
            <a:off x="9748809" y="1653448"/>
            <a:ext cx="1800000" cy="222394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EF9559C-F8EF-4D8E-B7EB-D7447BAEF580}"/>
              </a:ext>
            </a:extLst>
          </p:cNvPr>
          <p:cNvSpPr/>
          <p:nvPr/>
        </p:nvSpPr>
        <p:spPr>
          <a:xfrm>
            <a:off x="9748809" y="3949840"/>
            <a:ext cx="1800000" cy="16938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AA81B06-11D5-4C0B-A4D3-6C2683F35F58}"/>
              </a:ext>
            </a:extLst>
          </p:cNvPr>
          <p:cNvSpPr/>
          <p:nvPr/>
        </p:nvSpPr>
        <p:spPr>
          <a:xfrm>
            <a:off x="7882239" y="1171477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Integration 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BFDB2091-28CF-431C-AD40-975268D07A5F}"/>
              </a:ext>
            </a:extLst>
          </p:cNvPr>
          <p:cNvSpPr/>
          <p:nvPr/>
        </p:nvSpPr>
        <p:spPr>
          <a:xfrm>
            <a:off x="9740951" y="1171477"/>
            <a:ext cx="1800000" cy="446040"/>
          </a:xfrm>
          <a:prstGeom prst="rect">
            <a:avLst/>
          </a:prstGeom>
          <a:solidFill>
            <a:srgbClr val="FE7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Results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0078DAC-724D-4932-A970-BBF27E33264B}"/>
              </a:ext>
            </a:extLst>
          </p:cNvPr>
          <p:cNvSpPr/>
          <p:nvPr/>
        </p:nvSpPr>
        <p:spPr>
          <a:xfrm>
            <a:off x="4196047" y="4301898"/>
            <a:ext cx="18000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Segment outlets or most visited sites by demographic to plan better alignment with product portfolio 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FF5584D-F583-4C13-AA4A-99822B65BDDD}"/>
              </a:ext>
            </a:extLst>
          </p:cNvPr>
          <p:cNvSpPr txBox="1"/>
          <p:nvPr/>
        </p:nvSpPr>
        <p:spPr>
          <a:xfrm>
            <a:off x="4175894" y="1858274"/>
            <a:ext cx="1789292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Sales channels being used by competitive forces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 Field Sales 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Business Partners</a:t>
            </a:r>
          </a:p>
          <a:p>
            <a:pPr marL="628650" marR="0" lvl="1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Direct to Customer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Which Channels are getting increased investment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 startAt="2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rPr>
              <a:t>Which channels are seeing decreased investments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8872A26-25BF-4628-935B-0F7D16B6BD09}"/>
              </a:ext>
            </a:extLst>
          </p:cNvPr>
          <p:cNvSpPr txBox="1"/>
          <p:nvPr/>
        </p:nvSpPr>
        <p:spPr>
          <a:xfrm>
            <a:off x="5978890" y="1951688"/>
            <a:ext cx="1789292" cy="147732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Competitor coverage of sales channels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Coverage Model of all types of channels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Sales strategy by account and channel classification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Areas of increase and decrease in channel coverage 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F6515D3-34D4-42E7-83D5-C5BE48A0D99E}"/>
              </a:ext>
            </a:extLst>
          </p:cNvPr>
          <p:cNvSpPr txBox="1"/>
          <p:nvPr/>
        </p:nvSpPr>
        <p:spPr>
          <a:xfrm>
            <a:off x="7890398" y="1980940"/>
            <a:ext cx="1789292" cy="16312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Competitor coverage in Omni channel coverage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Channel Conflict management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Measurement and monitoring of channel performance and results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Financial results from any channel integration efforts  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2A777E-C1EC-4A68-A35A-C0464E0C05F6}"/>
              </a:ext>
            </a:extLst>
          </p:cNvPr>
          <p:cNvSpPr txBox="1"/>
          <p:nvPr/>
        </p:nvSpPr>
        <p:spPr>
          <a:xfrm>
            <a:off x="9722405" y="1608883"/>
            <a:ext cx="1789292" cy="240065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en-US"/>
            </a:defPPr>
            <a:lvl1pPr marL="228600" marR="0" lvl="0" indent="-228600" defTabSz="9142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 sz="1000" b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1pPr>
            <a:lvl2pPr marL="628650" lvl="1" indent="-171450" defTabSz="914217">
              <a:buFont typeface="Arial" panose="020B0604020202020204" pitchFamily="34" charset="0"/>
              <a:buChar char="•"/>
              <a:defRPr sz="900" b="1" i="1">
                <a:solidFill>
                  <a:schemeClr val="bg1">
                    <a:lumMod val="50000"/>
                  </a:schemeClr>
                </a:solidFill>
                <a:latin typeface="Tato"/>
                <a:ea typeface="League Spartan" charset="0"/>
                <a:cs typeface="Poppins" pitchFamily="2" charset="77"/>
              </a:defRPr>
            </a:lvl2pPr>
          </a:lstStyle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What specific benefits have been achieved by competition in their go to market model investments </a:t>
            </a:r>
          </a:p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</a:endParaRP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Revenue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Market Share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Cash Improvement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Loyalty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Retention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r>
              <a:rPr kumimoji="0" lang="en-US" sz="1000" b="1" i="1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</a:rPr>
              <a:t>How can we link achievement to investments for the above points </a:t>
            </a:r>
          </a:p>
          <a:p>
            <a:pPr marL="228600" marR="0" lvl="0" indent="-2286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lphaUcPeriod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683AC95-01FA-4FD0-B6E8-CCFE9E01B59C}"/>
              </a:ext>
            </a:extLst>
          </p:cNvPr>
          <p:cNvSpPr/>
          <p:nvPr/>
        </p:nvSpPr>
        <p:spPr>
          <a:xfrm>
            <a:off x="6038935" y="4076535"/>
            <a:ext cx="1800000" cy="163121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Run trade marketing exercise to evaluate universe of outlets 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This will five you the Geographic , Channel , Type of outlets by classification which will help drill down focus for execution planning.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0FAD74-D71E-4FA0-85FE-C238838AC385}"/>
              </a:ext>
            </a:extLst>
          </p:cNvPr>
          <p:cNvSpPr/>
          <p:nvPr/>
        </p:nvSpPr>
        <p:spPr>
          <a:xfrm>
            <a:off x="7884543" y="4384312"/>
            <a:ext cx="180000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Plan portfolio and trade marketing activity with an omni channel approach to target consumers and portfolios accurately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DADA22-C1B0-4A84-907F-55CDC4359E70}"/>
              </a:ext>
            </a:extLst>
          </p:cNvPr>
          <p:cNvSpPr/>
          <p:nvPr/>
        </p:nvSpPr>
        <p:spPr>
          <a:xfrm>
            <a:off x="9767412" y="4010200"/>
            <a:ext cx="1800000" cy="193899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Review test and execution results from using analytical tools and reports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Retail Audit reports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Retail census reports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Mystery shopper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Shopper feedback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Shop manager feedback 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rPr>
              <a:t>Online poll.</a:t>
            </a: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  <a:p>
            <a:pPr marL="171450" marR="0" lvl="0" indent="-17145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Tato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246924-F401-4397-975C-366B5BD4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79D3642C-822F-4ABB-B8E2-74D100963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063" y="123574"/>
            <a:ext cx="1447503" cy="336907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2467C001-177E-7984-5DF9-2AA23178D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10276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593143B-B3C0-48C3-91B8-CAA4A2E75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16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E4B1B-45F7-4899-A75C-0C7345221F8F}"/>
              </a:ext>
            </a:extLst>
          </p:cNvPr>
          <p:cNvSpPr txBox="1"/>
          <p:nvPr/>
        </p:nvSpPr>
        <p:spPr>
          <a:xfrm>
            <a:off x="3215195" y="2646867"/>
            <a:ext cx="576161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Models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DC22556-C65E-4C41-8081-44F67CA1C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04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4D6276-B900-48BF-8C2F-466108EA4751}"/>
              </a:ext>
            </a:extLst>
          </p:cNvPr>
          <p:cNvSpPr txBox="1"/>
          <p:nvPr/>
        </p:nvSpPr>
        <p:spPr>
          <a:xfrm>
            <a:off x="-1" y="19076"/>
            <a:ext cx="4600281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Segmenting Customers by Portfolio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1BA02955-05BC-4083-AE2B-544BBE0191DA}"/>
              </a:ext>
            </a:extLst>
          </p:cNvPr>
          <p:cNvSpPr/>
          <p:nvPr/>
        </p:nvSpPr>
        <p:spPr>
          <a:xfrm>
            <a:off x="4362882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Portfolio B 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9AC50604-C22E-413C-B838-96E4D1D0A24D}"/>
              </a:ext>
            </a:extLst>
          </p:cNvPr>
          <p:cNvSpPr/>
          <p:nvPr/>
        </p:nvSpPr>
        <p:spPr>
          <a:xfrm>
            <a:off x="5643516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Portfolio C  </a:t>
            </a:r>
          </a:p>
        </p:txBody>
      </p:sp>
      <p:sp>
        <p:nvSpPr>
          <p:cNvPr id="22" name="Rounded Rectangle 4">
            <a:extLst>
              <a:ext uri="{FF2B5EF4-FFF2-40B4-BE49-F238E27FC236}">
                <a16:creationId xmlns:a16="http://schemas.microsoft.com/office/drawing/2014/main" id="{51FD410A-9024-4C63-9CBC-38B6FD21DB3F}"/>
              </a:ext>
            </a:extLst>
          </p:cNvPr>
          <p:cNvSpPr/>
          <p:nvPr/>
        </p:nvSpPr>
        <p:spPr>
          <a:xfrm>
            <a:off x="3079744" y="174068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Portfolio A</a:t>
            </a:r>
          </a:p>
        </p:txBody>
      </p:sp>
      <p:sp>
        <p:nvSpPr>
          <p:cNvPr id="23" name="Rounded Rectangle 3">
            <a:extLst>
              <a:ext uri="{FF2B5EF4-FFF2-40B4-BE49-F238E27FC236}">
                <a16:creationId xmlns:a16="http://schemas.microsoft.com/office/drawing/2014/main" id="{A37EDBD7-2404-4044-BB3C-C367137BF7F6}"/>
              </a:ext>
            </a:extLst>
          </p:cNvPr>
          <p:cNvSpPr/>
          <p:nvPr/>
        </p:nvSpPr>
        <p:spPr>
          <a:xfrm>
            <a:off x="8207287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Commodities</a:t>
            </a:r>
          </a:p>
        </p:txBody>
      </p:sp>
      <p:sp>
        <p:nvSpPr>
          <p:cNvPr id="24" name="Rounded Rectangle 4">
            <a:extLst>
              <a:ext uri="{FF2B5EF4-FFF2-40B4-BE49-F238E27FC236}">
                <a16:creationId xmlns:a16="http://schemas.microsoft.com/office/drawing/2014/main" id="{E9296EF3-3A35-4B16-A20E-566F41AE3DAB}"/>
              </a:ext>
            </a:extLst>
          </p:cNvPr>
          <p:cNvSpPr/>
          <p:nvPr/>
        </p:nvSpPr>
        <p:spPr>
          <a:xfrm>
            <a:off x="9497350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Tenders </a:t>
            </a:r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A5D48F86-A332-4D4E-A48D-532E43A1B8C7}"/>
              </a:ext>
            </a:extLst>
          </p:cNvPr>
          <p:cNvSpPr/>
          <p:nvPr/>
        </p:nvSpPr>
        <p:spPr>
          <a:xfrm>
            <a:off x="6924149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Portfolio D </a:t>
            </a:r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F9D89D79-FE75-476D-B281-8A00FA9ECB43}"/>
              </a:ext>
            </a:extLst>
          </p:cNvPr>
          <p:cNvSpPr/>
          <p:nvPr/>
        </p:nvSpPr>
        <p:spPr>
          <a:xfrm>
            <a:off x="1244342" y="1746644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1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7" name="Rounded Rectangle 3">
            <a:extLst>
              <a:ext uri="{FF2B5EF4-FFF2-40B4-BE49-F238E27FC236}">
                <a16:creationId xmlns:a16="http://schemas.microsoft.com/office/drawing/2014/main" id="{1BC86A85-5016-46A2-B569-69419B65CE45}"/>
              </a:ext>
            </a:extLst>
          </p:cNvPr>
          <p:cNvSpPr/>
          <p:nvPr/>
        </p:nvSpPr>
        <p:spPr>
          <a:xfrm>
            <a:off x="4373877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4528B447-CD86-4469-99B9-916BD329FD58}"/>
              </a:ext>
            </a:extLst>
          </p:cNvPr>
          <p:cNvSpPr/>
          <p:nvPr/>
        </p:nvSpPr>
        <p:spPr>
          <a:xfrm>
            <a:off x="5654511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477EC2B6-02FC-4346-B2F9-08EAD1AE77DE}"/>
              </a:ext>
            </a:extLst>
          </p:cNvPr>
          <p:cNvSpPr/>
          <p:nvPr/>
        </p:nvSpPr>
        <p:spPr>
          <a:xfrm>
            <a:off x="3090739" y="223245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38592D2D-1442-46A8-9AFD-E77AFA58632F}"/>
              </a:ext>
            </a:extLst>
          </p:cNvPr>
          <p:cNvSpPr/>
          <p:nvPr/>
        </p:nvSpPr>
        <p:spPr>
          <a:xfrm>
            <a:off x="8218282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ADD913C6-35E4-4F67-A454-5C049E04E74C}"/>
              </a:ext>
            </a:extLst>
          </p:cNvPr>
          <p:cNvSpPr/>
          <p:nvPr/>
        </p:nvSpPr>
        <p:spPr>
          <a:xfrm>
            <a:off x="9508345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3" name="Rounded Rectangle 4">
            <a:extLst>
              <a:ext uri="{FF2B5EF4-FFF2-40B4-BE49-F238E27FC236}">
                <a16:creationId xmlns:a16="http://schemas.microsoft.com/office/drawing/2014/main" id="{3658A107-AD65-4497-90A7-C0A894C63841}"/>
              </a:ext>
            </a:extLst>
          </p:cNvPr>
          <p:cNvSpPr/>
          <p:nvPr/>
        </p:nvSpPr>
        <p:spPr>
          <a:xfrm>
            <a:off x="6935144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4" name="Rounded Rectangle 4">
            <a:extLst>
              <a:ext uri="{FF2B5EF4-FFF2-40B4-BE49-F238E27FC236}">
                <a16:creationId xmlns:a16="http://schemas.microsoft.com/office/drawing/2014/main" id="{222D963A-C0E4-405A-9EB6-797F5E31E440}"/>
              </a:ext>
            </a:extLst>
          </p:cNvPr>
          <p:cNvSpPr/>
          <p:nvPr/>
        </p:nvSpPr>
        <p:spPr>
          <a:xfrm>
            <a:off x="1255337" y="223841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Direct Sales</a:t>
            </a:r>
          </a:p>
        </p:txBody>
      </p:sp>
      <p:sp>
        <p:nvSpPr>
          <p:cNvPr id="35" name="Rounded Rectangle 3">
            <a:extLst>
              <a:ext uri="{FF2B5EF4-FFF2-40B4-BE49-F238E27FC236}">
                <a16:creationId xmlns:a16="http://schemas.microsoft.com/office/drawing/2014/main" id="{6ED5654F-4A72-45CA-B1E8-DF096C65C492}"/>
              </a:ext>
            </a:extLst>
          </p:cNvPr>
          <p:cNvSpPr/>
          <p:nvPr/>
        </p:nvSpPr>
        <p:spPr>
          <a:xfrm>
            <a:off x="4364454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6" name="Rounded Rectangle 4">
            <a:extLst>
              <a:ext uri="{FF2B5EF4-FFF2-40B4-BE49-F238E27FC236}">
                <a16:creationId xmlns:a16="http://schemas.microsoft.com/office/drawing/2014/main" id="{6F30D2F8-10D0-4BF1-A132-837A4C4ED9D3}"/>
              </a:ext>
            </a:extLst>
          </p:cNvPr>
          <p:cNvSpPr/>
          <p:nvPr/>
        </p:nvSpPr>
        <p:spPr>
          <a:xfrm>
            <a:off x="5645088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7" name="Rounded Rectangle 4">
            <a:extLst>
              <a:ext uri="{FF2B5EF4-FFF2-40B4-BE49-F238E27FC236}">
                <a16:creationId xmlns:a16="http://schemas.microsoft.com/office/drawing/2014/main" id="{3D180BA4-535A-4D26-95AF-B33E5C48805A}"/>
              </a:ext>
            </a:extLst>
          </p:cNvPr>
          <p:cNvSpPr/>
          <p:nvPr/>
        </p:nvSpPr>
        <p:spPr>
          <a:xfrm>
            <a:off x="3081316" y="272264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8" name="Rounded Rectangle 3">
            <a:extLst>
              <a:ext uri="{FF2B5EF4-FFF2-40B4-BE49-F238E27FC236}">
                <a16:creationId xmlns:a16="http://schemas.microsoft.com/office/drawing/2014/main" id="{69363836-A6DA-4811-A3CB-D9C2919FF701}"/>
              </a:ext>
            </a:extLst>
          </p:cNvPr>
          <p:cNvSpPr/>
          <p:nvPr/>
        </p:nvSpPr>
        <p:spPr>
          <a:xfrm>
            <a:off x="8208859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39" name="Rounded Rectangle 4">
            <a:extLst>
              <a:ext uri="{FF2B5EF4-FFF2-40B4-BE49-F238E27FC236}">
                <a16:creationId xmlns:a16="http://schemas.microsoft.com/office/drawing/2014/main" id="{A15E6C62-FF92-4B0D-850C-BEDFF2AC08F3}"/>
              </a:ext>
            </a:extLst>
          </p:cNvPr>
          <p:cNvSpPr/>
          <p:nvPr/>
        </p:nvSpPr>
        <p:spPr>
          <a:xfrm>
            <a:off x="9498922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0E6E7901-FD34-405F-93CF-D2FE0C7A0A7A}"/>
              </a:ext>
            </a:extLst>
          </p:cNvPr>
          <p:cNvSpPr/>
          <p:nvPr/>
        </p:nvSpPr>
        <p:spPr>
          <a:xfrm>
            <a:off x="6925721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98ED28A-AEC0-481B-B254-F111EE95AA50}"/>
              </a:ext>
            </a:extLst>
          </p:cNvPr>
          <p:cNvSpPr/>
          <p:nvPr/>
        </p:nvSpPr>
        <p:spPr>
          <a:xfrm>
            <a:off x="1245914" y="272860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Business Partners / Distributor </a:t>
            </a:r>
          </a:p>
        </p:txBody>
      </p:sp>
      <p:sp>
        <p:nvSpPr>
          <p:cNvPr id="42" name="Rounded Rectangle 3">
            <a:extLst>
              <a:ext uri="{FF2B5EF4-FFF2-40B4-BE49-F238E27FC236}">
                <a16:creationId xmlns:a16="http://schemas.microsoft.com/office/drawing/2014/main" id="{28A3E54F-9DF9-4092-A46E-1B3DC5A6790C}"/>
              </a:ext>
            </a:extLst>
          </p:cNvPr>
          <p:cNvSpPr/>
          <p:nvPr/>
        </p:nvSpPr>
        <p:spPr>
          <a:xfrm>
            <a:off x="4364456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A852A635-25C6-4D3D-9CBE-C90EFDB07026}"/>
              </a:ext>
            </a:extLst>
          </p:cNvPr>
          <p:cNvSpPr/>
          <p:nvPr/>
        </p:nvSpPr>
        <p:spPr>
          <a:xfrm>
            <a:off x="5645090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6ABFEE8F-029E-44D9-84E0-E1F3175C55EA}"/>
              </a:ext>
            </a:extLst>
          </p:cNvPr>
          <p:cNvSpPr/>
          <p:nvPr/>
        </p:nvSpPr>
        <p:spPr>
          <a:xfrm>
            <a:off x="3081318" y="321283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5" name="Rounded Rectangle 3">
            <a:extLst>
              <a:ext uri="{FF2B5EF4-FFF2-40B4-BE49-F238E27FC236}">
                <a16:creationId xmlns:a16="http://schemas.microsoft.com/office/drawing/2014/main" id="{CD3F88AC-C61F-4AC0-8269-99D35B246005}"/>
              </a:ext>
            </a:extLst>
          </p:cNvPr>
          <p:cNvSpPr/>
          <p:nvPr/>
        </p:nvSpPr>
        <p:spPr>
          <a:xfrm>
            <a:off x="8208861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6" name="Rounded Rectangle 4">
            <a:extLst>
              <a:ext uri="{FF2B5EF4-FFF2-40B4-BE49-F238E27FC236}">
                <a16:creationId xmlns:a16="http://schemas.microsoft.com/office/drawing/2014/main" id="{DD4BB2FE-5C1A-408C-A2EB-C41EAE584E1A}"/>
              </a:ext>
            </a:extLst>
          </p:cNvPr>
          <p:cNvSpPr/>
          <p:nvPr/>
        </p:nvSpPr>
        <p:spPr>
          <a:xfrm>
            <a:off x="9498924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6F2BBDDB-FD32-4A57-8B6E-3ABD1B015E48}"/>
              </a:ext>
            </a:extLst>
          </p:cNvPr>
          <p:cNvSpPr/>
          <p:nvPr/>
        </p:nvSpPr>
        <p:spPr>
          <a:xfrm>
            <a:off x="6925723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8" name="Rounded Rectangle 4">
            <a:extLst>
              <a:ext uri="{FF2B5EF4-FFF2-40B4-BE49-F238E27FC236}">
                <a16:creationId xmlns:a16="http://schemas.microsoft.com/office/drawing/2014/main" id="{8D93AEB7-AC26-432F-BC7C-757C659DBEF8}"/>
              </a:ext>
            </a:extLst>
          </p:cNvPr>
          <p:cNvSpPr/>
          <p:nvPr/>
        </p:nvSpPr>
        <p:spPr>
          <a:xfrm>
            <a:off x="1245916" y="321879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Inside Sales </a:t>
            </a: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7E8A1E53-7D01-426E-A35E-121FAB671C25}"/>
              </a:ext>
            </a:extLst>
          </p:cNvPr>
          <p:cNvSpPr/>
          <p:nvPr/>
        </p:nvSpPr>
        <p:spPr>
          <a:xfrm>
            <a:off x="4373877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0" name="Rounded Rectangle 4">
            <a:extLst>
              <a:ext uri="{FF2B5EF4-FFF2-40B4-BE49-F238E27FC236}">
                <a16:creationId xmlns:a16="http://schemas.microsoft.com/office/drawing/2014/main" id="{07938F9B-5F70-437D-9040-508070051FC6}"/>
              </a:ext>
            </a:extLst>
          </p:cNvPr>
          <p:cNvSpPr/>
          <p:nvPr/>
        </p:nvSpPr>
        <p:spPr>
          <a:xfrm>
            <a:off x="5654511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8EA3926C-A264-45C5-8C80-24EAA33F5BB9}"/>
              </a:ext>
            </a:extLst>
          </p:cNvPr>
          <p:cNvSpPr/>
          <p:nvPr/>
        </p:nvSpPr>
        <p:spPr>
          <a:xfrm>
            <a:off x="3090739" y="369360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2" name="Rounded Rectangle 3">
            <a:extLst>
              <a:ext uri="{FF2B5EF4-FFF2-40B4-BE49-F238E27FC236}">
                <a16:creationId xmlns:a16="http://schemas.microsoft.com/office/drawing/2014/main" id="{8B1F6FF9-3EB7-4DD3-BCFA-6120CCF8486F}"/>
              </a:ext>
            </a:extLst>
          </p:cNvPr>
          <p:cNvSpPr/>
          <p:nvPr/>
        </p:nvSpPr>
        <p:spPr>
          <a:xfrm>
            <a:off x="8218282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7A9F8CFB-9182-4964-9400-8A9FD71FF5A8}"/>
              </a:ext>
            </a:extLst>
          </p:cNvPr>
          <p:cNvSpPr/>
          <p:nvPr/>
        </p:nvSpPr>
        <p:spPr>
          <a:xfrm>
            <a:off x="9508345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4" name="Rounded Rectangle 4">
            <a:extLst>
              <a:ext uri="{FF2B5EF4-FFF2-40B4-BE49-F238E27FC236}">
                <a16:creationId xmlns:a16="http://schemas.microsoft.com/office/drawing/2014/main" id="{60DAD0BB-EF03-46C9-8FB8-FC885964FC13}"/>
              </a:ext>
            </a:extLst>
          </p:cNvPr>
          <p:cNvSpPr/>
          <p:nvPr/>
        </p:nvSpPr>
        <p:spPr>
          <a:xfrm>
            <a:off x="6935144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Rounded Rectangle 4">
            <a:extLst>
              <a:ext uri="{FF2B5EF4-FFF2-40B4-BE49-F238E27FC236}">
                <a16:creationId xmlns:a16="http://schemas.microsoft.com/office/drawing/2014/main" id="{D8E78814-6C6F-49B1-8FB6-6A06F30CD7BB}"/>
              </a:ext>
            </a:extLst>
          </p:cNvPr>
          <p:cNvSpPr/>
          <p:nvPr/>
        </p:nvSpPr>
        <p:spPr>
          <a:xfrm>
            <a:off x="1255337" y="371066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Direct Mail </a:t>
            </a:r>
          </a:p>
        </p:txBody>
      </p:sp>
      <p:sp>
        <p:nvSpPr>
          <p:cNvPr id="56" name="Rounded Rectangle 3">
            <a:extLst>
              <a:ext uri="{FF2B5EF4-FFF2-40B4-BE49-F238E27FC236}">
                <a16:creationId xmlns:a16="http://schemas.microsoft.com/office/drawing/2014/main" id="{47DA6E9B-0E28-461F-8323-6A76D90FCBD4}"/>
              </a:ext>
            </a:extLst>
          </p:cNvPr>
          <p:cNvSpPr/>
          <p:nvPr/>
        </p:nvSpPr>
        <p:spPr>
          <a:xfrm>
            <a:off x="4364453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3C92EFEF-797D-49A3-8086-C463D08CA64D}"/>
              </a:ext>
            </a:extLst>
          </p:cNvPr>
          <p:cNvSpPr/>
          <p:nvPr/>
        </p:nvSpPr>
        <p:spPr>
          <a:xfrm>
            <a:off x="5645087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8" name="Rounded Rectangle 4">
            <a:extLst>
              <a:ext uri="{FF2B5EF4-FFF2-40B4-BE49-F238E27FC236}">
                <a16:creationId xmlns:a16="http://schemas.microsoft.com/office/drawing/2014/main" id="{4D38A39F-DD32-46D2-9B6A-39EB69226C27}"/>
              </a:ext>
            </a:extLst>
          </p:cNvPr>
          <p:cNvSpPr/>
          <p:nvPr/>
        </p:nvSpPr>
        <p:spPr>
          <a:xfrm>
            <a:off x="3081315" y="418379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9" name="Rounded Rectangle 3">
            <a:extLst>
              <a:ext uri="{FF2B5EF4-FFF2-40B4-BE49-F238E27FC236}">
                <a16:creationId xmlns:a16="http://schemas.microsoft.com/office/drawing/2014/main" id="{4BADEC45-C1FB-4D96-9EC2-864F9527A95D}"/>
              </a:ext>
            </a:extLst>
          </p:cNvPr>
          <p:cNvSpPr/>
          <p:nvPr/>
        </p:nvSpPr>
        <p:spPr>
          <a:xfrm>
            <a:off x="8208858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0" name="Rounded Rectangle 4">
            <a:extLst>
              <a:ext uri="{FF2B5EF4-FFF2-40B4-BE49-F238E27FC236}">
                <a16:creationId xmlns:a16="http://schemas.microsoft.com/office/drawing/2014/main" id="{FC01CDD9-51BF-4AF0-B6A6-5A606DB95916}"/>
              </a:ext>
            </a:extLst>
          </p:cNvPr>
          <p:cNvSpPr/>
          <p:nvPr/>
        </p:nvSpPr>
        <p:spPr>
          <a:xfrm>
            <a:off x="9498921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B2FA83B0-E42B-45BB-96E4-1E74CD57D75F}"/>
              </a:ext>
            </a:extLst>
          </p:cNvPr>
          <p:cNvSpPr/>
          <p:nvPr/>
        </p:nvSpPr>
        <p:spPr>
          <a:xfrm>
            <a:off x="6925720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2" name="Rounded Rectangle 4">
            <a:extLst>
              <a:ext uri="{FF2B5EF4-FFF2-40B4-BE49-F238E27FC236}">
                <a16:creationId xmlns:a16="http://schemas.microsoft.com/office/drawing/2014/main" id="{9C33ADA5-204C-489E-94D4-5DDC519880E6}"/>
              </a:ext>
            </a:extLst>
          </p:cNvPr>
          <p:cNvSpPr/>
          <p:nvPr/>
        </p:nvSpPr>
        <p:spPr>
          <a:xfrm>
            <a:off x="1245913" y="4189758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Internet 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4B8836E0-D161-4985-820F-CE65ED697FB5}"/>
              </a:ext>
            </a:extLst>
          </p:cNvPr>
          <p:cNvSpPr/>
          <p:nvPr/>
        </p:nvSpPr>
        <p:spPr>
          <a:xfrm>
            <a:off x="4373879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4" name="Rounded Rectangle 4">
            <a:extLst>
              <a:ext uri="{FF2B5EF4-FFF2-40B4-BE49-F238E27FC236}">
                <a16:creationId xmlns:a16="http://schemas.microsoft.com/office/drawing/2014/main" id="{9C56386E-ED52-45DC-B49C-6AFB6F861480}"/>
              </a:ext>
            </a:extLst>
          </p:cNvPr>
          <p:cNvSpPr/>
          <p:nvPr/>
        </p:nvSpPr>
        <p:spPr>
          <a:xfrm>
            <a:off x="5654513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246012E8-4627-4357-A0F7-B0E726426A1D}"/>
              </a:ext>
            </a:extLst>
          </p:cNvPr>
          <p:cNvSpPr/>
          <p:nvPr/>
        </p:nvSpPr>
        <p:spPr>
          <a:xfrm>
            <a:off x="3090741" y="467399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6" name="Rounded Rectangle 3">
            <a:extLst>
              <a:ext uri="{FF2B5EF4-FFF2-40B4-BE49-F238E27FC236}">
                <a16:creationId xmlns:a16="http://schemas.microsoft.com/office/drawing/2014/main" id="{1BF25327-0558-4906-B631-72258291AE93}"/>
              </a:ext>
            </a:extLst>
          </p:cNvPr>
          <p:cNvSpPr/>
          <p:nvPr/>
        </p:nvSpPr>
        <p:spPr>
          <a:xfrm>
            <a:off x="8218284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E631B1E1-425A-44B7-8132-7B5408A793CA}"/>
              </a:ext>
            </a:extLst>
          </p:cNvPr>
          <p:cNvSpPr/>
          <p:nvPr/>
        </p:nvSpPr>
        <p:spPr>
          <a:xfrm>
            <a:off x="9508347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8" name="Rounded Rectangle 4">
            <a:extLst>
              <a:ext uri="{FF2B5EF4-FFF2-40B4-BE49-F238E27FC236}">
                <a16:creationId xmlns:a16="http://schemas.microsoft.com/office/drawing/2014/main" id="{95461DCC-3ABC-4AF5-8D6D-AB7BD56A229E}"/>
              </a:ext>
            </a:extLst>
          </p:cNvPr>
          <p:cNvSpPr/>
          <p:nvPr/>
        </p:nvSpPr>
        <p:spPr>
          <a:xfrm>
            <a:off x="6935146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9" name="Rounded Rectangle 4">
            <a:extLst>
              <a:ext uri="{FF2B5EF4-FFF2-40B4-BE49-F238E27FC236}">
                <a16:creationId xmlns:a16="http://schemas.microsoft.com/office/drawing/2014/main" id="{B20E8E6A-9E4C-475E-8420-B2441751B0BC}"/>
              </a:ext>
            </a:extLst>
          </p:cNvPr>
          <p:cNvSpPr/>
          <p:nvPr/>
        </p:nvSpPr>
        <p:spPr>
          <a:xfrm>
            <a:off x="1255339" y="4679952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05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733588CD-22B4-4489-BA5B-27A22178BD98}"/>
              </a:ext>
            </a:extLst>
          </p:cNvPr>
          <p:cNvSpPr txBox="1"/>
          <p:nvPr/>
        </p:nvSpPr>
        <p:spPr>
          <a:xfrm>
            <a:off x="1232199" y="1965227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Lato"/>
              </a:rPr>
              <a:t>Channel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D06723D1-EDD8-4EF7-8AF0-B278DDA2BD06}"/>
              </a:ext>
            </a:extLst>
          </p:cNvPr>
          <p:cNvSpPr txBox="1"/>
          <p:nvPr/>
        </p:nvSpPr>
        <p:spPr>
          <a:xfrm>
            <a:off x="2223805" y="1742674"/>
            <a:ext cx="82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chemeClr val="bg1"/>
                </a:solidFill>
                <a:latin typeface="Lato"/>
              </a:rPr>
              <a:t>Turnover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9794195-BDA3-4312-8F02-209CC5B82E94}"/>
              </a:ext>
            </a:extLst>
          </p:cNvPr>
          <p:cNvCxnSpPr>
            <a:cxnSpLocks/>
          </p:cNvCxnSpPr>
          <p:nvPr/>
        </p:nvCxnSpPr>
        <p:spPr>
          <a:xfrm flipH="1" flipV="1">
            <a:off x="1255339" y="1746645"/>
            <a:ext cx="1789003" cy="4588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F3C8886-2EFF-4BED-9E49-823DED2F2D0E}"/>
              </a:ext>
            </a:extLst>
          </p:cNvPr>
          <p:cNvSpPr txBox="1"/>
          <p:nvPr/>
        </p:nvSpPr>
        <p:spPr>
          <a:xfrm>
            <a:off x="5406257" y="5288437"/>
            <a:ext cx="228875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Sales cycle 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3F6D766D-49E4-4CD2-88EB-1DD45196755C}"/>
              </a:ext>
            </a:extLst>
          </p:cNvPr>
          <p:cNvCxnSpPr/>
          <p:nvPr/>
        </p:nvCxnSpPr>
        <p:spPr>
          <a:xfrm>
            <a:off x="3572759" y="5307290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C02DBFD-7CD0-4204-9F17-603EB222F737}"/>
              </a:ext>
            </a:extLst>
          </p:cNvPr>
          <p:cNvCxnSpPr>
            <a:cxnSpLocks/>
          </p:cNvCxnSpPr>
          <p:nvPr/>
        </p:nvCxnSpPr>
        <p:spPr>
          <a:xfrm flipV="1">
            <a:off x="1086443" y="2238411"/>
            <a:ext cx="0" cy="29405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E91D81D0-01E3-44FA-AE81-5FEFCA9095C8}"/>
              </a:ext>
            </a:extLst>
          </p:cNvPr>
          <p:cNvSpPr txBox="1"/>
          <p:nvPr/>
        </p:nvSpPr>
        <p:spPr>
          <a:xfrm rot="16200000">
            <a:off x="-325439" y="3608497"/>
            <a:ext cx="253774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&lt; - Low        Sales revenue  High   – &gt; 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7A063D0-861A-46BE-BFB8-3EB2A0B359F6}"/>
              </a:ext>
            </a:extLst>
          </p:cNvPr>
          <p:cNvSpPr txBox="1"/>
          <p:nvPr/>
        </p:nvSpPr>
        <p:spPr>
          <a:xfrm>
            <a:off x="1395167" y="5671867"/>
            <a:ext cx="859683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Multi Channel approach is based on efficiency drivers of A) Time ,B) Resources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As the time taken for a call in Direct sales will be different for different channels and different classes of customers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Efficiency comes from segmenting the customers into buckets based on criteria and then approaching them from a resource management perspective </a:t>
            </a:r>
          </a:p>
          <a:p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 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4E5EED01-AC09-4E6A-8D3B-1070F0754829}"/>
              </a:ext>
            </a:extLst>
          </p:cNvPr>
          <p:cNvSpPr/>
          <p:nvPr/>
        </p:nvSpPr>
        <p:spPr>
          <a:xfrm>
            <a:off x="3611997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542555BE-7DA9-445F-8FF9-72F0622C3BB5}"/>
              </a:ext>
            </a:extLst>
          </p:cNvPr>
          <p:cNvSpPr/>
          <p:nvPr/>
        </p:nvSpPr>
        <p:spPr>
          <a:xfrm>
            <a:off x="4934085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2A24601-6398-4723-8F5D-A92E0EE6CDEA}"/>
              </a:ext>
            </a:extLst>
          </p:cNvPr>
          <p:cNvSpPr/>
          <p:nvPr/>
        </p:nvSpPr>
        <p:spPr>
          <a:xfrm>
            <a:off x="6173054" y="2844891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53BC30D-3846-47AC-866D-C4599918FF49}"/>
              </a:ext>
            </a:extLst>
          </p:cNvPr>
          <p:cNvSpPr/>
          <p:nvPr/>
        </p:nvSpPr>
        <p:spPr>
          <a:xfrm>
            <a:off x="7511326" y="286569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9A3A1164-03B4-4D6D-838F-C28A59EA9E81}"/>
              </a:ext>
            </a:extLst>
          </p:cNvPr>
          <p:cNvSpPr/>
          <p:nvPr/>
        </p:nvSpPr>
        <p:spPr>
          <a:xfrm>
            <a:off x="8663326" y="287459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7D71A50-B01F-41D3-973A-4E4B9517715C}"/>
              </a:ext>
            </a:extLst>
          </p:cNvPr>
          <p:cNvSpPr/>
          <p:nvPr/>
        </p:nvSpPr>
        <p:spPr>
          <a:xfrm>
            <a:off x="10083873" y="2345337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D49E6E-0412-4362-9B6B-BB68C9131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774F7-2AC7-4568-9CC0-300334475E45}" type="slidenum">
              <a:rPr lang="en-GB" smtClean="0"/>
              <a:t>17</a:t>
            </a:fld>
            <a:endParaRPr lang="en-GB"/>
          </a:p>
        </p:txBody>
      </p:sp>
      <p:pic>
        <p:nvPicPr>
          <p:cNvPr id="87" name="Picture 86" descr="Logo&#10;&#10;Description automatically generated">
            <a:extLst>
              <a:ext uri="{FF2B5EF4-FFF2-40B4-BE49-F238E27FC236}">
                <a16:creationId xmlns:a16="http://schemas.microsoft.com/office/drawing/2014/main" id="{A6879815-B333-4E4D-B637-E93DE6019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A330C1A-7A6D-8D7D-C887-F7421810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30816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8B009BE0-A3BA-4A97-81A3-81F0E838093D}"/>
              </a:ext>
            </a:extLst>
          </p:cNvPr>
          <p:cNvSpPr/>
          <p:nvPr/>
        </p:nvSpPr>
        <p:spPr>
          <a:xfrm>
            <a:off x="4362882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Region A 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0F9C17B3-AAFD-4054-817A-6ADEF5CFA44A}"/>
              </a:ext>
            </a:extLst>
          </p:cNvPr>
          <p:cNvSpPr/>
          <p:nvPr/>
        </p:nvSpPr>
        <p:spPr>
          <a:xfrm>
            <a:off x="5643516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Region B 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79DFB621-F985-4836-8BAA-F6691154D987}"/>
              </a:ext>
            </a:extLst>
          </p:cNvPr>
          <p:cNvSpPr/>
          <p:nvPr/>
        </p:nvSpPr>
        <p:spPr>
          <a:xfrm>
            <a:off x="3079744" y="174068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National </a:t>
            </a: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C58E7D4F-B99E-495E-BF6E-9AFE0972FA27}"/>
              </a:ext>
            </a:extLst>
          </p:cNvPr>
          <p:cNvSpPr/>
          <p:nvPr/>
        </p:nvSpPr>
        <p:spPr>
          <a:xfrm>
            <a:off x="8207287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Region D </a:t>
            </a: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41A07C93-43F1-4C83-A2D5-2A1225BE8DF2}"/>
              </a:ext>
            </a:extLst>
          </p:cNvPr>
          <p:cNvSpPr/>
          <p:nvPr/>
        </p:nvSpPr>
        <p:spPr>
          <a:xfrm>
            <a:off x="9497350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Region E </a:t>
            </a:r>
          </a:p>
        </p:txBody>
      </p:sp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7D145AC2-68FE-4FBB-9707-55ED606C4B77}"/>
              </a:ext>
            </a:extLst>
          </p:cNvPr>
          <p:cNvSpPr/>
          <p:nvPr/>
        </p:nvSpPr>
        <p:spPr>
          <a:xfrm>
            <a:off x="6924149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Region C </a:t>
            </a:r>
          </a:p>
        </p:txBody>
      </p: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57D07635-259B-4C55-9C86-0ACE78852CA4}"/>
              </a:ext>
            </a:extLst>
          </p:cNvPr>
          <p:cNvSpPr/>
          <p:nvPr/>
        </p:nvSpPr>
        <p:spPr>
          <a:xfrm>
            <a:off x="1244342" y="1746644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1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D035F977-D2A0-45DB-9C02-1EB9AA5BF493}"/>
              </a:ext>
            </a:extLst>
          </p:cNvPr>
          <p:cNvSpPr/>
          <p:nvPr/>
        </p:nvSpPr>
        <p:spPr>
          <a:xfrm>
            <a:off x="4373877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EB41503A-0E6C-42E7-BA89-148AD019D143}"/>
              </a:ext>
            </a:extLst>
          </p:cNvPr>
          <p:cNvSpPr/>
          <p:nvPr/>
        </p:nvSpPr>
        <p:spPr>
          <a:xfrm>
            <a:off x="5654511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53016D14-C050-4BF9-8A08-B18CDD62B38C}"/>
              </a:ext>
            </a:extLst>
          </p:cNvPr>
          <p:cNvSpPr/>
          <p:nvPr/>
        </p:nvSpPr>
        <p:spPr>
          <a:xfrm>
            <a:off x="3090739" y="223245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FA3A47BF-8C80-4CD6-A885-650DFCFFC14C}"/>
              </a:ext>
            </a:extLst>
          </p:cNvPr>
          <p:cNvSpPr/>
          <p:nvPr/>
        </p:nvSpPr>
        <p:spPr>
          <a:xfrm>
            <a:off x="8218282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7812B193-7B56-4C69-BC0E-DFDD687EA835}"/>
              </a:ext>
            </a:extLst>
          </p:cNvPr>
          <p:cNvSpPr/>
          <p:nvPr/>
        </p:nvSpPr>
        <p:spPr>
          <a:xfrm>
            <a:off x="9508345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865093CE-7290-44BB-A93F-BC9B7670BA72}"/>
              </a:ext>
            </a:extLst>
          </p:cNvPr>
          <p:cNvSpPr/>
          <p:nvPr/>
        </p:nvSpPr>
        <p:spPr>
          <a:xfrm>
            <a:off x="6935144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2469C1AC-BC81-46CA-8E4F-404C6DCFA250}"/>
              </a:ext>
            </a:extLst>
          </p:cNvPr>
          <p:cNvSpPr/>
          <p:nvPr/>
        </p:nvSpPr>
        <p:spPr>
          <a:xfrm>
            <a:off x="1255337" y="223841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Direct Sales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712344CD-58F3-406E-A1A2-03BD2A32E83A}"/>
              </a:ext>
            </a:extLst>
          </p:cNvPr>
          <p:cNvSpPr/>
          <p:nvPr/>
        </p:nvSpPr>
        <p:spPr>
          <a:xfrm>
            <a:off x="4364454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D35C837C-A1BB-4C26-8F6C-F1B1372D754C}"/>
              </a:ext>
            </a:extLst>
          </p:cNvPr>
          <p:cNvSpPr/>
          <p:nvPr/>
        </p:nvSpPr>
        <p:spPr>
          <a:xfrm>
            <a:off x="5645088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93B570F8-6C33-4FF9-8C3C-4CD64556987B}"/>
              </a:ext>
            </a:extLst>
          </p:cNvPr>
          <p:cNvSpPr/>
          <p:nvPr/>
        </p:nvSpPr>
        <p:spPr>
          <a:xfrm>
            <a:off x="3081316" y="272264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9" name="Rounded Rectangle 3">
            <a:extLst>
              <a:ext uri="{FF2B5EF4-FFF2-40B4-BE49-F238E27FC236}">
                <a16:creationId xmlns:a16="http://schemas.microsoft.com/office/drawing/2014/main" id="{759E255E-A2FB-4B0D-A05F-4E86E7366EBD}"/>
              </a:ext>
            </a:extLst>
          </p:cNvPr>
          <p:cNvSpPr/>
          <p:nvPr/>
        </p:nvSpPr>
        <p:spPr>
          <a:xfrm>
            <a:off x="8208859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1" name="Rounded Rectangle 4">
            <a:extLst>
              <a:ext uri="{FF2B5EF4-FFF2-40B4-BE49-F238E27FC236}">
                <a16:creationId xmlns:a16="http://schemas.microsoft.com/office/drawing/2014/main" id="{EBD4C4E5-1CD3-4A54-931A-5036AE61A892}"/>
              </a:ext>
            </a:extLst>
          </p:cNvPr>
          <p:cNvSpPr/>
          <p:nvPr/>
        </p:nvSpPr>
        <p:spPr>
          <a:xfrm>
            <a:off x="9498922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3" name="Rounded Rectangle 4">
            <a:extLst>
              <a:ext uri="{FF2B5EF4-FFF2-40B4-BE49-F238E27FC236}">
                <a16:creationId xmlns:a16="http://schemas.microsoft.com/office/drawing/2014/main" id="{FC36D133-C8C4-45B2-B490-37B378B42479}"/>
              </a:ext>
            </a:extLst>
          </p:cNvPr>
          <p:cNvSpPr/>
          <p:nvPr/>
        </p:nvSpPr>
        <p:spPr>
          <a:xfrm>
            <a:off x="6925721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5" name="Rounded Rectangle 4">
            <a:extLst>
              <a:ext uri="{FF2B5EF4-FFF2-40B4-BE49-F238E27FC236}">
                <a16:creationId xmlns:a16="http://schemas.microsoft.com/office/drawing/2014/main" id="{3EFE028A-B093-4234-98F2-AD354BDF015A}"/>
              </a:ext>
            </a:extLst>
          </p:cNvPr>
          <p:cNvSpPr/>
          <p:nvPr/>
        </p:nvSpPr>
        <p:spPr>
          <a:xfrm>
            <a:off x="1245914" y="272860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Business Partners / Distributor </a:t>
            </a:r>
          </a:p>
        </p:txBody>
      </p:sp>
      <p:sp>
        <p:nvSpPr>
          <p:cNvPr id="77" name="Rounded Rectangle 3">
            <a:extLst>
              <a:ext uri="{FF2B5EF4-FFF2-40B4-BE49-F238E27FC236}">
                <a16:creationId xmlns:a16="http://schemas.microsoft.com/office/drawing/2014/main" id="{430A872F-B3A6-4327-898A-48DC496DD7CA}"/>
              </a:ext>
            </a:extLst>
          </p:cNvPr>
          <p:cNvSpPr/>
          <p:nvPr/>
        </p:nvSpPr>
        <p:spPr>
          <a:xfrm>
            <a:off x="4364456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9" name="Rounded Rectangle 4">
            <a:extLst>
              <a:ext uri="{FF2B5EF4-FFF2-40B4-BE49-F238E27FC236}">
                <a16:creationId xmlns:a16="http://schemas.microsoft.com/office/drawing/2014/main" id="{3875C248-75DB-41A5-A0F0-F2E62C9546EE}"/>
              </a:ext>
            </a:extLst>
          </p:cNvPr>
          <p:cNvSpPr/>
          <p:nvPr/>
        </p:nvSpPr>
        <p:spPr>
          <a:xfrm>
            <a:off x="5645090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1" name="Rounded Rectangle 4">
            <a:extLst>
              <a:ext uri="{FF2B5EF4-FFF2-40B4-BE49-F238E27FC236}">
                <a16:creationId xmlns:a16="http://schemas.microsoft.com/office/drawing/2014/main" id="{23A10667-1655-418A-9332-826BE5B4B055}"/>
              </a:ext>
            </a:extLst>
          </p:cNvPr>
          <p:cNvSpPr/>
          <p:nvPr/>
        </p:nvSpPr>
        <p:spPr>
          <a:xfrm>
            <a:off x="3081318" y="321283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3" name="Rounded Rectangle 3">
            <a:extLst>
              <a:ext uri="{FF2B5EF4-FFF2-40B4-BE49-F238E27FC236}">
                <a16:creationId xmlns:a16="http://schemas.microsoft.com/office/drawing/2014/main" id="{914BE1DC-CCED-4231-881A-FCE0F87E5C86}"/>
              </a:ext>
            </a:extLst>
          </p:cNvPr>
          <p:cNvSpPr/>
          <p:nvPr/>
        </p:nvSpPr>
        <p:spPr>
          <a:xfrm>
            <a:off x="8208861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5" name="Rounded Rectangle 4">
            <a:extLst>
              <a:ext uri="{FF2B5EF4-FFF2-40B4-BE49-F238E27FC236}">
                <a16:creationId xmlns:a16="http://schemas.microsoft.com/office/drawing/2014/main" id="{F4D177A1-C349-4141-A2E9-4C3512772865}"/>
              </a:ext>
            </a:extLst>
          </p:cNvPr>
          <p:cNvSpPr/>
          <p:nvPr/>
        </p:nvSpPr>
        <p:spPr>
          <a:xfrm>
            <a:off x="9498924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7" name="Rounded Rectangle 4">
            <a:extLst>
              <a:ext uri="{FF2B5EF4-FFF2-40B4-BE49-F238E27FC236}">
                <a16:creationId xmlns:a16="http://schemas.microsoft.com/office/drawing/2014/main" id="{A6DCB8CA-00BF-44D4-A741-C03B1CFF1254}"/>
              </a:ext>
            </a:extLst>
          </p:cNvPr>
          <p:cNvSpPr/>
          <p:nvPr/>
        </p:nvSpPr>
        <p:spPr>
          <a:xfrm>
            <a:off x="6925723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9" name="Rounded Rectangle 4">
            <a:extLst>
              <a:ext uri="{FF2B5EF4-FFF2-40B4-BE49-F238E27FC236}">
                <a16:creationId xmlns:a16="http://schemas.microsoft.com/office/drawing/2014/main" id="{12ACF5C7-5DE3-4766-9C80-D179EB3DDF22}"/>
              </a:ext>
            </a:extLst>
          </p:cNvPr>
          <p:cNvSpPr/>
          <p:nvPr/>
        </p:nvSpPr>
        <p:spPr>
          <a:xfrm>
            <a:off x="1245916" y="321879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Inside Sales </a:t>
            </a:r>
          </a:p>
        </p:txBody>
      </p:sp>
      <p:sp>
        <p:nvSpPr>
          <p:cNvPr id="91" name="Rounded Rectangle 3">
            <a:extLst>
              <a:ext uri="{FF2B5EF4-FFF2-40B4-BE49-F238E27FC236}">
                <a16:creationId xmlns:a16="http://schemas.microsoft.com/office/drawing/2014/main" id="{23514B9F-0046-4C4B-B410-4C2C56E7B532}"/>
              </a:ext>
            </a:extLst>
          </p:cNvPr>
          <p:cNvSpPr/>
          <p:nvPr/>
        </p:nvSpPr>
        <p:spPr>
          <a:xfrm>
            <a:off x="4373877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F96F42A0-8136-4795-B0D6-06F79E4AA03C}"/>
              </a:ext>
            </a:extLst>
          </p:cNvPr>
          <p:cNvSpPr/>
          <p:nvPr/>
        </p:nvSpPr>
        <p:spPr>
          <a:xfrm>
            <a:off x="5654511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5" name="Rounded Rectangle 4">
            <a:extLst>
              <a:ext uri="{FF2B5EF4-FFF2-40B4-BE49-F238E27FC236}">
                <a16:creationId xmlns:a16="http://schemas.microsoft.com/office/drawing/2014/main" id="{01A9D5D3-7A4D-46EA-B72E-5D0C682E76F8}"/>
              </a:ext>
            </a:extLst>
          </p:cNvPr>
          <p:cNvSpPr/>
          <p:nvPr/>
        </p:nvSpPr>
        <p:spPr>
          <a:xfrm>
            <a:off x="3090739" y="369360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24AAF922-4E4F-43A2-868D-EC0A2C53109C}"/>
              </a:ext>
            </a:extLst>
          </p:cNvPr>
          <p:cNvSpPr/>
          <p:nvPr/>
        </p:nvSpPr>
        <p:spPr>
          <a:xfrm>
            <a:off x="8218282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9" name="Rounded Rectangle 4">
            <a:extLst>
              <a:ext uri="{FF2B5EF4-FFF2-40B4-BE49-F238E27FC236}">
                <a16:creationId xmlns:a16="http://schemas.microsoft.com/office/drawing/2014/main" id="{6FCB4BAF-4133-46DE-A2FD-8F04BE0EBCCD}"/>
              </a:ext>
            </a:extLst>
          </p:cNvPr>
          <p:cNvSpPr/>
          <p:nvPr/>
        </p:nvSpPr>
        <p:spPr>
          <a:xfrm>
            <a:off x="9508345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1" name="Rounded Rectangle 4">
            <a:extLst>
              <a:ext uri="{FF2B5EF4-FFF2-40B4-BE49-F238E27FC236}">
                <a16:creationId xmlns:a16="http://schemas.microsoft.com/office/drawing/2014/main" id="{DDED3B59-F51D-4DD6-9103-10AEE65F3839}"/>
              </a:ext>
            </a:extLst>
          </p:cNvPr>
          <p:cNvSpPr/>
          <p:nvPr/>
        </p:nvSpPr>
        <p:spPr>
          <a:xfrm>
            <a:off x="6935144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3" name="Rounded Rectangle 4">
            <a:extLst>
              <a:ext uri="{FF2B5EF4-FFF2-40B4-BE49-F238E27FC236}">
                <a16:creationId xmlns:a16="http://schemas.microsoft.com/office/drawing/2014/main" id="{E22973EE-9C8C-4DAE-B2DD-58320AA9FB53}"/>
              </a:ext>
            </a:extLst>
          </p:cNvPr>
          <p:cNvSpPr/>
          <p:nvPr/>
        </p:nvSpPr>
        <p:spPr>
          <a:xfrm>
            <a:off x="1255337" y="371066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Direct Mail </a:t>
            </a:r>
          </a:p>
        </p:txBody>
      </p: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5FD049FD-50F9-4A4B-A7ED-DF2C98B4F7EF}"/>
              </a:ext>
            </a:extLst>
          </p:cNvPr>
          <p:cNvSpPr/>
          <p:nvPr/>
        </p:nvSpPr>
        <p:spPr>
          <a:xfrm>
            <a:off x="4364453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7" name="Rounded Rectangle 4">
            <a:extLst>
              <a:ext uri="{FF2B5EF4-FFF2-40B4-BE49-F238E27FC236}">
                <a16:creationId xmlns:a16="http://schemas.microsoft.com/office/drawing/2014/main" id="{7E24A270-71D9-4B36-A5EF-75FA3297B364}"/>
              </a:ext>
            </a:extLst>
          </p:cNvPr>
          <p:cNvSpPr/>
          <p:nvPr/>
        </p:nvSpPr>
        <p:spPr>
          <a:xfrm>
            <a:off x="5645087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AC4E88DB-785E-464C-BDB7-A5C342521C4E}"/>
              </a:ext>
            </a:extLst>
          </p:cNvPr>
          <p:cNvSpPr/>
          <p:nvPr/>
        </p:nvSpPr>
        <p:spPr>
          <a:xfrm>
            <a:off x="3081315" y="418379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D90772CF-CBD1-4808-A0EB-C4719FEE27C1}"/>
              </a:ext>
            </a:extLst>
          </p:cNvPr>
          <p:cNvSpPr/>
          <p:nvPr/>
        </p:nvSpPr>
        <p:spPr>
          <a:xfrm>
            <a:off x="8208858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3" name="Rounded Rectangle 4">
            <a:extLst>
              <a:ext uri="{FF2B5EF4-FFF2-40B4-BE49-F238E27FC236}">
                <a16:creationId xmlns:a16="http://schemas.microsoft.com/office/drawing/2014/main" id="{5BB4C55F-7B49-4D5E-B499-40642D050EC1}"/>
              </a:ext>
            </a:extLst>
          </p:cNvPr>
          <p:cNvSpPr/>
          <p:nvPr/>
        </p:nvSpPr>
        <p:spPr>
          <a:xfrm>
            <a:off x="9498921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5" name="Rounded Rectangle 4">
            <a:extLst>
              <a:ext uri="{FF2B5EF4-FFF2-40B4-BE49-F238E27FC236}">
                <a16:creationId xmlns:a16="http://schemas.microsoft.com/office/drawing/2014/main" id="{393AA4A3-5F09-4A5B-80EB-C4D55B95DC3A}"/>
              </a:ext>
            </a:extLst>
          </p:cNvPr>
          <p:cNvSpPr/>
          <p:nvPr/>
        </p:nvSpPr>
        <p:spPr>
          <a:xfrm>
            <a:off x="6925720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7" name="Rounded Rectangle 4">
            <a:extLst>
              <a:ext uri="{FF2B5EF4-FFF2-40B4-BE49-F238E27FC236}">
                <a16:creationId xmlns:a16="http://schemas.microsoft.com/office/drawing/2014/main" id="{13D05658-6D5E-4CF9-BB14-203132B0E7BF}"/>
              </a:ext>
            </a:extLst>
          </p:cNvPr>
          <p:cNvSpPr/>
          <p:nvPr/>
        </p:nvSpPr>
        <p:spPr>
          <a:xfrm>
            <a:off x="1245913" y="4189758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Internet </a:t>
            </a:r>
          </a:p>
        </p:txBody>
      </p:sp>
      <p:sp>
        <p:nvSpPr>
          <p:cNvPr id="119" name="Rounded Rectangle 3">
            <a:extLst>
              <a:ext uri="{FF2B5EF4-FFF2-40B4-BE49-F238E27FC236}">
                <a16:creationId xmlns:a16="http://schemas.microsoft.com/office/drawing/2014/main" id="{3FA8C99F-B471-4EB4-9AFF-FCE708DD3140}"/>
              </a:ext>
            </a:extLst>
          </p:cNvPr>
          <p:cNvSpPr/>
          <p:nvPr/>
        </p:nvSpPr>
        <p:spPr>
          <a:xfrm>
            <a:off x="4373879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1" name="Rounded Rectangle 4">
            <a:extLst>
              <a:ext uri="{FF2B5EF4-FFF2-40B4-BE49-F238E27FC236}">
                <a16:creationId xmlns:a16="http://schemas.microsoft.com/office/drawing/2014/main" id="{E9671A66-1F1E-458D-8C1B-D752035EC348}"/>
              </a:ext>
            </a:extLst>
          </p:cNvPr>
          <p:cNvSpPr/>
          <p:nvPr/>
        </p:nvSpPr>
        <p:spPr>
          <a:xfrm>
            <a:off x="5654513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3" name="Rounded Rectangle 4">
            <a:extLst>
              <a:ext uri="{FF2B5EF4-FFF2-40B4-BE49-F238E27FC236}">
                <a16:creationId xmlns:a16="http://schemas.microsoft.com/office/drawing/2014/main" id="{9C83B175-470E-4209-9485-D13788C47615}"/>
              </a:ext>
            </a:extLst>
          </p:cNvPr>
          <p:cNvSpPr/>
          <p:nvPr/>
        </p:nvSpPr>
        <p:spPr>
          <a:xfrm>
            <a:off x="3090741" y="467399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5" name="Rounded Rectangle 3">
            <a:extLst>
              <a:ext uri="{FF2B5EF4-FFF2-40B4-BE49-F238E27FC236}">
                <a16:creationId xmlns:a16="http://schemas.microsoft.com/office/drawing/2014/main" id="{FB50D81A-FC93-4C26-862E-E25DAE86D5C0}"/>
              </a:ext>
            </a:extLst>
          </p:cNvPr>
          <p:cNvSpPr/>
          <p:nvPr/>
        </p:nvSpPr>
        <p:spPr>
          <a:xfrm>
            <a:off x="8218284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7" name="Rounded Rectangle 4">
            <a:extLst>
              <a:ext uri="{FF2B5EF4-FFF2-40B4-BE49-F238E27FC236}">
                <a16:creationId xmlns:a16="http://schemas.microsoft.com/office/drawing/2014/main" id="{987CA22C-2A9C-49A9-9A42-E99D9DA304BF}"/>
              </a:ext>
            </a:extLst>
          </p:cNvPr>
          <p:cNvSpPr/>
          <p:nvPr/>
        </p:nvSpPr>
        <p:spPr>
          <a:xfrm>
            <a:off x="9508347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9" name="Rounded Rectangle 4">
            <a:extLst>
              <a:ext uri="{FF2B5EF4-FFF2-40B4-BE49-F238E27FC236}">
                <a16:creationId xmlns:a16="http://schemas.microsoft.com/office/drawing/2014/main" id="{B288C61E-6C45-4A90-89DB-BAF106183A32}"/>
              </a:ext>
            </a:extLst>
          </p:cNvPr>
          <p:cNvSpPr/>
          <p:nvPr/>
        </p:nvSpPr>
        <p:spPr>
          <a:xfrm>
            <a:off x="6935146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31" name="Rounded Rectangle 4">
            <a:extLst>
              <a:ext uri="{FF2B5EF4-FFF2-40B4-BE49-F238E27FC236}">
                <a16:creationId xmlns:a16="http://schemas.microsoft.com/office/drawing/2014/main" id="{55F331F9-A3A2-494C-89A2-9911C073493A}"/>
              </a:ext>
            </a:extLst>
          </p:cNvPr>
          <p:cNvSpPr/>
          <p:nvPr/>
        </p:nvSpPr>
        <p:spPr>
          <a:xfrm>
            <a:off x="1255339" y="4679952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05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54E863-722D-4B18-80AB-8926BAC93973}"/>
              </a:ext>
            </a:extLst>
          </p:cNvPr>
          <p:cNvSpPr txBox="1"/>
          <p:nvPr/>
        </p:nvSpPr>
        <p:spPr>
          <a:xfrm>
            <a:off x="1232199" y="1965227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Lato"/>
              </a:rPr>
              <a:t>Channel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4F76D4-2FCF-44DD-BC8D-240B3851EDB7}"/>
              </a:ext>
            </a:extLst>
          </p:cNvPr>
          <p:cNvSpPr txBox="1"/>
          <p:nvPr/>
        </p:nvSpPr>
        <p:spPr>
          <a:xfrm>
            <a:off x="2223805" y="1742674"/>
            <a:ext cx="82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chemeClr val="bg1"/>
                </a:solidFill>
                <a:latin typeface="Lato"/>
              </a:rPr>
              <a:t>Turnover 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C1266C1-916B-4490-B018-86A23047A308}"/>
              </a:ext>
            </a:extLst>
          </p:cNvPr>
          <p:cNvCxnSpPr>
            <a:cxnSpLocks/>
          </p:cNvCxnSpPr>
          <p:nvPr/>
        </p:nvCxnSpPr>
        <p:spPr>
          <a:xfrm flipH="1" flipV="1">
            <a:off x="1255339" y="1746645"/>
            <a:ext cx="1789003" cy="4588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1341D2E-6A54-47F2-A22A-025F547BD168}"/>
              </a:ext>
            </a:extLst>
          </p:cNvPr>
          <p:cNvSpPr txBox="1"/>
          <p:nvPr/>
        </p:nvSpPr>
        <p:spPr>
          <a:xfrm>
            <a:off x="5406257" y="5288437"/>
            <a:ext cx="228875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Sales cycle 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3164907-2673-4CD0-9E36-D88CEE8694F9}"/>
              </a:ext>
            </a:extLst>
          </p:cNvPr>
          <p:cNvCxnSpPr/>
          <p:nvPr/>
        </p:nvCxnSpPr>
        <p:spPr>
          <a:xfrm>
            <a:off x="3572759" y="5307290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6AAA3EB-232D-4C8D-961A-4A610AD570B2}"/>
              </a:ext>
            </a:extLst>
          </p:cNvPr>
          <p:cNvCxnSpPr>
            <a:cxnSpLocks/>
          </p:cNvCxnSpPr>
          <p:nvPr/>
        </p:nvCxnSpPr>
        <p:spPr>
          <a:xfrm flipV="1">
            <a:off x="1086443" y="2238411"/>
            <a:ext cx="0" cy="29405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129A0D8-171A-4A8F-A268-8680B4E80A29}"/>
              </a:ext>
            </a:extLst>
          </p:cNvPr>
          <p:cNvSpPr txBox="1"/>
          <p:nvPr/>
        </p:nvSpPr>
        <p:spPr>
          <a:xfrm rot="16200000">
            <a:off x="-325439" y="3608497"/>
            <a:ext cx="253774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&lt; - Low        Sales revenue  High   – &gt;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4492B01-623A-45BE-B460-21D24EFCA01B}"/>
              </a:ext>
            </a:extLst>
          </p:cNvPr>
          <p:cNvSpPr txBox="1"/>
          <p:nvPr/>
        </p:nvSpPr>
        <p:spPr>
          <a:xfrm>
            <a:off x="1232199" y="5671867"/>
            <a:ext cx="87598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Multi Channel approach is based on efficiency drivers of A) Time ,B) Resources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As the time taken for a call in Direct sales will be different for different channels and different classes of customers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Efficiency comes from segmenting the customers into buckets based on criteria and then approaching them from a resource management perspective </a:t>
            </a:r>
          </a:p>
          <a:p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31ADFDB-1446-4E7D-AF39-F45F7C84B9B2}"/>
              </a:ext>
            </a:extLst>
          </p:cNvPr>
          <p:cNvSpPr txBox="1"/>
          <p:nvPr/>
        </p:nvSpPr>
        <p:spPr>
          <a:xfrm>
            <a:off x="-1" y="19076"/>
            <a:ext cx="5920033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Segmenting Customers by Geography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035F794-3F94-492B-AC71-0E60488A5DFC}"/>
              </a:ext>
            </a:extLst>
          </p:cNvPr>
          <p:cNvSpPr/>
          <p:nvPr/>
        </p:nvSpPr>
        <p:spPr>
          <a:xfrm>
            <a:off x="3611997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2AAE72C-AAC7-41C4-87E1-5DF497C09FDD}"/>
              </a:ext>
            </a:extLst>
          </p:cNvPr>
          <p:cNvSpPr/>
          <p:nvPr/>
        </p:nvSpPr>
        <p:spPr>
          <a:xfrm>
            <a:off x="4901952" y="285178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967F9F-F89C-47D2-AE2E-3E1BDEE562BF}"/>
              </a:ext>
            </a:extLst>
          </p:cNvPr>
          <p:cNvSpPr/>
          <p:nvPr/>
        </p:nvSpPr>
        <p:spPr>
          <a:xfrm>
            <a:off x="6201479" y="335221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C1CE2A6-C18A-436B-9EB1-D83E348BCD77}"/>
              </a:ext>
            </a:extLst>
          </p:cNvPr>
          <p:cNvSpPr/>
          <p:nvPr/>
        </p:nvSpPr>
        <p:spPr>
          <a:xfrm>
            <a:off x="7380077" y="384712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7A3A83C-8F52-4CC5-BF0F-531E2837BC23}"/>
              </a:ext>
            </a:extLst>
          </p:cNvPr>
          <p:cNvSpPr/>
          <p:nvPr/>
        </p:nvSpPr>
        <p:spPr>
          <a:xfrm>
            <a:off x="8632282" y="383588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8EE9CC1-4546-43AD-A6E5-21D79ECB0521}"/>
              </a:ext>
            </a:extLst>
          </p:cNvPr>
          <p:cNvSpPr/>
          <p:nvPr/>
        </p:nvSpPr>
        <p:spPr>
          <a:xfrm>
            <a:off x="9992006" y="432937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92B0AE-AA93-43C4-A752-B74A93A8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18</a:t>
            </a:fld>
            <a:endParaRPr lang="en-GB"/>
          </a:p>
        </p:txBody>
      </p:sp>
      <p:pic>
        <p:nvPicPr>
          <p:cNvPr id="74" name="Picture 73" descr="Logo&#10;&#10;Description automatically generated">
            <a:extLst>
              <a:ext uri="{FF2B5EF4-FFF2-40B4-BE49-F238E27FC236}">
                <a16:creationId xmlns:a16="http://schemas.microsoft.com/office/drawing/2014/main" id="{8E9870B0-599E-4D1B-80B0-0956B2376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7CF82D05-16F9-1068-805F-2F0BAFA63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0769995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8B009BE0-A3BA-4A97-81A3-81F0E838093D}"/>
              </a:ext>
            </a:extLst>
          </p:cNvPr>
          <p:cNvSpPr/>
          <p:nvPr/>
        </p:nvSpPr>
        <p:spPr>
          <a:xfrm>
            <a:off x="4362882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5,000,000 $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0F9C17B3-AAFD-4054-817A-6ADEF5CFA44A}"/>
              </a:ext>
            </a:extLst>
          </p:cNvPr>
          <p:cNvSpPr/>
          <p:nvPr/>
        </p:nvSpPr>
        <p:spPr>
          <a:xfrm>
            <a:off x="5643516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3,000,000 $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79DFB621-F985-4836-8BAA-F6691154D987}"/>
              </a:ext>
            </a:extLst>
          </p:cNvPr>
          <p:cNvSpPr/>
          <p:nvPr/>
        </p:nvSpPr>
        <p:spPr>
          <a:xfrm>
            <a:off x="3079744" y="174068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10,000,000 $</a:t>
            </a: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C58E7D4F-B99E-495E-BF6E-9AFE0972FA27}"/>
              </a:ext>
            </a:extLst>
          </p:cNvPr>
          <p:cNvSpPr/>
          <p:nvPr/>
        </p:nvSpPr>
        <p:spPr>
          <a:xfrm>
            <a:off x="8207287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500,000 $</a:t>
            </a: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41A07C93-43F1-4C83-A2D5-2A1225BE8DF2}"/>
              </a:ext>
            </a:extLst>
          </p:cNvPr>
          <p:cNvSpPr/>
          <p:nvPr/>
        </p:nvSpPr>
        <p:spPr>
          <a:xfrm>
            <a:off x="9497350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250,000 $</a:t>
            </a:r>
          </a:p>
        </p:txBody>
      </p:sp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7D145AC2-68FE-4FBB-9707-55ED606C4B77}"/>
              </a:ext>
            </a:extLst>
          </p:cNvPr>
          <p:cNvSpPr/>
          <p:nvPr/>
        </p:nvSpPr>
        <p:spPr>
          <a:xfrm>
            <a:off x="6924149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1,000,000 $</a:t>
            </a:r>
          </a:p>
        </p:txBody>
      </p: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57D07635-259B-4C55-9C86-0ACE78852CA4}"/>
              </a:ext>
            </a:extLst>
          </p:cNvPr>
          <p:cNvSpPr/>
          <p:nvPr/>
        </p:nvSpPr>
        <p:spPr>
          <a:xfrm>
            <a:off x="1244342" y="1746644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1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D035F977-D2A0-45DB-9C02-1EB9AA5BF493}"/>
              </a:ext>
            </a:extLst>
          </p:cNvPr>
          <p:cNvSpPr/>
          <p:nvPr/>
        </p:nvSpPr>
        <p:spPr>
          <a:xfrm>
            <a:off x="4373877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EB41503A-0E6C-42E7-BA89-148AD019D143}"/>
              </a:ext>
            </a:extLst>
          </p:cNvPr>
          <p:cNvSpPr/>
          <p:nvPr/>
        </p:nvSpPr>
        <p:spPr>
          <a:xfrm>
            <a:off x="5654511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53016D14-C050-4BF9-8A08-B18CDD62B38C}"/>
              </a:ext>
            </a:extLst>
          </p:cNvPr>
          <p:cNvSpPr/>
          <p:nvPr/>
        </p:nvSpPr>
        <p:spPr>
          <a:xfrm>
            <a:off x="3090739" y="223245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FA3A47BF-8C80-4CD6-A885-650DFCFFC14C}"/>
              </a:ext>
            </a:extLst>
          </p:cNvPr>
          <p:cNvSpPr/>
          <p:nvPr/>
        </p:nvSpPr>
        <p:spPr>
          <a:xfrm>
            <a:off x="8218282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7812B193-7B56-4C69-BC0E-DFDD687EA835}"/>
              </a:ext>
            </a:extLst>
          </p:cNvPr>
          <p:cNvSpPr/>
          <p:nvPr/>
        </p:nvSpPr>
        <p:spPr>
          <a:xfrm>
            <a:off x="9508345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865093CE-7290-44BB-A93F-BC9B7670BA72}"/>
              </a:ext>
            </a:extLst>
          </p:cNvPr>
          <p:cNvSpPr/>
          <p:nvPr/>
        </p:nvSpPr>
        <p:spPr>
          <a:xfrm>
            <a:off x="6935144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2469C1AC-BC81-46CA-8E4F-404C6DCFA250}"/>
              </a:ext>
            </a:extLst>
          </p:cNvPr>
          <p:cNvSpPr/>
          <p:nvPr/>
        </p:nvSpPr>
        <p:spPr>
          <a:xfrm>
            <a:off x="1255337" y="223841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Direct Sales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712344CD-58F3-406E-A1A2-03BD2A32E83A}"/>
              </a:ext>
            </a:extLst>
          </p:cNvPr>
          <p:cNvSpPr/>
          <p:nvPr/>
        </p:nvSpPr>
        <p:spPr>
          <a:xfrm>
            <a:off x="4364454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D35C837C-A1BB-4C26-8F6C-F1B1372D754C}"/>
              </a:ext>
            </a:extLst>
          </p:cNvPr>
          <p:cNvSpPr/>
          <p:nvPr/>
        </p:nvSpPr>
        <p:spPr>
          <a:xfrm>
            <a:off x="5645088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93B570F8-6C33-4FF9-8C3C-4CD64556987B}"/>
              </a:ext>
            </a:extLst>
          </p:cNvPr>
          <p:cNvSpPr/>
          <p:nvPr/>
        </p:nvSpPr>
        <p:spPr>
          <a:xfrm>
            <a:off x="3081316" y="272264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9" name="Rounded Rectangle 3">
            <a:extLst>
              <a:ext uri="{FF2B5EF4-FFF2-40B4-BE49-F238E27FC236}">
                <a16:creationId xmlns:a16="http://schemas.microsoft.com/office/drawing/2014/main" id="{759E255E-A2FB-4B0D-A05F-4E86E7366EBD}"/>
              </a:ext>
            </a:extLst>
          </p:cNvPr>
          <p:cNvSpPr/>
          <p:nvPr/>
        </p:nvSpPr>
        <p:spPr>
          <a:xfrm>
            <a:off x="8208859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1" name="Rounded Rectangle 4">
            <a:extLst>
              <a:ext uri="{FF2B5EF4-FFF2-40B4-BE49-F238E27FC236}">
                <a16:creationId xmlns:a16="http://schemas.microsoft.com/office/drawing/2014/main" id="{EBD4C4E5-1CD3-4A54-931A-5036AE61A892}"/>
              </a:ext>
            </a:extLst>
          </p:cNvPr>
          <p:cNvSpPr/>
          <p:nvPr/>
        </p:nvSpPr>
        <p:spPr>
          <a:xfrm>
            <a:off x="9498922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3" name="Rounded Rectangle 4">
            <a:extLst>
              <a:ext uri="{FF2B5EF4-FFF2-40B4-BE49-F238E27FC236}">
                <a16:creationId xmlns:a16="http://schemas.microsoft.com/office/drawing/2014/main" id="{FC36D133-C8C4-45B2-B490-37B378B42479}"/>
              </a:ext>
            </a:extLst>
          </p:cNvPr>
          <p:cNvSpPr/>
          <p:nvPr/>
        </p:nvSpPr>
        <p:spPr>
          <a:xfrm>
            <a:off x="6925721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5" name="Rounded Rectangle 4">
            <a:extLst>
              <a:ext uri="{FF2B5EF4-FFF2-40B4-BE49-F238E27FC236}">
                <a16:creationId xmlns:a16="http://schemas.microsoft.com/office/drawing/2014/main" id="{3EFE028A-B093-4234-98F2-AD354BDF015A}"/>
              </a:ext>
            </a:extLst>
          </p:cNvPr>
          <p:cNvSpPr/>
          <p:nvPr/>
        </p:nvSpPr>
        <p:spPr>
          <a:xfrm>
            <a:off x="1245914" y="272860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Business Partners / </a:t>
            </a:r>
          </a:p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Distributor </a:t>
            </a:r>
          </a:p>
        </p:txBody>
      </p:sp>
      <p:sp>
        <p:nvSpPr>
          <p:cNvPr id="77" name="Rounded Rectangle 3">
            <a:extLst>
              <a:ext uri="{FF2B5EF4-FFF2-40B4-BE49-F238E27FC236}">
                <a16:creationId xmlns:a16="http://schemas.microsoft.com/office/drawing/2014/main" id="{430A872F-B3A6-4327-898A-48DC496DD7CA}"/>
              </a:ext>
            </a:extLst>
          </p:cNvPr>
          <p:cNvSpPr/>
          <p:nvPr/>
        </p:nvSpPr>
        <p:spPr>
          <a:xfrm>
            <a:off x="4364456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9" name="Rounded Rectangle 4">
            <a:extLst>
              <a:ext uri="{FF2B5EF4-FFF2-40B4-BE49-F238E27FC236}">
                <a16:creationId xmlns:a16="http://schemas.microsoft.com/office/drawing/2014/main" id="{3875C248-75DB-41A5-A0F0-F2E62C9546EE}"/>
              </a:ext>
            </a:extLst>
          </p:cNvPr>
          <p:cNvSpPr/>
          <p:nvPr/>
        </p:nvSpPr>
        <p:spPr>
          <a:xfrm>
            <a:off x="5645090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1" name="Rounded Rectangle 4">
            <a:extLst>
              <a:ext uri="{FF2B5EF4-FFF2-40B4-BE49-F238E27FC236}">
                <a16:creationId xmlns:a16="http://schemas.microsoft.com/office/drawing/2014/main" id="{23A10667-1655-418A-9332-826BE5B4B055}"/>
              </a:ext>
            </a:extLst>
          </p:cNvPr>
          <p:cNvSpPr/>
          <p:nvPr/>
        </p:nvSpPr>
        <p:spPr>
          <a:xfrm>
            <a:off x="3081318" y="321283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3" name="Rounded Rectangle 3">
            <a:extLst>
              <a:ext uri="{FF2B5EF4-FFF2-40B4-BE49-F238E27FC236}">
                <a16:creationId xmlns:a16="http://schemas.microsoft.com/office/drawing/2014/main" id="{914BE1DC-CCED-4231-881A-FCE0F87E5C86}"/>
              </a:ext>
            </a:extLst>
          </p:cNvPr>
          <p:cNvSpPr/>
          <p:nvPr/>
        </p:nvSpPr>
        <p:spPr>
          <a:xfrm>
            <a:off x="8208861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5" name="Rounded Rectangle 4">
            <a:extLst>
              <a:ext uri="{FF2B5EF4-FFF2-40B4-BE49-F238E27FC236}">
                <a16:creationId xmlns:a16="http://schemas.microsoft.com/office/drawing/2014/main" id="{F4D177A1-C349-4141-A2E9-4C3512772865}"/>
              </a:ext>
            </a:extLst>
          </p:cNvPr>
          <p:cNvSpPr/>
          <p:nvPr/>
        </p:nvSpPr>
        <p:spPr>
          <a:xfrm>
            <a:off x="9498924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7" name="Rounded Rectangle 4">
            <a:extLst>
              <a:ext uri="{FF2B5EF4-FFF2-40B4-BE49-F238E27FC236}">
                <a16:creationId xmlns:a16="http://schemas.microsoft.com/office/drawing/2014/main" id="{A6DCB8CA-00BF-44D4-A741-C03B1CFF1254}"/>
              </a:ext>
            </a:extLst>
          </p:cNvPr>
          <p:cNvSpPr/>
          <p:nvPr/>
        </p:nvSpPr>
        <p:spPr>
          <a:xfrm>
            <a:off x="6925723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9" name="Rounded Rectangle 4">
            <a:extLst>
              <a:ext uri="{FF2B5EF4-FFF2-40B4-BE49-F238E27FC236}">
                <a16:creationId xmlns:a16="http://schemas.microsoft.com/office/drawing/2014/main" id="{12ACF5C7-5DE3-4766-9C80-D179EB3DDF22}"/>
              </a:ext>
            </a:extLst>
          </p:cNvPr>
          <p:cNvSpPr/>
          <p:nvPr/>
        </p:nvSpPr>
        <p:spPr>
          <a:xfrm>
            <a:off x="1245916" y="321879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Inside Sales </a:t>
            </a:r>
          </a:p>
        </p:txBody>
      </p:sp>
      <p:sp>
        <p:nvSpPr>
          <p:cNvPr id="91" name="Rounded Rectangle 3">
            <a:extLst>
              <a:ext uri="{FF2B5EF4-FFF2-40B4-BE49-F238E27FC236}">
                <a16:creationId xmlns:a16="http://schemas.microsoft.com/office/drawing/2014/main" id="{23514B9F-0046-4C4B-B410-4C2C56E7B532}"/>
              </a:ext>
            </a:extLst>
          </p:cNvPr>
          <p:cNvSpPr/>
          <p:nvPr/>
        </p:nvSpPr>
        <p:spPr>
          <a:xfrm>
            <a:off x="4373877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F96F42A0-8136-4795-B0D6-06F79E4AA03C}"/>
              </a:ext>
            </a:extLst>
          </p:cNvPr>
          <p:cNvSpPr/>
          <p:nvPr/>
        </p:nvSpPr>
        <p:spPr>
          <a:xfrm>
            <a:off x="5654511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5" name="Rounded Rectangle 4">
            <a:extLst>
              <a:ext uri="{FF2B5EF4-FFF2-40B4-BE49-F238E27FC236}">
                <a16:creationId xmlns:a16="http://schemas.microsoft.com/office/drawing/2014/main" id="{01A9D5D3-7A4D-46EA-B72E-5D0C682E76F8}"/>
              </a:ext>
            </a:extLst>
          </p:cNvPr>
          <p:cNvSpPr/>
          <p:nvPr/>
        </p:nvSpPr>
        <p:spPr>
          <a:xfrm>
            <a:off x="3090739" y="369360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24AAF922-4E4F-43A2-868D-EC0A2C53109C}"/>
              </a:ext>
            </a:extLst>
          </p:cNvPr>
          <p:cNvSpPr/>
          <p:nvPr/>
        </p:nvSpPr>
        <p:spPr>
          <a:xfrm>
            <a:off x="8218282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9" name="Rounded Rectangle 4">
            <a:extLst>
              <a:ext uri="{FF2B5EF4-FFF2-40B4-BE49-F238E27FC236}">
                <a16:creationId xmlns:a16="http://schemas.microsoft.com/office/drawing/2014/main" id="{6FCB4BAF-4133-46DE-A2FD-8F04BE0EBCCD}"/>
              </a:ext>
            </a:extLst>
          </p:cNvPr>
          <p:cNvSpPr/>
          <p:nvPr/>
        </p:nvSpPr>
        <p:spPr>
          <a:xfrm>
            <a:off x="9508345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1" name="Rounded Rectangle 4">
            <a:extLst>
              <a:ext uri="{FF2B5EF4-FFF2-40B4-BE49-F238E27FC236}">
                <a16:creationId xmlns:a16="http://schemas.microsoft.com/office/drawing/2014/main" id="{DDED3B59-F51D-4DD6-9103-10AEE65F3839}"/>
              </a:ext>
            </a:extLst>
          </p:cNvPr>
          <p:cNvSpPr/>
          <p:nvPr/>
        </p:nvSpPr>
        <p:spPr>
          <a:xfrm>
            <a:off x="6935144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3" name="Rounded Rectangle 4">
            <a:extLst>
              <a:ext uri="{FF2B5EF4-FFF2-40B4-BE49-F238E27FC236}">
                <a16:creationId xmlns:a16="http://schemas.microsoft.com/office/drawing/2014/main" id="{E22973EE-9C8C-4DAE-B2DD-58320AA9FB53}"/>
              </a:ext>
            </a:extLst>
          </p:cNvPr>
          <p:cNvSpPr/>
          <p:nvPr/>
        </p:nvSpPr>
        <p:spPr>
          <a:xfrm>
            <a:off x="1255337" y="371066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Direct Mail </a:t>
            </a:r>
          </a:p>
        </p:txBody>
      </p: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5FD049FD-50F9-4A4B-A7ED-DF2C98B4F7EF}"/>
              </a:ext>
            </a:extLst>
          </p:cNvPr>
          <p:cNvSpPr/>
          <p:nvPr/>
        </p:nvSpPr>
        <p:spPr>
          <a:xfrm>
            <a:off x="4364453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7" name="Rounded Rectangle 4">
            <a:extLst>
              <a:ext uri="{FF2B5EF4-FFF2-40B4-BE49-F238E27FC236}">
                <a16:creationId xmlns:a16="http://schemas.microsoft.com/office/drawing/2014/main" id="{7E24A270-71D9-4B36-A5EF-75FA3297B364}"/>
              </a:ext>
            </a:extLst>
          </p:cNvPr>
          <p:cNvSpPr/>
          <p:nvPr/>
        </p:nvSpPr>
        <p:spPr>
          <a:xfrm>
            <a:off x="5645087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AC4E88DB-785E-464C-BDB7-A5C342521C4E}"/>
              </a:ext>
            </a:extLst>
          </p:cNvPr>
          <p:cNvSpPr/>
          <p:nvPr/>
        </p:nvSpPr>
        <p:spPr>
          <a:xfrm>
            <a:off x="3081315" y="418379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D90772CF-CBD1-4808-A0EB-C4719FEE27C1}"/>
              </a:ext>
            </a:extLst>
          </p:cNvPr>
          <p:cNvSpPr/>
          <p:nvPr/>
        </p:nvSpPr>
        <p:spPr>
          <a:xfrm>
            <a:off x="8208858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3" name="Rounded Rectangle 4">
            <a:extLst>
              <a:ext uri="{FF2B5EF4-FFF2-40B4-BE49-F238E27FC236}">
                <a16:creationId xmlns:a16="http://schemas.microsoft.com/office/drawing/2014/main" id="{5BB4C55F-7B49-4D5E-B499-40642D050EC1}"/>
              </a:ext>
            </a:extLst>
          </p:cNvPr>
          <p:cNvSpPr/>
          <p:nvPr/>
        </p:nvSpPr>
        <p:spPr>
          <a:xfrm>
            <a:off x="9498921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5" name="Rounded Rectangle 4">
            <a:extLst>
              <a:ext uri="{FF2B5EF4-FFF2-40B4-BE49-F238E27FC236}">
                <a16:creationId xmlns:a16="http://schemas.microsoft.com/office/drawing/2014/main" id="{393AA4A3-5F09-4A5B-80EB-C4D55B95DC3A}"/>
              </a:ext>
            </a:extLst>
          </p:cNvPr>
          <p:cNvSpPr/>
          <p:nvPr/>
        </p:nvSpPr>
        <p:spPr>
          <a:xfrm>
            <a:off x="6925720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7" name="Rounded Rectangle 4">
            <a:extLst>
              <a:ext uri="{FF2B5EF4-FFF2-40B4-BE49-F238E27FC236}">
                <a16:creationId xmlns:a16="http://schemas.microsoft.com/office/drawing/2014/main" id="{13D05658-6D5E-4CF9-BB14-203132B0E7BF}"/>
              </a:ext>
            </a:extLst>
          </p:cNvPr>
          <p:cNvSpPr/>
          <p:nvPr/>
        </p:nvSpPr>
        <p:spPr>
          <a:xfrm>
            <a:off x="1245913" y="4189758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Internet </a:t>
            </a:r>
          </a:p>
        </p:txBody>
      </p:sp>
      <p:sp>
        <p:nvSpPr>
          <p:cNvPr id="119" name="Rounded Rectangle 3">
            <a:extLst>
              <a:ext uri="{FF2B5EF4-FFF2-40B4-BE49-F238E27FC236}">
                <a16:creationId xmlns:a16="http://schemas.microsoft.com/office/drawing/2014/main" id="{3FA8C99F-B471-4EB4-9AFF-FCE708DD3140}"/>
              </a:ext>
            </a:extLst>
          </p:cNvPr>
          <p:cNvSpPr/>
          <p:nvPr/>
        </p:nvSpPr>
        <p:spPr>
          <a:xfrm>
            <a:off x="4373879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1" name="Rounded Rectangle 4">
            <a:extLst>
              <a:ext uri="{FF2B5EF4-FFF2-40B4-BE49-F238E27FC236}">
                <a16:creationId xmlns:a16="http://schemas.microsoft.com/office/drawing/2014/main" id="{E9671A66-1F1E-458D-8C1B-D752035EC348}"/>
              </a:ext>
            </a:extLst>
          </p:cNvPr>
          <p:cNvSpPr/>
          <p:nvPr/>
        </p:nvSpPr>
        <p:spPr>
          <a:xfrm>
            <a:off x="5654513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3" name="Rounded Rectangle 4">
            <a:extLst>
              <a:ext uri="{FF2B5EF4-FFF2-40B4-BE49-F238E27FC236}">
                <a16:creationId xmlns:a16="http://schemas.microsoft.com/office/drawing/2014/main" id="{9C83B175-470E-4209-9485-D13788C47615}"/>
              </a:ext>
            </a:extLst>
          </p:cNvPr>
          <p:cNvSpPr/>
          <p:nvPr/>
        </p:nvSpPr>
        <p:spPr>
          <a:xfrm>
            <a:off x="3090741" y="467399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5" name="Rounded Rectangle 3">
            <a:extLst>
              <a:ext uri="{FF2B5EF4-FFF2-40B4-BE49-F238E27FC236}">
                <a16:creationId xmlns:a16="http://schemas.microsoft.com/office/drawing/2014/main" id="{FB50D81A-FC93-4C26-862E-E25DAE86D5C0}"/>
              </a:ext>
            </a:extLst>
          </p:cNvPr>
          <p:cNvSpPr/>
          <p:nvPr/>
        </p:nvSpPr>
        <p:spPr>
          <a:xfrm>
            <a:off x="8218284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7" name="Rounded Rectangle 4">
            <a:extLst>
              <a:ext uri="{FF2B5EF4-FFF2-40B4-BE49-F238E27FC236}">
                <a16:creationId xmlns:a16="http://schemas.microsoft.com/office/drawing/2014/main" id="{987CA22C-2A9C-49A9-9A42-E99D9DA304BF}"/>
              </a:ext>
            </a:extLst>
          </p:cNvPr>
          <p:cNvSpPr/>
          <p:nvPr/>
        </p:nvSpPr>
        <p:spPr>
          <a:xfrm>
            <a:off x="9508347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9" name="Rounded Rectangle 4">
            <a:extLst>
              <a:ext uri="{FF2B5EF4-FFF2-40B4-BE49-F238E27FC236}">
                <a16:creationId xmlns:a16="http://schemas.microsoft.com/office/drawing/2014/main" id="{B288C61E-6C45-4A90-89DB-BAF106183A32}"/>
              </a:ext>
            </a:extLst>
          </p:cNvPr>
          <p:cNvSpPr/>
          <p:nvPr/>
        </p:nvSpPr>
        <p:spPr>
          <a:xfrm>
            <a:off x="6935146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31" name="Rounded Rectangle 4">
            <a:extLst>
              <a:ext uri="{FF2B5EF4-FFF2-40B4-BE49-F238E27FC236}">
                <a16:creationId xmlns:a16="http://schemas.microsoft.com/office/drawing/2014/main" id="{55F331F9-A3A2-494C-89A2-9911C073493A}"/>
              </a:ext>
            </a:extLst>
          </p:cNvPr>
          <p:cNvSpPr/>
          <p:nvPr/>
        </p:nvSpPr>
        <p:spPr>
          <a:xfrm>
            <a:off x="1255339" y="4679952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05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54E863-722D-4B18-80AB-8926BAC93973}"/>
              </a:ext>
            </a:extLst>
          </p:cNvPr>
          <p:cNvSpPr txBox="1"/>
          <p:nvPr/>
        </p:nvSpPr>
        <p:spPr>
          <a:xfrm>
            <a:off x="1232199" y="1965227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Lato"/>
              </a:rPr>
              <a:t>Channel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4F76D4-2FCF-44DD-BC8D-240B3851EDB7}"/>
              </a:ext>
            </a:extLst>
          </p:cNvPr>
          <p:cNvSpPr txBox="1"/>
          <p:nvPr/>
        </p:nvSpPr>
        <p:spPr>
          <a:xfrm>
            <a:off x="2223805" y="1742674"/>
            <a:ext cx="82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chemeClr val="bg1"/>
                </a:solidFill>
                <a:latin typeface="Lato"/>
              </a:rPr>
              <a:t>Turnover 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C1266C1-916B-4490-B018-86A23047A308}"/>
              </a:ext>
            </a:extLst>
          </p:cNvPr>
          <p:cNvCxnSpPr>
            <a:cxnSpLocks/>
          </p:cNvCxnSpPr>
          <p:nvPr/>
        </p:nvCxnSpPr>
        <p:spPr>
          <a:xfrm flipH="1" flipV="1">
            <a:off x="1255339" y="1746645"/>
            <a:ext cx="1789003" cy="4588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1341D2E-6A54-47F2-A22A-025F547BD168}"/>
              </a:ext>
            </a:extLst>
          </p:cNvPr>
          <p:cNvSpPr txBox="1"/>
          <p:nvPr/>
        </p:nvSpPr>
        <p:spPr>
          <a:xfrm>
            <a:off x="5406257" y="5288437"/>
            <a:ext cx="228875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Sales cycle 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3164907-2673-4CD0-9E36-D88CEE8694F9}"/>
              </a:ext>
            </a:extLst>
          </p:cNvPr>
          <p:cNvCxnSpPr/>
          <p:nvPr/>
        </p:nvCxnSpPr>
        <p:spPr>
          <a:xfrm>
            <a:off x="3572759" y="5307290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6AAA3EB-232D-4C8D-961A-4A610AD570B2}"/>
              </a:ext>
            </a:extLst>
          </p:cNvPr>
          <p:cNvCxnSpPr>
            <a:cxnSpLocks/>
          </p:cNvCxnSpPr>
          <p:nvPr/>
        </p:nvCxnSpPr>
        <p:spPr>
          <a:xfrm flipV="1">
            <a:off x="1086443" y="2238411"/>
            <a:ext cx="0" cy="29405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129A0D8-171A-4A8F-A268-8680B4E80A29}"/>
              </a:ext>
            </a:extLst>
          </p:cNvPr>
          <p:cNvSpPr txBox="1"/>
          <p:nvPr/>
        </p:nvSpPr>
        <p:spPr>
          <a:xfrm rot="16200000">
            <a:off x="-325439" y="3608497"/>
            <a:ext cx="253774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&lt; - Low        Sales revenue  High   – &gt;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4492B01-623A-45BE-B460-21D24EFCA01B}"/>
              </a:ext>
            </a:extLst>
          </p:cNvPr>
          <p:cNvSpPr txBox="1"/>
          <p:nvPr/>
        </p:nvSpPr>
        <p:spPr>
          <a:xfrm>
            <a:off x="1119666" y="5843688"/>
            <a:ext cx="9600731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Multi Channel approach is based on efficiency drivers of A) Time ,B) Resources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As the time taken for a call in Direct sales will be different for different channels and different classes of customers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Efficiency comes from segmenting the customers into buckets based on criteria and then approaching them from a resource management perspective </a:t>
            </a:r>
          </a:p>
          <a:p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31ADFDB-1446-4E7D-AF39-F45F7C84B9B2}"/>
              </a:ext>
            </a:extLst>
          </p:cNvPr>
          <p:cNvSpPr txBox="1"/>
          <p:nvPr/>
        </p:nvSpPr>
        <p:spPr>
          <a:xfrm>
            <a:off x="-1" y="19076"/>
            <a:ext cx="5920033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Segmenting Customers by Turnover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035F794-3F94-492B-AC71-0E60488A5DFC}"/>
              </a:ext>
            </a:extLst>
          </p:cNvPr>
          <p:cNvSpPr/>
          <p:nvPr/>
        </p:nvSpPr>
        <p:spPr>
          <a:xfrm>
            <a:off x="3611997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2AAE72C-AAC7-41C4-87E1-5DF497C09FDD}"/>
              </a:ext>
            </a:extLst>
          </p:cNvPr>
          <p:cNvSpPr/>
          <p:nvPr/>
        </p:nvSpPr>
        <p:spPr>
          <a:xfrm>
            <a:off x="4901952" y="285178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967F9F-F89C-47D2-AE2E-3E1BDEE562BF}"/>
              </a:ext>
            </a:extLst>
          </p:cNvPr>
          <p:cNvSpPr/>
          <p:nvPr/>
        </p:nvSpPr>
        <p:spPr>
          <a:xfrm>
            <a:off x="6201479" y="335221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C1CE2A6-C18A-436B-9EB1-D83E348BCD77}"/>
              </a:ext>
            </a:extLst>
          </p:cNvPr>
          <p:cNvSpPr/>
          <p:nvPr/>
        </p:nvSpPr>
        <p:spPr>
          <a:xfrm>
            <a:off x="7380077" y="384712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7A3A83C-8F52-4CC5-BF0F-531E2837BC23}"/>
              </a:ext>
            </a:extLst>
          </p:cNvPr>
          <p:cNvSpPr/>
          <p:nvPr/>
        </p:nvSpPr>
        <p:spPr>
          <a:xfrm>
            <a:off x="8632282" y="383588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8EE9CC1-4546-43AD-A6E5-21D79ECB0521}"/>
              </a:ext>
            </a:extLst>
          </p:cNvPr>
          <p:cNvSpPr/>
          <p:nvPr/>
        </p:nvSpPr>
        <p:spPr>
          <a:xfrm>
            <a:off x="9992006" y="432937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A7F59C-B2E8-412F-BF1A-AF5C4928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19</a:t>
            </a:fld>
            <a:endParaRPr lang="en-GB"/>
          </a:p>
        </p:txBody>
      </p:sp>
      <p:pic>
        <p:nvPicPr>
          <p:cNvPr id="74" name="Picture 73" descr="Logo&#10;&#10;Description automatically generated">
            <a:extLst>
              <a:ext uri="{FF2B5EF4-FFF2-40B4-BE49-F238E27FC236}">
                <a16:creationId xmlns:a16="http://schemas.microsoft.com/office/drawing/2014/main" id="{DB7882E3-EA74-4C34-AB6B-413DF2F42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954B14B-9F5E-31AA-7D2E-CC3DF142E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142118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s &amp; Users / Color Wheel">
            <a:extLst>
              <a:ext uri="{FF2B5EF4-FFF2-40B4-BE49-F238E27FC236}">
                <a16:creationId xmlns:a16="http://schemas.microsoft.com/office/drawing/2014/main" id="{235BF9F6-8FB8-4102-B600-1BA25DA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763404"/>
            <a:ext cx="2839408" cy="18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Yellow and Black Letter T-letter Blocks">
            <a:extLst>
              <a:ext uri="{FF2B5EF4-FFF2-40B4-BE49-F238E27FC236}">
                <a16:creationId xmlns:a16="http://schemas.microsoft.com/office/drawing/2014/main" id="{B0B09F9C-79B3-4CC7-89A4-00ED763C7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65" y="4319939"/>
            <a:ext cx="2911852" cy="186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White and Yellow Dice on Green Surface">
            <a:extLst>
              <a:ext uri="{FF2B5EF4-FFF2-40B4-BE49-F238E27FC236}">
                <a16:creationId xmlns:a16="http://schemas.microsoft.com/office/drawing/2014/main" id="{05C760EA-A3E9-4BAD-93E9-60A6E1CC9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34" y="4319939"/>
            <a:ext cx="2850294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yscale Photo of People at Market">
            <a:extLst>
              <a:ext uri="{FF2B5EF4-FFF2-40B4-BE49-F238E27FC236}">
                <a16:creationId xmlns:a16="http://schemas.microsoft.com/office/drawing/2014/main" id="{33360189-70B2-4227-B44B-51871A89B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904" y="754717"/>
            <a:ext cx="2911851" cy="190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07D0B562-11DB-4F24-BB09-D018A7ACE6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45C8D1-EABD-447B-B8E8-294ED42B5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t>www.upskilpro.com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B2F05-B9A4-42FA-9DE1-4E4B120E90EB}"/>
              </a:ext>
            </a:extLst>
          </p:cNvPr>
          <p:cNvSpPr/>
          <p:nvPr/>
        </p:nvSpPr>
        <p:spPr>
          <a:xfrm>
            <a:off x="7114140" y="2596903"/>
            <a:ext cx="4574866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tools are designed in easy-to-use solutions, all you need to do is download the tool and get to work immediately . All UpskilPRO material has taken 100’s of hours and many 1000’s of $ to build , all this expertise and content is brought to you for a fraction of the cost to help professionals enhance their capability.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	core areas which are best suited to improve using our tools: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Subject matter expertise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Best practices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Analytical output &amp; charting 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Prioritization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Process</a:t>
            </a:r>
          </a:p>
          <a:p>
            <a:pPr marL="2114550" marR="0" lvl="4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83D65"/>
              </a:solidFill>
              <a:effectLst/>
              <a:uLnTx/>
              <a:uFillTx/>
              <a:latin typeface="Lato Light" panose="020F0502020204030203"/>
              <a:ea typeface="+mn-ea"/>
              <a:cs typeface="+mn-cs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95F606-B854-479A-B445-F7B07576866F}"/>
              </a:ext>
            </a:extLst>
          </p:cNvPr>
          <p:cNvSpPr/>
          <p:nvPr/>
        </p:nvSpPr>
        <p:spPr>
          <a:xfrm>
            <a:off x="6426689" y="6003111"/>
            <a:ext cx="582123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Lato Light" panose="020F0502020204030203"/>
                <a:ea typeface="+mn-ea"/>
                <a:cs typeface="Segoe UI" panose="020B0502040204020203" pitchFamily="34" charset="0"/>
              </a:rPr>
              <a:t>Tools in one place to get 10X productive now.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AFB392-4E20-49CF-9184-35A7319B2A1C}"/>
              </a:ext>
            </a:extLst>
          </p:cNvPr>
          <p:cNvSpPr txBox="1"/>
          <p:nvPr/>
        </p:nvSpPr>
        <p:spPr>
          <a:xfrm>
            <a:off x="6278017" y="864932"/>
            <a:ext cx="59139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Created by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ex-Procter &amp; Gamble, Rothmans,  BAT, Gillette, Nokia, </a:t>
            </a:r>
          </a:p>
          <a:p>
            <a:pPr marL="0" marR="0" lvl="0" indent="0" algn="ctr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Lato Light" panose="020F0502020204030203"/>
                <a:ea typeface="+mn-ea"/>
                <a:cs typeface="Arial" panose="020B0604020202020204" pitchFamily="34" charset="0"/>
              </a:rPr>
              <a:t>Microsoft &amp; 3M managers.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63C534D-7CD7-4D0F-89BB-7C9F18C0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8828D9-3E6A-477F-A491-AADAE3613DD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675A7B-FA23-3F3D-DE18-1C4C9A3A95A2}"/>
              </a:ext>
            </a:extLst>
          </p:cNvPr>
          <p:cNvSpPr/>
          <p:nvPr/>
        </p:nvSpPr>
        <p:spPr>
          <a:xfrm>
            <a:off x="554566" y="3005896"/>
            <a:ext cx="6519333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Making life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EEBA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simpler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91B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&amp;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B5000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83D65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 professionals. </a:t>
            </a:r>
          </a:p>
        </p:txBody>
      </p:sp>
    </p:spTree>
    <p:extLst>
      <p:ext uri="{BB962C8B-B14F-4D97-AF65-F5344CB8AC3E}">
        <p14:creationId xmlns:p14="http://schemas.microsoft.com/office/powerpoint/2010/main" val="3891827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3">
            <a:extLst>
              <a:ext uri="{FF2B5EF4-FFF2-40B4-BE49-F238E27FC236}">
                <a16:creationId xmlns:a16="http://schemas.microsoft.com/office/drawing/2014/main" id="{8B009BE0-A3BA-4A97-81A3-81F0E838093D}"/>
              </a:ext>
            </a:extLst>
          </p:cNvPr>
          <p:cNvSpPr/>
          <p:nvPr/>
        </p:nvSpPr>
        <p:spPr>
          <a:xfrm>
            <a:off x="4362882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500,000 $</a:t>
            </a:r>
          </a:p>
        </p:txBody>
      </p:sp>
      <p:sp>
        <p:nvSpPr>
          <p:cNvPr id="31" name="Rounded Rectangle 4">
            <a:extLst>
              <a:ext uri="{FF2B5EF4-FFF2-40B4-BE49-F238E27FC236}">
                <a16:creationId xmlns:a16="http://schemas.microsoft.com/office/drawing/2014/main" id="{0F9C17B3-AAFD-4054-817A-6ADEF5CFA44A}"/>
              </a:ext>
            </a:extLst>
          </p:cNvPr>
          <p:cNvSpPr/>
          <p:nvPr/>
        </p:nvSpPr>
        <p:spPr>
          <a:xfrm>
            <a:off x="5643516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300,000 $</a:t>
            </a:r>
          </a:p>
        </p:txBody>
      </p:sp>
      <p:sp>
        <p:nvSpPr>
          <p:cNvPr id="32" name="Rounded Rectangle 4">
            <a:extLst>
              <a:ext uri="{FF2B5EF4-FFF2-40B4-BE49-F238E27FC236}">
                <a16:creationId xmlns:a16="http://schemas.microsoft.com/office/drawing/2014/main" id="{79DFB621-F985-4836-8BAA-F6691154D987}"/>
              </a:ext>
            </a:extLst>
          </p:cNvPr>
          <p:cNvSpPr/>
          <p:nvPr/>
        </p:nvSpPr>
        <p:spPr>
          <a:xfrm>
            <a:off x="3079744" y="174068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1,000,000 $</a:t>
            </a:r>
          </a:p>
        </p:txBody>
      </p:sp>
      <p:sp>
        <p:nvSpPr>
          <p:cNvPr id="41" name="Rounded Rectangle 3">
            <a:extLst>
              <a:ext uri="{FF2B5EF4-FFF2-40B4-BE49-F238E27FC236}">
                <a16:creationId xmlns:a16="http://schemas.microsoft.com/office/drawing/2014/main" id="{C58E7D4F-B99E-495E-BF6E-9AFE0972FA27}"/>
              </a:ext>
            </a:extLst>
          </p:cNvPr>
          <p:cNvSpPr/>
          <p:nvPr/>
        </p:nvSpPr>
        <p:spPr>
          <a:xfrm>
            <a:off x="8207287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50,000 $</a:t>
            </a: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41A07C93-43F1-4C83-A2D5-2A1225BE8DF2}"/>
              </a:ext>
            </a:extLst>
          </p:cNvPr>
          <p:cNvSpPr/>
          <p:nvPr/>
        </p:nvSpPr>
        <p:spPr>
          <a:xfrm>
            <a:off x="9497350" y="173754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25,000 $</a:t>
            </a:r>
          </a:p>
        </p:txBody>
      </p:sp>
      <p:sp>
        <p:nvSpPr>
          <p:cNvPr id="45" name="Rounded Rectangle 4">
            <a:extLst>
              <a:ext uri="{FF2B5EF4-FFF2-40B4-BE49-F238E27FC236}">
                <a16:creationId xmlns:a16="http://schemas.microsoft.com/office/drawing/2014/main" id="{7D145AC2-68FE-4FBB-9707-55ED606C4B77}"/>
              </a:ext>
            </a:extLst>
          </p:cNvPr>
          <p:cNvSpPr/>
          <p:nvPr/>
        </p:nvSpPr>
        <p:spPr>
          <a:xfrm>
            <a:off x="6924149" y="1739113"/>
            <a:ext cx="126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100" kern="0" dirty="0">
                <a:solidFill>
                  <a:schemeClr val="bg1"/>
                </a:solidFill>
                <a:latin typeface="Lato Light" panose="020F0502020204030203" pitchFamily="34" charset="0"/>
              </a:rPr>
              <a:t>100,000 $</a:t>
            </a:r>
          </a:p>
        </p:txBody>
      </p:sp>
      <p:sp>
        <p:nvSpPr>
          <p:cNvPr id="47" name="Rounded Rectangle 4">
            <a:extLst>
              <a:ext uri="{FF2B5EF4-FFF2-40B4-BE49-F238E27FC236}">
                <a16:creationId xmlns:a16="http://schemas.microsoft.com/office/drawing/2014/main" id="{57D07635-259B-4C55-9C86-0ACE78852CA4}"/>
              </a:ext>
            </a:extLst>
          </p:cNvPr>
          <p:cNvSpPr/>
          <p:nvPr/>
        </p:nvSpPr>
        <p:spPr>
          <a:xfrm>
            <a:off x="1244342" y="1746644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1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id="{D035F977-D2A0-45DB-9C02-1EB9AA5BF493}"/>
              </a:ext>
            </a:extLst>
          </p:cNvPr>
          <p:cNvSpPr/>
          <p:nvPr/>
        </p:nvSpPr>
        <p:spPr>
          <a:xfrm>
            <a:off x="4373877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1" name="Rounded Rectangle 4">
            <a:extLst>
              <a:ext uri="{FF2B5EF4-FFF2-40B4-BE49-F238E27FC236}">
                <a16:creationId xmlns:a16="http://schemas.microsoft.com/office/drawing/2014/main" id="{EB41503A-0E6C-42E7-BA89-148AD019D143}"/>
              </a:ext>
            </a:extLst>
          </p:cNvPr>
          <p:cNvSpPr/>
          <p:nvPr/>
        </p:nvSpPr>
        <p:spPr>
          <a:xfrm>
            <a:off x="5654511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3" name="Rounded Rectangle 4">
            <a:extLst>
              <a:ext uri="{FF2B5EF4-FFF2-40B4-BE49-F238E27FC236}">
                <a16:creationId xmlns:a16="http://schemas.microsoft.com/office/drawing/2014/main" id="{53016D14-C050-4BF9-8A08-B18CDD62B38C}"/>
              </a:ext>
            </a:extLst>
          </p:cNvPr>
          <p:cNvSpPr/>
          <p:nvPr/>
        </p:nvSpPr>
        <p:spPr>
          <a:xfrm>
            <a:off x="3090739" y="223245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5" name="Rounded Rectangle 3">
            <a:extLst>
              <a:ext uri="{FF2B5EF4-FFF2-40B4-BE49-F238E27FC236}">
                <a16:creationId xmlns:a16="http://schemas.microsoft.com/office/drawing/2014/main" id="{FA3A47BF-8C80-4CD6-A885-650DFCFFC14C}"/>
              </a:ext>
            </a:extLst>
          </p:cNvPr>
          <p:cNvSpPr/>
          <p:nvPr/>
        </p:nvSpPr>
        <p:spPr>
          <a:xfrm>
            <a:off x="8218282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7" name="Rounded Rectangle 4">
            <a:extLst>
              <a:ext uri="{FF2B5EF4-FFF2-40B4-BE49-F238E27FC236}">
                <a16:creationId xmlns:a16="http://schemas.microsoft.com/office/drawing/2014/main" id="{7812B193-7B56-4C69-BC0E-DFDD687EA835}"/>
              </a:ext>
            </a:extLst>
          </p:cNvPr>
          <p:cNvSpPr/>
          <p:nvPr/>
        </p:nvSpPr>
        <p:spPr>
          <a:xfrm>
            <a:off x="9508345" y="222931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59" name="Rounded Rectangle 4">
            <a:extLst>
              <a:ext uri="{FF2B5EF4-FFF2-40B4-BE49-F238E27FC236}">
                <a16:creationId xmlns:a16="http://schemas.microsoft.com/office/drawing/2014/main" id="{865093CE-7290-44BB-A93F-BC9B7670BA72}"/>
              </a:ext>
            </a:extLst>
          </p:cNvPr>
          <p:cNvSpPr/>
          <p:nvPr/>
        </p:nvSpPr>
        <p:spPr>
          <a:xfrm>
            <a:off x="6935144" y="2230880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1" name="Rounded Rectangle 4">
            <a:extLst>
              <a:ext uri="{FF2B5EF4-FFF2-40B4-BE49-F238E27FC236}">
                <a16:creationId xmlns:a16="http://schemas.microsoft.com/office/drawing/2014/main" id="{2469C1AC-BC81-46CA-8E4F-404C6DCFA250}"/>
              </a:ext>
            </a:extLst>
          </p:cNvPr>
          <p:cNvSpPr/>
          <p:nvPr/>
        </p:nvSpPr>
        <p:spPr>
          <a:xfrm>
            <a:off x="1255337" y="223841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Direct Sales</a:t>
            </a:r>
          </a:p>
        </p:txBody>
      </p:sp>
      <p:sp>
        <p:nvSpPr>
          <p:cNvPr id="63" name="Rounded Rectangle 3">
            <a:extLst>
              <a:ext uri="{FF2B5EF4-FFF2-40B4-BE49-F238E27FC236}">
                <a16:creationId xmlns:a16="http://schemas.microsoft.com/office/drawing/2014/main" id="{712344CD-58F3-406E-A1A2-03BD2A32E83A}"/>
              </a:ext>
            </a:extLst>
          </p:cNvPr>
          <p:cNvSpPr/>
          <p:nvPr/>
        </p:nvSpPr>
        <p:spPr>
          <a:xfrm>
            <a:off x="4364454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5" name="Rounded Rectangle 4">
            <a:extLst>
              <a:ext uri="{FF2B5EF4-FFF2-40B4-BE49-F238E27FC236}">
                <a16:creationId xmlns:a16="http://schemas.microsoft.com/office/drawing/2014/main" id="{D35C837C-A1BB-4C26-8F6C-F1B1372D754C}"/>
              </a:ext>
            </a:extLst>
          </p:cNvPr>
          <p:cNvSpPr/>
          <p:nvPr/>
        </p:nvSpPr>
        <p:spPr>
          <a:xfrm>
            <a:off x="5645088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7" name="Rounded Rectangle 4">
            <a:extLst>
              <a:ext uri="{FF2B5EF4-FFF2-40B4-BE49-F238E27FC236}">
                <a16:creationId xmlns:a16="http://schemas.microsoft.com/office/drawing/2014/main" id="{93B570F8-6C33-4FF9-8C3C-4CD64556987B}"/>
              </a:ext>
            </a:extLst>
          </p:cNvPr>
          <p:cNvSpPr/>
          <p:nvPr/>
        </p:nvSpPr>
        <p:spPr>
          <a:xfrm>
            <a:off x="3081316" y="272264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69" name="Rounded Rectangle 3">
            <a:extLst>
              <a:ext uri="{FF2B5EF4-FFF2-40B4-BE49-F238E27FC236}">
                <a16:creationId xmlns:a16="http://schemas.microsoft.com/office/drawing/2014/main" id="{759E255E-A2FB-4B0D-A05F-4E86E7366EBD}"/>
              </a:ext>
            </a:extLst>
          </p:cNvPr>
          <p:cNvSpPr/>
          <p:nvPr/>
        </p:nvSpPr>
        <p:spPr>
          <a:xfrm>
            <a:off x="8208859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1" name="Rounded Rectangle 4">
            <a:extLst>
              <a:ext uri="{FF2B5EF4-FFF2-40B4-BE49-F238E27FC236}">
                <a16:creationId xmlns:a16="http://schemas.microsoft.com/office/drawing/2014/main" id="{EBD4C4E5-1CD3-4A54-931A-5036AE61A892}"/>
              </a:ext>
            </a:extLst>
          </p:cNvPr>
          <p:cNvSpPr/>
          <p:nvPr/>
        </p:nvSpPr>
        <p:spPr>
          <a:xfrm>
            <a:off x="9498922" y="271950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3" name="Rounded Rectangle 4">
            <a:extLst>
              <a:ext uri="{FF2B5EF4-FFF2-40B4-BE49-F238E27FC236}">
                <a16:creationId xmlns:a16="http://schemas.microsoft.com/office/drawing/2014/main" id="{FC36D133-C8C4-45B2-B490-37B378B42479}"/>
              </a:ext>
            </a:extLst>
          </p:cNvPr>
          <p:cNvSpPr/>
          <p:nvPr/>
        </p:nvSpPr>
        <p:spPr>
          <a:xfrm>
            <a:off x="6925721" y="272107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5" name="Rounded Rectangle 4">
            <a:extLst>
              <a:ext uri="{FF2B5EF4-FFF2-40B4-BE49-F238E27FC236}">
                <a16:creationId xmlns:a16="http://schemas.microsoft.com/office/drawing/2014/main" id="{3EFE028A-B093-4234-98F2-AD354BDF015A}"/>
              </a:ext>
            </a:extLst>
          </p:cNvPr>
          <p:cNvSpPr/>
          <p:nvPr/>
        </p:nvSpPr>
        <p:spPr>
          <a:xfrm>
            <a:off x="1245914" y="272860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Business Partners / Distributor </a:t>
            </a:r>
          </a:p>
        </p:txBody>
      </p:sp>
      <p:sp>
        <p:nvSpPr>
          <p:cNvPr id="77" name="Rounded Rectangle 3">
            <a:extLst>
              <a:ext uri="{FF2B5EF4-FFF2-40B4-BE49-F238E27FC236}">
                <a16:creationId xmlns:a16="http://schemas.microsoft.com/office/drawing/2014/main" id="{430A872F-B3A6-4327-898A-48DC496DD7CA}"/>
              </a:ext>
            </a:extLst>
          </p:cNvPr>
          <p:cNvSpPr/>
          <p:nvPr/>
        </p:nvSpPr>
        <p:spPr>
          <a:xfrm>
            <a:off x="4364456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79" name="Rounded Rectangle 4">
            <a:extLst>
              <a:ext uri="{FF2B5EF4-FFF2-40B4-BE49-F238E27FC236}">
                <a16:creationId xmlns:a16="http://schemas.microsoft.com/office/drawing/2014/main" id="{3875C248-75DB-41A5-A0F0-F2E62C9546EE}"/>
              </a:ext>
            </a:extLst>
          </p:cNvPr>
          <p:cNvSpPr/>
          <p:nvPr/>
        </p:nvSpPr>
        <p:spPr>
          <a:xfrm>
            <a:off x="5645090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1" name="Rounded Rectangle 4">
            <a:extLst>
              <a:ext uri="{FF2B5EF4-FFF2-40B4-BE49-F238E27FC236}">
                <a16:creationId xmlns:a16="http://schemas.microsoft.com/office/drawing/2014/main" id="{23A10667-1655-418A-9332-826BE5B4B055}"/>
              </a:ext>
            </a:extLst>
          </p:cNvPr>
          <p:cNvSpPr/>
          <p:nvPr/>
        </p:nvSpPr>
        <p:spPr>
          <a:xfrm>
            <a:off x="3081318" y="321283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3" name="Rounded Rectangle 3">
            <a:extLst>
              <a:ext uri="{FF2B5EF4-FFF2-40B4-BE49-F238E27FC236}">
                <a16:creationId xmlns:a16="http://schemas.microsoft.com/office/drawing/2014/main" id="{914BE1DC-CCED-4231-881A-FCE0F87E5C86}"/>
              </a:ext>
            </a:extLst>
          </p:cNvPr>
          <p:cNvSpPr/>
          <p:nvPr/>
        </p:nvSpPr>
        <p:spPr>
          <a:xfrm>
            <a:off x="8208861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5" name="Rounded Rectangle 4">
            <a:extLst>
              <a:ext uri="{FF2B5EF4-FFF2-40B4-BE49-F238E27FC236}">
                <a16:creationId xmlns:a16="http://schemas.microsoft.com/office/drawing/2014/main" id="{F4D177A1-C349-4141-A2E9-4C3512772865}"/>
              </a:ext>
            </a:extLst>
          </p:cNvPr>
          <p:cNvSpPr/>
          <p:nvPr/>
        </p:nvSpPr>
        <p:spPr>
          <a:xfrm>
            <a:off x="9498924" y="320969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7" name="Rounded Rectangle 4">
            <a:extLst>
              <a:ext uri="{FF2B5EF4-FFF2-40B4-BE49-F238E27FC236}">
                <a16:creationId xmlns:a16="http://schemas.microsoft.com/office/drawing/2014/main" id="{A6DCB8CA-00BF-44D4-A741-C03B1CFF1254}"/>
              </a:ext>
            </a:extLst>
          </p:cNvPr>
          <p:cNvSpPr/>
          <p:nvPr/>
        </p:nvSpPr>
        <p:spPr>
          <a:xfrm>
            <a:off x="6925723" y="3211264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89" name="Rounded Rectangle 4">
            <a:extLst>
              <a:ext uri="{FF2B5EF4-FFF2-40B4-BE49-F238E27FC236}">
                <a16:creationId xmlns:a16="http://schemas.microsoft.com/office/drawing/2014/main" id="{12ACF5C7-5DE3-4766-9C80-D179EB3DDF22}"/>
              </a:ext>
            </a:extLst>
          </p:cNvPr>
          <p:cNvSpPr/>
          <p:nvPr/>
        </p:nvSpPr>
        <p:spPr>
          <a:xfrm>
            <a:off x="1245916" y="3218795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Inside Sales </a:t>
            </a:r>
          </a:p>
        </p:txBody>
      </p:sp>
      <p:sp>
        <p:nvSpPr>
          <p:cNvPr id="91" name="Rounded Rectangle 3">
            <a:extLst>
              <a:ext uri="{FF2B5EF4-FFF2-40B4-BE49-F238E27FC236}">
                <a16:creationId xmlns:a16="http://schemas.microsoft.com/office/drawing/2014/main" id="{23514B9F-0046-4C4B-B410-4C2C56E7B532}"/>
              </a:ext>
            </a:extLst>
          </p:cNvPr>
          <p:cNvSpPr/>
          <p:nvPr/>
        </p:nvSpPr>
        <p:spPr>
          <a:xfrm>
            <a:off x="4373877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3" name="Rounded Rectangle 4">
            <a:extLst>
              <a:ext uri="{FF2B5EF4-FFF2-40B4-BE49-F238E27FC236}">
                <a16:creationId xmlns:a16="http://schemas.microsoft.com/office/drawing/2014/main" id="{F96F42A0-8136-4795-B0D6-06F79E4AA03C}"/>
              </a:ext>
            </a:extLst>
          </p:cNvPr>
          <p:cNvSpPr/>
          <p:nvPr/>
        </p:nvSpPr>
        <p:spPr>
          <a:xfrm>
            <a:off x="5654511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5" name="Rounded Rectangle 4">
            <a:extLst>
              <a:ext uri="{FF2B5EF4-FFF2-40B4-BE49-F238E27FC236}">
                <a16:creationId xmlns:a16="http://schemas.microsoft.com/office/drawing/2014/main" id="{01A9D5D3-7A4D-46EA-B72E-5D0C682E76F8}"/>
              </a:ext>
            </a:extLst>
          </p:cNvPr>
          <p:cNvSpPr/>
          <p:nvPr/>
        </p:nvSpPr>
        <p:spPr>
          <a:xfrm>
            <a:off x="3090739" y="369360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7" name="Rounded Rectangle 3">
            <a:extLst>
              <a:ext uri="{FF2B5EF4-FFF2-40B4-BE49-F238E27FC236}">
                <a16:creationId xmlns:a16="http://schemas.microsoft.com/office/drawing/2014/main" id="{24AAF922-4E4F-43A2-868D-EC0A2C53109C}"/>
              </a:ext>
            </a:extLst>
          </p:cNvPr>
          <p:cNvSpPr/>
          <p:nvPr/>
        </p:nvSpPr>
        <p:spPr>
          <a:xfrm>
            <a:off x="8218282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99" name="Rounded Rectangle 4">
            <a:extLst>
              <a:ext uri="{FF2B5EF4-FFF2-40B4-BE49-F238E27FC236}">
                <a16:creationId xmlns:a16="http://schemas.microsoft.com/office/drawing/2014/main" id="{6FCB4BAF-4133-46DE-A2FD-8F04BE0EBCCD}"/>
              </a:ext>
            </a:extLst>
          </p:cNvPr>
          <p:cNvSpPr/>
          <p:nvPr/>
        </p:nvSpPr>
        <p:spPr>
          <a:xfrm>
            <a:off x="9508345" y="369046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1" name="Rounded Rectangle 4">
            <a:extLst>
              <a:ext uri="{FF2B5EF4-FFF2-40B4-BE49-F238E27FC236}">
                <a16:creationId xmlns:a16="http://schemas.microsoft.com/office/drawing/2014/main" id="{DDED3B59-F51D-4DD6-9103-10AEE65F3839}"/>
              </a:ext>
            </a:extLst>
          </p:cNvPr>
          <p:cNvSpPr/>
          <p:nvPr/>
        </p:nvSpPr>
        <p:spPr>
          <a:xfrm>
            <a:off x="6935144" y="369203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3" name="Rounded Rectangle 4">
            <a:extLst>
              <a:ext uri="{FF2B5EF4-FFF2-40B4-BE49-F238E27FC236}">
                <a16:creationId xmlns:a16="http://schemas.microsoft.com/office/drawing/2014/main" id="{E22973EE-9C8C-4DAE-B2DD-58320AA9FB53}"/>
              </a:ext>
            </a:extLst>
          </p:cNvPr>
          <p:cNvSpPr/>
          <p:nvPr/>
        </p:nvSpPr>
        <p:spPr>
          <a:xfrm>
            <a:off x="1255337" y="3710661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Direct Mail </a:t>
            </a:r>
          </a:p>
        </p:txBody>
      </p:sp>
      <p:sp>
        <p:nvSpPr>
          <p:cNvPr id="105" name="Rounded Rectangle 3">
            <a:extLst>
              <a:ext uri="{FF2B5EF4-FFF2-40B4-BE49-F238E27FC236}">
                <a16:creationId xmlns:a16="http://schemas.microsoft.com/office/drawing/2014/main" id="{5FD049FD-50F9-4A4B-A7ED-DF2C98B4F7EF}"/>
              </a:ext>
            </a:extLst>
          </p:cNvPr>
          <p:cNvSpPr/>
          <p:nvPr/>
        </p:nvSpPr>
        <p:spPr>
          <a:xfrm>
            <a:off x="4364453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7" name="Rounded Rectangle 4">
            <a:extLst>
              <a:ext uri="{FF2B5EF4-FFF2-40B4-BE49-F238E27FC236}">
                <a16:creationId xmlns:a16="http://schemas.microsoft.com/office/drawing/2014/main" id="{7E24A270-71D9-4B36-A5EF-75FA3297B364}"/>
              </a:ext>
            </a:extLst>
          </p:cNvPr>
          <p:cNvSpPr/>
          <p:nvPr/>
        </p:nvSpPr>
        <p:spPr>
          <a:xfrm>
            <a:off x="5645087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09" name="Rounded Rectangle 4">
            <a:extLst>
              <a:ext uri="{FF2B5EF4-FFF2-40B4-BE49-F238E27FC236}">
                <a16:creationId xmlns:a16="http://schemas.microsoft.com/office/drawing/2014/main" id="{AC4E88DB-785E-464C-BDB7-A5C342521C4E}"/>
              </a:ext>
            </a:extLst>
          </p:cNvPr>
          <p:cNvSpPr/>
          <p:nvPr/>
        </p:nvSpPr>
        <p:spPr>
          <a:xfrm>
            <a:off x="3081315" y="418379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1" name="Rounded Rectangle 3">
            <a:extLst>
              <a:ext uri="{FF2B5EF4-FFF2-40B4-BE49-F238E27FC236}">
                <a16:creationId xmlns:a16="http://schemas.microsoft.com/office/drawing/2014/main" id="{D90772CF-CBD1-4808-A0EB-C4719FEE27C1}"/>
              </a:ext>
            </a:extLst>
          </p:cNvPr>
          <p:cNvSpPr/>
          <p:nvPr/>
        </p:nvSpPr>
        <p:spPr>
          <a:xfrm>
            <a:off x="8208858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3" name="Rounded Rectangle 4">
            <a:extLst>
              <a:ext uri="{FF2B5EF4-FFF2-40B4-BE49-F238E27FC236}">
                <a16:creationId xmlns:a16="http://schemas.microsoft.com/office/drawing/2014/main" id="{5BB4C55F-7B49-4D5E-B499-40642D050EC1}"/>
              </a:ext>
            </a:extLst>
          </p:cNvPr>
          <p:cNvSpPr/>
          <p:nvPr/>
        </p:nvSpPr>
        <p:spPr>
          <a:xfrm>
            <a:off x="9498921" y="418065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5" name="Rounded Rectangle 4">
            <a:extLst>
              <a:ext uri="{FF2B5EF4-FFF2-40B4-BE49-F238E27FC236}">
                <a16:creationId xmlns:a16="http://schemas.microsoft.com/office/drawing/2014/main" id="{393AA4A3-5F09-4A5B-80EB-C4D55B95DC3A}"/>
              </a:ext>
            </a:extLst>
          </p:cNvPr>
          <p:cNvSpPr/>
          <p:nvPr/>
        </p:nvSpPr>
        <p:spPr>
          <a:xfrm>
            <a:off x="6925720" y="4182227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17" name="Rounded Rectangle 4">
            <a:extLst>
              <a:ext uri="{FF2B5EF4-FFF2-40B4-BE49-F238E27FC236}">
                <a16:creationId xmlns:a16="http://schemas.microsoft.com/office/drawing/2014/main" id="{13D05658-6D5E-4CF9-BB14-203132B0E7BF}"/>
              </a:ext>
            </a:extLst>
          </p:cNvPr>
          <p:cNvSpPr/>
          <p:nvPr/>
        </p:nvSpPr>
        <p:spPr>
          <a:xfrm>
            <a:off x="1245913" y="4189758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r>
              <a:rPr lang="en-US" sz="1050" kern="0" dirty="0">
                <a:solidFill>
                  <a:schemeClr val="bg1"/>
                </a:solidFill>
                <a:latin typeface="Lato Light" panose="020F0502020204030203" pitchFamily="34" charset="0"/>
              </a:rPr>
              <a:t>Internet </a:t>
            </a:r>
          </a:p>
        </p:txBody>
      </p:sp>
      <p:sp>
        <p:nvSpPr>
          <p:cNvPr id="119" name="Rounded Rectangle 3">
            <a:extLst>
              <a:ext uri="{FF2B5EF4-FFF2-40B4-BE49-F238E27FC236}">
                <a16:creationId xmlns:a16="http://schemas.microsoft.com/office/drawing/2014/main" id="{3FA8C99F-B471-4EB4-9AFF-FCE708DD3140}"/>
              </a:ext>
            </a:extLst>
          </p:cNvPr>
          <p:cNvSpPr/>
          <p:nvPr/>
        </p:nvSpPr>
        <p:spPr>
          <a:xfrm>
            <a:off x="4373879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1" name="Rounded Rectangle 4">
            <a:extLst>
              <a:ext uri="{FF2B5EF4-FFF2-40B4-BE49-F238E27FC236}">
                <a16:creationId xmlns:a16="http://schemas.microsoft.com/office/drawing/2014/main" id="{E9671A66-1F1E-458D-8C1B-D752035EC348}"/>
              </a:ext>
            </a:extLst>
          </p:cNvPr>
          <p:cNvSpPr/>
          <p:nvPr/>
        </p:nvSpPr>
        <p:spPr>
          <a:xfrm>
            <a:off x="5654513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3" name="Rounded Rectangle 4">
            <a:extLst>
              <a:ext uri="{FF2B5EF4-FFF2-40B4-BE49-F238E27FC236}">
                <a16:creationId xmlns:a16="http://schemas.microsoft.com/office/drawing/2014/main" id="{9C83B175-470E-4209-9485-D13788C47615}"/>
              </a:ext>
            </a:extLst>
          </p:cNvPr>
          <p:cNvSpPr/>
          <p:nvPr/>
        </p:nvSpPr>
        <p:spPr>
          <a:xfrm>
            <a:off x="3090741" y="467399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5" name="Rounded Rectangle 3">
            <a:extLst>
              <a:ext uri="{FF2B5EF4-FFF2-40B4-BE49-F238E27FC236}">
                <a16:creationId xmlns:a16="http://schemas.microsoft.com/office/drawing/2014/main" id="{FB50D81A-FC93-4C26-862E-E25DAE86D5C0}"/>
              </a:ext>
            </a:extLst>
          </p:cNvPr>
          <p:cNvSpPr/>
          <p:nvPr/>
        </p:nvSpPr>
        <p:spPr>
          <a:xfrm>
            <a:off x="8218284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7" name="Rounded Rectangle 4">
            <a:extLst>
              <a:ext uri="{FF2B5EF4-FFF2-40B4-BE49-F238E27FC236}">
                <a16:creationId xmlns:a16="http://schemas.microsoft.com/office/drawing/2014/main" id="{987CA22C-2A9C-49A9-9A42-E99D9DA304BF}"/>
              </a:ext>
            </a:extLst>
          </p:cNvPr>
          <p:cNvSpPr/>
          <p:nvPr/>
        </p:nvSpPr>
        <p:spPr>
          <a:xfrm>
            <a:off x="9508347" y="467085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29" name="Rounded Rectangle 4">
            <a:extLst>
              <a:ext uri="{FF2B5EF4-FFF2-40B4-BE49-F238E27FC236}">
                <a16:creationId xmlns:a16="http://schemas.microsoft.com/office/drawing/2014/main" id="{B288C61E-6C45-4A90-89DB-BAF106183A32}"/>
              </a:ext>
            </a:extLst>
          </p:cNvPr>
          <p:cNvSpPr/>
          <p:nvPr/>
        </p:nvSpPr>
        <p:spPr>
          <a:xfrm>
            <a:off x="6935146" y="4672421"/>
            <a:ext cx="1260000" cy="468000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60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31" name="Rounded Rectangle 4">
            <a:extLst>
              <a:ext uri="{FF2B5EF4-FFF2-40B4-BE49-F238E27FC236}">
                <a16:creationId xmlns:a16="http://schemas.microsoft.com/office/drawing/2014/main" id="{55F331F9-A3A2-494C-89A2-9911C073493A}"/>
              </a:ext>
            </a:extLst>
          </p:cNvPr>
          <p:cNvSpPr/>
          <p:nvPr/>
        </p:nvSpPr>
        <p:spPr>
          <a:xfrm>
            <a:off x="1255339" y="4679952"/>
            <a:ext cx="1800000" cy="468000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 defTabSz="914217"/>
            <a:endParaRPr lang="en-US" sz="1050" kern="0" dirty="0">
              <a:solidFill>
                <a:schemeClr val="bg1"/>
              </a:solidFill>
              <a:latin typeface="Lato Light" panose="020F0502020204030203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5354E863-722D-4B18-80AB-8926BAC93973}"/>
              </a:ext>
            </a:extLst>
          </p:cNvPr>
          <p:cNvSpPr txBox="1"/>
          <p:nvPr/>
        </p:nvSpPr>
        <p:spPr>
          <a:xfrm>
            <a:off x="1232199" y="1965227"/>
            <a:ext cx="1036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Lato"/>
              </a:rPr>
              <a:t>Channel 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084F76D4-2FCF-44DD-BC8D-240B3851EDB7}"/>
              </a:ext>
            </a:extLst>
          </p:cNvPr>
          <p:cNvSpPr txBox="1"/>
          <p:nvPr/>
        </p:nvSpPr>
        <p:spPr>
          <a:xfrm>
            <a:off x="2223805" y="1742674"/>
            <a:ext cx="8205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100" b="1" dirty="0">
                <a:solidFill>
                  <a:schemeClr val="bg1"/>
                </a:solidFill>
                <a:latin typeface="Lato"/>
              </a:rPr>
              <a:t>Turnover </a:t>
            </a:r>
          </a:p>
        </p:txBody>
      </p: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FC1266C1-916B-4490-B018-86A23047A308}"/>
              </a:ext>
            </a:extLst>
          </p:cNvPr>
          <p:cNvCxnSpPr>
            <a:cxnSpLocks/>
          </p:cNvCxnSpPr>
          <p:nvPr/>
        </p:nvCxnSpPr>
        <p:spPr>
          <a:xfrm flipH="1" flipV="1">
            <a:off x="1255339" y="1746645"/>
            <a:ext cx="1789003" cy="45889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F1341D2E-6A54-47F2-A22A-025F547BD168}"/>
              </a:ext>
            </a:extLst>
          </p:cNvPr>
          <p:cNvSpPr txBox="1"/>
          <p:nvPr/>
        </p:nvSpPr>
        <p:spPr>
          <a:xfrm>
            <a:off x="5406257" y="5288437"/>
            <a:ext cx="2288750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Sales cycle </a:t>
            </a:r>
          </a:p>
        </p:txBody>
      </p:sp>
      <p:cxnSp>
        <p:nvCxnSpPr>
          <p:cNvPr id="141" name="Straight Arrow Connector 140">
            <a:extLst>
              <a:ext uri="{FF2B5EF4-FFF2-40B4-BE49-F238E27FC236}">
                <a16:creationId xmlns:a16="http://schemas.microsoft.com/office/drawing/2014/main" id="{83164907-2673-4CD0-9E36-D88CEE8694F9}"/>
              </a:ext>
            </a:extLst>
          </p:cNvPr>
          <p:cNvCxnSpPr/>
          <p:nvPr/>
        </p:nvCxnSpPr>
        <p:spPr>
          <a:xfrm>
            <a:off x="3572759" y="5307290"/>
            <a:ext cx="6419247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46AAA3EB-232D-4C8D-961A-4A610AD570B2}"/>
              </a:ext>
            </a:extLst>
          </p:cNvPr>
          <p:cNvCxnSpPr>
            <a:cxnSpLocks/>
          </p:cNvCxnSpPr>
          <p:nvPr/>
        </p:nvCxnSpPr>
        <p:spPr>
          <a:xfrm flipV="1">
            <a:off x="1086443" y="2238411"/>
            <a:ext cx="0" cy="294052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TextBox 142">
            <a:extLst>
              <a:ext uri="{FF2B5EF4-FFF2-40B4-BE49-F238E27FC236}">
                <a16:creationId xmlns:a16="http://schemas.microsoft.com/office/drawing/2014/main" id="{0129A0D8-171A-4A8F-A268-8680B4E80A29}"/>
              </a:ext>
            </a:extLst>
          </p:cNvPr>
          <p:cNvSpPr txBox="1"/>
          <p:nvPr/>
        </p:nvSpPr>
        <p:spPr>
          <a:xfrm rot="16200000">
            <a:off x="-325439" y="3608497"/>
            <a:ext cx="2537741" cy="2462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&lt; - Low        Sales revenue  High   – &gt;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4492B01-623A-45BE-B460-21D24EFCA01B}"/>
              </a:ext>
            </a:extLst>
          </p:cNvPr>
          <p:cNvSpPr txBox="1"/>
          <p:nvPr/>
        </p:nvSpPr>
        <p:spPr>
          <a:xfrm>
            <a:off x="1442301" y="5671867"/>
            <a:ext cx="854970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Multi Channel approach is based on efficiency drivers of A) Time ,B) Resources 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As the time taken for a call in Direct sales will be different for different channels and different classes of customers 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Efficiency comes from segmenting the customers into buckets based on criteria and then approaching them from a resource management perspective </a:t>
            </a:r>
          </a:p>
          <a:p>
            <a:r>
              <a:rPr lang="en-GB" sz="900" i="1" dirty="0">
                <a:solidFill>
                  <a:schemeClr val="bg1">
                    <a:lumMod val="50000"/>
                  </a:schemeClr>
                </a:solidFill>
                <a:latin typeface="Plato"/>
              </a:rPr>
              <a:t> 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31ADFDB-1446-4E7D-AF39-F45F7C84B9B2}"/>
              </a:ext>
            </a:extLst>
          </p:cNvPr>
          <p:cNvSpPr txBox="1"/>
          <p:nvPr/>
        </p:nvSpPr>
        <p:spPr>
          <a:xfrm>
            <a:off x="-1" y="19076"/>
            <a:ext cx="5920033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Segmenting Customers by Profitability.</a:t>
            </a:r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C035F794-3F94-492B-AC71-0E60488A5DFC}"/>
              </a:ext>
            </a:extLst>
          </p:cNvPr>
          <p:cNvSpPr/>
          <p:nvPr/>
        </p:nvSpPr>
        <p:spPr>
          <a:xfrm>
            <a:off x="3611997" y="237933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02AAE72C-AAC7-41C4-87E1-5DF497C09FDD}"/>
              </a:ext>
            </a:extLst>
          </p:cNvPr>
          <p:cNvSpPr/>
          <p:nvPr/>
        </p:nvSpPr>
        <p:spPr>
          <a:xfrm>
            <a:off x="4901952" y="285178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68967F9F-F89C-47D2-AE2E-3E1BDEE562BF}"/>
              </a:ext>
            </a:extLst>
          </p:cNvPr>
          <p:cNvSpPr/>
          <p:nvPr/>
        </p:nvSpPr>
        <p:spPr>
          <a:xfrm>
            <a:off x="6201479" y="3352213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4C1CE2A6-C18A-436B-9EB1-D83E348BCD77}"/>
              </a:ext>
            </a:extLst>
          </p:cNvPr>
          <p:cNvSpPr/>
          <p:nvPr/>
        </p:nvSpPr>
        <p:spPr>
          <a:xfrm>
            <a:off x="7380077" y="384712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37A3A83C-8F52-4CC5-BF0F-531E2837BC23}"/>
              </a:ext>
            </a:extLst>
          </p:cNvPr>
          <p:cNvSpPr/>
          <p:nvPr/>
        </p:nvSpPr>
        <p:spPr>
          <a:xfrm>
            <a:off x="8632282" y="3835886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F8EE9CC1-4546-43AD-A6E5-21D79ECB0521}"/>
              </a:ext>
            </a:extLst>
          </p:cNvPr>
          <p:cNvSpPr/>
          <p:nvPr/>
        </p:nvSpPr>
        <p:spPr>
          <a:xfrm>
            <a:off x="9992006" y="4329378"/>
            <a:ext cx="216000" cy="21600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84E208-B786-4BFD-ACCB-24C09E847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38E35-8F57-43A4-A9E9-DAE504320E33}" type="slidenum">
              <a:rPr lang="en-GB" smtClean="0"/>
              <a:t>20</a:t>
            </a:fld>
            <a:endParaRPr lang="en-GB"/>
          </a:p>
        </p:txBody>
      </p:sp>
      <p:pic>
        <p:nvPicPr>
          <p:cNvPr id="74" name="Picture 73" descr="Logo&#10;&#10;Description automatically generated">
            <a:extLst>
              <a:ext uri="{FF2B5EF4-FFF2-40B4-BE49-F238E27FC236}">
                <a16:creationId xmlns:a16="http://schemas.microsoft.com/office/drawing/2014/main" id="{D2DA93A7-2B87-4D12-B8FF-A81D95BE2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51" y="123574"/>
            <a:ext cx="2310516" cy="537773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D6EBC5B-35F3-7EA9-F3CB-6AB22DD3E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083082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1E6765-9B7D-A731-9F54-77C150D53576}"/>
              </a:ext>
            </a:extLst>
          </p:cNvPr>
          <p:cNvSpPr txBox="1"/>
          <p:nvPr/>
        </p:nvSpPr>
        <p:spPr>
          <a:xfrm>
            <a:off x="3292743" y="2725182"/>
            <a:ext cx="46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Thank you !</a:t>
            </a:r>
          </a:p>
        </p:txBody>
      </p:sp>
    </p:spTree>
    <p:extLst>
      <p:ext uri="{BB962C8B-B14F-4D97-AF65-F5344CB8AC3E}">
        <p14:creationId xmlns:p14="http://schemas.microsoft.com/office/powerpoint/2010/main" val="2586001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842485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06242F6-CA1E-42FB-BB1A-B13E71A7D987}"/>
              </a:ext>
            </a:extLst>
          </p:cNvPr>
          <p:cNvSpPr/>
          <p:nvPr/>
        </p:nvSpPr>
        <p:spPr>
          <a:xfrm>
            <a:off x="-2286" y="-13209"/>
            <a:ext cx="5763853" cy="6871209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en-GB" sz="11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2CDA83-F011-4420-8F23-2716CDF9D048}"/>
              </a:ext>
            </a:extLst>
          </p:cNvPr>
          <p:cNvGrpSpPr/>
          <p:nvPr/>
        </p:nvGrpSpPr>
        <p:grpSpPr>
          <a:xfrm>
            <a:off x="188778" y="3129953"/>
            <a:ext cx="5689234" cy="644282"/>
            <a:chOff x="158776" y="-146820"/>
            <a:chExt cx="5689234" cy="64428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A32DBBD-D3E4-453E-AFA1-C79D34C915C9}"/>
                </a:ext>
              </a:extLst>
            </p:cNvPr>
            <p:cNvSpPr txBox="1"/>
            <p:nvPr/>
          </p:nvSpPr>
          <p:spPr>
            <a:xfrm>
              <a:off x="158776" y="-146820"/>
              <a:ext cx="56892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3535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Poppins" panose="00000500000000000000" pitchFamily="2" charset="0"/>
                  <a:ea typeface="MS Gothic" panose="020B0609070205080204" pitchFamily="49" charset="-128"/>
                  <a:cs typeface="Poppins" panose="00000500000000000000" pitchFamily="2" charset="0"/>
                </a:rPr>
                <a:t>Channel segmentation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Poppins" panose="00000500000000000000" pitchFamily="2" charset="0"/>
                <a:ea typeface="MS Gothic" panose="020B0609070205080204" pitchFamily="49" charset="-128"/>
                <a:cs typeface="Poppins" panose="00000500000000000000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B5F75FC-EC67-41BD-8241-FCDFFD0B2B59}"/>
                </a:ext>
              </a:extLst>
            </p:cNvPr>
            <p:cNvSpPr txBox="1"/>
            <p:nvPr/>
          </p:nvSpPr>
          <p:spPr>
            <a:xfrm>
              <a:off x="290001" y="251241"/>
              <a:ext cx="5468645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b="0" i="0">
                  <a:solidFill>
                    <a:srgbClr val="909399"/>
                  </a:solidFill>
                  <a:effectLst/>
                  <a:latin typeface="Helvetica Neue"/>
                </a:defRPr>
              </a:lvl1pPr>
            </a:lstStyle>
            <a:p>
              <a:pPr algn="ctr"/>
              <a:r>
                <a:rPr lang="en-GB" sz="1000" dirty="0">
                  <a:solidFill>
                    <a:schemeClr val="bg1"/>
                  </a:solidFill>
                  <a:latin typeface="Lato Light" panose="020F0502020204030203"/>
                </a:rPr>
                <a:t>Segment a channel in various ways to deliver value and efficiency to your business. 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4AD03D1C-6F5C-4CA5-B29F-DCD98223B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262" y="150636"/>
            <a:ext cx="2404200" cy="5595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4F23697-1BEC-4F6B-A1E1-CF2064D07358}"/>
              </a:ext>
            </a:extLst>
          </p:cNvPr>
          <p:cNvSpPr txBox="1"/>
          <p:nvPr/>
        </p:nvSpPr>
        <p:spPr>
          <a:xfrm>
            <a:off x="9200304" y="6291348"/>
            <a:ext cx="29237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D96800"/>
                </a:solidFill>
                <a:effectLst/>
                <a:uLnTx/>
                <a:uFillTx/>
                <a:latin typeface="Lato Light" panose="020F0502020204030203"/>
              </a:rPr>
              <a:t>Tools, Content &amp; Templates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Lato Light" panose="020F0502020204030203"/>
              </a:rPr>
              <a:t>Hand built using experience &amp; Insight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BDD65C-5CD2-EAB5-05DD-DB210ED24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29" t="36845" r="6852" b="20952"/>
          <a:stretch/>
        </p:blipFill>
        <p:spPr>
          <a:xfrm>
            <a:off x="7621361" y="2857680"/>
            <a:ext cx="3310617" cy="16000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C80F4D8-DA19-7AE8-DC08-E8D3DB87607F}"/>
              </a:ext>
            </a:extLst>
          </p:cNvPr>
          <p:cNvSpPr/>
          <p:nvPr/>
        </p:nvSpPr>
        <p:spPr>
          <a:xfrm>
            <a:off x="0" y="5937662"/>
            <a:ext cx="5760000" cy="920338"/>
          </a:xfrm>
          <a:prstGeom prst="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F57F7D-2F5E-2082-BD65-92C4BEF4B1BD}"/>
              </a:ext>
            </a:extLst>
          </p:cNvPr>
          <p:cNvSpPr txBox="1"/>
          <p:nvPr/>
        </p:nvSpPr>
        <p:spPr>
          <a:xfrm>
            <a:off x="-4572" y="6136221"/>
            <a:ext cx="2534711" cy="523220"/>
          </a:xfrm>
          <a:prstGeom prst="rect">
            <a:avLst/>
          </a:prstGeom>
          <a:noFill/>
        </p:spPr>
        <p:txBody>
          <a:bodyPr wrap="square" lIns="360000" rIns="360000">
            <a:spAutoFit/>
          </a:bodyPr>
          <a:lstStyle>
            <a:defPPr>
              <a:defRPr lang="en-US"/>
            </a:defPPr>
            <a:lvl1pPr>
              <a:defRPr b="0" i="0">
                <a:solidFill>
                  <a:srgbClr val="909399"/>
                </a:solidFill>
                <a:effectLst/>
                <a:latin typeface="Helvetica Neue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/>
                <a:ea typeface="+mn-ea"/>
                <a:cs typeface="+mn-cs"/>
              </a:rPr>
              <a:t>UpskilPRO e Institute for Sales &amp; Marketing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39871A-E19D-10F7-DCC6-7AA0CDB707AF}"/>
              </a:ext>
            </a:extLst>
          </p:cNvPr>
          <p:cNvGrpSpPr/>
          <p:nvPr/>
        </p:nvGrpSpPr>
        <p:grpSpPr>
          <a:xfrm>
            <a:off x="5278298" y="3884410"/>
            <a:ext cx="1055370" cy="1055370"/>
            <a:chOff x="7108613" y="4124330"/>
            <a:chExt cx="1055370" cy="105537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A53FBEC-29B8-1B4F-5861-B88CB88E4981}"/>
                </a:ext>
              </a:extLst>
            </p:cNvPr>
            <p:cNvSpPr/>
            <p:nvPr/>
          </p:nvSpPr>
          <p:spPr>
            <a:xfrm>
              <a:off x="7108613" y="4124330"/>
              <a:ext cx="1055370" cy="105537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+mn-cs"/>
              </a:endParaRPr>
            </a:p>
          </p:txBody>
        </p:sp>
        <p:sp>
          <p:nvSpPr>
            <p:cNvPr id="11" name="Google Shape;104;p13">
              <a:extLst>
                <a:ext uri="{FF2B5EF4-FFF2-40B4-BE49-F238E27FC236}">
                  <a16:creationId xmlns:a16="http://schemas.microsoft.com/office/drawing/2014/main" id="{BEC39548-36CA-52D6-5E75-777F51506BD8}"/>
                </a:ext>
              </a:extLst>
            </p:cNvPr>
            <p:cNvSpPr/>
            <p:nvPr/>
          </p:nvSpPr>
          <p:spPr>
            <a:xfrm>
              <a:off x="7322078" y="4349750"/>
              <a:ext cx="631825" cy="550862"/>
            </a:xfrm>
            <a:custGeom>
              <a:avLst/>
              <a:gdLst/>
              <a:ahLst/>
              <a:cxnLst/>
              <a:rect l="l" t="t" r="r" b="b"/>
              <a:pathLst>
                <a:path w="145" h="126" extrusionOk="0">
                  <a:moveTo>
                    <a:pt x="129" y="126"/>
                  </a:moveTo>
                  <a:cubicBezTo>
                    <a:pt x="17" y="126"/>
                    <a:pt x="17" y="126"/>
                    <a:pt x="17" y="126"/>
                  </a:cubicBezTo>
                  <a:cubicBezTo>
                    <a:pt x="8" y="126"/>
                    <a:pt x="0" y="118"/>
                    <a:pt x="0" y="10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0"/>
                    <a:pt x="1" y="78"/>
                    <a:pt x="3" y="78"/>
                  </a:cubicBezTo>
                  <a:cubicBezTo>
                    <a:pt x="5" y="78"/>
                    <a:pt x="6" y="80"/>
                    <a:pt x="6" y="81"/>
                  </a:cubicBezTo>
                  <a:cubicBezTo>
                    <a:pt x="6" y="109"/>
                    <a:pt x="6" y="109"/>
                    <a:pt x="6" y="109"/>
                  </a:cubicBezTo>
                  <a:cubicBezTo>
                    <a:pt x="6" y="115"/>
                    <a:pt x="11" y="120"/>
                    <a:pt x="17" y="120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4" y="120"/>
                    <a:pt x="139" y="115"/>
                    <a:pt x="139" y="109"/>
                  </a:cubicBezTo>
                  <a:cubicBezTo>
                    <a:pt x="139" y="82"/>
                    <a:pt x="139" y="82"/>
                    <a:pt x="139" y="82"/>
                  </a:cubicBezTo>
                  <a:cubicBezTo>
                    <a:pt x="139" y="80"/>
                    <a:pt x="141" y="79"/>
                    <a:pt x="142" y="79"/>
                  </a:cubicBezTo>
                  <a:cubicBezTo>
                    <a:pt x="144" y="79"/>
                    <a:pt x="145" y="80"/>
                    <a:pt x="145" y="82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5" y="118"/>
                    <a:pt x="138" y="126"/>
                    <a:pt x="129" y="126"/>
                  </a:cubicBezTo>
                  <a:close/>
                  <a:moveTo>
                    <a:pt x="79" y="90"/>
                  </a:moveTo>
                  <a:cubicBezTo>
                    <a:pt x="67" y="90"/>
                    <a:pt x="67" y="90"/>
                    <a:pt x="67" y="90"/>
                  </a:cubicBezTo>
                  <a:cubicBezTo>
                    <a:pt x="62" y="90"/>
                    <a:pt x="59" y="86"/>
                    <a:pt x="59" y="81"/>
                  </a:cubicBezTo>
                  <a:cubicBezTo>
                    <a:pt x="59" y="67"/>
                    <a:pt x="59" y="67"/>
                    <a:pt x="59" y="67"/>
                  </a:cubicBezTo>
                  <a:cubicBezTo>
                    <a:pt x="59" y="62"/>
                    <a:pt x="62" y="58"/>
                    <a:pt x="67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83" y="58"/>
                    <a:pt x="87" y="62"/>
                    <a:pt x="87" y="67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86"/>
                    <a:pt x="83" y="90"/>
                    <a:pt x="79" y="90"/>
                  </a:cubicBezTo>
                  <a:close/>
                  <a:moveTo>
                    <a:pt x="67" y="64"/>
                  </a:moveTo>
                  <a:cubicBezTo>
                    <a:pt x="66" y="64"/>
                    <a:pt x="65" y="65"/>
                    <a:pt x="65" y="67"/>
                  </a:cubicBezTo>
                  <a:cubicBezTo>
                    <a:pt x="65" y="81"/>
                    <a:pt x="65" y="81"/>
                    <a:pt x="65" y="81"/>
                  </a:cubicBezTo>
                  <a:cubicBezTo>
                    <a:pt x="65" y="83"/>
                    <a:pt x="66" y="84"/>
                    <a:pt x="67" y="84"/>
                  </a:cubicBezTo>
                  <a:cubicBezTo>
                    <a:pt x="79" y="84"/>
                    <a:pt x="79" y="84"/>
                    <a:pt x="79" y="84"/>
                  </a:cubicBezTo>
                  <a:cubicBezTo>
                    <a:pt x="80" y="84"/>
                    <a:pt x="81" y="83"/>
                    <a:pt x="81" y="81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5"/>
                    <a:pt x="80" y="64"/>
                    <a:pt x="79" y="64"/>
                  </a:cubicBezTo>
                  <a:lnTo>
                    <a:pt x="67" y="64"/>
                  </a:lnTo>
                  <a:close/>
                  <a:moveTo>
                    <a:pt x="129" y="77"/>
                  </a:moveTo>
                  <a:cubicBezTo>
                    <a:pt x="96" y="77"/>
                    <a:pt x="96" y="77"/>
                    <a:pt x="96" y="77"/>
                  </a:cubicBezTo>
                  <a:cubicBezTo>
                    <a:pt x="94" y="77"/>
                    <a:pt x="93" y="76"/>
                    <a:pt x="93" y="74"/>
                  </a:cubicBezTo>
                  <a:cubicBezTo>
                    <a:pt x="93" y="72"/>
                    <a:pt x="94" y="71"/>
                    <a:pt x="96" y="71"/>
                  </a:cubicBezTo>
                  <a:cubicBezTo>
                    <a:pt x="129" y="71"/>
                    <a:pt x="129" y="71"/>
                    <a:pt x="129" y="71"/>
                  </a:cubicBezTo>
                  <a:cubicBezTo>
                    <a:pt x="134" y="71"/>
                    <a:pt x="139" y="66"/>
                    <a:pt x="139" y="60"/>
                  </a:cubicBezTo>
                  <a:cubicBezTo>
                    <a:pt x="139" y="39"/>
                    <a:pt x="139" y="39"/>
                    <a:pt x="139" y="39"/>
                  </a:cubicBezTo>
                  <a:cubicBezTo>
                    <a:pt x="139" y="33"/>
                    <a:pt x="134" y="28"/>
                    <a:pt x="129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1" y="28"/>
                    <a:pt x="6" y="33"/>
                    <a:pt x="6" y="3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6"/>
                    <a:pt x="11" y="71"/>
                    <a:pt x="17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2" y="71"/>
                    <a:pt x="53" y="72"/>
                    <a:pt x="53" y="74"/>
                  </a:cubicBezTo>
                  <a:cubicBezTo>
                    <a:pt x="53" y="76"/>
                    <a:pt x="52" y="77"/>
                    <a:pt x="50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8" y="77"/>
                    <a:pt x="0" y="70"/>
                    <a:pt x="0" y="6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2"/>
                    <a:pt x="17" y="22"/>
                  </a:cubicBezTo>
                  <a:cubicBezTo>
                    <a:pt x="129" y="22"/>
                    <a:pt x="129" y="22"/>
                    <a:pt x="129" y="22"/>
                  </a:cubicBezTo>
                  <a:cubicBezTo>
                    <a:pt x="138" y="22"/>
                    <a:pt x="145" y="30"/>
                    <a:pt x="145" y="39"/>
                  </a:cubicBezTo>
                  <a:cubicBezTo>
                    <a:pt x="145" y="63"/>
                    <a:pt x="145" y="63"/>
                    <a:pt x="145" y="63"/>
                  </a:cubicBezTo>
                  <a:cubicBezTo>
                    <a:pt x="145" y="63"/>
                    <a:pt x="145" y="64"/>
                    <a:pt x="145" y="64"/>
                  </a:cubicBezTo>
                  <a:cubicBezTo>
                    <a:pt x="143" y="72"/>
                    <a:pt x="137" y="77"/>
                    <a:pt x="129" y="77"/>
                  </a:cubicBezTo>
                  <a:close/>
                  <a:moveTo>
                    <a:pt x="97" y="17"/>
                  </a:moveTo>
                  <a:cubicBezTo>
                    <a:pt x="95" y="17"/>
                    <a:pt x="94" y="15"/>
                    <a:pt x="94" y="13"/>
                  </a:cubicBezTo>
                  <a:cubicBezTo>
                    <a:pt x="94" y="9"/>
                    <a:pt x="90" y="6"/>
                    <a:pt x="85" y="6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56" y="6"/>
                    <a:pt x="52" y="9"/>
                    <a:pt x="52" y="13"/>
                  </a:cubicBezTo>
                  <a:cubicBezTo>
                    <a:pt x="52" y="15"/>
                    <a:pt x="50" y="17"/>
                    <a:pt x="49" y="17"/>
                  </a:cubicBezTo>
                  <a:cubicBezTo>
                    <a:pt x="47" y="17"/>
                    <a:pt x="45" y="15"/>
                    <a:pt x="45" y="13"/>
                  </a:cubicBezTo>
                  <a:cubicBezTo>
                    <a:pt x="45" y="6"/>
                    <a:pt x="52" y="0"/>
                    <a:pt x="61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93" y="0"/>
                    <a:pt x="100" y="6"/>
                    <a:pt x="100" y="13"/>
                  </a:cubicBezTo>
                  <a:cubicBezTo>
                    <a:pt x="100" y="15"/>
                    <a:pt x="99" y="17"/>
                    <a:pt x="97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453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reeform 50"/>
          <p:cNvSpPr>
            <a:spLocks/>
          </p:cNvSpPr>
          <p:nvPr/>
        </p:nvSpPr>
        <p:spPr bwMode="auto">
          <a:xfrm>
            <a:off x="6964890" y="0"/>
            <a:ext cx="5227110" cy="2595385"/>
          </a:xfrm>
          <a:custGeom>
            <a:avLst/>
            <a:gdLst>
              <a:gd name="T0" fmla="*/ 719 w 3287"/>
              <a:gd name="T1" fmla="*/ 0 h 1633"/>
              <a:gd name="T2" fmla="*/ 3287 w 3287"/>
              <a:gd name="T3" fmla="*/ 0 h 1633"/>
              <a:gd name="T4" fmla="*/ 3287 w 3287"/>
              <a:gd name="T5" fmla="*/ 0 h 1633"/>
              <a:gd name="T6" fmla="*/ 394 w 3287"/>
              <a:gd name="T7" fmla="*/ 1633 h 1633"/>
              <a:gd name="T8" fmla="*/ 334 w 3287"/>
              <a:gd name="T9" fmla="*/ 1538 h 1633"/>
              <a:gd name="T10" fmla="*/ 262 w 3287"/>
              <a:gd name="T11" fmla="*/ 1450 h 1633"/>
              <a:gd name="T12" fmla="*/ 183 w 3287"/>
              <a:gd name="T13" fmla="*/ 1369 h 1633"/>
              <a:gd name="T14" fmla="*/ 95 w 3287"/>
              <a:gd name="T15" fmla="*/ 1297 h 1633"/>
              <a:gd name="T16" fmla="*/ 0 w 3287"/>
              <a:gd name="T17" fmla="*/ 1234 h 1633"/>
              <a:gd name="T18" fmla="*/ 719 w 3287"/>
              <a:gd name="T19" fmla="*/ 0 h 1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7" h="1633">
                <a:moveTo>
                  <a:pt x="719" y="0"/>
                </a:moveTo>
                <a:lnTo>
                  <a:pt x="3287" y="0"/>
                </a:lnTo>
                <a:lnTo>
                  <a:pt x="3287" y="0"/>
                </a:lnTo>
                <a:lnTo>
                  <a:pt x="394" y="1633"/>
                </a:lnTo>
                <a:lnTo>
                  <a:pt x="334" y="1538"/>
                </a:lnTo>
                <a:lnTo>
                  <a:pt x="262" y="1450"/>
                </a:lnTo>
                <a:lnTo>
                  <a:pt x="183" y="1369"/>
                </a:lnTo>
                <a:lnTo>
                  <a:pt x="95" y="1297"/>
                </a:lnTo>
                <a:lnTo>
                  <a:pt x="0" y="1234"/>
                </a:lnTo>
                <a:lnTo>
                  <a:pt x="719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Freeform 46"/>
          <p:cNvSpPr>
            <a:spLocks/>
          </p:cNvSpPr>
          <p:nvPr/>
        </p:nvSpPr>
        <p:spPr bwMode="auto">
          <a:xfrm>
            <a:off x="4123396" y="0"/>
            <a:ext cx="1969432" cy="1953294"/>
          </a:xfrm>
          <a:custGeom>
            <a:avLst/>
            <a:gdLst>
              <a:gd name="T0" fmla="*/ 0 w 1238"/>
              <a:gd name="T1" fmla="*/ 0 h 1229"/>
              <a:gd name="T2" fmla="*/ 1238 w 1238"/>
              <a:gd name="T3" fmla="*/ 0 h 1229"/>
              <a:gd name="T4" fmla="*/ 1238 w 1238"/>
              <a:gd name="T5" fmla="*/ 1088 h 1229"/>
              <a:gd name="T6" fmla="*/ 1238 w 1238"/>
              <a:gd name="T7" fmla="*/ 1088 h 1229"/>
              <a:gd name="T8" fmla="*/ 1121 w 1238"/>
              <a:gd name="T9" fmla="*/ 1095 h 1229"/>
              <a:gd name="T10" fmla="*/ 1012 w 1238"/>
              <a:gd name="T11" fmla="*/ 1113 h 1229"/>
              <a:gd name="T12" fmla="*/ 903 w 1238"/>
              <a:gd name="T13" fmla="*/ 1141 h 1229"/>
              <a:gd name="T14" fmla="*/ 801 w 1238"/>
              <a:gd name="T15" fmla="*/ 1181 h 1229"/>
              <a:gd name="T16" fmla="*/ 703 w 1238"/>
              <a:gd name="T17" fmla="*/ 1229 h 1229"/>
              <a:gd name="T18" fmla="*/ 0 w 1238"/>
              <a:gd name="T19" fmla="*/ 0 h 1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38" h="1229">
                <a:moveTo>
                  <a:pt x="0" y="0"/>
                </a:moveTo>
                <a:lnTo>
                  <a:pt x="1238" y="0"/>
                </a:lnTo>
                <a:lnTo>
                  <a:pt x="1238" y="1088"/>
                </a:lnTo>
                <a:lnTo>
                  <a:pt x="1238" y="1088"/>
                </a:lnTo>
                <a:lnTo>
                  <a:pt x="1121" y="1095"/>
                </a:lnTo>
                <a:lnTo>
                  <a:pt x="1012" y="1113"/>
                </a:lnTo>
                <a:lnTo>
                  <a:pt x="903" y="1141"/>
                </a:lnTo>
                <a:lnTo>
                  <a:pt x="801" y="1181"/>
                </a:lnTo>
                <a:lnTo>
                  <a:pt x="703" y="122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9" name="Freeform 47"/>
          <p:cNvSpPr>
            <a:spLocks/>
          </p:cNvSpPr>
          <p:nvPr/>
        </p:nvSpPr>
        <p:spPr bwMode="auto">
          <a:xfrm>
            <a:off x="1589" y="3436144"/>
            <a:ext cx="4602235" cy="3437733"/>
          </a:xfrm>
          <a:custGeom>
            <a:avLst/>
            <a:gdLst>
              <a:gd name="T0" fmla="*/ 0 w 2893"/>
              <a:gd name="T1" fmla="*/ 0 h 2163"/>
              <a:gd name="T2" fmla="*/ 2753 w 2893"/>
              <a:gd name="T3" fmla="*/ 0 h 2163"/>
              <a:gd name="T4" fmla="*/ 2760 w 2893"/>
              <a:gd name="T5" fmla="*/ 114 h 2163"/>
              <a:gd name="T6" fmla="*/ 2777 w 2893"/>
              <a:gd name="T7" fmla="*/ 225 h 2163"/>
              <a:gd name="T8" fmla="*/ 2805 w 2893"/>
              <a:gd name="T9" fmla="*/ 330 h 2163"/>
              <a:gd name="T10" fmla="*/ 2844 w 2893"/>
              <a:gd name="T11" fmla="*/ 432 h 2163"/>
              <a:gd name="T12" fmla="*/ 2893 w 2893"/>
              <a:gd name="T13" fmla="*/ 529 h 2163"/>
              <a:gd name="T14" fmla="*/ 0 w 2893"/>
              <a:gd name="T15" fmla="*/ 2163 h 2163"/>
              <a:gd name="T16" fmla="*/ 0 w 2893"/>
              <a:gd name="T17" fmla="*/ 0 h 2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3">
                <a:moveTo>
                  <a:pt x="0" y="0"/>
                </a:moveTo>
                <a:lnTo>
                  <a:pt x="2753" y="0"/>
                </a:lnTo>
                <a:lnTo>
                  <a:pt x="2760" y="114"/>
                </a:lnTo>
                <a:lnTo>
                  <a:pt x="2777" y="225"/>
                </a:lnTo>
                <a:lnTo>
                  <a:pt x="2805" y="330"/>
                </a:lnTo>
                <a:lnTo>
                  <a:pt x="2844" y="432"/>
                </a:lnTo>
                <a:lnTo>
                  <a:pt x="2893" y="529"/>
                </a:lnTo>
                <a:lnTo>
                  <a:pt x="0" y="21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Freeform 48"/>
          <p:cNvSpPr>
            <a:spLocks/>
          </p:cNvSpPr>
          <p:nvPr/>
        </p:nvSpPr>
        <p:spPr bwMode="auto">
          <a:xfrm>
            <a:off x="0" y="0"/>
            <a:ext cx="4602235" cy="3432964"/>
          </a:xfrm>
          <a:custGeom>
            <a:avLst/>
            <a:gdLst>
              <a:gd name="T0" fmla="*/ 0 w 2893"/>
              <a:gd name="T1" fmla="*/ 0 h 2160"/>
              <a:gd name="T2" fmla="*/ 2893 w 2893"/>
              <a:gd name="T3" fmla="*/ 1634 h 2160"/>
              <a:gd name="T4" fmla="*/ 2844 w 2893"/>
              <a:gd name="T5" fmla="*/ 1729 h 2160"/>
              <a:gd name="T6" fmla="*/ 2805 w 2893"/>
              <a:gd name="T7" fmla="*/ 1831 h 2160"/>
              <a:gd name="T8" fmla="*/ 2777 w 2893"/>
              <a:gd name="T9" fmla="*/ 1938 h 2160"/>
              <a:gd name="T10" fmla="*/ 2760 w 2893"/>
              <a:gd name="T11" fmla="*/ 2047 h 2160"/>
              <a:gd name="T12" fmla="*/ 2753 w 2893"/>
              <a:gd name="T13" fmla="*/ 2160 h 2160"/>
              <a:gd name="T14" fmla="*/ 0 w 2893"/>
              <a:gd name="T15" fmla="*/ 2160 h 2160"/>
              <a:gd name="T16" fmla="*/ 0 w 2893"/>
              <a:gd name="T17" fmla="*/ 0 h 2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0">
                <a:moveTo>
                  <a:pt x="0" y="0"/>
                </a:moveTo>
                <a:lnTo>
                  <a:pt x="2893" y="1634"/>
                </a:lnTo>
                <a:lnTo>
                  <a:pt x="2844" y="1729"/>
                </a:lnTo>
                <a:lnTo>
                  <a:pt x="2805" y="1831"/>
                </a:lnTo>
                <a:lnTo>
                  <a:pt x="2777" y="1938"/>
                </a:lnTo>
                <a:lnTo>
                  <a:pt x="2760" y="2047"/>
                </a:lnTo>
                <a:lnTo>
                  <a:pt x="2753" y="2160"/>
                </a:lnTo>
                <a:lnTo>
                  <a:pt x="0" y="21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Freeform 49"/>
          <p:cNvSpPr>
            <a:spLocks/>
          </p:cNvSpPr>
          <p:nvPr/>
        </p:nvSpPr>
        <p:spPr bwMode="auto">
          <a:xfrm>
            <a:off x="1588" y="1"/>
            <a:ext cx="5240152" cy="2600153"/>
          </a:xfrm>
          <a:custGeom>
            <a:avLst/>
            <a:gdLst>
              <a:gd name="T0" fmla="*/ 0 w 3294"/>
              <a:gd name="T1" fmla="*/ 0 h 1636"/>
              <a:gd name="T2" fmla="*/ 2591 w 3294"/>
              <a:gd name="T3" fmla="*/ 0 h 1636"/>
              <a:gd name="T4" fmla="*/ 3294 w 3294"/>
              <a:gd name="T5" fmla="*/ 1229 h 1636"/>
              <a:gd name="T6" fmla="*/ 3197 w 3294"/>
              <a:gd name="T7" fmla="*/ 1292 h 1636"/>
              <a:gd name="T8" fmla="*/ 3109 w 3294"/>
              <a:gd name="T9" fmla="*/ 1366 h 1636"/>
              <a:gd name="T10" fmla="*/ 3027 w 3294"/>
              <a:gd name="T11" fmla="*/ 1448 h 1636"/>
              <a:gd name="T12" fmla="*/ 2955 w 3294"/>
              <a:gd name="T13" fmla="*/ 1538 h 1636"/>
              <a:gd name="T14" fmla="*/ 2893 w 3294"/>
              <a:gd name="T15" fmla="*/ 1636 h 1636"/>
              <a:gd name="T16" fmla="*/ 0 w 3294"/>
              <a:gd name="T17" fmla="*/ 2 h 1636"/>
              <a:gd name="T18" fmla="*/ 0 w 3294"/>
              <a:gd name="T19" fmla="*/ 0 h 1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6">
                <a:moveTo>
                  <a:pt x="0" y="0"/>
                </a:moveTo>
                <a:lnTo>
                  <a:pt x="2591" y="0"/>
                </a:lnTo>
                <a:lnTo>
                  <a:pt x="3294" y="1229"/>
                </a:lnTo>
                <a:lnTo>
                  <a:pt x="3197" y="1292"/>
                </a:lnTo>
                <a:lnTo>
                  <a:pt x="3109" y="1366"/>
                </a:lnTo>
                <a:lnTo>
                  <a:pt x="3027" y="1448"/>
                </a:lnTo>
                <a:lnTo>
                  <a:pt x="2955" y="1538"/>
                </a:lnTo>
                <a:lnTo>
                  <a:pt x="2893" y="1636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Freeform 51"/>
          <p:cNvSpPr>
            <a:spLocks/>
          </p:cNvSpPr>
          <p:nvPr/>
        </p:nvSpPr>
        <p:spPr bwMode="auto">
          <a:xfrm>
            <a:off x="6092828" y="0"/>
            <a:ext cx="2004430" cy="1961240"/>
          </a:xfrm>
          <a:custGeom>
            <a:avLst/>
            <a:gdLst>
              <a:gd name="T0" fmla="*/ 0 w 1260"/>
              <a:gd name="T1" fmla="*/ 0 h 1234"/>
              <a:gd name="T2" fmla="*/ 1260 w 1260"/>
              <a:gd name="T3" fmla="*/ 0 h 1234"/>
              <a:gd name="T4" fmla="*/ 541 w 1260"/>
              <a:gd name="T5" fmla="*/ 1234 h 1234"/>
              <a:gd name="T6" fmla="*/ 443 w 1260"/>
              <a:gd name="T7" fmla="*/ 1183 h 1234"/>
              <a:gd name="T8" fmla="*/ 339 w 1260"/>
              <a:gd name="T9" fmla="*/ 1144 h 1234"/>
              <a:gd name="T10" fmla="*/ 229 w 1260"/>
              <a:gd name="T11" fmla="*/ 1113 h 1234"/>
              <a:gd name="T12" fmla="*/ 116 w 1260"/>
              <a:gd name="T13" fmla="*/ 1095 h 1234"/>
              <a:gd name="T14" fmla="*/ 0 w 1260"/>
              <a:gd name="T15" fmla="*/ 1088 h 1234"/>
              <a:gd name="T16" fmla="*/ 0 w 1260"/>
              <a:gd name="T17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0" h="1234">
                <a:moveTo>
                  <a:pt x="0" y="0"/>
                </a:moveTo>
                <a:lnTo>
                  <a:pt x="1260" y="0"/>
                </a:lnTo>
                <a:lnTo>
                  <a:pt x="541" y="1234"/>
                </a:lnTo>
                <a:lnTo>
                  <a:pt x="443" y="1183"/>
                </a:lnTo>
                <a:lnTo>
                  <a:pt x="339" y="1144"/>
                </a:lnTo>
                <a:lnTo>
                  <a:pt x="229" y="1113"/>
                </a:lnTo>
                <a:lnTo>
                  <a:pt x="116" y="1095"/>
                </a:lnTo>
                <a:lnTo>
                  <a:pt x="0" y="10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Freeform 52"/>
          <p:cNvSpPr>
            <a:spLocks/>
          </p:cNvSpPr>
          <p:nvPr/>
        </p:nvSpPr>
        <p:spPr bwMode="auto">
          <a:xfrm>
            <a:off x="1589" y="4276901"/>
            <a:ext cx="5230607" cy="2596974"/>
          </a:xfrm>
          <a:custGeom>
            <a:avLst/>
            <a:gdLst>
              <a:gd name="T0" fmla="*/ 2893 w 3288"/>
              <a:gd name="T1" fmla="*/ 0 h 1634"/>
              <a:gd name="T2" fmla="*/ 2953 w 3288"/>
              <a:gd name="T3" fmla="*/ 96 h 1634"/>
              <a:gd name="T4" fmla="*/ 3025 w 3288"/>
              <a:gd name="T5" fmla="*/ 184 h 1634"/>
              <a:gd name="T6" fmla="*/ 3104 w 3288"/>
              <a:gd name="T7" fmla="*/ 265 h 1634"/>
              <a:gd name="T8" fmla="*/ 3192 w 3288"/>
              <a:gd name="T9" fmla="*/ 337 h 1634"/>
              <a:gd name="T10" fmla="*/ 3288 w 3288"/>
              <a:gd name="T11" fmla="*/ 400 h 1634"/>
              <a:gd name="T12" fmla="*/ 2568 w 3288"/>
              <a:gd name="T13" fmla="*/ 1634 h 1634"/>
              <a:gd name="T14" fmla="*/ 0 w 3288"/>
              <a:gd name="T15" fmla="*/ 1634 h 1634"/>
              <a:gd name="T16" fmla="*/ 0 w 3288"/>
              <a:gd name="T17" fmla="*/ 1634 h 1634"/>
              <a:gd name="T18" fmla="*/ 2893 w 3288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88" h="1634">
                <a:moveTo>
                  <a:pt x="2893" y="0"/>
                </a:moveTo>
                <a:lnTo>
                  <a:pt x="2953" y="96"/>
                </a:lnTo>
                <a:lnTo>
                  <a:pt x="3025" y="184"/>
                </a:lnTo>
                <a:lnTo>
                  <a:pt x="3104" y="265"/>
                </a:lnTo>
                <a:lnTo>
                  <a:pt x="3192" y="337"/>
                </a:lnTo>
                <a:lnTo>
                  <a:pt x="3288" y="400"/>
                </a:lnTo>
                <a:lnTo>
                  <a:pt x="2568" y="1634"/>
                </a:lnTo>
                <a:lnTo>
                  <a:pt x="0" y="1634"/>
                </a:lnTo>
                <a:lnTo>
                  <a:pt x="0" y="1634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Freeform 53"/>
          <p:cNvSpPr>
            <a:spLocks/>
          </p:cNvSpPr>
          <p:nvPr/>
        </p:nvSpPr>
        <p:spPr bwMode="auto">
          <a:xfrm>
            <a:off x="7589765" y="0"/>
            <a:ext cx="4602235" cy="3436143"/>
          </a:xfrm>
          <a:custGeom>
            <a:avLst/>
            <a:gdLst>
              <a:gd name="T0" fmla="*/ 2893 w 2893"/>
              <a:gd name="T1" fmla="*/ 0 h 2162"/>
              <a:gd name="T2" fmla="*/ 2893 w 2893"/>
              <a:gd name="T3" fmla="*/ 2162 h 2162"/>
              <a:gd name="T4" fmla="*/ 140 w 2893"/>
              <a:gd name="T5" fmla="*/ 2162 h 2162"/>
              <a:gd name="T6" fmla="*/ 133 w 2893"/>
              <a:gd name="T7" fmla="*/ 2049 h 2162"/>
              <a:gd name="T8" fmla="*/ 116 w 2893"/>
              <a:gd name="T9" fmla="*/ 1940 h 2162"/>
              <a:gd name="T10" fmla="*/ 86 w 2893"/>
              <a:gd name="T11" fmla="*/ 1833 h 2162"/>
              <a:gd name="T12" fmla="*/ 49 w 2893"/>
              <a:gd name="T13" fmla="*/ 1731 h 2162"/>
              <a:gd name="T14" fmla="*/ 0 w 2893"/>
              <a:gd name="T15" fmla="*/ 1633 h 2162"/>
              <a:gd name="T16" fmla="*/ 2893 w 2893"/>
              <a:gd name="T17" fmla="*/ 0 h 2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2">
                <a:moveTo>
                  <a:pt x="2893" y="0"/>
                </a:moveTo>
                <a:lnTo>
                  <a:pt x="2893" y="2162"/>
                </a:lnTo>
                <a:lnTo>
                  <a:pt x="140" y="2162"/>
                </a:lnTo>
                <a:lnTo>
                  <a:pt x="133" y="2049"/>
                </a:lnTo>
                <a:lnTo>
                  <a:pt x="116" y="1940"/>
                </a:lnTo>
                <a:lnTo>
                  <a:pt x="86" y="1833"/>
                </a:lnTo>
                <a:lnTo>
                  <a:pt x="49" y="1731"/>
                </a:lnTo>
                <a:lnTo>
                  <a:pt x="0" y="1633"/>
                </a:lnTo>
                <a:lnTo>
                  <a:pt x="2893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Freeform 54"/>
          <p:cNvSpPr>
            <a:spLocks/>
          </p:cNvSpPr>
          <p:nvPr/>
        </p:nvSpPr>
        <p:spPr bwMode="auto">
          <a:xfrm>
            <a:off x="6942324" y="4276901"/>
            <a:ext cx="5240152" cy="2596974"/>
          </a:xfrm>
          <a:custGeom>
            <a:avLst/>
            <a:gdLst>
              <a:gd name="T0" fmla="*/ 401 w 3294"/>
              <a:gd name="T1" fmla="*/ 0 h 1634"/>
              <a:gd name="T2" fmla="*/ 3294 w 3294"/>
              <a:gd name="T3" fmla="*/ 1632 h 1634"/>
              <a:gd name="T4" fmla="*/ 3294 w 3294"/>
              <a:gd name="T5" fmla="*/ 1634 h 1634"/>
              <a:gd name="T6" fmla="*/ 703 w 3294"/>
              <a:gd name="T7" fmla="*/ 1634 h 1634"/>
              <a:gd name="T8" fmla="*/ 0 w 3294"/>
              <a:gd name="T9" fmla="*/ 404 h 1634"/>
              <a:gd name="T10" fmla="*/ 97 w 3294"/>
              <a:gd name="T11" fmla="*/ 341 h 1634"/>
              <a:gd name="T12" fmla="*/ 185 w 3294"/>
              <a:gd name="T13" fmla="*/ 270 h 1634"/>
              <a:gd name="T14" fmla="*/ 267 w 3294"/>
              <a:gd name="T15" fmla="*/ 186 h 1634"/>
              <a:gd name="T16" fmla="*/ 339 w 3294"/>
              <a:gd name="T17" fmla="*/ 98 h 1634"/>
              <a:gd name="T18" fmla="*/ 401 w 3294"/>
              <a:gd name="T19" fmla="*/ 0 h 1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294" h="1634">
                <a:moveTo>
                  <a:pt x="401" y="0"/>
                </a:moveTo>
                <a:lnTo>
                  <a:pt x="3294" y="1632"/>
                </a:lnTo>
                <a:lnTo>
                  <a:pt x="3294" y="1634"/>
                </a:lnTo>
                <a:lnTo>
                  <a:pt x="703" y="1634"/>
                </a:lnTo>
                <a:lnTo>
                  <a:pt x="0" y="404"/>
                </a:lnTo>
                <a:lnTo>
                  <a:pt x="97" y="341"/>
                </a:lnTo>
                <a:lnTo>
                  <a:pt x="185" y="270"/>
                </a:lnTo>
                <a:lnTo>
                  <a:pt x="267" y="186"/>
                </a:lnTo>
                <a:lnTo>
                  <a:pt x="339" y="98"/>
                </a:lnTo>
                <a:lnTo>
                  <a:pt x="401" y="0"/>
                </a:lnTo>
                <a:close/>
              </a:path>
            </a:pathLst>
          </a:custGeom>
          <a:solidFill>
            <a:schemeClr val="accent2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Freeform 55"/>
          <p:cNvSpPr>
            <a:spLocks/>
          </p:cNvSpPr>
          <p:nvPr/>
        </p:nvSpPr>
        <p:spPr bwMode="auto">
          <a:xfrm>
            <a:off x="7580242" y="3436143"/>
            <a:ext cx="4602235" cy="3434554"/>
          </a:xfrm>
          <a:custGeom>
            <a:avLst/>
            <a:gdLst>
              <a:gd name="T0" fmla="*/ 140 w 2893"/>
              <a:gd name="T1" fmla="*/ 0 h 2161"/>
              <a:gd name="T2" fmla="*/ 2893 w 2893"/>
              <a:gd name="T3" fmla="*/ 0 h 2161"/>
              <a:gd name="T4" fmla="*/ 2893 w 2893"/>
              <a:gd name="T5" fmla="*/ 2161 h 2161"/>
              <a:gd name="T6" fmla="*/ 0 w 2893"/>
              <a:gd name="T7" fmla="*/ 529 h 2161"/>
              <a:gd name="T8" fmla="*/ 49 w 2893"/>
              <a:gd name="T9" fmla="*/ 432 h 2161"/>
              <a:gd name="T10" fmla="*/ 86 w 2893"/>
              <a:gd name="T11" fmla="*/ 330 h 2161"/>
              <a:gd name="T12" fmla="*/ 116 w 2893"/>
              <a:gd name="T13" fmla="*/ 225 h 2161"/>
              <a:gd name="T14" fmla="*/ 133 w 2893"/>
              <a:gd name="T15" fmla="*/ 114 h 2161"/>
              <a:gd name="T16" fmla="*/ 140 w 2893"/>
              <a:gd name="T17" fmla="*/ 0 h 2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93" h="2161">
                <a:moveTo>
                  <a:pt x="140" y="0"/>
                </a:moveTo>
                <a:lnTo>
                  <a:pt x="2893" y="0"/>
                </a:lnTo>
                <a:lnTo>
                  <a:pt x="2893" y="2161"/>
                </a:lnTo>
                <a:lnTo>
                  <a:pt x="0" y="529"/>
                </a:lnTo>
                <a:lnTo>
                  <a:pt x="49" y="432"/>
                </a:lnTo>
                <a:lnTo>
                  <a:pt x="86" y="330"/>
                </a:lnTo>
                <a:lnTo>
                  <a:pt x="116" y="225"/>
                </a:lnTo>
                <a:lnTo>
                  <a:pt x="133" y="114"/>
                </a:lnTo>
                <a:lnTo>
                  <a:pt x="140" y="0"/>
                </a:lnTo>
                <a:close/>
              </a:path>
            </a:pathLst>
          </a:custGeom>
          <a:solidFill>
            <a:schemeClr val="accent1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Freeform 56"/>
          <p:cNvSpPr>
            <a:spLocks/>
          </p:cNvSpPr>
          <p:nvPr/>
        </p:nvSpPr>
        <p:spPr bwMode="auto">
          <a:xfrm>
            <a:off x="6092829" y="4918993"/>
            <a:ext cx="1967841" cy="1954883"/>
          </a:xfrm>
          <a:custGeom>
            <a:avLst/>
            <a:gdLst>
              <a:gd name="T0" fmla="*/ 534 w 1237"/>
              <a:gd name="T1" fmla="*/ 0 h 1230"/>
              <a:gd name="T2" fmla="*/ 1237 w 1237"/>
              <a:gd name="T3" fmla="*/ 1230 h 1230"/>
              <a:gd name="T4" fmla="*/ 0 w 1237"/>
              <a:gd name="T5" fmla="*/ 1230 h 1230"/>
              <a:gd name="T6" fmla="*/ 0 w 1237"/>
              <a:gd name="T7" fmla="*/ 142 h 1230"/>
              <a:gd name="T8" fmla="*/ 113 w 1237"/>
              <a:gd name="T9" fmla="*/ 135 h 1230"/>
              <a:gd name="T10" fmla="*/ 225 w 1237"/>
              <a:gd name="T11" fmla="*/ 118 h 1230"/>
              <a:gd name="T12" fmla="*/ 334 w 1237"/>
              <a:gd name="T13" fmla="*/ 88 h 1230"/>
              <a:gd name="T14" fmla="*/ 436 w 1237"/>
              <a:gd name="T15" fmla="*/ 49 h 1230"/>
              <a:gd name="T16" fmla="*/ 534 w 1237"/>
              <a:gd name="T17" fmla="*/ 0 h 12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37" h="1230">
                <a:moveTo>
                  <a:pt x="534" y="0"/>
                </a:moveTo>
                <a:lnTo>
                  <a:pt x="1237" y="1230"/>
                </a:lnTo>
                <a:lnTo>
                  <a:pt x="0" y="1230"/>
                </a:lnTo>
                <a:lnTo>
                  <a:pt x="0" y="142"/>
                </a:lnTo>
                <a:lnTo>
                  <a:pt x="113" y="135"/>
                </a:lnTo>
                <a:lnTo>
                  <a:pt x="225" y="118"/>
                </a:lnTo>
                <a:lnTo>
                  <a:pt x="334" y="88"/>
                </a:lnTo>
                <a:lnTo>
                  <a:pt x="436" y="49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Freeform 57"/>
          <p:cNvSpPr>
            <a:spLocks/>
          </p:cNvSpPr>
          <p:nvPr/>
        </p:nvSpPr>
        <p:spPr bwMode="auto">
          <a:xfrm>
            <a:off x="4086808" y="4912635"/>
            <a:ext cx="2006021" cy="1961240"/>
          </a:xfrm>
          <a:custGeom>
            <a:avLst/>
            <a:gdLst>
              <a:gd name="T0" fmla="*/ 720 w 1261"/>
              <a:gd name="T1" fmla="*/ 0 h 1234"/>
              <a:gd name="T2" fmla="*/ 817 w 1261"/>
              <a:gd name="T3" fmla="*/ 51 h 1234"/>
              <a:gd name="T4" fmla="*/ 922 w 1261"/>
              <a:gd name="T5" fmla="*/ 90 h 1234"/>
              <a:gd name="T6" fmla="*/ 1031 w 1261"/>
              <a:gd name="T7" fmla="*/ 120 h 1234"/>
              <a:gd name="T8" fmla="*/ 1144 w 1261"/>
              <a:gd name="T9" fmla="*/ 139 h 1234"/>
              <a:gd name="T10" fmla="*/ 1261 w 1261"/>
              <a:gd name="T11" fmla="*/ 146 h 1234"/>
              <a:gd name="T12" fmla="*/ 1261 w 1261"/>
              <a:gd name="T13" fmla="*/ 146 h 1234"/>
              <a:gd name="T14" fmla="*/ 1261 w 1261"/>
              <a:gd name="T15" fmla="*/ 1234 h 1234"/>
              <a:gd name="T16" fmla="*/ 0 w 1261"/>
              <a:gd name="T17" fmla="*/ 1234 h 1234"/>
              <a:gd name="T18" fmla="*/ 720 w 1261"/>
              <a:gd name="T19" fmla="*/ 0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61" h="1234">
                <a:moveTo>
                  <a:pt x="720" y="0"/>
                </a:moveTo>
                <a:lnTo>
                  <a:pt x="817" y="51"/>
                </a:lnTo>
                <a:lnTo>
                  <a:pt x="922" y="90"/>
                </a:lnTo>
                <a:lnTo>
                  <a:pt x="1031" y="120"/>
                </a:lnTo>
                <a:lnTo>
                  <a:pt x="1144" y="139"/>
                </a:lnTo>
                <a:lnTo>
                  <a:pt x="1261" y="146"/>
                </a:lnTo>
                <a:lnTo>
                  <a:pt x="1261" y="146"/>
                </a:lnTo>
                <a:lnTo>
                  <a:pt x="1261" y="1234"/>
                </a:lnTo>
                <a:lnTo>
                  <a:pt x="0" y="1234"/>
                </a:lnTo>
                <a:lnTo>
                  <a:pt x="720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7981138" y="459917"/>
            <a:ext cx="25979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Performance indicator, a quantifiable measure of performance over time versus a specific objective.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033933" y="1927613"/>
            <a:ext cx="2980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Strategic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tools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Lato light" panose="020F0502020204030203" pitchFamily="34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These tools are  recognised the world over in business schools, consulting firms and companies who plan strategically.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Lato light" panose="020F0502020204030203" pitchFamily="34" charset="0"/>
                <a:cs typeface="Arial" panose="020B0604020202020204" pitchFamily="34" charset="0"/>
              </a:rPr>
              <a:t>  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9144000" y="3826646"/>
            <a:ext cx="29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 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as functional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or subject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indicators across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variety off situation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to enable performance o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f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situational evaluation versus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aligned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standards.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806267" y="5371356"/>
            <a:ext cx="2887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Assessments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are designed around specific areas to conduct reviews  and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will center around a benchmark reviewing individuals or functions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559300" y="5782503"/>
            <a:ext cx="1612901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666D7F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Designed around achieving milestones in a sequential manner.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574799" y="5464198"/>
            <a:ext cx="27093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           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calculate the right ratios for businesses looking for benchmarks in a variety of situations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71422" y="3850604"/>
            <a:ext cx="3089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Tools 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Interactive excel tools on specific business areas based on your data inputs delivered in a workbook model with instructions.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058535" y="500688"/>
            <a:ext cx="25049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Templates are designed based gather information in a structured manner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61693" y="1966208"/>
            <a:ext cx="275507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Content </a:t>
            </a:r>
            <a:r>
              <a:rPr kumimoji="0" lang="en-GB" sz="1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Modules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Best practice material in power point for use as a knowledge base in business training , planning and execution .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21201" y="196208"/>
            <a:ext cx="175683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</a:t>
            </a:r>
            <a:r>
              <a:rPr kumimoji="0" lang="en-US" sz="1200" b="1" i="0" u="sng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Descriptions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roles clearly and completely  across varying levels of experience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95967" y="1429565"/>
            <a:ext cx="4011612" cy="4019514"/>
            <a:chOff x="4379520" y="1716091"/>
            <a:chExt cx="3421848" cy="3428588"/>
          </a:xfrm>
        </p:grpSpPr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3" name="Group 282"/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9" name="Freeform 63"/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6129867" y="204676"/>
            <a:ext cx="15028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Draft your business agreements across a variety of areas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52071" y="5769804"/>
            <a:ext cx="17907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Research tools for sales and marketing engagement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95593B7-A4B8-69EB-2850-670375FC25FD}"/>
              </a:ext>
            </a:extLst>
          </p:cNvPr>
          <p:cNvGrpSpPr/>
          <p:nvPr/>
        </p:nvGrpSpPr>
        <p:grpSpPr>
          <a:xfrm>
            <a:off x="6327232" y="1649485"/>
            <a:ext cx="405418" cy="446818"/>
            <a:chOff x="-1206500" y="2587625"/>
            <a:chExt cx="1133475" cy="1247776"/>
          </a:xfrm>
        </p:grpSpPr>
        <p:sp>
          <p:nvSpPr>
            <p:cNvPr id="4" name="Freeform 68">
              <a:extLst>
                <a:ext uri="{FF2B5EF4-FFF2-40B4-BE49-F238E27FC236}">
                  <a16:creationId xmlns:a16="http://schemas.microsoft.com/office/drawing/2014/main" id="{F7F5750A-8ABE-4386-BD71-BDCC31B20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4738" y="2587625"/>
              <a:ext cx="268288" cy="268288"/>
            </a:xfrm>
            <a:custGeom>
              <a:avLst/>
              <a:gdLst>
                <a:gd name="T0" fmla="*/ 423 w 847"/>
                <a:gd name="T1" fmla="*/ 0 h 845"/>
                <a:gd name="T2" fmla="*/ 423 w 847"/>
                <a:gd name="T3" fmla="*/ 0 h 845"/>
                <a:gd name="T4" fmla="*/ 476 w 847"/>
                <a:gd name="T5" fmla="*/ 3 h 845"/>
                <a:gd name="T6" fmla="*/ 527 w 847"/>
                <a:gd name="T7" fmla="*/ 13 h 845"/>
                <a:gd name="T8" fmla="*/ 577 w 847"/>
                <a:gd name="T9" fmla="*/ 29 h 845"/>
                <a:gd name="T10" fmla="*/ 623 w 847"/>
                <a:gd name="T11" fmla="*/ 49 h 845"/>
                <a:gd name="T12" fmla="*/ 665 w 847"/>
                <a:gd name="T13" fmla="*/ 76 h 845"/>
                <a:gd name="T14" fmla="*/ 705 w 847"/>
                <a:gd name="T15" fmla="*/ 106 h 845"/>
                <a:gd name="T16" fmla="*/ 740 w 847"/>
                <a:gd name="T17" fmla="*/ 142 h 845"/>
                <a:gd name="T18" fmla="*/ 770 w 847"/>
                <a:gd name="T19" fmla="*/ 181 h 845"/>
                <a:gd name="T20" fmla="*/ 797 w 847"/>
                <a:gd name="T21" fmla="*/ 223 h 845"/>
                <a:gd name="T22" fmla="*/ 819 w 847"/>
                <a:gd name="T23" fmla="*/ 269 h 845"/>
                <a:gd name="T24" fmla="*/ 833 w 847"/>
                <a:gd name="T25" fmla="*/ 319 h 845"/>
                <a:gd name="T26" fmla="*/ 843 w 847"/>
                <a:gd name="T27" fmla="*/ 370 h 845"/>
                <a:gd name="T28" fmla="*/ 847 w 847"/>
                <a:gd name="T29" fmla="*/ 423 h 845"/>
                <a:gd name="T30" fmla="*/ 843 w 847"/>
                <a:gd name="T31" fmla="*/ 476 h 845"/>
                <a:gd name="T32" fmla="*/ 833 w 847"/>
                <a:gd name="T33" fmla="*/ 527 h 845"/>
                <a:gd name="T34" fmla="*/ 819 w 847"/>
                <a:gd name="T35" fmla="*/ 575 h 845"/>
                <a:gd name="T36" fmla="*/ 797 w 847"/>
                <a:gd name="T37" fmla="*/ 621 h 845"/>
                <a:gd name="T38" fmla="*/ 770 w 847"/>
                <a:gd name="T39" fmla="*/ 665 h 845"/>
                <a:gd name="T40" fmla="*/ 740 w 847"/>
                <a:gd name="T41" fmla="*/ 703 h 845"/>
                <a:gd name="T42" fmla="*/ 705 w 847"/>
                <a:gd name="T43" fmla="*/ 739 h 845"/>
                <a:gd name="T44" fmla="*/ 665 w 847"/>
                <a:gd name="T45" fmla="*/ 770 h 845"/>
                <a:gd name="T46" fmla="*/ 623 w 847"/>
                <a:gd name="T47" fmla="*/ 797 h 845"/>
                <a:gd name="T48" fmla="*/ 577 w 847"/>
                <a:gd name="T49" fmla="*/ 817 h 845"/>
                <a:gd name="T50" fmla="*/ 527 w 847"/>
                <a:gd name="T51" fmla="*/ 833 h 845"/>
                <a:gd name="T52" fmla="*/ 476 w 847"/>
                <a:gd name="T53" fmla="*/ 843 h 845"/>
                <a:gd name="T54" fmla="*/ 423 w 847"/>
                <a:gd name="T55" fmla="*/ 845 h 845"/>
                <a:gd name="T56" fmla="*/ 369 w 847"/>
                <a:gd name="T57" fmla="*/ 843 h 845"/>
                <a:gd name="T58" fmla="*/ 318 w 847"/>
                <a:gd name="T59" fmla="*/ 833 h 845"/>
                <a:gd name="T60" fmla="*/ 270 w 847"/>
                <a:gd name="T61" fmla="*/ 817 h 845"/>
                <a:gd name="T62" fmla="*/ 224 w 847"/>
                <a:gd name="T63" fmla="*/ 797 h 845"/>
                <a:gd name="T64" fmla="*/ 181 w 847"/>
                <a:gd name="T65" fmla="*/ 770 h 845"/>
                <a:gd name="T66" fmla="*/ 141 w 847"/>
                <a:gd name="T67" fmla="*/ 739 h 845"/>
                <a:gd name="T68" fmla="*/ 106 w 847"/>
                <a:gd name="T69" fmla="*/ 703 h 845"/>
                <a:gd name="T70" fmla="*/ 75 w 847"/>
                <a:gd name="T71" fmla="*/ 665 h 845"/>
                <a:gd name="T72" fmla="*/ 49 w 847"/>
                <a:gd name="T73" fmla="*/ 621 h 845"/>
                <a:gd name="T74" fmla="*/ 27 w 847"/>
                <a:gd name="T75" fmla="*/ 575 h 845"/>
                <a:gd name="T76" fmla="*/ 12 w 847"/>
                <a:gd name="T77" fmla="*/ 527 h 845"/>
                <a:gd name="T78" fmla="*/ 2 w 847"/>
                <a:gd name="T79" fmla="*/ 476 h 845"/>
                <a:gd name="T80" fmla="*/ 0 w 847"/>
                <a:gd name="T81" fmla="*/ 423 h 845"/>
                <a:gd name="T82" fmla="*/ 2 w 847"/>
                <a:gd name="T83" fmla="*/ 370 h 845"/>
                <a:gd name="T84" fmla="*/ 12 w 847"/>
                <a:gd name="T85" fmla="*/ 319 h 845"/>
                <a:gd name="T86" fmla="*/ 27 w 847"/>
                <a:gd name="T87" fmla="*/ 269 h 845"/>
                <a:gd name="T88" fmla="*/ 49 w 847"/>
                <a:gd name="T89" fmla="*/ 223 h 845"/>
                <a:gd name="T90" fmla="*/ 75 w 847"/>
                <a:gd name="T91" fmla="*/ 181 h 845"/>
                <a:gd name="T92" fmla="*/ 106 w 847"/>
                <a:gd name="T93" fmla="*/ 142 h 845"/>
                <a:gd name="T94" fmla="*/ 141 w 847"/>
                <a:gd name="T95" fmla="*/ 106 h 845"/>
                <a:gd name="T96" fmla="*/ 181 w 847"/>
                <a:gd name="T97" fmla="*/ 76 h 845"/>
                <a:gd name="T98" fmla="*/ 224 w 847"/>
                <a:gd name="T99" fmla="*/ 49 h 845"/>
                <a:gd name="T100" fmla="*/ 270 w 847"/>
                <a:gd name="T101" fmla="*/ 29 h 845"/>
                <a:gd name="T102" fmla="*/ 318 w 847"/>
                <a:gd name="T103" fmla="*/ 13 h 845"/>
                <a:gd name="T104" fmla="*/ 369 w 847"/>
                <a:gd name="T105" fmla="*/ 3 h 845"/>
                <a:gd name="T106" fmla="*/ 423 w 847"/>
                <a:gd name="T107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47" h="845">
                  <a:moveTo>
                    <a:pt x="423" y="0"/>
                  </a:moveTo>
                  <a:lnTo>
                    <a:pt x="423" y="0"/>
                  </a:lnTo>
                  <a:lnTo>
                    <a:pt x="476" y="3"/>
                  </a:lnTo>
                  <a:lnTo>
                    <a:pt x="527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5" y="76"/>
                  </a:lnTo>
                  <a:lnTo>
                    <a:pt x="705" y="106"/>
                  </a:lnTo>
                  <a:lnTo>
                    <a:pt x="740" y="142"/>
                  </a:lnTo>
                  <a:lnTo>
                    <a:pt x="770" y="181"/>
                  </a:lnTo>
                  <a:lnTo>
                    <a:pt x="797" y="223"/>
                  </a:lnTo>
                  <a:lnTo>
                    <a:pt x="819" y="269"/>
                  </a:lnTo>
                  <a:lnTo>
                    <a:pt x="833" y="319"/>
                  </a:lnTo>
                  <a:lnTo>
                    <a:pt x="843" y="370"/>
                  </a:lnTo>
                  <a:lnTo>
                    <a:pt x="847" y="423"/>
                  </a:lnTo>
                  <a:lnTo>
                    <a:pt x="843" y="476"/>
                  </a:lnTo>
                  <a:lnTo>
                    <a:pt x="833" y="527"/>
                  </a:lnTo>
                  <a:lnTo>
                    <a:pt x="819" y="575"/>
                  </a:lnTo>
                  <a:lnTo>
                    <a:pt x="797" y="621"/>
                  </a:lnTo>
                  <a:lnTo>
                    <a:pt x="770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5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7" y="833"/>
                  </a:lnTo>
                  <a:lnTo>
                    <a:pt x="476" y="843"/>
                  </a:lnTo>
                  <a:lnTo>
                    <a:pt x="423" y="845"/>
                  </a:lnTo>
                  <a:lnTo>
                    <a:pt x="369" y="843"/>
                  </a:lnTo>
                  <a:lnTo>
                    <a:pt x="318" y="833"/>
                  </a:lnTo>
                  <a:lnTo>
                    <a:pt x="270" y="817"/>
                  </a:lnTo>
                  <a:lnTo>
                    <a:pt x="224" y="797"/>
                  </a:lnTo>
                  <a:lnTo>
                    <a:pt x="181" y="770"/>
                  </a:lnTo>
                  <a:lnTo>
                    <a:pt x="141" y="739"/>
                  </a:lnTo>
                  <a:lnTo>
                    <a:pt x="106" y="703"/>
                  </a:lnTo>
                  <a:lnTo>
                    <a:pt x="75" y="665"/>
                  </a:lnTo>
                  <a:lnTo>
                    <a:pt x="49" y="621"/>
                  </a:lnTo>
                  <a:lnTo>
                    <a:pt x="27" y="575"/>
                  </a:lnTo>
                  <a:lnTo>
                    <a:pt x="12" y="527"/>
                  </a:lnTo>
                  <a:lnTo>
                    <a:pt x="2" y="476"/>
                  </a:lnTo>
                  <a:lnTo>
                    <a:pt x="0" y="423"/>
                  </a:lnTo>
                  <a:lnTo>
                    <a:pt x="2" y="370"/>
                  </a:lnTo>
                  <a:lnTo>
                    <a:pt x="12" y="319"/>
                  </a:lnTo>
                  <a:lnTo>
                    <a:pt x="27" y="269"/>
                  </a:lnTo>
                  <a:lnTo>
                    <a:pt x="49" y="223"/>
                  </a:lnTo>
                  <a:lnTo>
                    <a:pt x="75" y="181"/>
                  </a:lnTo>
                  <a:lnTo>
                    <a:pt x="106" y="142"/>
                  </a:lnTo>
                  <a:lnTo>
                    <a:pt x="141" y="106"/>
                  </a:lnTo>
                  <a:lnTo>
                    <a:pt x="181" y="76"/>
                  </a:lnTo>
                  <a:lnTo>
                    <a:pt x="224" y="49"/>
                  </a:lnTo>
                  <a:lnTo>
                    <a:pt x="270" y="29"/>
                  </a:lnTo>
                  <a:lnTo>
                    <a:pt x="318" y="13"/>
                  </a:lnTo>
                  <a:lnTo>
                    <a:pt x="369" y="3"/>
                  </a:lnTo>
                  <a:lnTo>
                    <a:pt x="4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Freeform 69">
              <a:extLst>
                <a:ext uri="{FF2B5EF4-FFF2-40B4-BE49-F238E27FC236}">
                  <a16:creationId xmlns:a16="http://schemas.microsoft.com/office/drawing/2014/main" id="{575D9F6A-0DE7-4DAB-5725-08047A52C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30238" y="2587625"/>
              <a:ext cx="269875" cy="269875"/>
            </a:xfrm>
            <a:custGeom>
              <a:avLst/>
              <a:gdLst>
                <a:gd name="T0" fmla="*/ 424 w 848"/>
                <a:gd name="T1" fmla="*/ 0 h 846"/>
                <a:gd name="T2" fmla="*/ 477 w 848"/>
                <a:gd name="T3" fmla="*/ 3 h 846"/>
                <a:gd name="T4" fmla="*/ 528 w 848"/>
                <a:gd name="T5" fmla="*/ 13 h 846"/>
                <a:gd name="T6" fmla="*/ 577 w 848"/>
                <a:gd name="T7" fmla="*/ 29 h 846"/>
                <a:gd name="T8" fmla="*/ 623 w 848"/>
                <a:gd name="T9" fmla="*/ 49 h 846"/>
                <a:gd name="T10" fmla="*/ 666 w 848"/>
                <a:gd name="T11" fmla="*/ 76 h 846"/>
                <a:gd name="T12" fmla="*/ 705 w 848"/>
                <a:gd name="T13" fmla="*/ 107 h 846"/>
                <a:gd name="T14" fmla="*/ 740 w 848"/>
                <a:gd name="T15" fmla="*/ 142 h 846"/>
                <a:gd name="T16" fmla="*/ 772 w 848"/>
                <a:gd name="T17" fmla="*/ 181 h 846"/>
                <a:gd name="T18" fmla="*/ 798 w 848"/>
                <a:gd name="T19" fmla="*/ 225 h 846"/>
                <a:gd name="T20" fmla="*/ 819 w 848"/>
                <a:gd name="T21" fmla="*/ 271 h 846"/>
                <a:gd name="T22" fmla="*/ 835 w 848"/>
                <a:gd name="T23" fmla="*/ 319 h 846"/>
                <a:gd name="T24" fmla="*/ 844 w 848"/>
                <a:gd name="T25" fmla="*/ 370 h 846"/>
                <a:gd name="T26" fmla="*/ 848 w 848"/>
                <a:gd name="T27" fmla="*/ 423 h 846"/>
                <a:gd name="T28" fmla="*/ 844 w 848"/>
                <a:gd name="T29" fmla="*/ 476 h 846"/>
                <a:gd name="T30" fmla="*/ 835 w 848"/>
                <a:gd name="T31" fmla="*/ 527 h 846"/>
                <a:gd name="T32" fmla="*/ 819 w 848"/>
                <a:gd name="T33" fmla="*/ 575 h 846"/>
                <a:gd name="T34" fmla="*/ 798 w 848"/>
                <a:gd name="T35" fmla="*/ 621 h 846"/>
                <a:gd name="T36" fmla="*/ 772 w 848"/>
                <a:gd name="T37" fmla="*/ 665 h 846"/>
                <a:gd name="T38" fmla="*/ 740 w 848"/>
                <a:gd name="T39" fmla="*/ 703 h 846"/>
                <a:gd name="T40" fmla="*/ 705 w 848"/>
                <a:gd name="T41" fmla="*/ 739 h 846"/>
                <a:gd name="T42" fmla="*/ 666 w 848"/>
                <a:gd name="T43" fmla="*/ 770 h 846"/>
                <a:gd name="T44" fmla="*/ 623 w 848"/>
                <a:gd name="T45" fmla="*/ 797 h 846"/>
                <a:gd name="T46" fmla="*/ 577 w 848"/>
                <a:gd name="T47" fmla="*/ 817 h 846"/>
                <a:gd name="T48" fmla="*/ 528 w 848"/>
                <a:gd name="T49" fmla="*/ 833 h 846"/>
                <a:gd name="T50" fmla="*/ 477 w 848"/>
                <a:gd name="T51" fmla="*/ 843 h 846"/>
                <a:gd name="T52" fmla="*/ 424 w 848"/>
                <a:gd name="T53" fmla="*/ 846 h 846"/>
                <a:gd name="T54" fmla="*/ 370 w 848"/>
                <a:gd name="T55" fmla="*/ 843 h 846"/>
                <a:gd name="T56" fmla="*/ 320 w 848"/>
                <a:gd name="T57" fmla="*/ 833 h 846"/>
                <a:gd name="T58" fmla="*/ 271 w 848"/>
                <a:gd name="T59" fmla="*/ 817 h 846"/>
                <a:gd name="T60" fmla="*/ 225 w 848"/>
                <a:gd name="T61" fmla="*/ 797 h 846"/>
                <a:gd name="T62" fmla="*/ 181 w 848"/>
                <a:gd name="T63" fmla="*/ 770 h 846"/>
                <a:gd name="T64" fmla="*/ 143 w 848"/>
                <a:gd name="T65" fmla="*/ 739 h 846"/>
                <a:gd name="T66" fmla="*/ 107 w 848"/>
                <a:gd name="T67" fmla="*/ 703 h 846"/>
                <a:gd name="T68" fmla="*/ 76 w 848"/>
                <a:gd name="T69" fmla="*/ 665 h 846"/>
                <a:gd name="T70" fmla="*/ 49 w 848"/>
                <a:gd name="T71" fmla="*/ 621 h 846"/>
                <a:gd name="T72" fmla="*/ 29 w 848"/>
                <a:gd name="T73" fmla="*/ 575 h 846"/>
                <a:gd name="T74" fmla="*/ 13 w 848"/>
                <a:gd name="T75" fmla="*/ 527 h 846"/>
                <a:gd name="T76" fmla="*/ 3 w 848"/>
                <a:gd name="T77" fmla="*/ 476 h 846"/>
                <a:gd name="T78" fmla="*/ 0 w 848"/>
                <a:gd name="T79" fmla="*/ 423 h 846"/>
                <a:gd name="T80" fmla="*/ 3 w 848"/>
                <a:gd name="T81" fmla="*/ 370 h 846"/>
                <a:gd name="T82" fmla="*/ 13 w 848"/>
                <a:gd name="T83" fmla="*/ 319 h 846"/>
                <a:gd name="T84" fmla="*/ 29 w 848"/>
                <a:gd name="T85" fmla="*/ 271 h 846"/>
                <a:gd name="T86" fmla="*/ 49 w 848"/>
                <a:gd name="T87" fmla="*/ 225 h 846"/>
                <a:gd name="T88" fmla="*/ 76 w 848"/>
                <a:gd name="T89" fmla="*/ 181 h 846"/>
                <a:gd name="T90" fmla="*/ 107 w 848"/>
                <a:gd name="T91" fmla="*/ 142 h 846"/>
                <a:gd name="T92" fmla="*/ 143 w 848"/>
                <a:gd name="T93" fmla="*/ 107 h 846"/>
                <a:gd name="T94" fmla="*/ 181 w 848"/>
                <a:gd name="T95" fmla="*/ 76 h 846"/>
                <a:gd name="T96" fmla="*/ 225 w 848"/>
                <a:gd name="T97" fmla="*/ 49 h 846"/>
                <a:gd name="T98" fmla="*/ 271 w 848"/>
                <a:gd name="T99" fmla="*/ 29 h 846"/>
                <a:gd name="T100" fmla="*/ 320 w 848"/>
                <a:gd name="T101" fmla="*/ 13 h 846"/>
                <a:gd name="T102" fmla="*/ 370 w 848"/>
                <a:gd name="T103" fmla="*/ 3 h 846"/>
                <a:gd name="T104" fmla="*/ 424 w 848"/>
                <a:gd name="T105" fmla="*/ 0 h 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8" h="846">
                  <a:moveTo>
                    <a:pt x="424" y="0"/>
                  </a:moveTo>
                  <a:lnTo>
                    <a:pt x="477" y="3"/>
                  </a:lnTo>
                  <a:lnTo>
                    <a:pt x="528" y="13"/>
                  </a:lnTo>
                  <a:lnTo>
                    <a:pt x="577" y="29"/>
                  </a:lnTo>
                  <a:lnTo>
                    <a:pt x="623" y="49"/>
                  </a:lnTo>
                  <a:lnTo>
                    <a:pt x="666" y="76"/>
                  </a:lnTo>
                  <a:lnTo>
                    <a:pt x="705" y="107"/>
                  </a:lnTo>
                  <a:lnTo>
                    <a:pt x="740" y="142"/>
                  </a:lnTo>
                  <a:lnTo>
                    <a:pt x="772" y="181"/>
                  </a:lnTo>
                  <a:lnTo>
                    <a:pt x="798" y="225"/>
                  </a:lnTo>
                  <a:lnTo>
                    <a:pt x="819" y="271"/>
                  </a:lnTo>
                  <a:lnTo>
                    <a:pt x="835" y="319"/>
                  </a:lnTo>
                  <a:lnTo>
                    <a:pt x="844" y="370"/>
                  </a:lnTo>
                  <a:lnTo>
                    <a:pt x="848" y="423"/>
                  </a:lnTo>
                  <a:lnTo>
                    <a:pt x="844" y="476"/>
                  </a:lnTo>
                  <a:lnTo>
                    <a:pt x="835" y="527"/>
                  </a:lnTo>
                  <a:lnTo>
                    <a:pt x="819" y="575"/>
                  </a:lnTo>
                  <a:lnTo>
                    <a:pt x="798" y="621"/>
                  </a:lnTo>
                  <a:lnTo>
                    <a:pt x="772" y="665"/>
                  </a:lnTo>
                  <a:lnTo>
                    <a:pt x="740" y="703"/>
                  </a:lnTo>
                  <a:lnTo>
                    <a:pt x="705" y="739"/>
                  </a:lnTo>
                  <a:lnTo>
                    <a:pt x="666" y="770"/>
                  </a:lnTo>
                  <a:lnTo>
                    <a:pt x="623" y="797"/>
                  </a:lnTo>
                  <a:lnTo>
                    <a:pt x="577" y="817"/>
                  </a:lnTo>
                  <a:lnTo>
                    <a:pt x="528" y="833"/>
                  </a:lnTo>
                  <a:lnTo>
                    <a:pt x="477" y="843"/>
                  </a:lnTo>
                  <a:lnTo>
                    <a:pt x="424" y="846"/>
                  </a:lnTo>
                  <a:lnTo>
                    <a:pt x="370" y="843"/>
                  </a:lnTo>
                  <a:lnTo>
                    <a:pt x="320" y="833"/>
                  </a:lnTo>
                  <a:lnTo>
                    <a:pt x="271" y="817"/>
                  </a:lnTo>
                  <a:lnTo>
                    <a:pt x="225" y="797"/>
                  </a:lnTo>
                  <a:lnTo>
                    <a:pt x="181" y="770"/>
                  </a:lnTo>
                  <a:lnTo>
                    <a:pt x="143" y="739"/>
                  </a:lnTo>
                  <a:lnTo>
                    <a:pt x="107" y="703"/>
                  </a:lnTo>
                  <a:lnTo>
                    <a:pt x="76" y="665"/>
                  </a:lnTo>
                  <a:lnTo>
                    <a:pt x="49" y="621"/>
                  </a:lnTo>
                  <a:lnTo>
                    <a:pt x="29" y="575"/>
                  </a:lnTo>
                  <a:lnTo>
                    <a:pt x="13" y="527"/>
                  </a:lnTo>
                  <a:lnTo>
                    <a:pt x="3" y="476"/>
                  </a:lnTo>
                  <a:lnTo>
                    <a:pt x="0" y="423"/>
                  </a:lnTo>
                  <a:lnTo>
                    <a:pt x="3" y="370"/>
                  </a:lnTo>
                  <a:lnTo>
                    <a:pt x="13" y="319"/>
                  </a:lnTo>
                  <a:lnTo>
                    <a:pt x="29" y="271"/>
                  </a:lnTo>
                  <a:lnTo>
                    <a:pt x="49" y="225"/>
                  </a:lnTo>
                  <a:lnTo>
                    <a:pt x="76" y="181"/>
                  </a:lnTo>
                  <a:lnTo>
                    <a:pt x="107" y="142"/>
                  </a:lnTo>
                  <a:lnTo>
                    <a:pt x="143" y="107"/>
                  </a:lnTo>
                  <a:lnTo>
                    <a:pt x="181" y="76"/>
                  </a:lnTo>
                  <a:lnTo>
                    <a:pt x="225" y="49"/>
                  </a:lnTo>
                  <a:lnTo>
                    <a:pt x="271" y="29"/>
                  </a:lnTo>
                  <a:lnTo>
                    <a:pt x="320" y="13"/>
                  </a:lnTo>
                  <a:lnTo>
                    <a:pt x="370" y="3"/>
                  </a:lnTo>
                  <a:lnTo>
                    <a:pt x="4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Freeform 70">
              <a:extLst>
                <a:ext uri="{FF2B5EF4-FFF2-40B4-BE49-F238E27FC236}">
                  <a16:creationId xmlns:a16="http://schemas.microsoft.com/office/drawing/2014/main" id="{1E0702D2-6D43-B3D5-6E8B-9A3C04F89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-411163" y="3667125"/>
              <a:ext cx="142875" cy="168275"/>
            </a:xfrm>
            <a:custGeom>
              <a:avLst/>
              <a:gdLst>
                <a:gd name="T0" fmla="*/ 0 w 449"/>
                <a:gd name="T1" fmla="*/ 0 h 529"/>
                <a:gd name="T2" fmla="*/ 449 w 449"/>
                <a:gd name="T3" fmla="*/ 0 h 529"/>
                <a:gd name="T4" fmla="*/ 449 w 449"/>
                <a:gd name="T5" fmla="*/ 305 h 529"/>
                <a:gd name="T6" fmla="*/ 445 w 449"/>
                <a:gd name="T7" fmla="*/ 345 h 529"/>
                <a:gd name="T8" fmla="*/ 436 w 449"/>
                <a:gd name="T9" fmla="*/ 383 h 529"/>
                <a:gd name="T10" fmla="*/ 419 w 449"/>
                <a:gd name="T11" fmla="*/ 418 h 529"/>
                <a:gd name="T12" fmla="*/ 397 w 449"/>
                <a:gd name="T13" fmla="*/ 449 h 529"/>
                <a:gd name="T14" fmla="*/ 369 w 449"/>
                <a:gd name="T15" fmla="*/ 476 h 529"/>
                <a:gd name="T16" fmla="*/ 339 w 449"/>
                <a:gd name="T17" fmla="*/ 499 h 529"/>
                <a:gd name="T18" fmla="*/ 303 w 449"/>
                <a:gd name="T19" fmla="*/ 515 h 529"/>
                <a:gd name="T20" fmla="*/ 265 w 449"/>
                <a:gd name="T21" fmla="*/ 525 h 529"/>
                <a:gd name="T22" fmla="*/ 225 w 449"/>
                <a:gd name="T23" fmla="*/ 529 h 529"/>
                <a:gd name="T24" fmla="*/ 225 w 449"/>
                <a:gd name="T25" fmla="*/ 529 h 529"/>
                <a:gd name="T26" fmla="*/ 185 w 449"/>
                <a:gd name="T27" fmla="*/ 525 h 529"/>
                <a:gd name="T28" fmla="*/ 147 w 449"/>
                <a:gd name="T29" fmla="*/ 515 h 529"/>
                <a:gd name="T30" fmla="*/ 112 w 449"/>
                <a:gd name="T31" fmla="*/ 499 h 529"/>
                <a:gd name="T32" fmla="*/ 80 w 449"/>
                <a:gd name="T33" fmla="*/ 477 h 529"/>
                <a:gd name="T34" fmla="*/ 54 w 449"/>
                <a:gd name="T35" fmla="*/ 449 h 529"/>
                <a:gd name="T36" fmla="*/ 31 w 449"/>
                <a:gd name="T37" fmla="*/ 418 h 529"/>
                <a:gd name="T38" fmla="*/ 15 w 449"/>
                <a:gd name="T39" fmla="*/ 384 h 529"/>
                <a:gd name="T40" fmla="*/ 4 w 449"/>
                <a:gd name="T41" fmla="*/ 345 h 529"/>
                <a:gd name="T42" fmla="*/ 0 w 449"/>
                <a:gd name="T43" fmla="*/ 305 h 529"/>
                <a:gd name="T44" fmla="*/ 0 w 449"/>
                <a:gd name="T45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9" h="529">
                  <a:moveTo>
                    <a:pt x="0" y="0"/>
                  </a:moveTo>
                  <a:lnTo>
                    <a:pt x="449" y="0"/>
                  </a:lnTo>
                  <a:lnTo>
                    <a:pt x="449" y="305"/>
                  </a:lnTo>
                  <a:lnTo>
                    <a:pt x="445" y="345"/>
                  </a:lnTo>
                  <a:lnTo>
                    <a:pt x="436" y="383"/>
                  </a:lnTo>
                  <a:lnTo>
                    <a:pt x="419" y="418"/>
                  </a:lnTo>
                  <a:lnTo>
                    <a:pt x="397" y="449"/>
                  </a:lnTo>
                  <a:lnTo>
                    <a:pt x="369" y="476"/>
                  </a:lnTo>
                  <a:lnTo>
                    <a:pt x="339" y="499"/>
                  </a:lnTo>
                  <a:lnTo>
                    <a:pt x="303" y="515"/>
                  </a:lnTo>
                  <a:lnTo>
                    <a:pt x="265" y="525"/>
                  </a:lnTo>
                  <a:lnTo>
                    <a:pt x="225" y="529"/>
                  </a:lnTo>
                  <a:lnTo>
                    <a:pt x="225" y="529"/>
                  </a:lnTo>
                  <a:lnTo>
                    <a:pt x="185" y="525"/>
                  </a:lnTo>
                  <a:lnTo>
                    <a:pt x="147" y="515"/>
                  </a:lnTo>
                  <a:lnTo>
                    <a:pt x="112" y="499"/>
                  </a:lnTo>
                  <a:lnTo>
                    <a:pt x="80" y="477"/>
                  </a:lnTo>
                  <a:lnTo>
                    <a:pt x="54" y="449"/>
                  </a:lnTo>
                  <a:lnTo>
                    <a:pt x="31" y="418"/>
                  </a:lnTo>
                  <a:lnTo>
                    <a:pt x="15" y="384"/>
                  </a:lnTo>
                  <a:lnTo>
                    <a:pt x="4" y="345"/>
                  </a:lnTo>
                  <a:lnTo>
                    <a:pt x="0" y="3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8D3BEEBA-7A98-87D8-D5C6-C21245071B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206500" y="2849563"/>
              <a:ext cx="1133475" cy="985838"/>
            </a:xfrm>
            <a:custGeom>
              <a:avLst/>
              <a:gdLst>
                <a:gd name="T0" fmla="*/ 2967 w 3570"/>
                <a:gd name="T1" fmla="*/ 1562 h 3106"/>
                <a:gd name="T2" fmla="*/ 2816 w 3570"/>
                <a:gd name="T3" fmla="*/ 1513 h 3106"/>
                <a:gd name="T4" fmla="*/ 2732 w 3570"/>
                <a:gd name="T5" fmla="*/ 1583 h 3106"/>
                <a:gd name="T6" fmla="*/ 3079 w 3570"/>
                <a:gd name="T7" fmla="*/ 1519 h 3106"/>
                <a:gd name="T8" fmla="*/ 575 w 3570"/>
                <a:gd name="T9" fmla="*/ 0 h 3106"/>
                <a:gd name="T10" fmla="*/ 675 w 3570"/>
                <a:gd name="T11" fmla="*/ 13 h 3106"/>
                <a:gd name="T12" fmla="*/ 742 w 3570"/>
                <a:gd name="T13" fmla="*/ 39 h 3106"/>
                <a:gd name="T14" fmla="*/ 878 w 3570"/>
                <a:gd name="T15" fmla="*/ 140 h 3106"/>
                <a:gd name="T16" fmla="*/ 968 w 3570"/>
                <a:gd name="T17" fmla="*/ 331 h 3106"/>
                <a:gd name="T18" fmla="*/ 995 w 3570"/>
                <a:gd name="T19" fmla="*/ 496 h 3106"/>
                <a:gd name="T20" fmla="*/ 1067 w 3570"/>
                <a:gd name="T21" fmla="*/ 739 h 3106"/>
                <a:gd name="T22" fmla="*/ 1217 w 3570"/>
                <a:gd name="T23" fmla="*/ 851 h 3106"/>
                <a:gd name="T24" fmla="*/ 1428 w 3570"/>
                <a:gd name="T25" fmla="*/ 849 h 3106"/>
                <a:gd name="T26" fmla="*/ 1663 w 3570"/>
                <a:gd name="T27" fmla="*/ 815 h 3106"/>
                <a:gd name="T28" fmla="*/ 1905 w 3570"/>
                <a:gd name="T29" fmla="*/ 777 h 3106"/>
                <a:gd name="T30" fmla="*/ 2022 w 3570"/>
                <a:gd name="T31" fmla="*/ 687 h 3106"/>
                <a:gd name="T32" fmla="*/ 2085 w 3570"/>
                <a:gd name="T33" fmla="*/ 474 h 3106"/>
                <a:gd name="T34" fmla="*/ 2109 w 3570"/>
                <a:gd name="T35" fmla="*/ 331 h 3106"/>
                <a:gd name="T36" fmla="*/ 2199 w 3570"/>
                <a:gd name="T37" fmla="*/ 140 h 3106"/>
                <a:gd name="T38" fmla="*/ 2336 w 3570"/>
                <a:gd name="T39" fmla="*/ 39 h 3106"/>
                <a:gd name="T40" fmla="*/ 2401 w 3570"/>
                <a:gd name="T41" fmla="*/ 13 h 3106"/>
                <a:gd name="T42" fmla="*/ 2502 w 3570"/>
                <a:gd name="T43" fmla="*/ 0 h 3106"/>
                <a:gd name="T44" fmla="*/ 2595 w 3570"/>
                <a:gd name="T45" fmla="*/ 10 h 3106"/>
                <a:gd name="T46" fmla="*/ 2750 w 3570"/>
                <a:gd name="T47" fmla="*/ 105 h 3106"/>
                <a:gd name="T48" fmla="*/ 2821 w 3570"/>
                <a:gd name="T49" fmla="*/ 259 h 3106"/>
                <a:gd name="T50" fmla="*/ 2848 w 3570"/>
                <a:gd name="T51" fmla="*/ 368 h 3106"/>
                <a:gd name="T52" fmla="*/ 2903 w 3570"/>
                <a:gd name="T53" fmla="*/ 586 h 3106"/>
                <a:gd name="T54" fmla="*/ 2971 w 3570"/>
                <a:gd name="T55" fmla="*/ 855 h 3106"/>
                <a:gd name="T56" fmla="*/ 3036 w 3570"/>
                <a:gd name="T57" fmla="*/ 1116 h 3106"/>
                <a:gd name="T58" fmla="*/ 3084 w 3570"/>
                <a:gd name="T59" fmla="*/ 1309 h 3106"/>
                <a:gd name="T60" fmla="*/ 3099 w 3570"/>
                <a:gd name="T61" fmla="*/ 1411 h 3106"/>
                <a:gd name="T62" fmla="*/ 3230 w 3570"/>
                <a:gd name="T63" fmla="*/ 1516 h 3106"/>
                <a:gd name="T64" fmla="*/ 2302 w 3570"/>
                <a:gd name="T65" fmla="*/ 2516 h 3106"/>
                <a:gd name="T66" fmla="*/ 2659 w 3570"/>
                <a:gd name="T67" fmla="*/ 1488 h 3106"/>
                <a:gd name="T68" fmla="*/ 2760 w 3570"/>
                <a:gd name="T69" fmla="*/ 1361 h 3106"/>
                <a:gd name="T70" fmla="*/ 2690 w 3570"/>
                <a:gd name="T71" fmla="*/ 1088 h 3106"/>
                <a:gd name="T72" fmla="*/ 2612 w 3570"/>
                <a:gd name="T73" fmla="*/ 833 h 3106"/>
                <a:gd name="T74" fmla="*/ 2559 w 3570"/>
                <a:gd name="T75" fmla="*/ 676 h 3106"/>
                <a:gd name="T76" fmla="*/ 2508 w 3570"/>
                <a:gd name="T77" fmla="*/ 624 h 3106"/>
                <a:gd name="T78" fmla="*/ 2497 w 3570"/>
                <a:gd name="T79" fmla="*/ 679 h 3106"/>
                <a:gd name="T80" fmla="*/ 2599 w 3570"/>
                <a:gd name="T81" fmla="*/ 964 h 3106"/>
                <a:gd name="T82" fmla="*/ 2707 w 3570"/>
                <a:gd name="T83" fmla="*/ 1384 h 3106"/>
                <a:gd name="T84" fmla="*/ 2576 w 3570"/>
                <a:gd name="T85" fmla="*/ 1534 h 3106"/>
                <a:gd name="T86" fmla="*/ 2358 w 3570"/>
                <a:gd name="T87" fmla="*/ 1439 h 3106"/>
                <a:gd name="T88" fmla="*/ 2195 w 3570"/>
                <a:gd name="T89" fmla="*/ 989 h 3106"/>
                <a:gd name="T90" fmla="*/ 1959 w 3570"/>
                <a:gd name="T91" fmla="*/ 1104 h 3106"/>
                <a:gd name="T92" fmla="*/ 1667 w 3570"/>
                <a:gd name="T93" fmla="*/ 1168 h 3106"/>
                <a:gd name="T94" fmla="*/ 1554 w 3570"/>
                <a:gd name="T95" fmla="*/ 1248 h 3106"/>
                <a:gd name="T96" fmla="*/ 1250 w 3570"/>
                <a:gd name="T97" fmla="*/ 1202 h 3106"/>
                <a:gd name="T98" fmla="*/ 956 w 3570"/>
                <a:gd name="T99" fmla="*/ 1085 h 3106"/>
                <a:gd name="T100" fmla="*/ 755 w 3570"/>
                <a:gd name="T101" fmla="*/ 1370 h 3106"/>
                <a:gd name="T102" fmla="*/ 639 w 3570"/>
                <a:gd name="T103" fmla="*/ 1516 h 3106"/>
                <a:gd name="T104" fmla="*/ 558 w 3570"/>
                <a:gd name="T105" fmla="*/ 2960 h 3106"/>
                <a:gd name="T106" fmla="*/ 425 w 3570"/>
                <a:gd name="T107" fmla="*/ 3092 h 3106"/>
                <a:gd name="T108" fmla="*/ 234 w 3570"/>
                <a:gd name="T109" fmla="*/ 3076 h 3106"/>
                <a:gd name="T110" fmla="*/ 126 w 3570"/>
                <a:gd name="T111" fmla="*/ 2922 h 3106"/>
                <a:gd name="T112" fmla="*/ 41 w 3570"/>
                <a:gd name="T113" fmla="*/ 1376 h 3106"/>
                <a:gd name="T114" fmla="*/ 6 w 3570"/>
                <a:gd name="T115" fmla="*/ 1168 h 3106"/>
                <a:gd name="T116" fmla="*/ 279 w 3570"/>
                <a:gd name="T117" fmla="*/ 115 h 3106"/>
                <a:gd name="T118" fmla="*/ 446 w 3570"/>
                <a:gd name="T119" fmla="*/ 18 h 3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570" h="3106">
                  <a:moveTo>
                    <a:pt x="3057" y="1513"/>
                  </a:moveTo>
                  <a:lnTo>
                    <a:pt x="3038" y="1529"/>
                  </a:lnTo>
                  <a:lnTo>
                    <a:pt x="3017" y="1544"/>
                  </a:lnTo>
                  <a:lnTo>
                    <a:pt x="2993" y="1555"/>
                  </a:lnTo>
                  <a:lnTo>
                    <a:pt x="2967" y="1562"/>
                  </a:lnTo>
                  <a:lnTo>
                    <a:pt x="2936" y="1566"/>
                  </a:lnTo>
                  <a:lnTo>
                    <a:pt x="2902" y="1562"/>
                  </a:lnTo>
                  <a:lnTo>
                    <a:pt x="2869" y="1551"/>
                  </a:lnTo>
                  <a:lnTo>
                    <a:pt x="2840" y="1534"/>
                  </a:lnTo>
                  <a:lnTo>
                    <a:pt x="2816" y="1513"/>
                  </a:lnTo>
                  <a:lnTo>
                    <a:pt x="2793" y="1519"/>
                  </a:lnTo>
                  <a:lnTo>
                    <a:pt x="2773" y="1529"/>
                  </a:lnTo>
                  <a:lnTo>
                    <a:pt x="2756" y="1544"/>
                  </a:lnTo>
                  <a:lnTo>
                    <a:pt x="2742" y="1562"/>
                  </a:lnTo>
                  <a:lnTo>
                    <a:pt x="2732" y="1583"/>
                  </a:lnTo>
                  <a:lnTo>
                    <a:pt x="3139" y="1583"/>
                  </a:lnTo>
                  <a:lnTo>
                    <a:pt x="3130" y="1562"/>
                  </a:lnTo>
                  <a:lnTo>
                    <a:pt x="3116" y="1544"/>
                  </a:lnTo>
                  <a:lnTo>
                    <a:pt x="3098" y="1529"/>
                  </a:lnTo>
                  <a:lnTo>
                    <a:pt x="3079" y="1519"/>
                  </a:lnTo>
                  <a:lnTo>
                    <a:pt x="3057" y="1513"/>
                  </a:lnTo>
                  <a:close/>
                  <a:moveTo>
                    <a:pt x="559" y="0"/>
                  </a:moveTo>
                  <a:lnTo>
                    <a:pt x="560" y="0"/>
                  </a:lnTo>
                  <a:lnTo>
                    <a:pt x="564" y="0"/>
                  </a:lnTo>
                  <a:lnTo>
                    <a:pt x="575" y="0"/>
                  </a:lnTo>
                  <a:lnTo>
                    <a:pt x="592" y="1"/>
                  </a:lnTo>
                  <a:lnTo>
                    <a:pt x="611" y="2"/>
                  </a:lnTo>
                  <a:lnTo>
                    <a:pt x="634" y="5"/>
                  </a:lnTo>
                  <a:lnTo>
                    <a:pt x="656" y="8"/>
                  </a:lnTo>
                  <a:lnTo>
                    <a:pt x="675" y="13"/>
                  </a:lnTo>
                  <a:lnTo>
                    <a:pt x="695" y="18"/>
                  </a:lnTo>
                  <a:lnTo>
                    <a:pt x="710" y="24"/>
                  </a:lnTo>
                  <a:lnTo>
                    <a:pt x="724" y="30"/>
                  </a:lnTo>
                  <a:lnTo>
                    <a:pt x="735" y="35"/>
                  </a:lnTo>
                  <a:lnTo>
                    <a:pt x="742" y="39"/>
                  </a:lnTo>
                  <a:lnTo>
                    <a:pt x="744" y="40"/>
                  </a:lnTo>
                  <a:lnTo>
                    <a:pt x="779" y="59"/>
                  </a:lnTo>
                  <a:lnTo>
                    <a:pt x="815" y="82"/>
                  </a:lnTo>
                  <a:lnTo>
                    <a:pt x="847" y="110"/>
                  </a:lnTo>
                  <a:lnTo>
                    <a:pt x="878" y="140"/>
                  </a:lnTo>
                  <a:lnTo>
                    <a:pt x="905" y="173"/>
                  </a:lnTo>
                  <a:lnTo>
                    <a:pt x="928" y="209"/>
                  </a:lnTo>
                  <a:lnTo>
                    <a:pt x="947" y="248"/>
                  </a:lnTo>
                  <a:lnTo>
                    <a:pt x="961" y="289"/>
                  </a:lnTo>
                  <a:lnTo>
                    <a:pt x="968" y="331"/>
                  </a:lnTo>
                  <a:lnTo>
                    <a:pt x="970" y="337"/>
                  </a:lnTo>
                  <a:lnTo>
                    <a:pt x="972" y="345"/>
                  </a:lnTo>
                  <a:lnTo>
                    <a:pt x="973" y="351"/>
                  </a:lnTo>
                  <a:lnTo>
                    <a:pt x="984" y="427"/>
                  </a:lnTo>
                  <a:lnTo>
                    <a:pt x="995" y="496"/>
                  </a:lnTo>
                  <a:lnTo>
                    <a:pt x="1006" y="557"/>
                  </a:lnTo>
                  <a:lnTo>
                    <a:pt x="1018" y="613"/>
                  </a:lnTo>
                  <a:lnTo>
                    <a:pt x="1033" y="661"/>
                  </a:lnTo>
                  <a:lnTo>
                    <a:pt x="1048" y="704"/>
                  </a:lnTo>
                  <a:lnTo>
                    <a:pt x="1067" y="739"/>
                  </a:lnTo>
                  <a:lnTo>
                    <a:pt x="1088" y="769"/>
                  </a:lnTo>
                  <a:lnTo>
                    <a:pt x="1112" y="792"/>
                  </a:lnTo>
                  <a:lnTo>
                    <a:pt x="1141" y="814"/>
                  </a:lnTo>
                  <a:lnTo>
                    <a:pt x="1176" y="833"/>
                  </a:lnTo>
                  <a:lnTo>
                    <a:pt x="1217" y="851"/>
                  </a:lnTo>
                  <a:lnTo>
                    <a:pt x="1265" y="867"/>
                  </a:lnTo>
                  <a:lnTo>
                    <a:pt x="1320" y="883"/>
                  </a:lnTo>
                  <a:lnTo>
                    <a:pt x="1383" y="896"/>
                  </a:lnTo>
                  <a:lnTo>
                    <a:pt x="1402" y="870"/>
                  </a:lnTo>
                  <a:lnTo>
                    <a:pt x="1428" y="849"/>
                  </a:lnTo>
                  <a:lnTo>
                    <a:pt x="1456" y="832"/>
                  </a:lnTo>
                  <a:lnTo>
                    <a:pt x="1488" y="821"/>
                  </a:lnTo>
                  <a:lnTo>
                    <a:pt x="1522" y="817"/>
                  </a:lnTo>
                  <a:lnTo>
                    <a:pt x="1596" y="817"/>
                  </a:lnTo>
                  <a:lnTo>
                    <a:pt x="1663" y="815"/>
                  </a:lnTo>
                  <a:lnTo>
                    <a:pt x="1724" y="810"/>
                  </a:lnTo>
                  <a:lnTo>
                    <a:pt x="1778" y="805"/>
                  </a:lnTo>
                  <a:lnTo>
                    <a:pt x="1827" y="798"/>
                  </a:lnTo>
                  <a:lnTo>
                    <a:pt x="1869" y="788"/>
                  </a:lnTo>
                  <a:lnTo>
                    <a:pt x="1905" y="777"/>
                  </a:lnTo>
                  <a:lnTo>
                    <a:pt x="1937" y="765"/>
                  </a:lnTo>
                  <a:lnTo>
                    <a:pt x="1964" y="751"/>
                  </a:lnTo>
                  <a:lnTo>
                    <a:pt x="1985" y="734"/>
                  </a:lnTo>
                  <a:lnTo>
                    <a:pt x="2005" y="713"/>
                  </a:lnTo>
                  <a:lnTo>
                    <a:pt x="2022" y="687"/>
                  </a:lnTo>
                  <a:lnTo>
                    <a:pt x="2038" y="654"/>
                  </a:lnTo>
                  <a:lnTo>
                    <a:pt x="2051" y="618"/>
                  </a:lnTo>
                  <a:lnTo>
                    <a:pt x="2063" y="574"/>
                  </a:lnTo>
                  <a:lnTo>
                    <a:pt x="2074" y="527"/>
                  </a:lnTo>
                  <a:lnTo>
                    <a:pt x="2085" y="474"/>
                  </a:lnTo>
                  <a:lnTo>
                    <a:pt x="2095" y="415"/>
                  </a:lnTo>
                  <a:lnTo>
                    <a:pt x="2104" y="351"/>
                  </a:lnTo>
                  <a:lnTo>
                    <a:pt x="2105" y="345"/>
                  </a:lnTo>
                  <a:lnTo>
                    <a:pt x="2107" y="337"/>
                  </a:lnTo>
                  <a:lnTo>
                    <a:pt x="2109" y="331"/>
                  </a:lnTo>
                  <a:lnTo>
                    <a:pt x="2116" y="289"/>
                  </a:lnTo>
                  <a:lnTo>
                    <a:pt x="2130" y="248"/>
                  </a:lnTo>
                  <a:lnTo>
                    <a:pt x="2149" y="209"/>
                  </a:lnTo>
                  <a:lnTo>
                    <a:pt x="2172" y="173"/>
                  </a:lnTo>
                  <a:lnTo>
                    <a:pt x="2199" y="140"/>
                  </a:lnTo>
                  <a:lnTo>
                    <a:pt x="2230" y="110"/>
                  </a:lnTo>
                  <a:lnTo>
                    <a:pt x="2263" y="82"/>
                  </a:lnTo>
                  <a:lnTo>
                    <a:pt x="2297" y="59"/>
                  </a:lnTo>
                  <a:lnTo>
                    <a:pt x="2333" y="40"/>
                  </a:lnTo>
                  <a:lnTo>
                    <a:pt x="2336" y="39"/>
                  </a:lnTo>
                  <a:lnTo>
                    <a:pt x="2342" y="35"/>
                  </a:lnTo>
                  <a:lnTo>
                    <a:pt x="2353" y="30"/>
                  </a:lnTo>
                  <a:lnTo>
                    <a:pt x="2366" y="24"/>
                  </a:lnTo>
                  <a:lnTo>
                    <a:pt x="2383" y="18"/>
                  </a:lnTo>
                  <a:lnTo>
                    <a:pt x="2401" y="13"/>
                  </a:lnTo>
                  <a:lnTo>
                    <a:pt x="2421" y="8"/>
                  </a:lnTo>
                  <a:lnTo>
                    <a:pt x="2444" y="5"/>
                  </a:lnTo>
                  <a:lnTo>
                    <a:pt x="2465" y="2"/>
                  </a:lnTo>
                  <a:lnTo>
                    <a:pt x="2486" y="1"/>
                  </a:lnTo>
                  <a:lnTo>
                    <a:pt x="2502" y="0"/>
                  </a:lnTo>
                  <a:lnTo>
                    <a:pt x="2513" y="0"/>
                  </a:lnTo>
                  <a:lnTo>
                    <a:pt x="2516" y="0"/>
                  </a:lnTo>
                  <a:lnTo>
                    <a:pt x="2518" y="0"/>
                  </a:lnTo>
                  <a:lnTo>
                    <a:pt x="2558" y="2"/>
                  </a:lnTo>
                  <a:lnTo>
                    <a:pt x="2595" y="10"/>
                  </a:lnTo>
                  <a:lnTo>
                    <a:pt x="2630" y="21"/>
                  </a:lnTo>
                  <a:lnTo>
                    <a:pt x="2664" y="35"/>
                  </a:lnTo>
                  <a:lnTo>
                    <a:pt x="2696" y="54"/>
                  </a:lnTo>
                  <a:lnTo>
                    <a:pt x="2724" y="77"/>
                  </a:lnTo>
                  <a:lnTo>
                    <a:pt x="2750" y="105"/>
                  </a:lnTo>
                  <a:lnTo>
                    <a:pt x="2772" y="135"/>
                  </a:lnTo>
                  <a:lnTo>
                    <a:pt x="2792" y="172"/>
                  </a:lnTo>
                  <a:lnTo>
                    <a:pt x="2807" y="212"/>
                  </a:lnTo>
                  <a:lnTo>
                    <a:pt x="2819" y="255"/>
                  </a:lnTo>
                  <a:lnTo>
                    <a:pt x="2821" y="259"/>
                  </a:lnTo>
                  <a:lnTo>
                    <a:pt x="2823" y="270"/>
                  </a:lnTo>
                  <a:lnTo>
                    <a:pt x="2827" y="285"/>
                  </a:lnTo>
                  <a:lnTo>
                    <a:pt x="2833" y="308"/>
                  </a:lnTo>
                  <a:lnTo>
                    <a:pt x="2840" y="336"/>
                  </a:lnTo>
                  <a:lnTo>
                    <a:pt x="2848" y="368"/>
                  </a:lnTo>
                  <a:lnTo>
                    <a:pt x="2857" y="405"/>
                  </a:lnTo>
                  <a:lnTo>
                    <a:pt x="2868" y="445"/>
                  </a:lnTo>
                  <a:lnTo>
                    <a:pt x="2879" y="490"/>
                  </a:lnTo>
                  <a:lnTo>
                    <a:pt x="2891" y="537"/>
                  </a:lnTo>
                  <a:lnTo>
                    <a:pt x="2903" y="586"/>
                  </a:lnTo>
                  <a:lnTo>
                    <a:pt x="2916" y="637"/>
                  </a:lnTo>
                  <a:lnTo>
                    <a:pt x="2930" y="690"/>
                  </a:lnTo>
                  <a:lnTo>
                    <a:pt x="2944" y="745"/>
                  </a:lnTo>
                  <a:lnTo>
                    <a:pt x="2958" y="800"/>
                  </a:lnTo>
                  <a:lnTo>
                    <a:pt x="2971" y="855"/>
                  </a:lnTo>
                  <a:lnTo>
                    <a:pt x="2985" y="909"/>
                  </a:lnTo>
                  <a:lnTo>
                    <a:pt x="2999" y="964"/>
                  </a:lnTo>
                  <a:lnTo>
                    <a:pt x="3012" y="1016"/>
                  </a:lnTo>
                  <a:lnTo>
                    <a:pt x="3024" y="1068"/>
                  </a:lnTo>
                  <a:lnTo>
                    <a:pt x="3036" y="1116"/>
                  </a:lnTo>
                  <a:lnTo>
                    <a:pt x="3048" y="1162"/>
                  </a:lnTo>
                  <a:lnTo>
                    <a:pt x="3058" y="1204"/>
                  </a:lnTo>
                  <a:lnTo>
                    <a:pt x="3068" y="1244"/>
                  </a:lnTo>
                  <a:lnTo>
                    <a:pt x="3076" y="1279"/>
                  </a:lnTo>
                  <a:lnTo>
                    <a:pt x="3084" y="1309"/>
                  </a:lnTo>
                  <a:lnTo>
                    <a:pt x="3090" y="1336"/>
                  </a:lnTo>
                  <a:lnTo>
                    <a:pt x="3095" y="1355"/>
                  </a:lnTo>
                  <a:lnTo>
                    <a:pt x="3098" y="1370"/>
                  </a:lnTo>
                  <a:lnTo>
                    <a:pt x="3101" y="1390"/>
                  </a:lnTo>
                  <a:lnTo>
                    <a:pt x="3099" y="1411"/>
                  </a:lnTo>
                  <a:lnTo>
                    <a:pt x="3132" y="1423"/>
                  </a:lnTo>
                  <a:lnTo>
                    <a:pt x="3162" y="1441"/>
                  </a:lnTo>
                  <a:lnTo>
                    <a:pt x="3189" y="1463"/>
                  </a:lnTo>
                  <a:lnTo>
                    <a:pt x="3212" y="1488"/>
                  </a:lnTo>
                  <a:lnTo>
                    <a:pt x="3230" y="1516"/>
                  </a:lnTo>
                  <a:lnTo>
                    <a:pt x="3244" y="1549"/>
                  </a:lnTo>
                  <a:lnTo>
                    <a:pt x="3253" y="1583"/>
                  </a:lnTo>
                  <a:lnTo>
                    <a:pt x="3570" y="1583"/>
                  </a:lnTo>
                  <a:lnTo>
                    <a:pt x="3570" y="2516"/>
                  </a:lnTo>
                  <a:lnTo>
                    <a:pt x="2302" y="2516"/>
                  </a:lnTo>
                  <a:lnTo>
                    <a:pt x="2302" y="1583"/>
                  </a:lnTo>
                  <a:lnTo>
                    <a:pt x="2619" y="1583"/>
                  </a:lnTo>
                  <a:lnTo>
                    <a:pt x="2628" y="1549"/>
                  </a:lnTo>
                  <a:lnTo>
                    <a:pt x="2641" y="1517"/>
                  </a:lnTo>
                  <a:lnTo>
                    <a:pt x="2659" y="1488"/>
                  </a:lnTo>
                  <a:lnTo>
                    <a:pt x="2682" y="1463"/>
                  </a:lnTo>
                  <a:lnTo>
                    <a:pt x="2709" y="1441"/>
                  </a:lnTo>
                  <a:lnTo>
                    <a:pt x="2738" y="1424"/>
                  </a:lnTo>
                  <a:lnTo>
                    <a:pt x="2770" y="1412"/>
                  </a:lnTo>
                  <a:lnTo>
                    <a:pt x="2760" y="1361"/>
                  </a:lnTo>
                  <a:lnTo>
                    <a:pt x="2748" y="1309"/>
                  </a:lnTo>
                  <a:lnTo>
                    <a:pt x="2735" y="1256"/>
                  </a:lnTo>
                  <a:lnTo>
                    <a:pt x="2720" y="1201"/>
                  </a:lnTo>
                  <a:lnTo>
                    <a:pt x="2705" y="1144"/>
                  </a:lnTo>
                  <a:lnTo>
                    <a:pt x="2690" y="1088"/>
                  </a:lnTo>
                  <a:lnTo>
                    <a:pt x="2674" y="1034"/>
                  </a:lnTo>
                  <a:lnTo>
                    <a:pt x="2658" y="979"/>
                  </a:lnTo>
                  <a:lnTo>
                    <a:pt x="2642" y="927"/>
                  </a:lnTo>
                  <a:lnTo>
                    <a:pt x="2627" y="879"/>
                  </a:lnTo>
                  <a:lnTo>
                    <a:pt x="2612" y="833"/>
                  </a:lnTo>
                  <a:lnTo>
                    <a:pt x="2599" y="791"/>
                  </a:lnTo>
                  <a:lnTo>
                    <a:pt x="2587" y="753"/>
                  </a:lnTo>
                  <a:lnTo>
                    <a:pt x="2576" y="722"/>
                  </a:lnTo>
                  <a:lnTo>
                    <a:pt x="2566" y="695"/>
                  </a:lnTo>
                  <a:lnTo>
                    <a:pt x="2559" y="676"/>
                  </a:lnTo>
                  <a:lnTo>
                    <a:pt x="2549" y="654"/>
                  </a:lnTo>
                  <a:lnTo>
                    <a:pt x="2538" y="640"/>
                  </a:lnTo>
                  <a:lnTo>
                    <a:pt x="2527" y="629"/>
                  </a:lnTo>
                  <a:lnTo>
                    <a:pt x="2516" y="624"/>
                  </a:lnTo>
                  <a:lnTo>
                    <a:pt x="2508" y="624"/>
                  </a:lnTo>
                  <a:lnTo>
                    <a:pt x="2499" y="627"/>
                  </a:lnTo>
                  <a:lnTo>
                    <a:pt x="2495" y="635"/>
                  </a:lnTo>
                  <a:lnTo>
                    <a:pt x="2491" y="647"/>
                  </a:lnTo>
                  <a:lnTo>
                    <a:pt x="2492" y="661"/>
                  </a:lnTo>
                  <a:lnTo>
                    <a:pt x="2497" y="679"/>
                  </a:lnTo>
                  <a:lnTo>
                    <a:pt x="2507" y="701"/>
                  </a:lnTo>
                  <a:lnTo>
                    <a:pt x="2530" y="757"/>
                  </a:lnTo>
                  <a:lnTo>
                    <a:pt x="2553" y="821"/>
                  </a:lnTo>
                  <a:lnTo>
                    <a:pt x="2576" y="890"/>
                  </a:lnTo>
                  <a:lnTo>
                    <a:pt x="2599" y="964"/>
                  </a:lnTo>
                  <a:lnTo>
                    <a:pt x="2622" y="1042"/>
                  </a:lnTo>
                  <a:lnTo>
                    <a:pt x="2645" y="1124"/>
                  </a:lnTo>
                  <a:lnTo>
                    <a:pt x="2667" y="1209"/>
                  </a:lnTo>
                  <a:lnTo>
                    <a:pt x="2687" y="1296"/>
                  </a:lnTo>
                  <a:lnTo>
                    <a:pt x="2707" y="1384"/>
                  </a:lnTo>
                  <a:lnTo>
                    <a:pt x="2672" y="1406"/>
                  </a:lnTo>
                  <a:lnTo>
                    <a:pt x="2641" y="1433"/>
                  </a:lnTo>
                  <a:lnTo>
                    <a:pt x="2615" y="1463"/>
                  </a:lnTo>
                  <a:lnTo>
                    <a:pt x="2593" y="1497"/>
                  </a:lnTo>
                  <a:lnTo>
                    <a:pt x="2576" y="1534"/>
                  </a:lnTo>
                  <a:lnTo>
                    <a:pt x="2469" y="1534"/>
                  </a:lnTo>
                  <a:lnTo>
                    <a:pt x="2438" y="1515"/>
                  </a:lnTo>
                  <a:lnTo>
                    <a:pt x="2407" y="1493"/>
                  </a:lnTo>
                  <a:lnTo>
                    <a:pt x="2381" y="1468"/>
                  </a:lnTo>
                  <a:lnTo>
                    <a:pt x="2358" y="1439"/>
                  </a:lnTo>
                  <a:lnTo>
                    <a:pt x="2337" y="1406"/>
                  </a:lnTo>
                  <a:lnTo>
                    <a:pt x="2321" y="1370"/>
                  </a:lnTo>
                  <a:lnTo>
                    <a:pt x="2309" y="1331"/>
                  </a:lnTo>
                  <a:lnTo>
                    <a:pt x="2229" y="956"/>
                  </a:lnTo>
                  <a:lnTo>
                    <a:pt x="2195" y="989"/>
                  </a:lnTo>
                  <a:lnTo>
                    <a:pt x="2156" y="1019"/>
                  </a:lnTo>
                  <a:lnTo>
                    <a:pt x="2114" y="1045"/>
                  </a:lnTo>
                  <a:lnTo>
                    <a:pt x="2067" y="1068"/>
                  </a:lnTo>
                  <a:lnTo>
                    <a:pt x="2015" y="1087"/>
                  </a:lnTo>
                  <a:lnTo>
                    <a:pt x="1959" y="1104"/>
                  </a:lnTo>
                  <a:lnTo>
                    <a:pt x="1897" y="1117"/>
                  </a:lnTo>
                  <a:lnTo>
                    <a:pt x="1830" y="1128"/>
                  </a:lnTo>
                  <a:lnTo>
                    <a:pt x="1758" y="1136"/>
                  </a:lnTo>
                  <a:lnTo>
                    <a:pt x="1679" y="1143"/>
                  </a:lnTo>
                  <a:lnTo>
                    <a:pt x="1667" y="1168"/>
                  </a:lnTo>
                  <a:lnTo>
                    <a:pt x="1650" y="1192"/>
                  </a:lnTo>
                  <a:lnTo>
                    <a:pt x="1630" y="1211"/>
                  </a:lnTo>
                  <a:lnTo>
                    <a:pt x="1607" y="1228"/>
                  </a:lnTo>
                  <a:lnTo>
                    <a:pt x="1582" y="1240"/>
                  </a:lnTo>
                  <a:lnTo>
                    <a:pt x="1554" y="1248"/>
                  </a:lnTo>
                  <a:lnTo>
                    <a:pt x="1525" y="1250"/>
                  </a:lnTo>
                  <a:lnTo>
                    <a:pt x="1502" y="1249"/>
                  </a:lnTo>
                  <a:lnTo>
                    <a:pt x="1411" y="1234"/>
                  </a:lnTo>
                  <a:lnTo>
                    <a:pt x="1327" y="1220"/>
                  </a:lnTo>
                  <a:lnTo>
                    <a:pt x="1250" y="1202"/>
                  </a:lnTo>
                  <a:lnTo>
                    <a:pt x="1179" y="1184"/>
                  </a:lnTo>
                  <a:lnTo>
                    <a:pt x="1115" y="1162"/>
                  </a:lnTo>
                  <a:lnTo>
                    <a:pt x="1057" y="1139"/>
                  </a:lnTo>
                  <a:lnTo>
                    <a:pt x="1004" y="1114"/>
                  </a:lnTo>
                  <a:lnTo>
                    <a:pt x="956" y="1085"/>
                  </a:lnTo>
                  <a:lnTo>
                    <a:pt x="914" y="1054"/>
                  </a:lnTo>
                  <a:lnTo>
                    <a:pt x="875" y="1022"/>
                  </a:lnTo>
                  <a:lnTo>
                    <a:pt x="841" y="985"/>
                  </a:lnTo>
                  <a:lnTo>
                    <a:pt x="767" y="1330"/>
                  </a:lnTo>
                  <a:lnTo>
                    <a:pt x="755" y="1370"/>
                  </a:lnTo>
                  <a:lnTo>
                    <a:pt x="739" y="1406"/>
                  </a:lnTo>
                  <a:lnTo>
                    <a:pt x="719" y="1439"/>
                  </a:lnTo>
                  <a:lnTo>
                    <a:pt x="696" y="1468"/>
                  </a:lnTo>
                  <a:lnTo>
                    <a:pt x="668" y="1493"/>
                  </a:lnTo>
                  <a:lnTo>
                    <a:pt x="639" y="1516"/>
                  </a:lnTo>
                  <a:lnTo>
                    <a:pt x="606" y="1534"/>
                  </a:lnTo>
                  <a:lnTo>
                    <a:pt x="572" y="1550"/>
                  </a:lnTo>
                  <a:lnTo>
                    <a:pt x="571" y="2882"/>
                  </a:lnTo>
                  <a:lnTo>
                    <a:pt x="567" y="2922"/>
                  </a:lnTo>
                  <a:lnTo>
                    <a:pt x="558" y="2960"/>
                  </a:lnTo>
                  <a:lnTo>
                    <a:pt x="541" y="2995"/>
                  </a:lnTo>
                  <a:lnTo>
                    <a:pt x="519" y="3026"/>
                  </a:lnTo>
                  <a:lnTo>
                    <a:pt x="491" y="3053"/>
                  </a:lnTo>
                  <a:lnTo>
                    <a:pt x="461" y="3076"/>
                  </a:lnTo>
                  <a:lnTo>
                    <a:pt x="425" y="3092"/>
                  </a:lnTo>
                  <a:lnTo>
                    <a:pt x="387" y="3102"/>
                  </a:lnTo>
                  <a:lnTo>
                    <a:pt x="347" y="3106"/>
                  </a:lnTo>
                  <a:lnTo>
                    <a:pt x="307" y="3102"/>
                  </a:lnTo>
                  <a:lnTo>
                    <a:pt x="269" y="3092"/>
                  </a:lnTo>
                  <a:lnTo>
                    <a:pt x="234" y="3076"/>
                  </a:lnTo>
                  <a:lnTo>
                    <a:pt x="202" y="3053"/>
                  </a:lnTo>
                  <a:lnTo>
                    <a:pt x="176" y="3026"/>
                  </a:lnTo>
                  <a:lnTo>
                    <a:pt x="153" y="2995"/>
                  </a:lnTo>
                  <a:lnTo>
                    <a:pt x="137" y="2960"/>
                  </a:lnTo>
                  <a:lnTo>
                    <a:pt x="126" y="2922"/>
                  </a:lnTo>
                  <a:lnTo>
                    <a:pt x="122" y="2882"/>
                  </a:lnTo>
                  <a:lnTo>
                    <a:pt x="124" y="1474"/>
                  </a:lnTo>
                  <a:lnTo>
                    <a:pt x="92" y="1444"/>
                  </a:lnTo>
                  <a:lnTo>
                    <a:pt x="64" y="1411"/>
                  </a:lnTo>
                  <a:lnTo>
                    <a:pt x="41" y="1376"/>
                  </a:lnTo>
                  <a:lnTo>
                    <a:pt x="22" y="1338"/>
                  </a:lnTo>
                  <a:lnTo>
                    <a:pt x="8" y="1299"/>
                  </a:lnTo>
                  <a:lnTo>
                    <a:pt x="1" y="1256"/>
                  </a:lnTo>
                  <a:lnTo>
                    <a:pt x="0" y="1213"/>
                  </a:lnTo>
                  <a:lnTo>
                    <a:pt x="6" y="1168"/>
                  </a:lnTo>
                  <a:lnTo>
                    <a:pt x="202" y="255"/>
                  </a:lnTo>
                  <a:lnTo>
                    <a:pt x="215" y="215"/>
                  </a:lnTo>
                  <a:lnTo>
                    <a:pt x="232" y="178"/>
                  </a:lnTo>
                  <a:lnTo>
                    <a:pt x="253" y="144"/>
                  </a:lnTo>
                  <a:lnTo>
                    <a:pt x="279" y="115"/>
                  </a:lnTo>
                  <a:lnTo>
                    <a:pt x="308" y="88"/>
                  </a:lnTo>
                  <a:lnTo>
                    <a:pt x="339" y="65"/>
                  </a:lnTo>
                  <a:lnTo>
                    <a:pt x="373" y="46"/>
                  </a:lnTo>
                  <a:lnTo>
                    <a:pt x="410" y="30"/>
                  </a:lnTo>
                  <a:lnTo>
                    <a:pt x="446" y="18"/>
                  </a:lnTo>
                  <a:lnTo>
                    <a:pt x="484" y="8"/>
                  </a:lnTo>
                  <a:lnTo>
                    <a:pt x="521" y="2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3FBF13-0864-35BD-C2FC-6C527EADF090}"/>
              </a:ext>
            </a:extLst>
          </p:cNvPr>
          <p:cNvGrpSpPr/>
          <p:nvPr/>
        </p:nvGrpSpPr>
        <p:grpSpPr>
          <a:xfrm>
            <a:off x="5563147" y="4777433"/>
            <a:ext cx="271275" cy="392294"/>
            <a:chOff x="-1103313" y="2519361"/>
            <a:chExt cx="414338" cy="598488"/>
          </a:xfrm>
        </p:grpSpPr>
        <p:sp>
          <p:nvSpPr>
            <p:cNvPr id="9" name="Freeform 91">
              <a:extLst>
                <a:ext uri="{FF2B5EF4-FFF2-40B4-BE49-F238E27FC236}">
                  <a16:creationId xmlns:a16="http://schemas.microsoft.com/office/drawing/2014/main" id="{E1733AC6-1E7C-8D18-2807-DFB6D3847F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103313" y="2519361"/>
              <a:ext cx="414338" cy="598488"/>
            </a:xfrm>
            <a:custGeom>
              <a:avLst/>
              <a:gdLst>
                <a:gd name="T0" fmla="*/ 1610 w 2347"/>
                <a:gd name="T1" fmla="*/ 805 h 3396"/>
                <a:gd name="T2" fmla="*/ 373 w 2347"/>
                <a:gd name="T3" fmla="*/ 449 h 3396"/>
                <a:gd name="T4" fmla="*/ 283 w 2347"/>
                <a:gd name="T5" fmla="*/ 477 h 3396"/>
                <a:gd name="T6" fmla="*/ 226 w 2347"/>
                <a:gd name="T7" fmla="*/ 547 h 3396"/>
                <a:gd name="T8" fmla="*/ 213 w 2347"/>
                <a:gd name="T9" fmla="*/ 3025 h 3396"/>
                <a:gd name="T10" fmla="*/ 241 w 2347"/>
                <a:gd name="T11" fmla="*/ 3113 h 3396"/>
                <a:gd name="T12" fmla="*/ 311 w 2347"/>
                <a:gd name="T13" fmla="*/ 3170 h 3396"/>
                <a:gd name="T14" fmla="*/ 1974 w 2347"/>
                <a:gd name="T15" fmla="*/ 3183 h 3396"/>
                <a:gd name="T16" fmla="*/ 2064 w 2347"/>
                <a:gd name="T17" fmla="*/ 3155 h 3396"/>
                <a:gd name="T18" fmla="*/ 2122 w 2347"/>
                <a:gd name="T19" fmla="*/ 3086 h 3396"/>
                <a:gd name="T20" fmla="*/ 2134 w 2347"/>
                <a:gd name="T21" fmla="*/ 609 h 3396"/>
                <a:gd name="T22" fmla="*/ 2107 w 2347"/>
                <a:gd name="T23" fmla="*/ 520 h 3396"/>
                <a:gd name="T24" fmla="*/ 2036 w 2347"/>
                <a:gd name="T25" fmla="*/ 462 h 3396"/>
                <a:gd name="T26" fmla="*/ 1821 w 2347"/>
                <a:gd name="T27" fmla="*/ 449 h 3396"/>
                <a:gd name="T28" fmla="*/ 1809 w 2347"/>
                <a:gd name="T29" fmla="*/ 894 h 3396"/>
                <a:gd name="T30" fmla="*/ 1755 w 2347"/>
                <a:gd name="T31" fmla="*/ 971 h 3396"/>
                <a:gd name="T32" fmla="*/ 1668 w 2347"/>
                <a:gd name="T33" fmla="*/ 1011 h 3396"/>
                <a:gd name="T34" fmla="*/ 679 w 2347"/>
                <a:gd name="T35" fmla="*/ 1011 h 3396"/>
                <a:gd name="T36" fmla="*/ 592 w 2347"/>
                <a:gd name="T37" fmla="*/ 971 h 3396"/>
                <a:gd name="T38" fmla="*/ 538 w 2347"/>
                <a:gd name="T39" fmla="*/ 894 h 3396"/>
                <a:gd name="T40" fmla="*/ 526 w 2347"/>
                <a:gd name="T41" fmla="*/ 449 h 3396"/>
                <a:gd name="T42" fmla="*/ 1152 w 2347"/>
                <a:gd name="T43" fmla="*/ 75 h 3396"/>
                <a:gd name="T44" fmla="*/ 1104 w 2347"/>
                <a:gd name="T45" fmla="*/ 112 h 3396"/>
                <a:gd name="T46" fmla="*/ 1096 w 2347"/>
                <a:gd name="T47" fmla="*/ 174 h 3396"/>
                <a:gd name="T48" fmla="*/ 1132 w 2347"/>
                <a:gd name="T49" fmla="*/ 222 h 3396"/>
                <a:gd name="T50" fmla="*/ 1195 w 2347"/>
                <a:gd name="T51" fmla="*/ 230 h 3396"/>
                <a:gd name="T52" fmla="*/ 1244 w 2347"/>
                <a:gd name="T53" fmla="*/ 193 h 3396"/>
                <a:gd name="T54" fmla="*/ 1251 w 2347"/>
                <a:gd name="T55" fmla="*/ 131 h 3396"/>
                <a:gd name="T56" fmla="*/ 1215 w 2347"/>
                <a:gd name="T57" fmla="*/ 84 h 3396"/>
                <a:gd name="T58" fmla="*/ 989 w 2347"/>
                <a:gd name="T59" fmla="*/ 0 h 3396"/>
                <a:gd name="T60" fmla="*/ 1421 w 2347"/>
                <a:gd name="T61" fmla="*/ 12 h 3396"/>
                <a:gd name="T62" fmla="*/ 1493 w 2347"/>
                <a:gd name="T63" fmla="*/ 71 h 3396"/>
                <a:gd name="T64" fmla="*/ 1519 w 2347"/>
                <a:gd name="T65" fmla="*/ 161 h 3396"/>
                <a:gd name="T66" fmla="*/ 2021 w 2347"/>
                <a:gd name="T67" fmla="*/ 241 h 3396"/>
                <a:gd name="T68" fmla="*/ 2149 w 2347"/>
                <a:gd name="T69" fmla="*/ 281 h 3396"/>
                <a:gd name="T70" fmla="*/ 2253 w 2347"/>
                <a:gd name="T71" fmla="*/ 362 h 3396"/>
                <a:gd name="T72" fmla="*/ 2323 w 2347"/>
                <a:gd name="T73" fmla="*/ 475 h 3396"/>
                <a:gd name="T74" fmla="*/ 2347 w 2347"/>
                <a:gd name="T75" fmla="*/ 609 h 3396"/>
                <a:gd name="T76" fmla="*/ 2335 w 2347"/>
                <a:gd name="T77" fmla="*/ 3115 h 3396"/>
                <a:gd name="T78" fmla="*/ 2281 w 2347"/>
                <a:gd name="T79" fmla="*/ 3236 h 3396"/>
                <a:gd name="T80" fmla="*/ 2187 w 2347"/>
                <a:gd name="T81" fmla="*/ 3329 h 3396"/>
                <a:gd name="T82" fmla="*/ 2066 w 2347"/>
                <a:gd name="T83" fmla="*/ 3384 h 3396"/>
                <a:gd name="T84" fmla="*/ 373 w 2347"/>
                <a:gd name="T85" fmla="*/ 3396 h 3396"/>
                <a:gd name="T86" fmla="*/ 238 w 2347"/>
                <a:gd name="T87" fmla="*/ 3370 h 3396"/>
                <a:gd name="T88" fmla="*/ 125 w 2347"/>
                <a:gd name="T89" fmla="*/ 3301 h 3396"/>
                <a:gd name="T90" fmla="*/ 44 w 2347"/>
                <a:gd name="T91" fmla="*/ 3198 h 3396"/>
                <a:gd name="T92" fmla="*/ 3 w 2347"/>
                <a:gd name="T93" fmla="*/ 3070 h 3396"/>
                <a:gd name="T94" fmla="*/ 3 w 2347"/>
                <a:gd name="T95" fmla="*/ 562 h 3396"/>
                <a:gd name="T96" fmla="*/ 44 w 2347"/>
                <a:gd name="T97" fmla="*/ 435 h 3396"/>
                <a:gd name="T98" fmla="*/ 125 w 2347"/>
                <a:gd name="T99" fmla="*/ 331 h 3396"/>
                <a:gd name="T100" fmla="*/ 238 w 2347"/>
                <a:gd name="T101" fmla="*/ 262 h 3396"/>
                <a:gd name="T102" fmla="*/ 373 w 2347"/>
                <a:gd name="T103" fmla="*/ 238 h 3396"/>
                <a:gd name="T104" fmla="*/ 831 w 2347"/>
                <a:gd name="T105" fmla="*/ 128 h 3396"/>
                <a:gd name="T106" fmla="*/ 875 w 2347"/>
                <a:gd name="T107" fmla="*/ 47 h 3396"/>
                <a:gd name="T108" fmla="*/ 956 w 2347"/>
                <a:gd name="T109" fmla="*/ 3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347" h="3396">
                  <a:moveTo>
                    <a:pt x="737" y="465"/>
                  </a:moveTo>
                  <a:lnTo>
                    <a:pt x="737" y="805"/>
                  </a:lnTo>
                  <a:lnTo>
                    <a:pt x="1610" y="805"/>
                  </a:lnTo>
                  <a:lnTo>
                    <a:pt x="1610" y="465"/>
                  </a:lnTo>
                  <a:lnTo>
                    <a:pt x="737" y="465"/>
                  </a:lnTo>
                  <a:close/>
                  <a:moveTo>
                    <a:pt x="373" y="449"/>
                  </a:moveTo>
                  <a:lnTo>
                    <a:pt x="341" y="453"/>
                  </a:lnTo>
                  <a:lnTo>
                    <a:pt x="311" y="462"/>
                  </a:lnTo>
                  <a:lnTo>
                    <a:pt x="283" y="477"/>
                  </a:lnTo>
                  <a:lnTo>
                    <a:pt x="260" y="496"/>
                  </a:lnTo>
                  <a:lnTo>
                    <a:pt x="241" y="520"/>
                  </a:lnTo>
                  <a:lnTo>
                    <a:pt x="226" y="547"/>
                  </a:lnTo>
                  <a:lnTo>
                    <a:pt x="217" y="577"/>
                  </a:lnTo>
                  <a:lnTo>
                    <a:pt x="213" y="609"/>
                  </a:lnTo>
                  <a:lnTo>
                    <a:pt x="213" y="3025"/>
                  </a:lnTo>
                  <a:lnTo>
                    <a:pt x="217" y="3056"/>
                  </a:lnTo>
                  <a:lnTo>
                    <a:pt x="226" y="3086"/>
                  </a:lnTo>
                  <a:lnTo>
                    <a:pt x="241" y="3113"/>
                  </a:lnTo>
                  <a:lnTo>
                    <a:pt x="260" y="3136"/>
                  </a:lnTo>
                  <a:lnTo>
                    <a:pt x="283" y="3155"/>
                  </a:lnTo>
                  <a:lnTo>
                    <a:pt x="311" y="3170"/>
                  </a:lnTo>
                  <a:lnTo>
                    <a:pt x="341" y="3180"/>
                  </a:lnTo>
                  <a:lnTo>
                    <a:pt x="373" y="3183"/>
                  </a:lnTo>
                  <a:lnTo>
                    <a:pt x="1974" y="3183"/>
                  </a:lnTo>
                  <a:lnTo>
                    <a:pt x="2006" y="3180"/>
                  </a:lnTo>
                  <a:lnTo>
                    <a:pt x="2036" y="3170"/>
                  </a:lnTo>
                  <a:lnTo>
                    <a:pt x="2064" y="3155"/>
                  </a:lnTo>
                  <a:lnTo>
                    <a:pt x="2087" y="3136"/>
                  </a:lnTo>
                  <a:lnTo>
                    <a:pt x="2107" y="3113"/>
                  </a:lnTo>
                  <a:lnTo>
                    <a:pt x="2122" y="3086"/>
                  </a:lnTo>
                  <a:lnTo>
                    <a:pt x="2131" y="3056"/>
                  </a:lnTo>
                  <a:lnTo>
                    <a:pt x="2134" y="3025"/>
                  </a:lnTo>
                  <a:lnTo>
                    <a:pt x="2134" y="609"/>
                  </a:lnTo>
                  <a:lnTo>
                    <a:pt x="2131" y="577"/>
                  </a:lnTo>
                  <a:lnTo>
                    <a:pt x="2122" y="547"/>
                  </a:lnTo>
                  <a:lnTo>
                    <a:pt x="2107" y="520"/>
                  </a:lnTo>
                  <a:lnTo>
                    <a:pt x="2087" y="496"/>
                  </a:lnTo>
                  <a:lnTo>
                    <a:pt x="2064" y="477"/>
                  </a:lnTo>
                  <a:lnTo>
                    <a:pt x="2036" y="462"/>
                  </a:lnTo>
                  <a:lnTo>
                    <a:pt x="2006" y="453"/>
                  </a:lnTo>
                  <a:lnTo>
                    <a:pt x="1974" y="449"/>
                  </a:lnTo>
                  <a:lnTo>
                    <a:pt x="1821" y="449"/>
                  </a:lnTo>
                  <a:lnTo>
                    <a:pt x="1821" y="829"/>
                  </a:lnTo>
                  <a:lnTo>
                    <a:pt x="1818" y="862"/>
                  </a:lnTo>
                  <a:lnTo>
                    <a:pt x="1809" y="894"/>
                  </a:lnTo>
                  <a:lnTo>
                    <a:pt x="1795" y="923"/>
                  </a:lnTo>
                  <a:lnTo>
                    <a:pt x="1777" y="948"/>
                  </a:lnTo>
                  <a:lnTo>
                    <a:pt x="1755" y="971"/>
                  </a:lnTo>
                  <a:lnTo>
                    <a:pt x="1729" y="989"/>
                  </a:lnTo>
                  <a:lnTo>
                    <a:pt x="1700" y="1003"/>
                  </a:lnTo>
                  <a:lnTo>
                    <a:pt x="1668" y="1011"/>
                  </a:lnTo>
                  <a:lnTo>
                    <a:pt x="1635" y="1014"/>
                  </a:lnTo>
                  <a:lnTo>
                    <a:pt x="712" y="1014"/>
                  </a:lnTo>
                  <a:lnTo>
                    <a:pt x="679" y="1011"/>
                  </a:lnTo>
                  <a:lnTo>
                    <a:pt x="647" y="1003"/>
                  </a:lnTo>
                  <a:lnTo>
                    <a:pt x="618" y="989"/>
                  </a:lnTo>
                  <a:lnTo>
                    <a:pt x="592" y="971"/>
                  </a:lnTo>
                  <a:lnTo>
                    <a:pt x="570" y="948"/>
                  </a:lnTo>
                  <a:lnTo>
                    <a:pt x="552" y="923"/>
                  </a:lnTo>
                  <a:lnTo>
                    <a:pt x="538" y="894"/>
                  </a:lnTo>
                  <a:lnTo>
                    <a:pt x="529" y="862"/>
                  </a:lnTo>
                  <a:lnTo>
                    <a:pt x="526" y="829"/>
                  </a:lnTo>
                  <a:lnTo>
                    <a:pt x="526" y="449"/>
                  </a:lnTo>
                  <a:lnTo>
                    <a:pt x="373" y="449"/>
                  </a:lnTo>
                  <a:close/>
                  <a:moveTo>
                    <a:pt x="1174" y="73"/>
                  </a:moveTo>
                  <a:lnTo>
                    <a:pt x="1152" y="75"/>
                  </a:lnTo>
                  <a:lnTo>
                    <a:pt x="1132" y="84"/>
                  </a:lnTo>
                  <a:lnTo>
                    <a:pt x="1116" y="96"/>
                  </a:lnTo>
                  <a:lnTo>
                    <a:pt x="1104" y="112"/>
                  </a:lnTo>
                  <a:lnTo>
                    <a:pt x="1096" y="131"/>
                  </a:lnTo>
                  <a:lnTo>
                    <a:pt x="1093" y="153"/>
                  </a:lnTo>
                  <a:lnTo>
                    <a:pt x="1096" y="174"/>
                  </a:lnTo>
                  <a:lnTo>
                    <a:pt x="1104" y="193"/>
                  </a:lnTo>
                  <a:lnTo>
                    <a:pt x="1116" y="209"/>
                  </a:lnTo>
                  <a:lnTo>
                    <a:pt x="1132" y="222"/>
                  </a:lnTo>
                  <a:lnTo>
                    <a:pt x="1152" y="230"/>
                  </a:lnTo>
                  <a:lnTo>
                    <a:pt x="1174" y="234"/>
                  </a:lnTo>
                  <a:lnTo>
                    <a:pt x="1195" y="230"/>
                  </a:lnTo>
                  <a:lnTo>
                    <a:pt x="1215" y="222"/>
                  </a:lnTo>
                  <a:lnTo>
                    <a:pt x="1231" y="209"/>
                  </a:lnTo>
                  <a:lnTo>
                    <a:pt x="1244" y="193"/>
                  </a:lnTo>
                  <a:lnTo>
                    <a:pt x="1251" y="174"/>
                  </a:lnTo>
                  <a:lnTo>
                    <a:pt x="1254" y="153"/>
                  </a:lnTo>
                  <a:lnTo>
                    <a:pt x="1251" y="131"/>
                  </a:lnTo>
                  <a:lnTo>
                    <a:pt x="1244" y="112"/>
                  </a:lnTo>
                  <a:lnTo>
                    <a:pt x="1231" y="96"/>
                  </a:lnTo>
                  <a:lnTo>
                    <a:pt x="1215" y="84"/>
                  </a:lnTo>
                  <a:lnTo>
                    <a:pt x="1195" y="75"/>
                  </a:lnTo>
                  <a:lnTo>
                    <a:pt x="1174" y="73"/>
                  </a:lnTo>
                  <a:close/>
                  <a:moveTo>
                    <a:pt x="989" y="0"/>
                  </a:moveTo>
                  <a:lnTo>
                    <a:pt x="1358" y="0"/>
                  </a:lnTo>
                  <a:lnTo>
                    <a:pt x="1390" y="3"/>
                  </a:lnTo>
                  <a:lnTo>
                    <a:pt x="1421" y="12"/>
                  </a:lnTo>
                  <a:lnTo>
                    <a:pt x="1449" y="27"/>
                  </a:lnTo>
                  <a:lnTo>
                    <a:pt x="1472" y="47"/>
                  </a:lnTo>
                  <a:lnTo>
                    <a:pt x="1493" y="71"/>
                  </a:lnTo>
                  <a:lnTo>
                    <a:pt x="1507" y="98"/>
                  </a:lnTo>
                  <a:lnTo>
                    <a:pt x="1516" y="128"/>
                  </a:lnTo>
                  <a:lnTo>
                    <a:pt x="1519" y="161"/>
                  </a:lnTo>
                  <a:lnTo>
                    <a:pt x="1519" y="238"/>
                  </a:lnTo>
                  <a:lnTo>
                    <a:pt x="1974" y="238"/>
                  </a:lnTo>
                  <a:lnTo>
                    <a:pt x="2021" y="241"/>
                  </a:lnTo>
                  <a:lnTo>
                    <a:pt x="2066" y="250"/>
                  </a:lnTo>
                  <a:lnTo>
                    <a:pt x="2109" y="262"/>
                  </a:lnTo>
                  <a:lnTo>
                    <a:pt x="2149" y="281"/>
                  </a:lnTo>
                  <a:lnTo>
                    <a:pt x="2187" y="304"/>
                  </a:lnTo>
                  <a:lnTo>
                    <a:pt x="2222" y="331"/>
                  </a:lnTo>
                  <a:lnTo>
                    <a:pt x="2253" y="362"/>
                  </a:lnTo>
                  <a:lnTo>
                    <a:pt x="2281" y="397"/>
                  </a:lnTo>
                  <a:lnTo>
                    <a:pt x="2303" y="435"/>
                  </a:lnTo>
                  <a:lnTo>
                    <a:pt x="2323" y="475"/>
                  </a:lnTo>
                  <a:lnTo>
                    <a:pt x="2336" y="518"/>
                  </a:lnTo>
                  <a:lnTo>
                    <a:pt x="2344" y="562"/>
                  </a:lnTo>
                  <a:lnTo>
                    <a:pt x="2347" y="609"/>
                  </a:lnTo>
                  <a:lnTo>
                    <a:pt x="2347" y="3025"/>
                  </a:lnTo>
                  <a:lnTo>
                    <a:pt x="2344" y="3070"/>
                  </a:lnTo>
                  <a:lnTo>
                    <a:pt x="2335" y="3115"/>
                  </a:lnTo>
                  <a:lnTo>
                    <a:pt x="2323" y="3159"/>
                  </a:lnTo>
                  <a:lnTo>
                    <a:pt x="2303" y="3198"/>
                  </a:lnTo>
                  <a:lnTo>
                    <a:pt x="2281" y="3236"/>
                  </a:lnTo>
                  <a:lnTo>
                    <a:pt x="2253" y="3270"/>
                  </a:lnTo>
                  <a:lnTo>
                    <a:pt x="2222" y="3301"/>
                  </a:lnTo>
                  <a:lnTo>
                    <a:pt x="2187" y="3329"/>
                  </a:lnTo>
                  <a:lnTo>
                    <a:pt x="2149" y="3352"/>
                  </a:lnTo>
                  <a:lnTo>
                    <a:pt x="2109" y="3370"/>
                  </a:lnTo>
                  <a:lnTo>
                    <a:pt x="2066" y="3384"/>
                  </a:lnTo>
                  <a:lnTo>
                    <a:pt x="2021" y="3393"/>
                  </a:lnTo>
                  <a:lnTo>
                    <a:pt x="1974" y="3396"/>
                  </a:lnTo>
                  <a:lnTo>
                    <a:pt x="373" y="3396"/>
                  </a:lnTo>
                  <a:lnTo>
                    <a:pt x="326" y="3393"/>
                  </a:lnTo>
                  <a:lnTo>
                    <a:pt x="281" y="3384"/>
                  </a:lnTo>
                  <a:lnTo>
                    <a:pt x="238" y="3370"/>
                  </a:lnTo>
                  <a:lnTo>
                    <a:pt x="198" y="3352"/>
                  </a:lnTo>
                  <a:lnTo>
                    <a:pt x="160" y="3329"/>
                  </a:lnTo>
                  <a:lnTo>
                    <a:pt x="125" y="3301"/>
                  </a:lnTo>
                  <a:lnTo>
                    <a:pt x="94" y="3270"/>
                  </a:lnTo>
                  <a:lnTo>
                    <a:pt x="66" y="3236"/>
                  </a:lnTo>
                  <a:lnTo>
                    <a:pt x="44" y="3198"/>
                  </a:lnTo>
                  <a:lnTo>
                    <a:pt x="25" y="3159"/>
                  </a:lnTo>
                  <a:lnTo>
                    <a:pt x="11" y="3115"/>
                  </a:lnTo>
                  <a:lnTo>
                    <a:pt x="3" y="3070"/>
                  </a:lnTo>
                  <a:lnTo>
                    <a:pt x="0" y="3025"/>
                  </a:lnTo>
                  <a:lnTo>
                    <a:pt x="0" y="609"/>
                  </a:lnTo>
                  <a:lnTo>
                    <a:pt x="3" y="562"/>
                  </a:lnTo>
                  <a:lnTo>
                    <a:pt x="11" y="518"/>
                  </a:lnTo>
                  <a:lnTo>
                    <a:pt x="25" y="475"/>
                  </a:lnTo>
                  <a:lnTo>
                    <a:pt x="44" y="435"/>
                  </a:lnTo>
                  <a:lnTo>
                    <a:pt x="66" y="397"/>
                  </a:lnTo>
                  <a:lnTo>
                    <a:pt x="94" y="362"/>
                  </a:lnTo>
                  <a:lnTo>
                    <a:pt x="125" y="331"/>
                  </a:lnTo>
                  <a:lnTo>
                    <a:pt x="160" y="304"/>
                  </a:lnTo>
                  <a:lnTo>
                    <a:pt x="198" y="281"/>
                  </a:lnTo>
                  <a:lnTo>
                    <a:pt x="238" y="262"/>
                  </a:lnTo>
                  <a:lnTo>
                    <a:pt x="281" y="250"/>
                  </a:lnTo>
                  <a:lnTo>
                    <a:pt x="326" y="241"/>
                  </a:lnTo>
                  <a:lnTo>
                    <a:pt x="373" y="238"/>
                  </a:lnTo>
                  <a:lnTo>
                    <a:pt x="828" y="238"/>
                  </a:lnTo>
                  <a:lnTo>
                    <a:pt x="828" y="161"/>
                  </a:lnTo>
                  <a:lnTo>
                    <a:pt x="831" y="128"/>
                  </a:lnTo>
                  <a:lnTo>
                    <a:pt x="840" y="98"/>
                  </a:lnTo>
                  <a:lnTo>
                    <a:pt x="855" y="71"/>
                  </a:lnTo>
                  <a:lnTo>
                    <a:pt x="875" y="47"/>
                  </a:lnTo>
                  <a:lnTo>
                    <a:pt x="898" y="27"/>
                  </a:lnTo>
                  <a:lnTo>
                    <a:pt x="926" y="12"/>
                  </a:lnTo>
                  <a:lnTo>
                    <a:pt x="956" y="3"/>
                  </a:lnTo>
                  <a:lnTo>
                    <a:pt x="98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Freeform 92">
              <a:extLst>
                <a:ext uri="{FF2B5EF4-FFF2-40B4-BE49-F238E27FC236}">
                  <a16:creationId xmlns:a16="http://schemas.microsoft.com/office/drawing/2014/main" id="{0BDF7109-C79B-0562-57A2-2DC41C8971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757488"/>
              <a:ext cx="96838" cy="79375"/>
            </a:xfrm>
            <a:custGeom>
              <a:avLst/>
              <a:gdLst>
                <a:gd name="T0" fmla="*/ 75 w 546"/>
                <a:gd name="T1" fmla="*/ 69 h 453"/>
                <a:gd name="T2" fmla="*/ 60 w 546"/>
                <a:gd name="T3" fmla="*/ 83 h 453"/>
                <a:gd name="T4" fmla="*/ 58 w 546"/>
                <a:gd name="T5" fmla="*/ 367 h 453"/>
                <a:gd name="T6" fmla="*/ 66 w 546"/>
                <a:gd name="T7" fmla="*/ 388 h 453"/>
                <a:gd name="T8" fmla="*/ 86 w 546"/>
                <a:gd name="T9" fmla="*/ 395 h 453"/>
                <a:gd name="T10" fmla="*/ 345 w 546"/>
                <a:gd name="T11" fmla="*/ 393 h 453"/>
                <a:gd name="T12" fmla="*/ 361 w 546"/>
                <a:gd name="T13" fmla="*/ 378 h 453"/>
                <a:gd name="T14" fmla="*/ 363 w 546"/>
                <a:gd name="T15" fmla="*/ 290 h 453"/>
                <a:gd name="T16" fmla="*/ 292 w 546"/>
                <a:gd name="T17" fmla="*/ 372 h 453"/>
                <a:gd name="T18" fmla="*/ 265 w 546"/>
                <a:gd name="T19" fmla="*/ 380 h 453"/>
                <a:gd name="T20" fmla="*/ 249 w 546"/>
                <a:gd name="T21" fmla="*/ 379 h 453"/>
                <a:gd name="T22" fmla="*/ 225 w 546"/>
                <a:gd name="T23" fmla="*/ 366 h 453"/>
                <a:gd name="T24" fmla="*/ 91 w 546"/>
                <a:gd name="T25" fmla="*/ 238 h 453"/>
                <a:gd name="T26" fmla="*/ 84 w 546"/>
                <a:gd name="T27" fmla="*/ 206 h 453"/>
                <a:gd name="T28" fmla="*/ 98 w 546"/>
                <a:gd name="T29" fmla="*/ 176 h 453"/>
                <a:gd name="T30" fmla="*/ 127 w 546"/>
                <a:gd name="T31" fmla="*/ 160 h 453"/>
                <a:gd name="T32" fmla="*/ 159 w 546"/>
                <a:gd name="T33" fmla="*/ 164 h 453"/>
                <a:gd name="T34" fmla="*/ 218 w 546"/>
                <a:gd name="T35" fmla="*/ 214 h 453"/>
                <a:gd name="T36" fmla="*/ 248 w 546"/>
                <a:gd name="T37" fmla="*/ 228 h 453"/>
                <a:gd name="T38" fmla="*/ 279 w 546"/>
                <a:gd name="T39" fmla="*/ 221 h 453"/>
                <a:gd name="T40" fmla="*/ 363 w 546"/>
                <a:gd name="T41" fmla="*/ 125 h 453"/>
                <a:gd name="T42" fmla="*/ 361 w 546"/>
                <a:gd name="T43" fmla="*/ 83 h 453"/>
                <a:gd name="T44" fmla="*/ 345 w 546"/>
                <a:gd name="T45" fmla="*/ 69 h 453"/>
                <a:gd name="T46" fmla="*/ 86 w 546"/>
                <a:gd name="T47" fmla="*/ 66 h 453"/>
                <a:gd name="T48" fmla="*/ 513 w 546"/>
                <a:gd name="T49" fmla="*/ 4 h 453"/>
                <a:gd name="T50" fmla="*/ 539 w 546"/>
                <a:gd name="T51" fmla="*/ 25 h 453"/>
                <a:gd name="T52" fmla="*/ 546 w 546"/>
                <a:gd name="T53" fmla="*/ 57 h 453"/>
                <a:gd name="T54" fmla="*/ 533 w 546"/>
                <a:gd name="T55" fmla="*/ 87 h 453"/>
                <a:gd name="T56" fmla="*/ 421 w 546"/>
                <a:gd name="T57" fmla="*/ 367 h 453"/>
                <a:gd name="T58" fmla="*/ 409 w 546"/>
                <a:gd name="T59" fmla="*/ 410 h 453"/>
                <a:gd name="T60" fmla="*/ 378 w 546"/>
                <a:gd name="T61" fmla="*/ 441 h 453"/>
                <a:gd name="T62" fmla="*/ 335 w 546"/>
                <a:gd name="T63" fmla="*/ 453 h 453"/>
                <a:gd name="T64" fmla="*/ 63 w 546"/>
                <a:gd name="T65" fmla="*/ 449 h 453"/>
                <a:gd name="T66" fmla="*/ 26 w 546"/>
                <a:gd name="T67" fmla="*/ 428 h 453"/>
                <a:gd name="T68" fmla="*/ 3 w 546"/>
                <a:gd name="T69" fmla="*/ 390 h 453"/>
                <a:gd name="T70" fmla="*/ 0 w 546"/>
                <a:gd name="T71" fmla="*/ 95 h 453"/>
                <a:gd name="T72" fmla="*/ 12 w 546"/>
                <a:gd name="T73" fmla="*/ 52 h 453"/>
                <a:gd name="T74" fmla="*/ 43 w 546"/>
                <a:gd name="T75" fmla="*/ 21 h 453"/>
                <a:gd name="T76" fmla="*/ 86 w 546"/>
                <a:gd name="T77" fmla="*/ 9 h 453"/>
                <a:gd name="T78" fmla="*/ 356 w 546"/>
                <a:gd name="T79" fmla="*/ 11 h 453"/>
                <a:gd name="T80" fmla="*/ 391 w 546"/>
                <a:gd name="T81" fmla="*/ 30 h 453"/>
                <a:gd name="T82" fmla="*/ 415 w 546"/>
                <a:gd name="T83" fmla="*/ 63 h 453"/>
                <a:gd name="T84" fmla="*/ 465 w 546"/>
                <a:gd name="T85" fmla="*/ 8 h 453"/>
                <a:gd name="T86" fmla="*/ 497 w 546"/>
                <a:gd name="T87" fmla="*/ 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53">
                  <a:moveTo>
                    <a:pt x="86" y="66"/>
                  </a:moveTo>
                  <a:lnTo>
                    <a:pt x="75" y="69"/>
                  </a:lnTo>
                  <a:lnTo>
                    <a:pt x="66" y="75"/>
                  </a:lnTo>
                  <a:lnTo>
                    <a:pt x="60" y="83"/>
                  </a:lnTo>
                  <a:lnTo>
                    <a:pt x="58" y="95"/>
                  </a:lnTo>
                  <a:lnTo>
                    <a:pt x="58" y="367"/>
                  </a:lnTo>
                  <a:lnTo>
                    <a:pt x="60" y="378"/>
                  </a:lnTo>
                  <a:lnTo>
                    <a:pt x="66" y="388"/>
                  </a:lnTo>
                  <a:lnTo>
                    <a:pt x="75" y="393"/>
                  </a:lnTo>
                  <a:lnTo>
                    <a:pt x="86" y="395"/>
                  </a:lnTo>
                  <a:lnTo>
                    <a:pt x="335" y="395"/>
                  </a:lnTo>
                  <a:lnTo>
                    <a:pt x="345" y="393"/>
                  </a:lnTo>
                  <a:lnTo>
                    <a:pt x="355" y="388"/>
                  </a:lnTo>
                  <a:lnTo>
                    <a:pt x="361" y="378"/>
                  </a:lnTo>
                  <a:lnTo>
                    <a:pt x="363" y="367"/>
                  </a:lnTo>
                  <a:lnTo>
                    <a:pt x="363" y="290"/>
                  </a:lnTo>
                  <a:lnTo>
                    <a:pt x="302" y="362"/>
                  </a:lnTo>
                  <a:lnTo>
                    <a:pt x="292" y="372"/>
                  </a:lnTo>
                  <a:lnTo>
                    <a:pt x="279" y="378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9"/>
                  </a:lnTo>
                  <a:lnTo>
                    <a:pt x="236" y="374"/>
                  </a:lnTo>
                  <a:lnTo>
                    <a:pt x="225" y="366"/>
                  </a:lnTo>
                  <a:lnTo>
                    <a:pt x="101" y="252"/>
                  </a:lnTo>
                  <a:lnTo>
                    <a:pt x="91" y="238"/>
                  </a:lnTo>
                  <a:lnTo>
                    <a:pt x="85" y="223"/>
                  </a:lnTo>
                  <a:lnTo>
                    <a:pt x="84" y="206"/>
                  </a:lnTo>
                  <a:lnTo>
                    <a:pt x="89" y="191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60"/>
                  </a:lnTo>
                  <a:lnTo>
                    <a:pt x="143" y="160"/>
                  </a:lnTo>
                  <a:lnTo>
                    <a:pt x="159" y="164"/>
                  </a:lnTo>
                  <a:lnTo>
                    <a:pt x="173" y="174"/>
                  </a:lnTo>
                  <a:lnTo>
                    <a:pt x="218" y="214"/>
                  </a:lnTo>
                  <a:lnTo>
                    <a:pt x="232" y="224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1"/>
                  </a:lnTo>
                  <a:lnTo>
                    <a:pt x="292" y="210"/>
                  </a:lnTo>
                  <a:lnTo>
                    <a:pt x="363" y="125"/>
                  </a:lnTo>
                  <a:lnTo>
                    <a:pt x="363" y="95"/>
                  </a:lnTo>
                  <a:lnTo>
                    <a:pt x="361" y="83"/>
                  </a:lnTo>
                  <a:lnTo>
                    <a:pt x="355" y="75"/>
                  </a:lnTo>
                  <a:lnTo>
                    <a:pt x="345" y="69"/>
                  </a:lnTo>
                  <a:lnTo>
                    <a:pt x="335" y="66"/>
                  </a:lnTo>
                  <a:lnTo>
                    <a:pt x="86" y="66"/>
                  </a:lnTo>
                  <a:close/>
                  <a:moveTo>
                    <a:pt x="497" y="0"/>
                  </a:moveTo>
                  <a:lnTo>
                    <a:pt x="513" y="4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41"/>
                  </a:lnTo>
                  <a:lnTo>
                    <a:pt x="546" y="57"/>
                  </a:lnTo>
                  <a:lnTo>
                    <a:pt x="543" y="73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67"/>
                  </a:lnTo>
                  <a:lnTo>
                    <a:pt x="418" y="390"/>
                  </a:lnTo>
                  <a:lnTo>
                    <a:pt x="409" y="410"/>
                  </a:lnTo>
                  <a:lnTo>
                    <a:pt x="396" y="428"/>
                  </a:lnTo>
                  <a:lnTo>
                    <a:pt x="378" y="441"/>
                  </a:lnTo>
                  <a:lnTo>
                    <a:pt x="357" y="449"/>
                  </a:lnTo>
                  <a:lnTo>
                    <a:pt x="335" y="453"/>
                  </a:lnTo>
                  <a:lnTo>
                    <a:pt x="86" y="453"/>
                  </a:lnTo>
                  <a:lnTo>
                    <a:pt x="63" y="449"/>
                  </a:lnTo>
                  <a:lnTo>
                    <a:pt x="43" y="441"/>
                  </a:lnTo>
                  <a:lnTo>
                    <a:pt x="26" y="428"/>
                  </a:lnTo>
                  <a:lnTo>
                    <a:pt x="12" y="410"/>
                  </a:lnTo>
                  <a:lnTo>
                    <a:pt x="3" y="390"/>
                  </a:lnTo>
                  <a:lnTo>
                    <a:pt x="0" y="367"/>
                  </a:lnTo>
                  <a:lnTo>
                    <a:pt x="0" y="95"/>
                  </a:lnTo>
                  <a:lnTo>
                    <a:pt x="3" y="72"/>
                  </a:lnTo>
                  <a:lnTo>
                    <a:pt x="12" y="52"/>
                  </a:lnTo>
                  <a:lnTo>
                    <a:pt x="26" y="33"/>
                  </a:lnTo>
                  <a:lnTo>
                    <a:pt x="43" y="21"/>
                  </a:lnTo>
                  <a:lnTo>
                    <a:pt x="63" y="12"/>
                  </a:lnTo>
                  <a:lnTo>
                    <a:pt x="86" y="9"/>
                  </a:lnTo>
                  <a:lnTo>
                    <a:pt x="335" y="9"/>
                  </a:lnTo>
                  <a:lnTo>
                    <a:pt x="356" y="11"/>
                  </a:lnTo>
                  <a:lnTo>
                    <a:pt x="375" y="19"/>
                  </a:lnTo>
                  <a:lnTo>
                    <a:pt x="391" y="30"/>
                  </a:lnTo>
                  <a:lnTo>
                    <a:pt x="405" y="45"/>
                  </a:lnTo>
                  <a:lnTo>
                    <a:pt x="415" y="63"/>
                  </a:lnTo>
                  <a:lnTo>
                    <a:pt x="452" y="20"/>
                  </a:lnTo>
                  <a:lnTo>
                    <a:pt x="465" y="8"/>
                  </a:lnTo>
                  <a:lnTo>
                    <a:pt x="480" y="2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Freeform 93">
              <a:extLst>
                <a:ext uri="{FF2B5EF4-FFF2-40B4-BE49-F238E27FC236}">
                  <a16:creationId xmlns:a16="http://schemas.microsoft.com/office/drawing/2014/main" id="{F97623F3-A1F4-69CF-641C-B5151284B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859088"/>
              <a:ext cx="96838" cy="82550"/>
            </a:xfrm>
            <a:custGeom>
              <a:avLst/>
              <a:gdLst>
                <a:gd name="T0" fmla="*/ 75 w 546"/>
                <a:gd name="T1" fmla="*/ 80 h 465"/>
                <a:gd name="T2" fmla="*/ 60 w 546"/>
                <a:gd name="T3" fmla="*/ 96 h 465"/>
                <a:gd name="T4" fmla="*/ 58 w 546"/>
                <a:gd name="T5" fmla="*/ 379 h 465"/>
                <a:gd name="T6" fmla="*/ 66 w 546"/>
                <a:gd name="T7" fmla="*/ 399 h 465"/>
                <a:gd name="T8" fmla="*/ 86 w 546"/>
                <a:gd name="T9" fmla="*/ 407 h 465"/>
                <a:gd name="T10" fmla="*/ 345 w 546"/>
                <a:gd name="T11" fmla="*/ 405 h 465"/>
                <a:gd name="T12" fmla="*/ 361 w 546"/>
                <a:gd name="T13" fmla="*/ 390 h 465"/>
                <a:gd name="T14" fmla="*/ 363 w 546"/>
                <a:gd name="T15" fmla="*/ 289 h 465"/>
                <a:gd name="T16" fmla="*/ 292 w 546"/>
                <a:gd name="T17" fmla="*/ 370 h 465"/>
                <a:gd name="T18" fmla="*/ 265 w 546"/>
                <a:gd name="T19" fmla="*/ 380 h 465"/>
                <a:gd name="T20" fmla="*/ 249 w 546"/>
                <a:gd name="T21" fmla="*/ 378 h 465"/>
                <a:gd name="T22" fmla="*/ 225 w 546"/>
                <a:gd name="T23" fmla="*/ 366 h 465"/>
                <a:gd name="T24" fmla="*/ 91 w 546"/>
                <a:gd name="T25" fmla="*/ 237 h 465"/>
                <a:gd name="T26" fmla="*/ 84 w 546"/>
                <a:gd name="T27" fmla="*/ 205 h 465"/>
                <a:gd name="T28" fmla="*/ 98 w 546"/>
                <a:gd name="T29" fmla="*/ 176 h 465"/>
                <a:gd name="T30" fmla="*/ 127 w 546"/>
                <a:gd name="T31" fmla="*/ 160 h 465"/>
                <a:gd name="T32" fmla="*/ 159 w 546"/>
                <a:gd name="T33" fmla="*/ 164 h 465"/>
                <a:gd name="T34" fmla="*/ 218 w 546"/>
                <a:gd name="T35" fmla="*/ 214 h 465"/>
                <a:gd name="T36" fmla="*/ 248 w 546"/>
                <a:gd name="T37" fmla="*/ 228 h 465"/>
                <a:gd name="T38" fmla="*/ 279 w 546"/>
                <a:gd name="T39" fmla="*/ 220 h 465"/>
                <a:gd name="T40" fmla="*/ 363 w 546"/>
                <a:gd name="T41" fmla="*/ 123 h 465"/>
                <a:gd name="T42" fmla="*/ 361 w 546"/>
                <a:gd name="T43" fmla="*/ 96 h 465"/>
                <a:gd name="T44" fmla="*/ 345 w 546"/>
                <a:gd name="T45" fmla="*/ 80 h 465"/>
                <a:gd name="T46" fmla="*/ 86 w 546"/>
                <a:gd name="T47" fmla="*/ 78 h 465"/>
                <a:gd name="T48" fmla="*/ 513 w 546"/>
                <a:gd name="T49" fmla="*/ 3 h 465"/>
                <a:gd name="T50" fmla="*/ 539 w 546"/>
                <a:gd name="T51" fmla="*/ 25 h 465"/>
                <a:gd name="T52" fmla="*/ 546 w 546"/>
                <a:gd name="T53" fmla="*/ 55 h 465"/>
                <a:gd name="T54" fmla="*/ 533 w 546"/>
                <a:gd name="T55" fmla="*/ 86 h 465"/>
                <a:gd name="T56" fmla="*/ 421 w 546"/>
                <a:gd name="T57" fmla="*/ 379 h 465"/>
                <a:gd name="T58" fmla="*/ 409 w 546"/>
                <a:gd name="T59" fmla="*/ 422 h 465"/>
                <a:gd name="T60" fmla="*/ 378 w 546"/>
                <a:gd name="T61" fmla="*/ 453 h 465"/>
                <a:gd name="T62" fmla="*/ 335 w 546"/>
                <a:gd name="T63" fmla="*/ 465 h 465"/>
                <a:gd name="T64" fmla="*/ 63 w 546"/>
                <a:gd name="T65" fmla="*/ 462 h 465"/>
                <a:gd name="T66" fmla="*/ 26 w 546"/>
                <a:gd name="T67" fmla="*/ 439 h 465"/>
                <a:gd name="T68" fmla="*/ 3 w 546"/>
                <a:gd name="T69" fmla="*/ 402 h 465"/>
                <a:gd name="T70" fmla="*/ 0 w 546"/>
                <a:gd name="T71" fmla="*/ 106 h 465"/>
                <a:gd name="T72" fmla="*/ 12 w 546"/>
                <a:gd name="T73" fmla="*/ 63 h 465"/>
                <a:gd name="T74" fmla="*/ 43 w 546"/>
                <a:gd name="T75" fmla="*/ 32 h 465"/>
                <a:gd name="T76" fmla="*/ 86 w 546"/>
                <a:gd name="T77" fmla="*/ 20 h 465"/>
                <a:gd name="T78" fmla="*/ 354 w 546"/>
                <a:gd name="T79" fmla="*/ 22 h 465"/>
                <a:gd name="T80" fmla="*/ 387 w 546"/>
                <a:gd name="T81" fmla="*/ 39 h 465"/>
                <a:gd name="T82" fmla="*/ 410 w 546"/>
                <a:gd name="T83" fmla="*/ 67 h 465"/>
                <a:gd name="T84" fmla="*/ 465 w 546"/>
                <a:gd name="T85" fmla="*/ 7 h 465"/>
                <a:gd name="T86" fmla="*/ 497 w 546"/>
                <a:gd name="T87" fmla="*/ 0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65">
                  <a:moveTo>
                    <a:pt x="86" y="78"/>
                  </a:moveTo>
                  <a:lnTo>
                    <a:pt x="75" y="80"/>
                  </a:lnTo>
                  <a:lnTo>
                    <a:pt x="66" y="86"/>
                  </a:lnTo>
                  <a:lnTo>
                    <a:pt x="60" y="96"/>
                  </a:lnTo>
                  <a:lnTo>
                    <a:pt x="58" y="106"/>
                  </a:lnTo>
                  <a:lnTo>
                    <a:pt x="58" y="379"/>
                  </a:lnTo>
                  <a:lnTo>
                    <a:pt x="60" y="390"/>
                  </a:lnTo>
                  <a:lnTo>
                    <a:pt x="66" y="399"/>
                  </a:lnTo>
                  <a:lnTo>
                    <a:pt x="75" y="405"/>
                  </a:lnTo>
                  <a:lnTo>
                    <a:pt x="86" y="407"/>
                  </a:lnTo>
                  <a:lnTo>
                    <a:pt x="335" y="407"/>
                  </a:lnTo>
                  <a:lnTo>
                    <a:pt x="345" y="405"/>
                  </a:lnTo>
                  <a:lnTo>
                    <a:pt x="355" y="399"/>
                  </a:lnTo>
                  <a:lnTo>
                    <a:pt x="361" y="390"/>
                  </a:lnTo>
                  <a:lnTo>
                    <a:pt x="363" y="379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0"/>
                  </a:lnTo>
                  <a:lnTo>
                    <a:pt x="279" y="377"/>
                  </a:lnTo>
                  <a:lnTo>
                    <a:pt x="265" y="380"/>
                  </a:lnTo>
                  <a:lnTo>
                    <a:pt x="262" y="380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1"/>
                  </a:lnTo>
                  <a:lnTo>
                    <a:pt x="84" y="205"/>
                  </a:lnTo>
                  <a:lnTo>
                    <a:pt x="89" y="189"/>
                  </a:lnTo>
                  <a:lnTo>
                    <a:pt x="98" y="176"/>
                  </a:lnTo>
                  <a:lnTo>
                    <a:pt x="112" y="165"/>
                  </a:lnTo>
                  <a:lnTo>
                    <a:pt x="127" y="160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8"/>
                  </a:lnTo>
                  <a:lnTo>
                    <a:pt x="264" y="227"/>
                  </a:lnTo>
                  <a:lnTo>
                    <a:pt x="279" y="220"/>
                  </a:lnTo>
                  <a:lnTo>
                    <a:pt x="292" y="210"/>
                  </a:lnTo>
                  <a:lnTo>
                    <a:pt x="363" y="123"/>
                  </a:lnTo>
                  <a:lnTo>
                    <a:pt x="363" y="106"/>
                  </a:lnTo>
                  <a:lnTo>
                    <a:pt x="361" y="96"/>
                  </a:lnTo>
                  <a:lnTo>
                    <a:pt x="355" y="86"/>
                  </a:lnTo>
                  <a:lnTo>
                    <a:pt x="345" y="80"/>
                  </a:lnTo>
                  <a:lnTo>
                    <a:pt x="335" y="78"/>
                  </a:lnTo>
                  <a:lnTo>
                    <a:pt x="86" y="78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2"/>
                  </a:lnTo>
                  <a:lnTo>
                    <a:pt x="539" y="25"/>
                  </a:lnTo>
                  <a:lnTo>
                    <a:pt x="545" y="39"/>
                  </a:lnTo>
                  <a:lnTo>
                    <a:pt x="546" y="55"/>
                  </a:lnTo>
                  <a:lnTo>
                    <a:pt x="543" y="72"/>
                  </a:lnTo>
                  <a:lnTo>
                    <a:pt x="533" y="86"/>
                  </a:lnTo>
                  <a:lnTo>
                    <a:pt x="421" y="221"/>
                  </a:lnTo>
                  <a:lnTo>
                    <a:pt x="421" y="379"/>
                  </a:lnTo>
                  <a:lnTo>
                    <a:pt x="418" y="402"/>
                  </a:lnTo>
                  <a:lnTo>
                    <a:pt x="409" y="422"/>
                  </a:lnTo>
                  <a:lnTo>
                    <a:pt x="396" y="439"/>
                  </a:lnTo>
                  <a:lnTo>
                    <a:pt x="378" y="453"/>
                  </a:lnTo>
                  <a:lnTo>
                    <a:pt x="357" y="462"/>
                  </a:lnTo>
                  <a:lnTo>
                    <a:pt x="335" y="465"/>
                  </a:lnTo>
                  <a:lnTo>
                    <a:pt x="86" y="465"/>
                  </a:lnTo>
                  <a:lnTo>
                    <a:pt x="63" y="462"/>
                  </a:lnTo>
                  <a:lnTo>
                    <a:pt x="43" y="453"/>
                  </a:lnTo>
                  <a:lnTo>
                    <a:pt x="26" y="439"/>
                  </a:lnTo>
                  <a:lnTo>
                    <a:pt x="12" y="422"/>
                  </a:lnTo>
                  <a:lnTo>
                    <a:pt x="3" y="402"/>
                  </a:lnTo>
                  <a:lnTo>
                    <a:pt x="0" y="379"/>
                  </a:lnTo>
                  <a:lnTo>
                    <a:pt x="0" y="106"/>
                  </a:lnTo>
                  <a:lnTo>
                    <a:pt x="3" y="84"/>
                  </a:lnTo>
                  <a:lnTo>
                    <a:pt x="12" y="63"/>
                  </a:lnTo>
                  <a:lnTo>
                    <a:pt x="26" y="46"/>
                  </a:lnTo>
                  <a:lnTo>
                    <a:pt x="43" y="32"/>
                  </a:lnTo>
                  <a:lnTo>
                    <a:pt x="63" y="23"/>
                  </a:lnTo>
                  <a:lnTo>
                    <a:pt x="86" y="20"/>
                  </a:lnTo>
                  <a:lnTo>
                    <a:pt x="335" y="20"/>
                  </a:lnTo>
                  <a:lnTo>
                    <a:pt x="354" y="22"/>
                  </a:lnTo>
                  <a:lnTo>
                    <a:pt x="372" y="29"/>
                  </a:lnTo>
                  <a:lnTo>
                    <a:pt x="387" y="39"/>
                  </a:lnTo>
                  <a:lnTo>
                    <a:pt x="401" y="52"/>
                  </a:lnTo>
                  <a:lnTo>
                    <a:pt x="410" y="67"/>
                  </a:lnTo>
                  <a:lnTo>
                    <a:pt x="452" y="18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Freeform 94">
              <a:extLst>
                <a:ext uri="{FF2B5EF4-FFF2-40B4-BE49-F238E27FC236}">
                  <a16:creationId xmlns:a16="http://schemas.microsoft.com/office/drawing/2014/main" id="{D8255CCD-64E8-F198-9813-9266882849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041401" y="2962275"/>
              <a:ext cx="96838" cy="82550"/>
            </a:xfrm>
            <a:custGeom>
              <a:avLst/>
              <a:gdLst>
                <a:gd name="T0" fmla="*/ 75 w 546"/>
                <a:gd name="T1" fmla="*/ 85 h 470"/>
                <a:gd name="T2" fmla="*/ 60 w 546"/>
                <a:gd name="T3" fmla="*/ 101 h 470"/>
                <a:gd name="T4" fmla="*/ 58 w 546"/>
                <a:gd name="T5" fmla="*/ 384 h 470"/>
                <a:gd name="T6" fmla="*/ 66 w 546"/>
                <a:gd name="T7" fmla="*/ 404 h 470"/>
                <a:gd name="T8" fmla="*/ 86 w 546"/>
                <a:gd name="T9" fmla="*/ 412 h 470"/>
                <a:gd name="T10" fmla="*/ 345 w 546"/>
                <a:gd name="T11" fmla="*/ 410 h 470"/>
                <a:gd name="T12" fmla="*/ 361 w 546"/>
                <a:gd name="T13" fmla="*/ 395 h 470"/>
                <a:gd name="T14" fmla="*/ 363 w 546"/>
                <a:gd name="T15" fmla="*/ 289 h 470"/>
                <a:gd name="T16" fmla="*/ 292 w 546"/>
                <a:gd name="T17" fmla="*/ 371 h 470"/>
                <a:gd name="T18" fmla="*/ 265 w 546"/>
                <a:gd name="T19" fmla="*/ 379 h 470"/>
                <a:gd name="T20" fmla="*/ 262 w 546"/>
                <a:gd name="T21" fmla="*/ 381 h 470"/>
                <a:gd name="T22" fmla="*/ 236 w 546"/>
                <a:gd name="T23" fmla="*/ 373 h 470"/>
                <a:gd name="T24" fmla="*/ 101 w 546"/>
                <a:gd name="T25" fmla="*/ 251 h 470"/>
                <a:gd name="T26" fmla="*/ 85 w 546"/>
                <a:gd name="T27" fmla="*/ 222 h 470"/>
                <a:gd name="T28" fmla="*/ 89 w 546"/>
                <a:gd name="T29" fmla="*/ 190 h 470"/>
                <a:gd name="T30" fmla="*/ 112 w 546"/>
                <a:gd name="T31" fmla="*/ 166 h 470"/>
                <a:gd name="T32" fmla="*/ 143 w 546"/>
                <a:gd name="T33" fmla="*/ 159 h 470"/>
                <a:gd name="T34" fmla="*/ 173 w 546"/>
                <a:gd name="T35" fmla="*/ 173 h 470"/>
                <a:gd name="T36" fmla="*/ 232 w 546"/>
                <a:gd name="T37" fmla="*/ 223 h 470"/>
                <a:gd name="T38" fmla="*/ 264 w 546"/>
                <a:gd name="T39" fmla="*/ 226 h 470"/>
                <a:gd name="T40" fmla="*/ 292 w 546"/>
                <a:gd name="T41" fmla="*/ 209 h 470"/>
                <a:gd name="T42" fmla="*/ 363 w 546"/>
                <a:gd name="T43" fmla="*/ 111 h 470"/>
                <a:gd name="T44" fmla="*/ 355 w 546"/>
                <a:gd name="T45" fmla="*/ 91 h 470"/>
                <a:gd name="T46" fmla="*/ 335 w 546"/>
                <a:gd name="T47" fmla="*/ 83 h 470"/>
                <a:gd name="T48" fmla="*/ 497 w 546"/>
                <a:gd name="T49" fmla="*/ 0 h 470"/>
                <a:gd name="T50" fmla="*/ 527 w 546"/>
                <a:gd name="T51" fmla="*/ 11 h 470"/>
                <a:gd name="T52" fmla="*/ 545 w 546"/>
                <a:gd name="T53" fmla="*/ 40 h 470"/>
                <a:gd name="T54" fmla="*/ 543 w 546"/>
                <a:gd name="T55" fmla="*/ 72 h 470"/>
                <a:gd name="T56" fmla="*/ 421 w 546"/>
                <a:gd name="T57" fmla="*/ 221 h 470"/>
                <a:gd name="T58" fmla="*/ 418 w 546"/>
                <a:gd name="T59" fmla="*/ 406 h 470"/>
                <a:gd name="T60" fmla="*/ 396 w 546"/>
                <a:gd name="T61" fmla="*/ 444 h 470"/>
                <a:gd name="T62" fmla="*/ 357 w 546"/>
                <a:gd name="T63" fmla="*/ 467 h 470"/>
                <a:gd name="T64" fmla="*/ 86 w 546"/>
                <a:gd name="T65" fmla="*/ 470 h 470"/>
                <a:gd name="T66" fmla="*/ 43 w 546"/>
                <a:gd name="T67" fmla="*/ 458 h 470"/>
                <a:gd name="T68" fmla="*/ 12 w 546"/>
                <a:gd name="T69" fmla="*/ 427 h 470"/>
                <a:gd name="T70" fmla="*/ 0 w 546"/>
                <a:gd name="T71" fmla="*/ 384 h 470"/>
                <a:gd name="T72" fmla="*/ 3 w 546"/>
                <a:gd name="T73" fmla="*/ 89 h 470"/>
                <a:gd name="T74" fmla="*/ 26 w 546"/>
                <a:gd name="T75" fmla="*/ 51 h 470"/>
                <a:gd name="T76" fmla="*/ 63 w 546"/>
                <a:gd name="T77" fmla="*/ 28 h 470"/>
                <a:gd name="T78" fmla="*/ 335 w 546"/>
                <a:gd name="T79" fmla="*/ 25 h 470"/>
                <a:gd name="T80" fmla="*/ 378 w 546"/>
                <a:gd name="T81" fmla="*/ 38 h 470"/>
                <a:gd name="T82" fmla="*/ 409 w 546"/>
                <a:gd name="T83" fmla="*/ 70 h 470"/>
                <a:gd name="T84" fmla="*/ 465 w 546"/>
                <a:gd name="T85" fmla="*/ 7 h 470"/>
                <a:gd name="T86" fmla="*/ 497 w 546"/>
                <a:gd name="T87" fmla="*/ 0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6" h="470">
                  <a:moveTo>
                    <a:pt x="86" y="83"/>
                  </a:moveTo>
                  <a:lnTo>
                    <a:pt x="75" y="85"/>
                  </a:lnTo>
                  <a:lnTo>
                    <a:pt x="66" y="91"/>
                  </a:lnTo>
                  <a:lnTo>
                    <a:pt x="60" y="101"/>
                  </a:lnTo>
                  <a:lnTo>
                    <a:pt x="58" y="111"/>
                  </a:lnTo>
                  <a:lnTo>
                    <a:pt x="58" y="384"/>
                  </a:lnTo>
                  <a:lnTo>
                    <a:pt x="60" y="395"/>
                  </a:lnTo>
                  <a:lnTo>
                    <a:pt x="66" y="404"/>
                  </a:lnTo>
                  <a:lnTo>
                    <a:pt x="75" y="410"/>
                  </a:lnTo>
                  <a:lnTo>
                    <a:pt x="86" y="412"/>
                  </a:lnTo>
                  <a:lnTo>
                    <a:pt x="335" y="412"/>
                  </a:lnTo>
                  <a:lnTo>
                    <a:pt x="345" y="410"/>
                  </a:lnTo>
                  <a:lnTo>
                    <a:pt x="355" y="404"/>
                  </a:lnTo>
                  <a:lnTo>
                    <a:pt x="361" y="395"/>
                  </a:lnTo>
                  <a:lnTo>
                    <a:pt x="363" y="384"/>
                  </a:lnTo>
                  <a:lnTo>
                    <a:pt x="363" y="289"/>
                  </a:lnTo>
                  <a:lnTo>
                    <a:pt x="302" y="361"/>
                  </a:lnTo>
                  <a:lnTo>
                    <a:pt x="292" y="371"/>
                  </a:lnTo>
                  <a:lnTo>
                    <a:pt x="279" y="377"/>
                  </a:lnTo>
                  <a:lnTo>
                    <a:pt x="265" y="379"/>
                  </a:lnTo>
                  <a:lnTo>
                    <a:pt x="264" y="379"/>
                  </a:lnTo>
                  <a:lnTo>
                    <a:pt x="262" y="381"/>
                  </a:lnTo>
                  <a:lnTo>
                    <a:pt x="249" y="378"/>
                  </a:lnTo>
                  <a:lnTo>
                    <a:pt x="236" y="373"/>
                  </a:lnTo>
                  <a:lnTo>
                    <a:pt x="225" y="366"/>
                  </a:lnTo>
                  <a:lnTo>
                    <a:pt x="101" y="251"/>
                  </a:lnTo>
                  <a:lnTo>
                    <a:pt x="91" y="237"/>
                  </a:lnTo>
                  <a:lnTo>
                    <a:pt x="85" y="222"/>
                  </a:lnTo>
                  <a:lnTo>
                    <a:pt x="84" y="206"/>
                  </a:lnTo>
                  <a:lnTo>
                    <a:pt x="89" y="190"/>
                  </a:lnTo>
                  <a:lnTo>
                    <a:pt x="98" y="176"/>
                  </a:lnTo>
                  <a:lnTo>
                    <a:pt x="112" y="166"/>
                  </a:lnTo>
                  <a:lnTo>
                    <a:pt x="127" y="159"/>
                  </a:lnTo>
                  <a:lnTo>
                    <a:pt x="143" y="159"/>
                  </a:lnTo>
                  <a:lnTo>
                    <a:pt x="159" y="164"/>
                  </a:lnTo>
                  <a:lnTo>
                    <a:pt x="173" y="173"/>
                  </a:lnTo>
                  <a:lnTo>
                    <a:pt x="218" y="214"/>
                  </a:lnTo>
                  <a:lnTo>
                    <a:pt x="232" y="223"/>
                  </a:lnTo>
                  <a:lnTo>
                    <a:pt x="248" y="227"/>
                  </a:lnTo>
                  <a:lnTo>
                    <a:pt x="264" y="226"/>
                  </a:lnTo>
                  <a:lnTo>
                    <a:pt x="279" y="220"/>
                  </a:lnTo>
                  <a:lnTo>
                    <a:pt x="292" y="209"/>
                  </a:lnTo>
                  <a:lnTo>
                    <a:pt x="363" y="124"/>
                  </a:lnTo>
                  <a:lnTo>
                    <a:pt x="363" y="111"/>
                  </a:lnTo>
                  <a:lnTo>
                    <a:pt x="361" y="101"/>
                  </a:lnTo>
                  <a:lnTo>
                    <a:pt x="355" y="91"/>
                  </a:lnTo>
                  <a:lnTo>
                    <a:pt x="345" y="85"/>
                  </a:lnTo>
                  <a:lnTo>
                    <a:pt x="335" y="83"/>
                  </a:lnTo>
                  <a:lnTo>
                    <a:pt x="86" y="83"/>
                  </a:lnTo>
                  <a:close/>
                  <a:moveTo>
                    <a:pt x="497" y="0"/>
                  </a:moveTo>
                  <a:lnTo>
                    <a:pt x="513" y="3"/>
                  </a:lnTo>
                  <a:lnTo>
                    <a:pt x="527" y="11"/>
                  </a:lnTo>
                  <a:lnTo>
                    <a:pt x="539" y="24"/>
                  </a:lnTo>
                  <a:lnTo>
                    <a:pt x="545" y="40"/>
                  </a:lnTo>
                  <a:lnTo>
                    <a:pt x="546" y="56"/>
                  </a:lnTo>
                  <a:lnTo>
                    <a:pt x="543" y="72"/>
                  </a:lnTo>
                  <a:lnTo>
                    <a:pt x="533" y="87"/>
                  </a:lnTo>
                  <a:lnTo>
                    <a:pt x="421" y="221"/>
                  </a:lnTo>
                  <a:lnTo>
                    <a:pt x="421" y="384"/>
                  </a:lnTo>
                  <a:lnTo>
                    <a:pt x="418" y="406"/>
                  </a:lnTo>
                  <a:lnTo>
                    <a:pt x="409" y="427"/>
                  </a:lnTo>
                  <a:lnTo>
                    <a:pt x="396" y="444"/>
                  </a:lnTo>
                  <a:lnTo>
                    <a:pt x="378" y="458"/>
                  </a:lnTo>
                  <a:lnTo>
                    <a:pt x="357" y="467"/>
                  </a:lnTo>
                  <a:lnTo>
                    <a:pt x="335" y="470"/>
                  </a:lnTo>
                  <a:lnTo>
                    <a:pt x="86" y="470"/>
                  </a:lnTo>
                  <a:lnTo>
                    <a:pt x="63" y="467"/>
                  </a:lnTo>
                  <a:lnTo>
                    <a:pt x="43" y="458"/>
                  </a:lnTo>
                  <a:lnTo>
                    <a:pt x="26" y="444"/>
                  </a:lnTo>
                  <a:lnTo>
                    <a:pt x="12" y="427"/>
                  </a:lnTo>
                  <a:lnTo>
                    <a:pt x="3" y="406"/>
                  </a:lnTo>
                  <a:lnTo>
                    <a:pt x="0" y="384"/>
                  </a:lnTo>
                  <a:lnTo>
                    <a:pt x="0" y="111"/>
                  </a:lnTo>
                  <a:lnTo>
                    <a:pt x="3" y="89"/>
                  </a:lnTo>
                  <a:lnTo>
                    <a:pt x="12" y="68"/>
                  </a:lnTo>
                  <a:lnTo>
                    <a:pt x="26" y="51"/>
                  </a:lnTo>
                  <a:lnTo>
                    <a:pt x="43" y="37"/>
                  </a:lnTo>
                  <a:lnTo>
                    <a:pt x="63" y="28"/>
                  </a:lnTo>
                  <a:lnTo>
                    <a:pt x="86" y="25"/>
                  </a:lnTo>
                  <a:lnTo>
                    <a:pt x="335" y="25"/>
                  </a:lnTo>
                  <a:lnTo>
                    <a:pt x="358" y="28"/>
                  </a:lnTo>
                  <a:lnTo>
                    <a:pt x="378" y="38"/>
                  </a:lnTo>
                  <a:lnTo>
                    <a:pt x="396" y="52"/>
                  </a:lnTo>
                  <a:lnTo>
                    <a:pt x="409" y="70"/>
                  </a:lnTo>
                  <a:lnTo>
                    <a:pt x="452" y="19"/>
                  </a:lnTo>
                  <a:lnTo>
                    <a:pt x="465" y="7"/>
                  </a:lnTo>
                  <a:lnTo>
                    <a:pt x="480" y="1"/>
                  </a:lnTo>
                  <a:lnTo>
                    <a:pt x="4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Freeform 95">
              <a:extLst>
                <a:ext uri="{FF2B5EF4-FFF2-40B4-BE49-F238E27FC236}">
                  <a16:creationId xmlns:a16="http://schemas.microsoft.com/office/drawing/2014/main" id="{FD45AE1D-242C-8E44-AF54-FE40F7D3E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792413"/>
              <a:ext cx="169863" cy="17463"/>
            </a:xfrm>
            <a:custGeom>
              <a:avLst/>
              <a:gdLst>
                <a:gd name="T0" fmla="*/ 53 w 969"/>
                <a:gd name="T1" fmla="*/ 0 h 106"/>
                <a:gd name="T2" fmla="*/ 916 w 969"/>
                <a:gd name="T3" fmla="*/ 0 h 106"/>
                <a:gd name="T4" fmla="*/ 933 w 969"/>
                <a:gd name="T5" fmla="*/ 3 h 106"/>
                <a:gd name="T6" fmla="*/ 947 w 969"/>
                <a:gd name="T7" fmla="*/ 11 h 106"/>
                <a:gd name="T8" fmla="*/ 959 w 969"/>
                <a:gd name="T9" fmla="*/ 22 h 106"/>
                <a:gd name="T10" fmla="*/ 966 w 969"/>
                <a:gd name="T11" fmla="*/ 37 h 106"/>
                <a:gd name="T12" fmla="*/ 969 w 969"/>
                <a:gd name="T13" fmla="*/ 54 h 106"/>
                <a:gd name="T14" fmla="*/ 966 w 969"/>
                <a:gd name="T15" fmla="*/ 70 h 106"/>
                <a:gd name="T16" fmla="*/ 959 w 969"/>
                <a:gd name="T17" fmla="*/ 85 h 106"/>
                <a:gd name="T18" fmla="*/ 947 w 969"/>
                <a:gd name="T19" fmla="*/ 97 h 106"/>
                <a:gd name="T20" fmla="*/ 933 w 969"/>
                <a:gd name="T21" fmla="*/ 104 h 106"/>
                <a:gd name="T22" fmla="*/ 916 w 969"/>
                <a:gd name="T23" fmla="*/ 106 h 106"/>
                <a:gd name="T24" fmla="*/ 53 w 969"/>
                <a:gd name="T25" fmla="*/ 106 h 106"/>
                <a:gd name="T26" fmla="*/ 36 w 969"/>
                <a:gd name="T27" fmla="*/ 104 h 106"/>
                <a:gd name="T28" fmla="*/ 22 w 969"/>
                <a:gd name="T29" fmla="*/ 97 h 106"/>
                <a:gd name="T30" fmla="*/ 10 w 969"/>
                <a:gd name="T31" fmla="*/ 85 h 106"/>
                <a:gd name="T32" fmla="*/ 3 w 969"/>
                <a:gd name="T33" fmla="*/ 70 h 106"/>
                <a:gd name="T34" fmla="*/ 0 w 969"/>
                <a:gd name="T35" fmla="*/ 54 h 106"/>
                <a:gd name="T36" fmla="*/ 3 w 969"/>
                <a:gd name="T37" fmla="*/ 37 h 106"/>
                <a:gd name="T38" fmla="*/ 10 w 969"/>
                <a:gd name="T39" fmla="*/ 22 h 106"/>
                <a:gd name="T40" fmla="*/ 22 w 969"/>
                <a:gd name="T41" fmla="*/ 11 h 106"/>
                <a:gd name="T42" fmla="*/ 36 w 969"/>
                <a:gd name="T43" fmla="*/ 3 h 106"/>
                <a:gd name="T44" fmla="*/ 53 w 969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6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2"/>
                  </a:lnTo>
                  <a:lnTo>
                    <a:pt x="966" y="37"/>
                  </a:lnTo>
                  <a:lnTo>
                    <a:pt x="969" y="54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7"/>
                  </a:lnTo>
                  <a:lnTo>
                    <a:pt x="933" y="104"/>
                  </a:lnTo>
                  <a:lnTo>
                    <a:pt x="916" y="106"/>
                  </a:lnTo>
                  <a:lnTo>
                    <a:pt x="53" y="106"/>
                  </a:lnTo>
                  <a:lnTo>
                    <a:pt x="36" y="104"/>
                  </a:lnTo>
                  <a:lnTo>
                    <a:pt x="22" y="97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0" y="22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Freeform 96">
              <a:extLst>
                <a:ext uri="{FF2B5EF4-FFF2-40B4-BE49-F238E27FC236}">
                  <a16:creationId xmlns:a16="http://schemas.microsoft.com/office/drawing/2014/main" id="{CD6B6BDE-0AD2-B7FF-B4CC-004114C3C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882900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3 h 107"/>
                <a:gd name="T6" fmla="*/ 947 w 969"/>
                <a:gd name="T7" fmla="*/ 11 h 107"/>
                <a:gd name="T8" fmla="*/ 959 w 969"/>
                <a:gd name="T9" fmla="*/ 23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0 h 107"/>
                <a:gd name="T16" fmla="*/ 959 w 969"/>
                <a:gd name="T17" fmla="*/ 85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5 h 107"/>
                <a:gd name="T32" fmla="*/ 3 w 969"/>
                <a:gd name="T33" fmla="*/ 70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3 h 107"/>
                <a:gd name="T40" fmla="*/ 22 w 969"/>
                <a:gd name="T41" fmla="*/ 11 h 107"/>
                <a:gd name="T42" fmla="*/ 36 w 969"/>
                <a:gd name="T43" fmla="*/ 3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3"/>
                  </a:lnTo>
                  <a:lnTo>
                    <a:pt x="947" y="11"/>
                  </a:lnTo>
                  <a:lnTo>
                    <a:pt x="959" y="23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0"/>
                  </a:lnTo>
                  <a:lnTo>
                    <a:pt x="959" y="85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5"/>
                  </a:lnTo>
                  <a:lnTo>
                    <a:pt x="3" y="70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3"/>
                  </a:lnTo>
                  <a:lnTo>
                    <a:pt x="22" y="11"/>
                  </a:lnTo>
                  <a:lnTo>
                    <a:pt x="36" y="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Freeform 97">
              <a:extLst>
                <a:ext uri="{FF2B5EF4-FFF2-40B4-BE49-F238E27FC236}">
                  <a16:creationId xmlns:a16="http://schemas.microsoft.com/office/drawing/2014/main" id="{B27E7E8A-D7DC-AD9B-F2D3-A342FD128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919163" y="2974975"/>
              <a:ext cx="169863" cy="19050"/>
            </a:xfrm>
            <a:custGeom>
              <a:avLst/>
              <a:gdLst>
                <a:gd name="T0" fmla="*/ 53 w 969"/>
                <a:gd name="T1" fmla="*/ 0 h 107"/>
                <a:gd name="T2" fmla="*/ 916 w 969"/>
                <a:gd name="T3" fmla="*/ 0 h 107"/>
                <a:gd name="T4" fmla="*/ 933 w 969"/>
                <a:gd name="T5" fmla="*/ 2 h 107"/>
                <a:gd name="T6" fmla="*/ 947 w 969"/>
                <a:gd name="T7" fmla="*/ 10 h 107"/>
                <a:gd name="T8" fmla="*/ 959 w 969"/>
                <a:gd name="T9" fmla="*/ 22 h 107"/>
                <a:gd name="T10" fmla="*/ 966 w 969"/>
                <a:gd name="T11" fmla="*/ 36 h 107"/>
                <a:gd name="T12" fmla="*/ 969 w 969"/>
                <a:gd name="T13" fmla="*/ 53 h 107"/>
                <a:gd name="T14" fmla="*/ 966 w 969"/>
                <a:gd name="T15" fmla="*/ 71 h 107"/>
                <a:gd name="T16" fmla="*/ 959 w 969"/>
                <a:gd name="T17" fmla="*/ 84 h 107"/>
                <a:gd name="T18" fmla="*/ 947 w 969"/>
                <a:gd name="T19" fmla="*/ 96 h 107"/>
                <a:gd name="T20" fmla="*/ 933 w 969"/>
                <a:gd name="T21" fmla="*/ 103 h 107"/>
                <a:gd name="T22" fmla="*/ 916 w 969"/>
                <a:gd name="T23" fmla="*/ 107 h 107"/>
                <a:gd name="T24" fmla="*/ 53 w 969"/>
                <a:gd name="T25" fmla="*/ 107 h 107"/>
                <a:gd name="T26" fmla="*/ 36 w 969"/>
                <a:gd name="T27" fmla="*/ 103 h 107"/>
                <a:gd name="T28" fmla="*/ 22 w 969"/>
                <a:gd name="T29" fmla="*/ 96 h 107"/>
                <a:gd name="T30" fmla="*/ 10 w 969"/>
                <a:gd name="T31" fmla="*/ 84 h 107"/>
                <a:gd name="T32" fmla="*/ 3 w 969"/>
                <a:gd name="T33" fmla="*/ 71 h 107"/>
                <a:gd name="T34" fmla="*/ 0 w 969"/>
                <a:gd name="T35" fmla="*/ 53 h 107"/>
                <a:gd name="T36" fmla="*/ 3 w 969"/>
                <a:gd name="T37" fmla="*/ 36 h 107"/>
                <a:gd name="T38" fmla="*/ 10 w 969"/>
                <a:gd name="T39" fmla="*/ 22 h 107"/>
                <a:gd name="T40" fmla="*/ 22 w 969"/>
                <a:gd name="T41" fmla="*/ 10 h 107"/>
                <a:gd name="T42" fmla="*/ 36 w 969"/>
                <a:gd name="T43" fmla="*/ 2 h 107"/>
                <a:gd name="T44" fmla="*/ 53 w 969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69" h="107">
                  <a:moveTo>
                    <a:pt x="53" y="0"/>
                  </a:moveTo>
                  <a:lnTo>
                    <a:pt x="916" y="0"/>
                  </a:lnTo>
                  <a:lnTo>
                    <a:pt x="933" y="2"/>
                  </a:lnTo>
                  <a:lnTo>
                    <a:pt x="947" y="10"/>
                  </a:lnTo>
                  <a:lnTo>
                    <a:pt x="959" y="22"/>
                  </a:lnTo>
                  <a:lnTo>
                    <a:pt x="966" y="36"/>
                  </a:lnTo>
                  <a:lnTo>
                    <a:pt x="969" y="53"/>
                  </a:lnTo>
                  <a:lnTo>
                    <a:pt x="966" y="71"/>
                  </a:lnTo>
                  <a:lnTo>
                    <a:pt x="959" y="84"/>
                  </a:lnTo>
                  <a:lnTo>
                    <a:pt x="947" y="96"/>
                  </a:lnTo>
                  <a:lnTo>
                    <a:pt x="933" y="103"/>
                  </a:lnTo>
                  <a:lnTo>
                    <a:pt x="916" y="107"/>
                  </a:lnTo>
                  <a:lnTo>
                    <a:pt x="53" y="107"/>
                  </a:lnTo>
                  <a:lnTo>
                    <a:pt x="36" y="103"/>
                  </a:lnTo>
                  <a:lnTo>
                    <a:pt x="22" y="96"/>
                  </a:lnTo>
                  <a:lnTo>
                    <a:pt x="10" y="84"/>
                  </a:lnTo>
                  <a:lnTo>
                    <a:pt x="3" y="71"/>
                  </a:lnTo>
                  <a:lnTo>
                    <a:pt x="0" y="53"/>
                  </a:lnTo>
                  <a:lnTo>
                    <a:pt x="3" y="36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6" y="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55E0C4-EA22-ED36-38D7-D1981CA73EA2}"/>
              </a:ext>
            </a:extLst>
          </p:cNvPr>
          <p:cNvGrpSpPr/>
          <p:nvPr/>
        </p:nvGrpSpPr>
        <p:grpSpPr>
          <a:xfrm>
            <a:off x="5453148" y="1682198"/>
            <a:ext cx="420617" cy="431850"/>
            <a:chOff x="-1162050" y="2613025"/>
            <a:chExt cx="684212" cy="701675"/>
          </a:xfrm>
          <a:solidFill>
            <a:schemeClr val="tx1"/>
          </a:solidFill>
        </p:grpSpPr>
        <p:sp>
          <p:nvSpPr>
            <p:cNvPr id="17" name="Freeform 112">
              <a:extLst>
                <a:ext uri="{FF2B5EF4-FFF2-40B4-BE49-F238E27FC236}">
                  <a16:creationId xmlns:a16="http://schemas.microsoft.com/office/drawing/2014/main" id="{BEE74EE8-794F-1F8D-E084-2AB97A6F0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2613025"/>
              <a:ext cx="106362" cy="109538"/>
            </a:xfrm>
            <a:custGeom>
              <a:avLst/>
              <a:gdLst>
                <a:gd name="T0" fmla="*/ 267 w 535"/>
                <a:gd name="T1" fmla="*/ 0 h 479"/>
                <a:gd name="T2" fmla="*/ 267 w 535"/>
                <a:gd name="T3" fmla="*/ 0 h 479"/>
                <a:gd name="T4" fmla="*/ 311 w 535"/>
                <a:gd name="T5" fmla="*/ 3 h 479"/>
                <a:gd name="T6" fmla="*/ 352 w 535"/>
                <a:gd name="T7" fmla="*/ 12 h 479"/>
                <a:gd name="T8" fmla="*/ 390 w 535"/>
                <a:gd name="T9" fmla="*/ 27 h 479"/>
                <a:gd name="T10" fmla="*/ 425 w 535"/>
                <a:gd name="T11" fmla="*/ 47 h 479"/>
                <a:gd name="T12" fmla="*/ 456 w 535"/>
                <a:gd name="T13" fmla="*/ 71 h 479"/>
                <a:gd name="T14" fmla="*/ 483 w 535"/>
                <a:gd name="T15" fmla="*/ 99 h 479"/>
                <a:gd name="T16" fmla="*/ 504 w 535"/>
                <a:gd name="T17" fmla="*/ 130 h 479"/>
                <a:gd name="T18" fmla="*/ 521 w 535"/>
                <a:gd name="T19" fmla="*/ 164 h 479"/>
                <a:gd name="T20" fmla="*/ 531 w 535"/>
                <a:gd name="T21" fmla="*/ 201 h 479"/>
                <a:gd name="T22" fmla="*/ 535 w 535"/>
                <a:gd name="T23" fmla="*/ 240 h 479"/>
                <a:gd name="T24" fmla="*/ 531 w 535"/>
                <a:gd name="T25" fmla="*/ 279 h 479"/>
                <a:gd name="T26" fmla="*/ 521 w 535"/>
                <a:gd name="T27" fmla="*/ 316 h 479"/>
                <a:gd name="T28" fmla="*/ 504 w 535"/>
                <a:gd name="T29" fmla="*/ 350 h 479"/>
                <a:gd name="T30" fmla="*/ 483 w 535"/>
                <a:gd name="T31" fmla="*/ 381 h 479"/>
                <a:gd name="T32" fmla="*/ 456 w 535"/>
                <a:gd name="T33" fmla="*/ 410 h 479"/>
                <a:gd name="T34" fmla="*/ 425 w 535"/>
                <a:gd name="T35" fmla="*/ 433 h 479"/>
                <a:gd name="T36" fmla="*/ 390 w 535"/>
                <a:gd name="T37" fmla="*/ 453 h 479"/>
                <a:gd name="T38" fmla="*/ 352 w 535"/>
                <a:gd name="T39" fmla="*/ 467 h 479"/>
                <a:gd name="T40" fmla="*/ 311 w 535"/>
                <a:gd name="T41" fmla="*/ 476 h 479"/>
                <a:gd name="T42" fmla="*/ 267 w 535"/>
                <a:gd name="T43" fmla="*/ 479 h 479"/>
                <a:gd name="T44" fmla="*/ 224 w 535"/>
                <a:gd name="T45" fmla="*/ 476 h 479"/>
                <a:gd name="T46" fmla="*/ 183 w 535"/>
                <a:gd name="T47" fmla="*/ 467 h 479"/>
                <a:gd name="T48" fmla="*/ 145 w 535"/>
                <a:gd name="T49" fmla="*/ 453 h 479"/>
                <a:gd name="T50" fmla="*/ 110 w 535"/>
                <a:gd name="T51" fmla="*/ 433 h 479"/>
                <a:gd name="T52" fmla="*/ 79 w 535"/>
                <a:gd name="T53" fmla="*/ 410 h 479"/>
                <a:gd name="T54" fmla="*/ 52 w 535"/>
                <a:gd name="T55" fmla="*/ 381 h 479"/>
                <a:gd name="T56" fmla="*/ 30 w 535"/>
                <a:gd name="T57" fmla="*/ 350 h 479"/>
                <a:gd name="T58" fmla="*/ 14 w 535"/>
                <a:gd name="T59" fmla="*/ 316 h 479"/>
                <a:gd name="T60" fmla="*/ 4 w 535"/>
                <a:gd name="T61" fmla="*/ 279 h 479"/>
                <a:gd name="T62" fmla="*/ 0 w 535"/>
                <a:gd name="T63" fmla="*/ 240 h 479"/>
                <a:gd name="T64" fmla="*/ 4 w 535"/>
                <a:gd name="T65" fmla="*/ 201 h 479"/>
                <a:gd name="T66" fmla="*/ 14 w 535"/>
                <a:gd name="T67" fmla="*/ 164 h 479"/>
                <a:gd name="T68" fmla="*/ 30 w 535"/>
                <a:gd name="T69" fmla="*/ 130 h 479"/>
                <a:gd name="T70" fmla="*/ 52 w 535"/>
                <a:gd name="T71" fmla="*/ 99 h 479"/>
                <a:gd name="T72" fmla="*/ 79 w 535"/>
                <a:gd name="T73" fmla="*/ 71 h 479"/>
                <a:gd name="T74" fmla="*/ 110 w 535"/>
                <a:gd name="T75" fmla="*/ 47 h 479"/>
                <a:gd name="T76" fmla="*/ 145 w 535"/>
                <a:gd name="T77" fmla="*/ 27 h 479"/>
                <a:gd name="T78" fmla="*/ 183 w 535"/>
                <a:gd name="T79" fmla="*/ 12 h 479"/>
                <a:gd name="T80" fmla="*/ 224 w 535"/>
                <a:gd name="T81" fmla="*/ 3 h 479"/>
                <a:gd name="T82" fmla="*/ 267 w 535"/>
                <a:gd name="T83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5" h="479">
                  <a:moveTo>
                    <a:pt x="267" y="0"/>
                  </a:moveTo>
                  <a:lnTo>
                    <a:pt x="267" y="0"/>
                  </a:lnTo>
                  <a:lnTo>
                    <a:pt x="311" y="3"/>
                  </a:lnTo>
                  <a:lnTo>
                    <a:pt x="352" y="12"/>
                  </a:lnTo>
                  <a:lnTo>
                    <a:pt x="390" y="27"/>
                  </a:lnTo>
                  <a:lnTo>
                    <a:pt x="425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4"/>
                  </a:lnTo>
                  <a:lnTo>
                    <a:pt x="531" y="201"/>
                  </a:lnTo>
                  <a:lnTo>
                    <a:pt x="535" y="240"/>
                  </a:lnTo>
                  <a:lnTo>
                    <a:pt x="531" y="279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1"/>
                  </a:lnTo>
                  <a:lnTo>
                    <a:pt x="456" y="410"/>
                  </a:lnTo>
                  <a:lnTo>
                    <a:pt x="425" y="433"/>
                  </a:lnTo>
                  <a:lnTo>
                    <a:pt x="390" y="453"/>
                  </a:lnTo>
                  <a:lnTo>
                    <a:pt x="352" y="467"/>
                  </a:lnTo>
                  <a:lnTo>
                    <a:pt x="311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3" y="467"/>
                  </a:lnTo>
                  <a:lnTo>
                    <a:pt x="145" y="453"/>
                  </a:lnTo>
                  <a:lnTo>
                    <a:pt x="110" y="433"/>
                  </a:lnTo>
                  <a:lnTo>
                    <a:pt x="79" y="410"/>
                  </a:lnTo>
                  <a:lnTo>
                    <a:pt x="52" y="381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79"/>
                  </a:lnTo>
                  <a:lnTo>
                    <a:pt x="0" y="240"/>
                  </a:lnTo>
                  <a:lnTo>
                    <a:pt x="4" y="201"/>
                  </a:lnTo>
                  <a:lnTo>
                    <a:pt x="14" y="164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7"/>
                  </a:lnTo>
                  <a:lnTo>
                    <a:pt x="145" y="27"/>
                  </a:lnTo>
                  <a:lnTo>
                    <a:pt x="183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Freeform 113">
              <a:extLst>
                <a:ext uri="{FF2B5EF4-FFF2-40B4-BE49-F238E27FC236}">
                  <a16:creationId xmlns:a16="http://schemas.microsoft.com/office/drawing/2014/main" id="{7A791E87-3917-F5F5-8411-CC292DA06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-873125" y="3206750"/>
              <a:ext cx="106362" cy="107950"/>
            </a:xfrm>
            <a:custGeom>
              <a:avLst/>
              <a:gdLst>
                <a:gd name="T0" fmla="*/ 267 w 535"/>
                <a:gd name="T1" fmla="*/ 0 h 480"/>
                <a:gd name="T2" fmla="*/ 311 w 535"/>
                <a:gd name="T3" fmla="*/ 5 h 480"/>
                <a:gd name="T4" fmla="*/ 352 w 535"/>
                <a:gd name="T5" fmla="*/ 14 h 480"/>
                <a:gd name="T6" fmla="*/ 390 w 535"/>
                <a:gd name="T7" fmla="*/ 28 h 480"/>
                <a:gd name="T8" fmla="*/ 425 w 535"/>
                <a:gd name="T9" fmla="*/ 48 h 480"/>
                <a:gd name="T10" fmla="*/ 456 w 535"/>
                <a:gd name="T11" fmla="*/ 71 h 480"/>
                <a:gd name="T12" fmla="*/ 483 w 535"/>
                <a:gd name="T13" fmla="*/ 99 h 480"/>
                <a:gd name="T14" fmla="*/ 504 w 535"/>
                <a:gd name="T15" fmla="*/ 130 h 480"/>
                <a:gd name="T16" fmla="*/ 521 w 535"/>
                <a:gd name="T17" fmla="*/ 165 h 480"/>
                <a:gd name="T18" fmla="*/ 531 w 535"/>
                <a:gd name="T19" fmla="*/ 202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4 w 535"/>
                <a:gd name="T27" fmla="*/ 350 h 480"/>
                <a:gd name="T28" fmla="*/ 483 w 535"/>
                <a:gd name="T29" fmla="*/ 382 h 480"/>
                <a:gd name="T30" fmla="*/ 456 w 535"/>
                <a:gd name="T31" fmla="*/ 410 h 480"/>
                <a:gd name="T32" fmla="*/ 425 w 535"/>
                <a:gd name="T33" fmla="*/ 434 h 480"/>
                <a:gd name="T34" fmla="*/ 390 w 535"/>
                <a:gd name="T35" fmla="*/ 453 h 480"/>
                <a:gd name="T36" fmla="*/ 352 w 535"/>
                <a:gd name="T37" fmla="*/ 468 h 480"/>
                <a:gd name="T38" fmla="*/ 311 w 535"/>
                <a:gd name="T39" fmla="*/ 477 h 480"/>
                <a:gd name="T40" fmla="*/ 267 w 535"/>
                <a:gd name="T41" fmla="*/ 480 h 480"/>
                <a:gd name="T42" fmla="*/ 224 w 535"/>
                <a:gd name="T43" fmla="*/ 477 h 480"/>
                <a:gd name="T44" fmla="*/ 183 w 535"/>
                <a:gd name="T45" fmla="*/ 468 h 480"/>
                <a:gd name="T46" fmla="*/ 145 w 535"/>
                <a:gd name="T47" fmla="*/ 453 h 480"/>
                <a:gd name="T48" fmla="*/ 110 w 535"/>
                <a:gd name="T49" fmla="*/ 434 h 480"/>
                <a:gd name="T50" fmla="*/ 79 w 535"/>
                <a:gd name="T51" fmla="*/ 410 h 480"/>
                <a:gd name="T52" fmla="*/ 52 w 535"/>
                <a:gd name="T53" fmla="*/ 382 h 480"/>
                <a:gd name="T54" fmla="*/ 30 w 535"/>
                <a:gd name="T55" fmla="*/ 350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2 h 480"/>
                <a:gd name="T64" fmla="*/ 14 w 535"/>
                <a:gd name="T65" fmla="*/ 165 h 480"/>
                <a:gd name="T66" fmla="*/ 30 w 535"/>
                <a:gd name="T67" fmla="*/ 130 h 480"/>
                <a:gd name="T68" fmla="*/ 52 w 535"/>
                <a:gd name="T69" fmla="*/ 99 h 480"/>
                <a:gd name="T70" fmla="*/ 79 w 535"/>
                <a:gd name="T71" fmla="*/ 71 h 480"/>
                <a:gd name="T72" fmla="*/ 110 w 535"/>
                <a:gd name="T73" fmla="*/ 48 h 480"/>
                <a:gd name="T74" fmla="*/ 145 w 535"/>
                <a:gd name="T75" fmla="*/ 28 h 480"/>
                <a:gd name="T76" fmla="*/ 183 w 535"/>
                <a:gd name="T77" fmla="*/ 14 h 480"/>
                <a:gd name="T78" fmla="*/ 224 w 535"/>
                <a:gd name="T79" fmla="*/ 5 h 480"/>
                <a:gd name="T80" fmla="*/ 267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7" y="0"/>
                  </a:moveTo>
                  <a:lnTo>
                    <a:pt x="311" y="5"/>
                  </a:lnTo>
                  <a:lnTo>
                    <a:pt x="352" y="14"/>
                  </a:lnTo>
                  <a:lnTo>
                    <a:pt x="390" y="28"/>
                  </a:lnTo>
                  <a:lnTo>
                    <a:pt x="425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0"/>
                  </a:lnTo>
                  <a:lnTo>
                    <a:pt x="425" y="434"/>
                  </a:lnTo>
                  <a:lnTo>
                    <a:pt x="390" y="453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7" y="480"/>
                  </a:lnTo>
                  <a:lnTo>
                    <a:pt x="224" y="477"/>
                  </a:lnTo>
                  <a:lnTo>
                    <a:pt x="183" y="468"/>
                  </a:lnTo>
                  <a:lnTo>
                    <a:pt x="145" y="453"/>
                  </a:lnTo>
                  <a:lnTo>
                    <a:pt x="110" y="434"/>
                  </a:lnTo>
                  <a:lnTo>
                    <a:pt x="79" y="410"/>
                  </a:lnTo>
                  <a:lnTo>
                    <a:pt x="52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2" y="99"/>
                  </a:lnTo>
                  <a:lnTo>
                    <a:pt x="79" y="71"/>
                  </a:lnTo>
                  <a:lnTo>
                    <a:pt x="110" y="48"/>
                  </a:lnTo>
                  <a:lnTo>
                    <a:pt x="145" y="28"/>
                  </a:lnTo>
                  <a:lnTo>
                    <a:pt x="183" y="14"/>
                  </a:lnTo>
                  <a:lnTo>
                    <a:pt x="224" y="5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Freeform 114">
              <a:extLst>
                <a:ext uri="{FF2B5EF4-FFF2-40B4-BE49-F238E27FC236}">
                  <a16:creationId xmlns:a16="http://schemas.microsoft.com/office/drawing/2014/main" id="{D2B7F777-63EE-015F-0638-AD830489AA5E}"/>
                </a:ext>
              </a:extLst>
            </p:cNvPr>
            <p:cNvSpPr>
              <a:spLocks/>
            </p:cNvSpPr>
            <p:nvPr/>
          </p:nvSpPr>
          <p:spPr bwMode="auto">
            <a:xfrm>
              <a:off x="-584200" y="290988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4 h 480"/>
                <a:gd name="T4" fmla="*/ 351 w 534"/>
                <a:gd name="T5" fmla="*/ 13 h 480"/>
                <a:gd name="T6" fmla="*/ 389 w 534"/>
                <a:gd name="T7" fmla="*/ 28 h 480"/>
                <a:gd name="T8" fmla="*/ 424 w 534"/>
                <a:gd name="T9" fmla="*/ 47 h 480"/>
                <a:gd name="T10" fmla="*/ 455 w 534"/>
                <a:gd name="T11" fmla="*/ 71 h 480"/>
                <a:gd name="T12" fmla="*/ 482 w 534"/>
                <a:gd name="T13" fmla="*/ 99 h 480"/>
                <a:gd name="T14" fmla="*/ 504 w 534"/>
                <a:gd name="T15" fmla="*/ 130 h 480"/>
                <a:gd name="T16" fmla="*/ 520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0 w 534"/>
                <a:gd name="T25" fmla="*/ 316 h 480"/>
                <a:gd name="T26" fmla="*/ 504 w 534"/>
                <a:gd name="T27" fmla="*/ 351 h 480"/>
                <a:gd name="T28" fmla="*/ 482 w 534"/>
                <a:gd name="T29" fmla="*/ 382 h 480"/>
                <a:gd name="T30" fmla="*/ 455 w 534"/>
                <a:gd name="T31" fmla="*/ 411 h 480"/>
                <a:gd name="T32" fmla="*/ 424 w 534"/>
                <a:gd name="T33" fmla="*/ 434 h 480"/>
                <a:gd name="T34" fmla="*/ 389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30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30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3 h 480"/>
                <a:gd name="T78" fmla="*/ 224 w 534"/>
                <a:gd name="T79" fmla="*/ 4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89" y="28"/>
                  </a:lnTo>
                  <a:lnTo>
                    <a:pt x="424" y="47"/>
                  </a:lnTo>
                  <a:lnTo>
                    <a:pt x="455" y="71"/>
                  </a:lnTo>
                  <a:lnTo>
                    <a:pt x="482" y="99"/>
                  </a:lnTo>
                  <a:lnTo>
                    <a:pt x="504" y="130"/>
                  </a:lnTo>
                  <a:lnTo>
                    <a:pt x="520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0" y="316"/>
                  </a:lnTo>
                  <a:lnTo>
                    <a:pt x="504" y="351"/>
                  </a:lnTo>
                  <a:lnTo>
                    <a:pt x="482" y="382"/>
                  </a:lnTo>
                  <a:lnTo>
                    <a:pt x="455" y="411"/>
                  </a:lnTo>
                  <a:lnTo>
                    <a:pt x="424" y="434"/>
                  </a:lnTo>
                  <a:lnTo>
                    <a:pt x="389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Freeform 115">
              <a:extLst>
                <a:ext uri="{FF2B5EF4-FFF2-40B4-BE49-F238E27FC236}">
                  <a16:creationId xmlns:a16="http://schemas.microsoft.com/office/drawing/2014/main" id="{0B1AFDAE-146C-9CF3-EAD8-451010957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162050" y="2909888"/>
              <a:ext cx="106362" cy="109538"/>
            </a:xfrm>
            <a:custGeom>
              <a:avLst/>
              <a:gdLst>
                <a:gd name="T0" fmla="*/ 268 w 535"/>
                <a:gd name="T1" fmla="*/ 0 h 480"/>
                <a:gd name="T2" fmla="*/ 311 w 535"/>
                <a:gd name="T3" fmla="*/ 4 h 480"/>
                <a:gd name="T4" fmla="*/ 352 w 535"/>
                <a:gd name="T5" fmla="*/ 13 h 480"/>
                <a:gd name="T6" fmla="*/ 390 w 535"/>
                <a:gd name="T7" fmla="*/ 28 h 480"/>
                <a:gd name="T8" fmla="*/ 426 w 535"/>
                <a:gd name="T9" fmla="*/ 47 h 480"/>
                <a:gd name="T10" fmla="*/ 457 w 535"/>
                <a:gd name="T11" fmla="*/ 71 h 480"/>
                <a:gd name="T12" fmla="*/ 483 w 535"/>
                <a:gd name="T13" fmla="*/ 99 h 480"/>
                <a:gd name="T14" fmla="*/ 505 w 535"/>
                <a:gd name="T15" fmla="*/ 130 h 480"/>
                <a:gd name="T16" fmla="*/ 521 w 535"/>
                <a:gd name="T17" fmla="*/ 165 h 480"/>
                <a:gd name="T18" fmla="*/ 531 w 535"/>
                <a:gd name="T19" fmla="*/ 201 h 480"/>
                <a:gd name="T20" fmla="*/ 535 w 535"/>
                <a:gd name="T21" fmla="*/ 241 h 480"/>
                <a:gd name="T22" fmla="*/ 531 w 535"/>
                <a:gd name="T23" fmla="*/ 280 h 480"/>
                <a:gd name="T24" fmla="*/ 521 w 535"/>
                <a:gd name="T25" fmla="*/ 316 h 480"/>
                <a:gd name="T26" fmla="*/ 505 w 535"/>
                <a:gd name="T27" fmla="*/ 351 h 480"/>
                <a:gd name="T28" fmla="*/ 483 w 535"/>
                <a:gd name="T29" fmla="*/ 382 h 480"/>
                <a:gd name="T30" fmla="*/ 457 w 535"/>
                <a:gd name="T31" fmla="*/ 411 h 480"/>
                <a:gd name="T32" fmla="*/ 426 w 535"/>
                <a:gd name="T33" fmla="*/ 434 h 480"/>
                <a:gd name="T34" fmla="*/ 390 w 535"/>
                <a:gd name="T35" fmla="*/ 454 h 480"/>
                <a:gd name="T36" fmla="*/ 352 w 535"/>
                <a:gd name="T37" fmla="*/ 468 h 480"/>
                <a:gd name="T38" fmla="*/ 311 w 535"/>
                <a:gd name="T39" fmla="*/ 477 h 480"/>
                <a:gd name="T40" fmla="*/ 268 w 535"/>
                <a:gd name="T41" fmla="*/ 480 h 480"/>
                <a:gd name="T42" fmla="*/ 224 w 535"/>
                <a:gd name="T43" fmla="*/ 477 h 480"/>
                <a:gd name="T44" fmla="*/ 184 w 535"/>
                <a:gd name="T45" fmla="*/ 468 h 480"/>
                <a:gd name="T46" fmla="*/ 144 w 535"/>
                <a:gd name="T47" fmla="*/ 454 h 480"/>
                <a:gd name="T48" fmla="*/ 110 w 535"/>
                <a:gd name="T49" fmla="*/ 434 h 480"/>
                <a:gd name="T50" fmla="*/ 78 w 535"/>
                <a:gd name="T51" fmla="*/ 411 h 480"/>
                <a:gd name="T52" fmla="*/ 53 w 535"/>
                <a:gd name="T53" fmla="*/ 382 h 480"/>
                <a:gd name="T54" fmla="*/ 30 w 535"/>
                <a:gd name="T55" fmla="*/ 351 h 480"/>
                <a:gd name="T56" fmla="*/ 14 w 535"/>
                <a:gd name="T57" fmla="*/ 316 h 480"/>
                <a:gd name="T58" fmla="*/ 4 w 535"/>
                <a:gd name="T59" fmla="*/ 280 h 480"/>
                <a:gd name="T60" fmla="*/ 0 w 535"/>
                <a:gd name="T61" fmla="*/ 241 h 480"/>
                <a:gd name="T62" fmla="*/ 4 w 535"/>
                <a:gd name="T63" fmla="*/ 201 h 480"/>
                <a:gd name="T64" fmla="*/ 14 w 535"/>
                <a:gd name="T65" fmla="*/ 165 h 480"/>
                <a:gd name="T66" fmla="*/ 30 w 535"/>
                <a:gd name="T67" fmla="*/ 130 h 480"/>
                <a:gd name="T68" fmla="*/ 53 w 535"/>
                <a:gd name="T69" fmla="*/ 99 h 480"/>
                <a:gd name="T70" fmla="*/ 78 w 535"/>
                <a:gd name="T71" fmla="*/ 71 h 480"/>
                <a:gd name="T72" fmla="*/ 110 w 535"/>
                <a:gd name="T73" fmla="*/ 47 h 480"/>
                <a:gd name="T74" fmla="*/ 144 w 535"/>
                <a:gd name="T75" fmla="*/ 28 h 480"/>
                <a:gd name="T76" fmla="*/ 184 w 535"/>
                <a:gd name="T77" fmla="*/ 13 h 480"/>
                <a:gd name="T78" fmla="*/ 224 w 535"/>
                <a:gd name="T79" fmla="*/ 4 h 480"/>
                <a:gd name="T80" fmla="*/ 268 w 535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5" h="480">
                  <a:moveTo>
                    <a:pt x="268" y="0"/>
                  </a:moveTo>
                  <a:lnTo>
                    <a:pt x="311" y="4"/>
                  </a:lnTo>
                  <a:lnTo>
                    <a:pt x="352" y="13"/>
                  </a:lnTo>
                  <a:lnTo>
                    <a:pt x="390" y="28"/>
                  </a:lnTo>
                  <a:lnTo>
                    <a:pt x="426" y="47"/>
                  </a:lnTo>
                  <a:lnTo>
                    <a:pt x="457" y="71"/>
                  </a:lnTo>
                  <a:lnTo>
                    <a:pt x="483" y="99"/>
                  </a:lnTo>
                  <a:lnTo>
                    <a:pt x="505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5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5" y="351"/>
                  </a:lnTo>
                  <a:lnTo>
                    <a:pt x="483" y="382"/>
                  </a:lnTo>
                  <a:lnTo>
                    <a:pt x="457" y="411"/>
                  </a:lnTo>
                  <a:lnTo>
                    <a:pt x="426" y="434"/>
                  </a:lnTo>
                  <a:lnTo>
                    <a:pt x="390" y="454"/>
                  </a:lnTo>
                  <a:lnTo>
                    <a:pt x="352" y="468"/>
                  </a:lnTo>
                  <a:lnTo>
                    <a:pt x="311" y="477"/>
                  </a:lnTo>
                  <a:lnTo>
                    <a:pt x="268" y="480"/>
                  </a:lnTo>
                  <a:lnTo>
                    <a:pt x="224" y="477"/>
                  </a:lnTo>
                  <a:lnTo>
                    <a:pt x="184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3" y="382"/>
                  </a:lnTo>
                  <a:lnTo>
                    <a:pt x="30" y="351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1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3" y="99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8"/>
                  </a:lnTo>
                  <a:lnTo>
                    <a:pt x="184" y="13"/>
                  </a:lnTo>
                  <a:lnTo>
                    <a:pt x="224" y="4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Freeform 116">
              <a:extLst>
                <a:ext uri="{FF2B5EF4-FFF2-40B4-BE49-F238E27FC236}">
                  <a16:creationId xmlns:a16="http://schemas.microsoft.com/office/drawing/2014/main" id="{FF18B60D-676D-9D33-82B9-6C0516099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41400" y="2738438"/>
              <a:ext cx="441325" cy="452438"/>
            </a:xfrm>
            <a:custGeom>
              <a:avLst/>
              <a:gdLst>
                <a:gd name="T0" fmla="*/ 1222 w 2224"/>
                <a:gd name="T1" fmla="*/ 181 h 1997"/>
                <a:gd name="T2" fmla="*/ 1148 w 2224"/>
                <a:gd name="T3" fmla="*/ 523 h 1997"/>
                <a:gd name="T4" fmla="*/ 1263 w 2224"/>
                <a:gd name="T5" fmla="*/ 541 h 1997"/>
                <a:gd name="T6" fmla="*/ 1368 w 2224"/>
                <a:gd name="T7" fmla="*/ 580 h 1997"/>
                <a:gd name="T8" fmla="*/ 1463 w 2224"/>
                <a:gd name="T9" fmla="*/ 638 h 1997"/>
                <a:gd name="T10" fmla="*/ 1678 w 2224"/>
                <a:gd name="T11" fmla="*/ 350 h 1997"/>
                <a:gd name="T12" fmla="*/ 1833 w 2224"/>
                <a:gd name="T13" fmla="*/ 491 h 1997"/>
                <a:gd name="T14" fmla="*/ 1514 w 2224"/>
                <a:gd name="T15" fmla="*/ 682 h 1997"/>
                <a:gd name="T16" fmla="*/ 1581 w 2224"/>
                <a:gd name="T17" fmla="*/ 766 h 1997"/>
                <a:gd name="T18" fmla="*/ 1627 w 2224"/>
                <a:gd name="T19" fmla="*/ 862 h 1997"/>
                <a:gd name="T20" fmla="*/ 1650 w 2224"/>
                <a:gd name="T21" fmla="*/ 967 h 1997"/>
                <a:gd name="T22" fmla="*/ 2023 w 2224"/>
                <a:gd name="T23" fmla="*/ 899 h 1997"/>
                <a:gd name="T24" fmla="*/ 2023 w 2224"/>
                <a:gd name="T25" fmla="*/ 1098 h 1997"/>
                <a:gd name="T26" fmla="*/ 1651 w 2224"/>
                <a:gd name="T27" fmla="*/ 1031 h 1997"/>
                <a:gd name="T28" fmla="*/ 1636 w 2224"/>
                <a:gd name="T29" fmla="*/ 1123 h 1997"/>
                <a:gd name="T30" fmla="*/ 1603 w 2224"/>
                <a:gd name="T31" fmla="*/ 1210 h 1997"/>
                <a:gd name="T32" fmla="*/ 1553 w 2224"/>
                <a:gd name="T33" fmla="*/ 1287 h 1997"/>
                <a:gd name="T34" fmla="*/ 1781 w 2224"/>
                <a:gd name="T35" fmla="*/ 1554 h 1997"/>
                <a:gd name="T36" fmla="*/ 1897 w 2224"/>
                <a:gd name="T37" fmla="*/ 1705 h 1997"/>
                <a:gd name="T38" fmla="*/ 1730 w 2224"/>
                <a:gd name="T39" fmla="*/ 1599 h 1997"/>
                <a:gd name="T40" fmla="*/ 1433 w 2224"/>
                <a:gd name="T41" fmla="*/ 1397 h 1997"/>
                <a:gd name="T42" fmla="*/ 1347 w 2224"/>
                <a:gd name="T43" fmla="*/ 1444 h 1997"/>
                <a:gd name="T44" fmla="*/ 1251 w 2224"/>
                <a:gd name="T45" fmla="*/ 1476 h 1997"/>
                <a:gd name="T46" fmla="*/ 1148 w 2224"/>
                <a:gd name="T47" fmla="*/ 1491 h 1997"/>
                <a:gd name="T48" fmla="*/ 1222 w 2224"/>
                <a:gd name="T49" fmla="*/ 1816 h 1997"/>
                <a:gd name="T50" fmla="*/ 1001 w 2224"/>
                <a:gd name="T51" fmla="*/ 1816 h 1997"/>
                <a:gd name="T52" fmla="*/ 1076 w 2224"/>
                <a:gd name="T53" fmla="*/ 1491 h 1997"/>
                <a:gd name="T54" fmla="*/ 972 w 2224"/>
                <a:gd name="T55" fmla="*/ 1476 h 1997"/>
                <a:gd name="T56" fmla="*/ 876 w 2224"/>
                <a:gd name="T57" fmla="*/ 1444 h 1997"/>
                <a:gd name="T58" fmla="*/ 788 w 2224"/>
                <a:gd name="T59" fmla="*/ 1397 h 1997"/>
                <a:gd name="T60" fmla="*/ 492 w 2224"/>
                <a:gd name="T61" fmla="*/ 1599 h 1997"/>
                <a:gd name="T62" fmla="*/ 324 w 2224"/>
                <a:gd name="T63" fmla="*/ 1705 h 1997"/>
                <a:gd name="T64" fmla="*/ 442 w 2224"/>
                <a:gd name="T65" fmla="*/ 1554 h 1997"/>
                <a:gd name="T66" fmla="*/ 665 w 2224"/>
                <a:gd name="T67" fmla="*/ 1280 h 1997"/>
                <a:gd name="T68" fmla="*/ 609 w 2224"/>
                <a:gd name="T69" fmla="*/ 1189 h 1997"/>
                <a:gd name="T70" fmla="*/ 578 w 2224"/>
                <a:gd name="T71" fmla="*/ 1086 h 1997"/>
                <a:gd name="T72" fmla="*/ 201 w 2224"/>
                <a:gd name="T73" fmla="*/ 1031 h 1997"/>
                <a:gd name="T74" fmla="*/ 0 w 2224"/>
                <a:gd name="T75" fmla="*/ 999 h 1997"/>
                <a:gd name="T76" fmla="*/ 201 w 2224"/>
                <a:gd name="T77" fmla="*/ 967 h 1997"/>
                <a:gd name="T78" fmla="*/ 581 w 2224"/>
                <a:gd name="T79" fmla="*/ 912 h 1997"/>
                <a:gd name="T80" fmla="*/ 616 w 2224"/>
                <a:gd name="T81" fmla="*/ 812 h 1997"/>
                <a:gd name="T82" fmla="*/ 673 w 2224"/>
                <a:gd name="T83" fmla="*/ 722 h 1997"/>
                <a:gd name="T84" fmla="*/ 442 w 2224"/>
                <a:gd name="T85" fmla="*/ 443 h 1997"/>
                <a:gd name="T86" fmla="*/ 324 w 2224"/>
                <a:gd name="T87" fmla="*/ 293 h 1997"/>
                <a:gd name="T88" fmla="*/ 492 w 2224"/>
                <a:gd name="T89" fmla="*/ 397 h 1997"/>
                <a:gd name="T90" fmla="*/ 805 w 2224"/>
                <a:gd name="T91" fmla="*/ 607 h 1997"/>
                <a:gd name="T92" fmla="*/ 905 w 2224"/>
                <a:gd name="T93" fmla="*/ 558 h 1997"/>
                <a:gd name="T94" fmla="*/ 1017 w 2224"/>
                <a:gd name="T95" fmla="*/ 529 h 1997"/>
                <a:gd name="T96" fmla="*/ 1076 w 2224"/>
                <a:gd name="T97" fmla="*/ 181 h 1997"/>
                <a:gd name="T98" fmla="*/ 1111 w 2224"/>
                <a:gd name="T99" fmla="*/ 0 h 19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24" h="1997">
                  <a:moveTo>
                    <a:pt x="1111" y="0"/>
                  </a:moveTo>
                  <a:lnTo>
                    <a:pt x="1222" y="181"/>
                  </a:lnTo>
                  <a:lnTo>
                    <a:pt x="1148" y="181"/>
                  </a:lnTo>
                  <a:lnTo>
                    <a:pt x="1148" y="523"/>
                  </a:lnTo>
                  <a:lnTo>
                    <a:pt x="1206" y="529"/>
                  </a:lnTo>
                  <a:lnTo>
                    <a:pt x="1263" y="541"/>
                  </a:lnTo>
                  <a:lnTo>
                    <a:pt x="1317" y="558"/>
                  </a:lnTo>
                  <a:lnTo>
                    <a:pt x="1368" y="580"/>
                  </a:lnTo>
                  <a:lnTo>
                    <a:pt x="1418" y="607"/>
                  </a:lnTo>
                  <a:lnTo>
                    <a:pt x="1463" y="638"/>
                  </a:lnTo>
                  <a:lnTo>
                    <a:pt x="1730" y="397"/>
                  </a:lnTo>
                  <a:lnTo>
                    <a:pt x="1678" y="350"/>
                  </a:lnTo>
                  <a:lnTo>
                    <a:pt x="1897" y="293"/>
                  </a:lnTo>
                  <a:lnTo>
                    <a:pt x="1833" y="491"/>
                  </a:lnTo>
                  <a:lnTo>
                    <a:pt x="1781" y="443"/>
                  </a:lnTo>
                  <a:lnTo>
                    <a:pt x="1514" y="682"/>
                  </a:lnTo>
                  <a:lnTo>
                    <a:pt x="1550" y="722"/>
                  </a:lnTo>
                  <a:lnTo>
                    <a:pt x="1581" y="766"/>
                  </a:lnTo>
                  <a:lnTo>
                    <a:pt x="1607" y="813"/>
                  </a:lnTo>
                  <a:lnTo>
                    <a:pt x="1627" y="862"/>
                  </a:lnTo>
                  <a:lnTo>
                    <a:pt x="1642" y="913"/>
                  </a:lnTo>
                  <a:lnTo>
                    <a:pt x="1650" y="967"/>
                  </a:lnTo>
                  <a:lnTo>
                    <a:pt x="2023" y="967"/>
                  </a:lnTo>
                  <a:lnTo>
                    <a:pt x="2023" y="899"/>
                  </a:lnTo>
                  <a:lnTo>
                    <a:pt x="2224" y="999"/>
                  </a:lnTo>
                  <a:lnTo>
                    <a:pt x="2023" y="1098"/>
                  </a:lnTo>
                  <a:lnTo>
                    <a:pt x="2023" y="1031"/>
                  </a:lnTo>
                  <a:lnTo>
                    <a:pt x="1651" y="1031"/>
                  </a:lnTo>
                  <a:lnTo>
                    <a:pt x="1646" y="1078"/>
                  </a:lnTo>
                  <a:lnTo>
                    <a:pt x="1636" y="1123"/>
                  </a:lnTo>
                  <a:lnTo>
                    <a:pt x="1622" y="1168"/>
                  </a:lnTo>
                  <a:lnTo>
                    <a:pt x="1603" y="1210"/>
                  </a:lnTo>
                  <a:lnTo>
                    <a:pt x="1580" y="1249"/>
                  </a:lnTo>
                  <a:lnTo>
                    <a:pt x="1553" y="1287"/>
                  </a:lnTo>
                  <a:lnTo>
                    <a:pt x="1522" y="1322"/>
                  </a:lnTo>
                  <a:lnTo>
                    <a:pt x="1781" y="1554"/>
                  </a:lnTo>
                  <a:lnTo>
                    <a:pt x="1833" y="1506"/>
                  </a:lnTo>
                  <a:lnTo>
                    <a:pt x="1897" y="1705"/>
                  </a:lnTo>
                  <a:lnTo>
                    <a:pt x="1678" y="1646"/>
                  </a:lnTo>
                  <a:lnTo>
                    <a:pt x="1730" y="1599"/>
                  </a:lnTo>
                  <a:lnTo>
                    <a:pt x="1473" y="1369"/>
                  </a:lnTo>
                  <a:lnTo>
                    <a:pt x="1433" y="1397"/>
                  </a:lnTo>
                  <a:lnTo>
                    <a:pt x="1391" y="1422"/>
                  </a:lnTo>
                  <a:lnTo>
                    <a:pt x="1347" y="1444"/>
                  </a:lnTo>
                  <a:lnTo>
                    <a:pt x="1300" y="1462"/>
                  </a:lnTo>
                  <a:lnTo>
                    <a:pt x="1251" y="1476"/>
                  </a:lnTo>
                  <a:lnTo>
                    <a:pt x="1200" y="1485"/>
                  </a:lnTo>
                  <a:lnTo>
                    <a:pt x="1148" y="1491"/>
                  </a:lnTo>
                  <a:lnTo>
                    <a:pt x="1148" y="1816"/>
                  </a:lnTo>
                  <a:lnTo>
                    <a:pt x="1222" y="1816"/>
                  </a:lnTo>
                  <a:lnTo>
                    <a:pt x="1111" y="1997"/>
                  </a:lnTo>
                  <a:lnTo>
                    <a:pt x="1001" y="1816"/>
                  </a:lnTo>
                  <a:lnTo>
                    <a:pt x="1076" y="1816"/>
                  </a:lnTo>
                  <a:lnTo>
                    <a:pt x="1076" y="1491"/>
                  </a:lnTo>
                  <a:lnTo>
                    <a:pt x="1022" y="1485"/>
                  </a:lnTo>
                  <a:lnTo>
                    <a:pt x="972" y="1476"/>
                  </a:lnTo>
                  <a:lnTo>
                    <a:pt x="923" y="1462"/>
                  </a:lnTo>
                  <a:lnTo>
                    <a:pt x="876" y="1444"/>
                  </a:lnTo>
                  <a:lnTo>
                    <a:pt x="831" y="1422"/>
                  </a:lnTo>
                  <a:lnTo>
                    <a:pt x="788" y="1397"/>
                  </a:lnTo>
                  <a:lnTo>
                    <a:pt x="749" y="1369"/>
                  </a:lnTo>
                  <a:lnTo>
                    <a:pt x="492" y="1599"/>
                  </a:lnTo>
                  <a:lnTo>
                    <a:pt x="546" y="1647"/>
                  </a:lnTo>
                  <a:lnTo>
                    <a:pt x="324" y="1705"/>
                  </a:lnTo>
                  <a:lnTo>
                    <a:pt x="389" y="1506"/>
                  </a:lnTo>
                  <a:lnTo>
                    <a:pt x="442" y="1554"/>
                  </a:lnTo>
                  <a:lnTo>
                    <a:pt x="700" y="1321"/>
                  </a:lnTo>
                  <a:lnTo>
                    <a:pt x="665" y="1280"/>
                  </a:lnTo>
                  <a:lnTo>
                    <a:pt x="635" y="1236"/>
                  </a:lnTo>
                  <a:lnTo>
                    <a:pt x="609" y="1189"/>
                  </a:lnTo>
                  <a:lnTo>
                    <a:pt x="590" y="1138"/>
                  </a:lnTo>
                  <a:lnTo>
                    <a:pt x="578" y="1086"/>
                  </a:lnTo>
                  <a:lnTo>
                    <a:pt x="571" y="1031"/>
                  </a:lnTo>
                  <a:lnTo>
                    <a:pt x="201" y="1031"/>
                  </a:lnTo>
                  <a:lnTo>
                    <a:pt x="201" y="1098"/>
                  </a:lnTo>
                  <a:lnTo>
                    <a:pt x="0" y="999"/>
                  </a:lnTo>
                  <a:lnTo>
                    <a:pt x="201" y="899"/>
                  </a:lnTo>
                  <a:lnTo>
                    <a:pt x="201" y="967"/>
                  </a:lnTo>
                  <a:lnTo>
                    <a:pt x="572" y="967"/>
                  </a:lnTo>
                  <a:lnTo>
                    <a:pt x="581" y="912"/>
                  </a:lnTo>
                  <a:lnTo>
                    <a:pt x="596" y="861"/>
                  </a:lnTo>
                  <a:lnTo>
                    <a:pt x="616" y="812"/>
                  </a:lnTo>
                  <a:lnTo>
                    <a:pt x="641" y="765"/>
                  </a:lnTo>
                  <a:lnTo>
                    <a:pt x="673" y="722"/>
                  </a:lnTo>
                  <a:lnTo>
                    <a:pt x="709" y="682"/>
                  </a:lnTo>
                  <a:lnTo>
                    <a:pt x="442" y="443"/>
                  </a:lnTo>
                  <a:lnTo>
                    <a:pt x="389" y="491"/>
                  </a:lnTo>
                  <a:lnTo>
                    <a:pt x="324" y="293"/>
                  </a:lnTo>
                  <a:lnTo>
                    <a:pt x="546" y="350"/>
                  </a:lnTo>
                  <a:lnTo>
                    <a:pt x="492" y="397"/>
                  </a:lnTo>
                  <a:lnTo>
                    <a:pt x="760" y="638"/>
                  </a:lnTo>
                  <a:lnTo>
                    <a:pt x="805" y="607"/>
                  </a:lnTo>
                  <a:lnTo>
                    <a:pt x="853" y="580"/>
                  </a:lnTo>
                  <a:lnTo>
                    <a:pt x="905" y="558"/>
                  </a:lnTo>
                  <a:lnTo>
                    <a:pt x="960" y="541"/>
                  </a:lnTo>
                  <a:lnTo>
                    <a:pt x="1017" y="529"/>
                  </a:lnTo>
                  <a:lnTo>
                    <a:pt x="1076" y="523"/>
                  </a:lnTo>
                  <a:lnTo>
                    <a:pt x="1076" y="181"/>
                  </a:lnTo>
                  <a:lnTo>
                    <a:pt x="1001" y="181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Freeform 117">
              <a:extLst>
                <a:ext uri="{FF2B5EF4-FFF2-40B4-BE49-F238E27FC236}">
                  <a16:creationId xmlns:a16="http://schemas.microsoft.com/office/drawing/2014/main" id="{E8A4095F-0F75-D3A8-0620-27753BF9D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2700338"/>
              <a:ext cx="104775" cy="109538"/>
            </a:xfrm>
            <a:custGeom>
              <a:avLst/>
              <a:gdLst>
                <a:gd name="T0" fmla="*/ 267 w 534"/>
                <a:gd name="T1" fmla="*/ 0 h 479"/>
                <a:gd name="T2" fmla="*/ 310 w 534"/>
                <a:gd name="T3" fmla="*/ 3 h 479"/>
                <a:gd name="T4" fmla="*/ 351 w 534"/>
                <a:gd name="T5" fmla="*/ 12 h 479"/>
                <a:gd name="T6" fmla="*/ 390 w 534"/>
                <a:gd name="T7" fmla="*/ 27 h 479"/>
                <a:gd name="T8" fmla="*/ 424 w 534"/>
                <a:gd name="T9" fmla="*/ 47 h 479"/>
                <a:gd name="T10" fmla="*/ 456 w 534"/>
                <a:gd name="T11" fmla="*/ 71 h 479"/>
                <a:gd name="T12" fmla="*/ 483 w 534"/>
                <a:gd name="T13" fmla="*/ 98 h 479"/>
                <a:gd name="T14" fmla="*/ 504 w 534"/>
                <a:gd name="T15" fmla="*/ 129 h 479"/>
                <a:gd name="T16" fmla="*/ 521 w 534"/>
                <a:gd name="T17" fmla="*/ 164 h 479"/>
                <a:gd name="T18" fmla="*/ 531 w 534"/>
                <a:gd name="T19" fmla="*/ 200 h 479"/>
                <a:gd name="T20" fmla="*/ 534 w 534"/>
                <a:gd name="T21" fmla="*/ 240 h 479"/>
                <a:gd name="T22" fmla="*/ 531 w 534"/>
                <a:gd name="T23" fmla="*/ 278 h 479"/>
                <a:gd name="T24" fmla="*/ 521 w 534"/>
                <a:gd name="T25" fmla="*/ 315 h 479"/>
                <a:gd name="T26" fmla="*/ 504 w 534"/>
                <a:gd name="T27" fmla="*/ 349 h 479"/>
                <a:gd name="T28" fmla="*/ 483 w 534"/>
                <a:gd name="T29" fmla="*/ 380 h 479"/>
                <a:gd name="T30" fmla="*/ 456 w 534"/>
                <a:gd name="T31" fmla="*/ 409 h 479"/>
                <a:gd name="T32" fmla="*/ 424 w 534"/>
                <a:gd name="T33" fmla="*/ 433 h 479"/>
                <a:gd name="T34" fmla="*/ 390 w 534"/>
                <a:gd name="T35" fmla="*/ 453 h 479"/>
                <a:gd name="T36" fmla="*/ 351 w 534"/>
                <a:gd name="T37" fmla="*/ 467 h 479"/>
                <a:gd name="T38" fmla="*/ 310 w 534"/>
                <a:gd name="T39" fmla="*/ 476 h 479"/>
                <a:gd name="T40" fmla="*/ 267 w 534"/>
                <a:gd name="T41" fmla="*/ 479 h 479"/>
                <a:gd name="T42" fmla="*/ 224 w 534"/>
                <a:gd name="T43" fmla="*/ 476 h 479"/>
                <a:gd name="T44" fmla="*/ 182 w 534"/>
                <a:gd name="T45" fmla="*/ 467 h 479"/>
                <a:gd name="T46" fmla="*/ 144 w 534"/>
                <a:gd name="T47" fmla="*/ 453 h 479"/>
                <a:gd name="T48" fmla="*/ 110 w 534"/>
                <a:gd name="T49" fmla="*/ 433 h 479"/>
                <a:gd name="T50" fmla="*/ 78 w 534"/>
                <a:gd name="T51" fmla="*/ 409 h 479"/>
                <a:gd name="T52" fmla="*/ 51 w 534"/>
                <a:gd name="T53" fmla="*/ 380 h 479"/>
                <a:gd name="T54" fmla="*/ 30 w 534"/>
                <a:gd name="T55" fmla="*/ 349 h 479"/>
                <a:gd name="T56" fmla="*/ 13 w 534"/>
                <a:gd name="T57" fmla="*/ 315 h 479"/>
                <a:gd name="T58" fmla="*/ 3 w 534"/>
                <a:gd name="T59" fmla="*/ 278 h 479"/>
                <a:gd name="T60" fmla="*/ 0 w 534"/>
                <a:gd name="T61" fmla="*/ 240 h 479"/>
                <a:gd name="T62" fmla="*/ 3 w 534"/>
                <a:gd name="T63" fmla="*/ 200 h 479"/>
                <a:gd name="T64" fmla="*/ 13 w 534"/>
                <a:gd name="T65" fmla="*/ 164 h 479"/>
                <a:gd name="T66" fmla="*/ 30 w 534"/>
                <a:gd name="T67" fmla="*/ 129 h 479"/>
                <a:gd name="T68" fmla="*/ 51 w 534"/>
                <a:gd name="T69" fmla="*/ 98 h 479"/>
                <a:gd name="T70" fmla="*/ 78 w 534"/>
                <a:gd name="T71" fmla="*/ 71 h 479"/>
                <a:gd name="T72" fmla="*/ 110 w 534"/>
                <a:gd name="T73" fmla="*/ 47 h 479"/>
                <a:gd name="T74" fmla="*/ 144 w 534"/>
                <a:gd name="T75" fmla="*/ 27 h 479"/>
                <a:gd name="T76" fmla="*/ 182 w 534"/>
                <a:gd name="T77" fmla="*/ 12 h 479"/>
                <a:gd name="T78" fmla="*/ 224 w 534"/>
                <a:gd name="T79" fmla="*/ 3 h 479"/>
                <a:gd name="T80" fmla="*/ 267 w 534"/>
                <a:gd name="T81" fmla="*/ 0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79">
                  <a:moveTo>
                    <a:pt x="267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7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8"/>
                  </a:lnTo>
                  <a:lnTo>
                    <a:pt x="504" y="129"/>
                  </a:lnTo>
                  <a:lnTo>
                    <a:pt x="521" y="164"/>
                  </a:lnTo>
                  <a:lnTo>
                    <a:pt x="531" y="200"/>
                  </a:lnTo>
                  <a:lnTo>
                    <a:pt x="534" y="240"/>
                  </a:lnTo>
                  <a:lnTo>
                    <a:pt x="531" y="278"/>
                  </a:lnTo>
                  <a:lnTo>
                    <a:pt x="521" y="315"/>
                  </a:lnTo>
                  <a:lnTo>
                    <a:pt x="504" y="349"/>
                  </a:lnTo>
                  <a:lnTo>
                    <a:pt x="483" y="380"/>
                  </a:lnTo>
                  <a:lnTo>
                    <a:pt x="456" y="409"/>
                  </a:lnTo>
                  <a:lnTo>
                    <a:pt x="424" y="433"/>
                  </a:lnTo>
                  <a:lnTo>
                    <a:pt x="390" y="453"/>
                  </a:lnTo>
                  <a:lnTo>
                    <a:pt x="351" y="467"/>
                  </a:lnTo>
                  <a:lnTo>
                    <a:pt x="310" y="476"/>
                  </a:lnTo>
                  <a:lnTo>
                    <a:pt x="267" y="479"/>
                  </a:lnTo>
                  <a:lnTo>
                    <a:pt x="224" y="476"/>
                  </a:lnTo>
                  <a:lnTo>
                    <a:pt x="182" y="467"/>
                  </a:lnTo>
                  <a:lnTo>
                    <a:pt x="144" y="453"/>
                  </a:lnTo>
                  <a:lnTo>
                    <a:pt x="110" y="433"/>
                  </a:lnTo>
                  <a:lnTo>
                    <a:pt x="78" y="409"/>
                  </a:lnTo>
                  <a:lnTo>
                    <a:pt x="51" y="380"/>
                  </a:lnTo>
                  <a:lnTo>
                    <a:pt x="30" y="349"/>
                  </a:lnTo>
                  <a:lnTo>
                    <a:pt x="13" y="315"/>
                  </a:lnTo>
                  <a:lnTo>
                    <a:pt x="3" y="278"/>
                  </a:lnTo>
                  <a:lnTo>
                    <a:pt x="0" y="240"/>
                  </a:lnTo>
                  <a:lnTo>
                    <a:pt x="3" y="200"/>
                  </a:lnTo>
                  <a:lnTo>
                    <a:pt x="13" y="164"/>
                  </a:lnTo>
                  <a:lnTo>
                    <a:pt x="30" y="129"/>
                  </a:lnTo>
                  <a:lnTo>
                    <a:pt x="51" y="98"/>
                  </a:lnTo>
                  <a:lnTo>
                    <a:pt x="78" y="71"/>
                  </a:lnTo>
                  <a:lnTo>
                    <a:pt x="110" y="47"/>
                  </a:lnTo>
                  <a:lnTo>
                    <a:pt x="144" y="27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Freeform 118">
              <a:extLst>
                <a:ext uri="{FF2B5EF4-FFF2-40B4-BE49-F238E27FC236}">
                  <a16:creationId xmlns:a16="http://schemas.microsoft.com/office/drawing/2014/main" id="{B6BF7233-6D79-A2E3-0AB1-8DC09590C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3119438"/>
              <a:ext cx="106362" cy="109538"/>
            </a:xfrm>
            <a:custGeom>
              <a:avLst/>
              <a:gdLst>
                <a:gd name="T0" fmla="*/ 266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6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09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4 w 534"/>
                <a:gd name="T57" fmla="*/ 316 h 481"/>
                <a:gd name="T58" fmla="*/ 4 w 534"/>
                <a:gd name="T59" fmla="*/ 280 h 481"/>
                <a:gd name="T60" fmla="*/ 0 w 534"/>
                <a:gd name="T61" fmla="*/ 241 h 481"/>
                <a:gd name="T62" fmla="*/ 4 w 534"/>
                <a:gd name="T63" fmla="*/ 202 h 481"/>
                <a:gd name="T64" fmla="*/ 14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09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6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6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4" y="316"/>
                  </a:lnTo>
                  <a:lnTo>
                    <a:pt x="4" y="280"/>
                  </a:lnTo>
                  <a:lnTo>
                    <a:pt x="0" y="241"/>
                  </a:lnTo>
                  <a:lnTo>
                    <a:pt x="4" y="202"/>
                  </a:lnTo>
                  <a:lnTo>
                    <a:pt x="14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Freeform 119">
              <a:extLst>
                <a:ext uri="{FF2B5EF4-FFF2-40B4-BE49-F238E27FC236}">
                  <a16:creationId xmlns:a16="http://schemas.microsoft.com/office/drawing/2014/main" id="{E33A8667-240C-7A00-742B-F791D0E1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-668338" y="3119438"/>
              <a:ext cx="104775" cy="109538"/>
            </a:xfrm>
            <a:custGeom>
              <a:avLst/>
              <a:gdLst>
                <a:gd name="T0" fmla="*/ 267 w 534"/>
                <a:gd name="T1" fmla="*/ 0 h 481"/>
                <a:gd name="T2" fmla="*/ 310 w 534"/>
                <a:gd name="T3" fmla="*/ 4 h 481"/>
                <a:gd name="T4" fmla="*/ 351 w 534"/>
                <a:gd name="T5" fmla="*/ 13 h 481"/>
                <a:gd name="T6" fmla="*/ 390 w 534"/>
                <a:gd name="T7" fmla="*/ 28 h 481"/>
                <a:gd name="T8" fmla="*/ 424 w 534"/>
                <a:gd name="T9" fmla="*/ 48 h 481"/>
                <a:gd name="T10" fmla="*/ 456 w 534"/>
                <a:gd name="T11" fmla="*/ 71 h 481"/>
                <a:gd name="T12" fmla="*/ 483 w 534"/>
                <a:gd name="T13" fmla="*/ 99 h 481"/>
                <a:gd name="T14" fmla="*/ 504 w 534"/>
                <a:gd name="T15" fmla="*/ 130 h 481"/>
                <a:gd name="T16" fmla="*/ 521 w 534"/>
                <a:gd name="T17" fmla="*/ 165 h 481"/>
                <a:gd name="T18" fmla="*/ 531 w 534"/>
                <a:gd name="T19" fmla="*/ 202 h 481"/>
                <a:gd name="T20" fmla="*/ 534 w 534"/>
                <a:gd name="T21" fmla="*/ 241 h 481"/>
                <a:gd name="T22" fmla="*/ 531 w 534"/>
                <a:gd name="T23" fmla="*/ 280 h 481"/>
                <a:gd name="T24" fmla="*/ 521 w 534"/>
                <a:gd name="T25" fmla="*/ 316 h 481"/>
                <a:gd name="T26" fmla="*/ 504 w 534"/>
                <a:gd name="T27" fmla="*/ 350 h 481"/>
                <a:gd name="T28" fmla="*/ 483 w 534"/>
                <a:gd name="T29" fmla="*/ 382 h 481"/>
                <a:gd name="T30" fmla="*/ 456 w 534"/>
                <a:gd name="T31" fmla="*/ 411 h 481"/>
                <a:gd name="T32" fmla="*/ 424 w 534"/>
                <a:gd name="T33" fmla="*/ 434 h 481"/>
                <a:gd name="T34" fmla="*/ 390 w 534"/>
                <a:gd name="T35" fmla="*/ 454 h 481"/>
                <a:gd name="T36" fmla="*/ 351 w 534"/>
                <a:gd name="T37" fmla="*/ 468 h 481"/>
                <a:gd name="T38" fmla="*/ 310 w 534"/>
                <a:gd name="T39" fmla="*/ 477 h 481"/>
                <a:gd name="T40" fmla="*/ 267 w 534"/>
                <a:gd name="T41" fmla="*/ 481 h 481"/>
                <a:gd name="T42" fmla="*/ 224 w 534"/>
                <a:gd name="T43" fmla="*/ 477 h 481"/>
                <a:gd name="T44" fmla="*/ 182 w 534"/>
                <a:gd name="T45" fmla="*/ 468 h 481"/>
                <a:gd name="T46" fmla="*/ 144 w 534"/>
                <a:gd name="T47" fmla="*/ 454 h 481"/>
                <a:gd name="T48" fmla="*/ 110 w 534"/>
                <a:gd name="T49" fmla="*/ 434 h 481"/>
                <a:gd name="T50" fmla="*/ 78 w 534"/>
                <a:gd name="T51" fmla="*/ 411 h 481"/>
                <a:gd name="T52" fmla="*/ 51 w 534"/>
                <a:gd name="T53" fmla="*/ 382 h 481"/>
                <a:gd name="T54" fmla="*/ 30 w 534"/>
                <a:gd name="T55" fmla="*/ 350 h 481"/>
                <a:gd name="T56" fmla="*/ 13 w 534"/>
                <a:gd name="T57" fmla="*/ 316 h 481"/>
                <a:gd name="T58" fmla="*/ 3 w 534"/>
                <a:gd name="T59" fmla="*/ 280 h 481"/>
                <a:gd name="T60" fmla="*/ 0 w 534"/>
                <a:gd name="T61" fmla="*/ 241 h 481"/>
                <a:gd name="T62" fmla="*/ 3 w 534"/>
                <a:gd name="T63" fmla="*/ 202 h 481"/>
                <a:gd name="T64" fmla="*/ 13 w 534"/>
                <a:gd name="T65" fmla="*/ 165 h 481"/>
                <a:gd name="T66" fmla="*/ 30 w 534"/>
                <a:gd name="T67" fmla="*/ 130 h 481"/>
                <a:gd name="T68" fmla="*/ 51 w 534"/>
                <a:gd name="T69" fmla="*/ 99 h 481"/>
                <a:gd name="T70" fmla="*/ 78 w 534"/>
                <a:gd name="T71" fmla="*/ 71 h 481"/>
                <a:gd name="T72" fmla="*/ 110 w 534"/>
                <a:gd name="T73" fmla="*/ 48 h 481"/>
                <a:gd name="T74" fmla="*/ 144 w 534"/>
                <a:gd name="T75" fmla="*/ 28 h 481"/>
                <a:gd name="T76" fmla="*/ 182 w 534"/>
                <a:gd name="T77" fmla="*/ 13 h 481"/>
                <a:gd name="T78" fmla="*/ 224 w 534"/>
                <a:gd name="T79" fmla="*/ 4 h 481"/>
                <a:gd name="T80" fmla="*/ 267 w 534"/>
                <a:gd name="T81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1">
                  <a:moveTo>
                    <a:pt x="267" y="0"/>
                  </a:moveTo>
                  <a:lnTo>
                    <a:pt x="310" y="4"/>
                  </a:lnTo>
                  <a:lnTo>
                    <a:pt x="351" y="13"/>
                  </a:lnTo>
                  <a:lnTo>
                    <a:pt x="390" y="28"/>
                  </a:lnTo>
                  <a:lnTo>
                    <a:pt x="424" y="48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2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0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7" y="481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10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30" y="350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2"/>
                  </a:lnTo>
                  <a:lnTo>
                    <a:pt x="13" y="165"/>
                  </a:lnTo>
                  <a:lnTo>
                    <a:pt x="30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10" y="48"/>
                  </a:lnTo>
                  <a:lnTo>
                    <a:pt x="144" y="28"/>
                  </a:lnTo>
                  <a:lnTo>
                    <a:pt x="182" y="13"/>
                  </a:lnTo>
                  <a:lnTo>
                    <a:pt x="224" y="4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Freeform 120">
              <a:extLst>
                <a:ext uri="{FF2B5EF4-FFF2-40B4-BE49-F238E27FC236}">
                  <a16:creationId xmlns:a16="http://schemas.microsoft.com/office/drawing/2014/main" id="{C6D75E38-150B-AC89-3FB9-E57BBEA21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-1077913" y="2700338"/>
              <a:ext cx="106362" cy="109538"/>
            </a:xfrm>
            <a:custGeom>
              <a:avLst/>
              <a:gdLst>
                <a:gd name="T0" fmla="*/ 266 w 534"/>
                <a:gd name="T1" fmla="*/ 0 h 480"/>
                <a:gd name="T2" fmla="*/ 310 w 534"/>
                <a:gd name="T3" fmla="*/ 3 h 480"/>
                <a:gd name="T4" fmla="*/ 351 w 534"/>
                <a:gd name="T5" fmla="*/ 12 h 480"/>
                <a:gd name="T6" fmla="*/ 390 w 534"/>
                <a:gd name="T7" fmla="*/ 28 h 480"/>
                <a:gd name="T8" fmla="*/ 424 w 534"/>
                <a:gd name="T9" fmla="*/ 47 h 480"/>
                <a:gd name="T10" fmla="*/ 456 w 534"/>
                <a:gd name="T11" fmla="*/ 71 h 480"/>
                <a:gd name="T12" fmla="*/ 483 w 534"/>
                <a:gd name="T13" fmla="*/ 99 h 480"/>
                <a:gd name="T14" fmla="*/ 504 w 534"/>
                <a:gd name="T15" fmla="*/ 130 h 480"/>
                <a:gd name="T16" fmla="*/ 521 w 534"/>
                <a:gd name="T17" fmla="*/ 165 h 480"/>
                <a:gd name="T18" fmla="*/ 531 w 534"/>
                <a:gd name="T19" fmla="*/ 201 h 480"/>
                <a:gd name="T20" fmla="*/ 534 w 534"/>
                <a:gd name="T21" fmla="*/ 241 h 480"/>
                <a:gd name="T22" fmla="*/ 531 w 534"/>
                <a:gd name="T23" fmla="*/ 280 h 480"/>
                <a:gd name="T24" fmla="*/ 521 w 534"/>
                <a:gd name="T25" fmla="*/ 316 h 480"/>
                <a:gd name="T26" fmla="*/ 504 w 534"/>
                <a:gd name="T27" fmla="*/ 351 h 480"/>
                <a:gd name="T28" fmla="*/ 483 w 534"/>
                <a:gd name="T29" fmla="*/ 382 h 480"/>
                <a:gd name="T30" fmla="*/ 456 w 534"/>
                <a:gd name="T31" fmla="*/ 411 h 480"/>
                <a:gd name="T32" fmla="*/ 424 w 534"/>
                <a:gd name="T33" fmla="*/ 434 h 480"/>
                <a:gd name="T34" fmla="*/ 390 w 534"/>
                <a:gd name="T35" fmla="*/ 454 h 480"/>
                <a:gd name="T36" fmla="*/ 351 w 534"/>
                <a:gd name="T37" fmla="*/ 468 h 480"/>
                <a:gd name="T38" fmla="*/ 310 w 534"/>
                <a:gd name="T39" fmla="*/ 477 h 480"/>
                <a:gd name="T40" fmla="*/ 266 w 534"/>
                <a:gd name="T41" fmla="*/ 480 h 480"/>
                <a:gd name="T42" fmla="*/ 224 w 534"/>
                <a:gd name="T43" fmla="*/ 477 h 480"/>
                <a:gd name="T44" fmla="*/ 182 w 534"/>
                <a:gd name="T45" fmla="*/ 468 h 480"/>
                <a:gd name="T46" fmla="*/ 144 w 534"/>
                <a:gd name="T47" fmla="*/ 454 h 480"/>
                <a:gd name="T48" fmla="*/ 109 w 534"/>
                <a:gd name="T49" fmla="*/ 434 h 480"/>
                <a:gd name="T50" fmla="*/ 78 w 534"/>
                <a:gd name="T51" fmla="*/ 411 h 480"/>
                <a:gd name="T52" fmla="*/ 51 w 534"/>
                <a:gd name="T53" fmla="*/ 382 h 480"/>
                <a:gd name="T54" fmla="*/ 29 w 534"/>
                <a:gd name="T55" fmla="*/ 351 h 480"/>
                <a:gd name="T56" fmla="*/ 13 w 534"/>
                <a:gd name="T57" fmla="*/ 316 h 480"/>
                <a:gd name="T58" fmla="*/ 3 w 534"/>
                <a:gd name="T59" fmla="*/ 280 h 480"/>
                <a:gd name="T60" fmla="*/ 0 w 534"/>
                <a:gd name="T61" fmla="*/ 241 h 480"/>
                <a:gd name="T62" fmla="*/ 3 w 534"/>
                <a:gd name="T63" fmla="*/ 201 h 480"/>
                <a:gd name="T64" fmla="*/ 13 w 534"/>
                <a:gd name="T65" fmla="*/ 165 h 480"/>
                <a:gd name="T66" fmla="*/ 29 w 534"/>
                <a:gd name="T67" fmla="*/ 130 h 480"/>
                <a:gd name="T68" fmla="*/ 51 w 534"/>
                <a:gd name="T69" fmla="*/ 99 h 480"/>
                <a:gd name="T70" fmla="*/ 78 w 534"/>
                <a:gd name="T71" fmla="*/ 71 h 480"/>
                <a:gd name="T72" fmla="*/ 109 w 534"/>
                <a:gd name="T73" fmla="*/ 47 h 480"/>
                <a:gd name="T74" fmla="*/ 144 w 534"/>
                <a:gd name="T75" fmla="*/ 28 h 480"/>
                <a:gd name="T76" fmla="*/ 182 w 534"/>
                <a:gd name="T77" fmla="*/ 12 h 480"/>
                <a:gd name="T78" fmla="*/ 224 w 534"/>
                <a:gd name="T79" fmla="*/ 3 h 480"/>
                <a:gd name="T80" fmla="*/ 266 w 534"/>
                <a:gd name="T81" fmla="*/ 0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34" h="480">
                  <a:moveTo>
                    <a:pt x="266" y="0"/>
                  </a:moveTo>
                  <a:lnTo>
                    <a:pt x="310" y="3"/>
                  </a:lnTo>
                  <a:lnTo>
                    <a:pt x="351" y="12"/>
                  </a:lnTo>
                  <a:lnTo>
                    <a:pt x="390" y="28"/>
                  </a:lnTo>
                  <a:lnTo>
                    <a:pt x="424" y="47"/>
                  </a:lnTo>
                  <a:lnTo>
                    <a:pt x="456" y="71"/>
                  </a:lnTo>
                  <a:lnTo>
                    <a:pt x="483" y="99"/>
                  </a:lnTo>
                  <a:lnTo>
                    <a:pt x="504" y="130"/>
                  </a:lnTo>
                  <a:lnTo>
                    <a:pt x="521" y="165"/>
                  </a:lnTo>
                  <a:lnTo>
                    <a:pt x="531" y="201"/>
                  </a:lnTo>
                  <a:lnTo>
                    <a:pt x="534" y="241"/>
                  </a:lnTo>
                  <a:lnTo>
                    <a:pt x="531" y="280"/>
                  </a:lnTo>
                  <a:lnTo>
                    <a:pt x="521" y="316"/>
                  </a:lnTo>
                  <a:lnTo>
                    <a:pt x="504" y="351"/>
                  </a:lnTo>
                  <a:lnTo>
                    <a:pt x="483" y="382"/>
                  </a:lnTo>
                  <a:lnTo>
                    <a:pt x="456" y="411"/>
                  </a:lnTo>
                  <a:lnTo>
                    <a:pt x="424" y="434"/>
                  </a:lnTo>
                  <a:lnTo>
                    <a:pt x="390" y="454"/>
                  </a:lnTo>
                  <a:lnTo>
                    <a:pt x="351" y="468"/>
                  </a:lnTo>
                  <a:lnTo>
                    <a:pt x="310" y="477"/>
                  </a:lnTo>
                  <a:lnTo>
                    <a:pt x="266" y="480"/>
                  </a:lnTo>
                  <a:lnTo>
                    <a:pt x="224" y="477"/>
                  </a:lnTo>
                  <a:lnTo>
                    <a:pt x="182" y="468"/>
                  </a:lnTo>
                  <a:lnTo>
                    <a:pt x="144" y="454"/>
                  </a:lnTo>
                  <a:lnTo>
                    <a:pt x="109" y="434"/>
                  </a:lnTo>
                  <a:lnTo>
                    <a:pt x="78" y="411"/>
                  </a:lnTo>
                  <a:lnTo>
                    <a:pt x="51" y="382"/>
                  </a:lnTo>
                  <a:lnTo>
                    <a:pt x="29" y="351"/>
                  </a:lnTo>
                  <a:lnTo>
                    <a:pt x="13" y="316"/>
                  </a:lnTo>
                  <a:lnTo>
                    <a:pt x="3" y="280"/>
                  </a:lnTo>
                  <a:lnTo>
                    <a:pt x="0" y="241"/>
                  </a:lnTo>
                  <a:lnTo>
                    <a:pt x="3" y="201"/>
                  </a:lnTo>
                  <a:lnTo>
                    <a:pt x="13" y="165"/>
                  </a:lnTo>
                  <a:lnTo>
                    <a:pt x="29" y="130"/>
                  </a:lnTo>
                  <a:lnTo>
                    <a:pt x="51" y="99"/>
                  </a:lnTo>
                  <a:lnTo>
                    <a:pt x="78" y="71"/>
                  </a:lnTo>
                  <a:lnTo>
                    <a:pt x="109" y="47"/>
                  </a:lnTo>
                  <a:lnTo>
                    <a:pt x="144" y="28"/>
                  </a:lnTo>
                  <a:lnTo>
                    <a:pt x="182" y="12"/>
                  </a:lnTo>
                  <a:lnTo>
                    <a:pt x="224" y="3"/>
                  </a:lnTo>
                  <a:lnTo>
                    <a:pt x="2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6" name="Freeform 102">
            <a:extLst>
              <a:ext uri="{FF2B5EF4-FFF2-40B4-BE49-F238E27FC236}">
                <a16:creationId xmlns:a16="http://schemas.microsoft.com/office/drawing/2014/main" id="{48D5CF13-E924-FA10-A7C2-CC86ECBD599D}"/>
              </a:ext>
            </a:extLst>
          </p:cNvPr>
          <p:cNvSpPr>
            <a:spLocks noEditPoints="1"/>
          </p:cNvSpPr>
          <p:nvPr/>
        </p:nvSpPr>
        <p:spPr bwMode="auto">
          <a:xfrm>
            <a:off x="7067691" y="4154357"/>
            <a:ext cx="493383" cy="554960"/>
          </a:xfrm>
          <a:custGeom>
            <a:avLst/>
            <a:gdLst>
              <a:gd name="T0" fmla="*/ 2363 w 3010"/>
              <a:gd name="T1" fmla="*/ 2515 h 3384"/>
              <a:gd name="T2" fmla="*/ 2175 w 3010"/>
              <a:gd name="T3" fmla="*/ 2631 h 3384"/>
              <a:gd name="T4" fmla="*/ 2182 w 3010"/>
              <a:gd name="T5" fmla="*/ 2426 h 3384"/>
              <a:gd name="T6" fmla="*/ 234 w 3010"/>
              <a:gd name="T7" fmla="*/ 2589 h 3384"/>
              <a:gd name="T8" fmla="*/ 25 w 3010"/>
              <a:gd name="T9" fmla="*/ 2544 h 3384"/>
              <a:gd name="T10" fmla="*/ 224 w 3010"/>
              <a:gd name="T11" fmla="*/ 2426 h 3384"/>
              <a:gd name="T12" fmla="*/ 2005 w 3010"/>
              <a:gd name="T13" fmla="*/ 2408 h 3384"/>
              <a:gd name="T14" fmla="*/ 2101 w 3010"/>
              <a:gd name="T15" fmla="*/ 3201 h 3384"/>
              <a:gd name="T16" fmla="*/ 1686 w 3010"/>
              <a:gd name="T17" fmla="*/ 2329 h 3384"/>
              <a:gd name="T18" fmla="*/ 721 w 3010"/>
              <a:gd name="T19" fmla="*/ 2330 h 3384"/>
              <a:gd name="T20" fmla="*/ 306 w 3010"/>
              <a:gd name="T21" fmla="*/ 3201 h 3384"/>
              <a:gd name="T22" fmla="*/ 401 w 3010"/>
              <a:gd name="T23" fmla="*/ 2408 h 3384"/>
              <a:gd name="T24" fmla="*/ 1203 w 3010"/>
              <a:gd name="T25" fmla="*/ 2109 h 3384"/>
              <a:gd name="T26" fmla="*/ 1535 w 3010"/>
              <a:gd name="T27" fmla="*/ 2244 h 3384"/>
              <a:gd name="T28" fmla="*/ 1674 w 3010"/>
              <a:gd name="T29" fmla="*/ 2569 h 3384"/>
              <a:gd name="T30" fmla="*/ 781 w 3010"/>
              <a:gd name="T31" fmla="*/ 2367 h 3384"/>
              <a:gd name="T32" fmla="*/ 1045 w 3010"/>
              <a:gd name="T33" fmla="*/ 2136 h 3384"/>
              <a:gd name="T34" fmla="*/ 2258 w 3010"/>
              <a:gd name="T35" fmla="*/ 2107 h 3384"/>
              <a:gd name="T36" fmla="*/ 2307 w 3010"/>
              <a:gd name="T37" fmla="*/ 2269 h 3384"/>
              <a:gd name="T38" fmla="*/ 2155 w 3010"/>
              <a:gd name="T39" fmla="*/ 2348 h 3384"/>
              <a:gd name="T40" fmla="*/ 2045 w 3010"/>
              <a:gd name="T41" fmla="*/ 2217 h 3384"/>
              <a:gd name="T42" fmla="*/ 2155 w 3010"/>
              <a:gd name="T43" fmla="*/ 2087 h 3384"/>
              <a:gd name="T44" fmla="*/ 337 w 3010"/>
              <a:gd name="T45" fmla="*/ 2143 h 3384"/>
              <a:gd name="T46" fmla="*/ 320 w 3010"/>
              <a:gd name="T47" fmla="*/ 2311 h 3384"/>
              <a:gd name="T48" fmla="*/ 149 w 3010"/>
              <a:gd name="T49" fmla="*/ 2328 h 3384"/>
              <a:gd name="T50" fmla="*/ 100 w 3010"/>
              <a:gd name="T51" fmla="*/ 2166 h 3384"/>
              <a:gd name="T52" fmla="*/ 1776 w 3010"/>
              <a:gd name="T53" fmla="*/ 1842 h 3384"/>
              <a:gd name="T54" fmla="*/ 1967 w 3010"/>
              <a:gd name="T55" fmla="*/ 1971 h 3384"/>
              <a:gd name="T56" fmla="*/ 1907 w 3010"/>
              <a:gd name="T57" fmla="*/ 2191 h 3384"/>
              <a:gd name="T58" fmla="*/ 1675 w 3010"/>
              <a:gd name="T59" fmla="*/ 2211 h 3384"/>
              <a:gd name="T60" fmla="*/ 1577 w 3010"/>
              <a:gd name="T61" fmla="*/ 2005 h 3384"/>
              <a:gd name="T62" fmla="*/ 1741 w 3010"/>
              <a:gd name="T63" fmla="*/ 1845 h 3384"/>
              <a:gd name="T64" fmla="*/ 785 w 3010"/>
              <a:gd name="T65" fmla="*/ 1912 h 3384"/>
              <a:gd name="T66" fmla="*/ 805 w 3010"/>
              <a:gd name="T67" fmla="*/ 2140 h 3384"/>
              <a:gd name="T68" fmla="*/ 593 w 3010"/>
              <a:gd name="T69" fmla="*/ 2235 h 3384"/>
              <a:gd name="T70" fmla="*/ 430 w 3010"/>
              <a:gd name="T71" fmla="*/ 2076 h 3384"/>
              <a:gd name="T72" fmla="*/ 528 w 3010"/>
              <a:gd name="T73" fmla="*/ 1869 h 3384"/>
              <a:gd name="T74" fmla="*/ 1329 w 3010"/>
              <a:gd name="T75" fmla="*/ 1474 h 3384"/>
              <a:gd name="T76" fmla="*/ 1499 w 3010"/>
              <a:gd name="T77" fmla="*/ 1696 h 3384"/>
              <a:gd name="T78" fmla="*/ 1400 w 3010"/>
              <a:gd name="T79" fmla="*/ 1960 h 3384"/>
              <a:gd name="T80" fmla="*/ 1116 w 3010"/>
              <a:gd name="T81" fmla="*/ 2020 h 3384"/>
              <a:gd name="T82" fmla="*/ 916 w 3010"/>
              <a:gd name="T83" fmla="*/ 1823 h 3384"/>
              <a:gd name="T84" fmla="*/ 977 w 3010"/>
              <a:gd name="T85" fmla="*/ 1547 h 3384"/>
              <a:gd name="T86" fmla="*/ 1484 w 3010"/>
              <a:gd name="T87" fmla="*/ 120 h 3384"/>
              <a:gd name="T88" fmla="*/ 1288 w 3010"/>
              <a:gd name="T89" fmla="*/ 236 h 3384"/>
              <a:gd name="T90" fmla="*/ 1288 w 3010"/>
              <a:gd name="T91" fmla="*/ 980 h 3384"/>
              <a:gd name="T92" fmla="*/ 1484 w 3010"/>
              <a:gd name="T93" fmla="*/ 1097 h 3384"/>
              <a:gd name="T94" fmla="*/ 2769 w 3010"/>
              <a:gd name="T95" fmla="*/ 1073 h 3384"/>
              <a:gd name="T96" fmla="*/ 2888 w 3010"/>
              <a:gd name="T97" fmla="*/ 882 h 3384"/>
              <a:gd name="T98" fmla="*/ 2797 w 3010"/>
              <a:gd name="T99" fmla="*/ 161 h 3384"/>
              <a:gd name="T100" fmla="*/ 2668 w 3010"/>
              <a:gd name="T101" fmla="*/ 0 h 3384"/>
              <a:gd name="T102" fmla="*/ 2939 w 3010"/>
              <a:gd name="T103" fmla="*/ 130 h 3384"/>
              <a:gd name="T104" fmla="*/ 3007 w 3010"/>
              <a:gd name="T105" fmla="*/ 928 h 3384"/>
              <a:gd name="T106" fmla="*/ 2840 w 3010"/>
              <a:gd name="T107" fmla="*/ 1170 h 3384"/>
              <a:gd name="T108" fmla="*/ 1604 w 3010"/>
              <a:gd name="T109" fmla="*/ 1216 h 3384"/>
              <a:gd name="T110" fmla="*/ 1242 w 3010"/>
              <a:gd name="T111" fmla="*/ 1118 h 3384"/>
              <a:gd name="T112" fmla="*/ 1143 w 3010"/>
              <a:gd name="T113" fmla="*/ 334 h 3384"/>
              <a:gd name="T114" fmla="*/ 1275 w 3010"/>
              <a:gd name="T115" fmla="*/ 70 h 3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0" h="3384">
                <a:moveTo>
                  <a:pt x="2182" y="2426"/>
                </a:moveTo>
                <a:lnTo>
                  <a:pt x="2218" y="2428"/>
                </a:lnTo>
                <a:lnTo>
                  <a:pt x="2253" y="2438"/>
                </a:lnTo>
                <a:lnTo>
                  <a:pt x="2285" y="2451"/>
                </a:lnTo>
                <a:lnTo>
                  <a:pt x="2315" y="2468"/>
                </a:lnTo>
                <a:lnTo>
                  <a:pt x="2340" y="2490"/>
                </a:lnTo>
                <a:lnTo>
                  <a:pt x="2363" y="2515"/>
                </a:lnTo>
                <a:lnTo>
                  <a:pt x="2381" y="2544"/>
                </a:lnTo>
                <a:lnTo>
                  <a:pt x="2394" y="2576"/>
                </a:lnTo>
                <a:lnTo>
                  <a:pt x="2403" y="2610"/>
                </a:lnTo>
                <a:lnTo>
                  <a:pt x="2406" y="2645"/>
                </a:lnTo>
                <a:lnTo>
                  <a:pt x="2406" y="3047"/>
                </a:lnTo>
                <a:lnTo>
                  <a:pt x="2175" y="3047"/>
                </a:lnTo>
                <a:lnTo>
                  <a:pt x="2175" y="2631"/>
                </a:lnTo>
                <a:lnTo>
                  <a:pt x="2172" y="2589"/>
                </a:lnTo>
                <a:lnTo>
                  <a:pt x="2165" y="2548"/>
                </a:lnTo>
                <a:lnTo>
                  <a:pt x="2153" y="2509"/>
                </a:lnTo>
                <a:lnTo>
                  <a:pt x="2137" y="2471"/>
                </a:lnTo>
                <a:lnTo>
                  <a:pt x="2118" y="2435"/>
                </a:lnTo>
                <a:lnTo>
                  <a:pt x="2150" y="2428"/>
                </a:lnTo>
                <a:lnTo>
                  <a:pt x="2182" y="2426"/>
                </a:lnTo>
                <a:close/>
                <a:moveTo>
                  <a:pt x="224" y="2426"/>
                </a:moveTo>
                <a:lnTo>
                  <a:pt x="257" y="2428"/>
                </a:lnTo>
                <a:lnTo>
                  <a:pt x="287" y="2435"/>
                </a:lnTo>
                <a:lnTo>
                  <a:pt x="269" y="2471"/>
                </a:lnTo>
                <a:lnTo>
                  <a:pt x="253" y="2509"/>
                </a:lnTo>
                <a:lnTo>
                  <a:pt x="241" y="2548"/>
                </a:lnTo>
                <a:lnTo>
                  <a:pt x="234" y="2589"/>
                </a:lnTo>
                <a:lnTo>
                  <a:pt x="232" y="2631"/>
                </a:lnTo>
                <a:lnTo>
                  <a:pt x="232" y="3047"/>
                </a:lnTo>
                <a:lnTo>
                  <a:pt x="0" y="3047"/>
                </a:lnTo>
                <a:lnTo>
                  <a:pt x="0" y="2645"/>
                </a:lnTo>
                <a:lnTo>
                  <a:pt x="3" y="2610"/>
                </a:lnTo>
                <a:lnTo>
                  <a:pt x="11" y="2576"/>
                </a:lnTo>
                <a:lnTo>
                  <a:pt x="25" y="2544"/>
                </a:lnTo>
                <a:lnTo>
                  <a:pt x="44" y="2515"/>
                </a:lnTo>
                <a:lnTo>
                  <a:pt x="66" y="2490"/>
                </a:lnTo>
                <a:lnTo>
                  <a:pt x="92" y="2468"/>
                </a:lnTo>
                <a:lnTo>
                  <a:pt x="122" y="2450"/>
                </a:lnTo>
                <a:lnTo>
                  <a:pt x="154" y="2436"/>
                </a:lnTo>
                <a:lnTo>
                  <a:pt x="189" y="2428"/>
                </a:lnTo>
                <a:lnTo>
                  <a:pt x="224" y="2426"/>
                </a:lnTo>
                <a:close/>
                <a:moveTo>
                  <a:pt x="1776" y="2314"/>
                </a:moveTo>
                <a:lnTo>
                  <a:pt x="1820" y="2318"/>
                </a:lnTo>
                <a:lnTo>
                  <a:pt x="1862" y="2326"/>
                </a:lnTo>
                <a:lnTo>
                  <a:pt x="1902" y="2339"/>
                </a:lnTo>
                <a:lnTo>
                  <a:pt x="1940" y="2358"/>
                </a:lnTo>
                <a:lnTo>
                  <a:pt x="1975" y="2380"/>
                </a:lnTo>
                <a:lnTo>
                  <a:pt x="2005" y="2408"/>
                </a:lnTo>
                <a:lnTo>
                  <a:pt x="2032" y="2438"/>
                </a:lnTo>
                <a:lnTo>
                  <a:pt x="2055" y="2471"/>
                </a:lnTo>
                <a:lnTo>
                  <a:pt x="2074" y="2508"/>
                </a:lnTo>
                <a:lnTo>
                  <a:pt x="2089" y="2547"/>
                </a:lnTo>
                <a:lnTo>
                  <a:pt x="2097" y="2588"/>
                </a:lnTo>
                <a:lnTo>
                  <a:pt x="2101" y="2631"/>
                </a:lnTo>
                <a:lnTo>
                  <a:pt x="2101" y="3201"/>
                </a:lnTo>
                <a:lnTo>
                  <a:pt x="1747" y="3201"/>
                </a:lnTo>
                <a:lnTo>
                  <a:pt x="1747" y="2569"/>
                </a:lnTo>
                <a:lnTo>
                  <a:pt x="1744" y="2517"/>
                </a:lnTo>
                <a:lnTo>
                  <a:pt x="1735" y="2467"/>
                </a:lnTo>
                <a:lnTo>
                  <a:pt x="1723" y="2420"/>
                </a:lnTo>
                <a:lnTo>
                  <a:pt x="1706" y="2373"/>
                </a:lnTo>
                <a:lnTo>
                  <a:pt x="1686" y="2329"/>
                </a:lnTo>
                <a:lnTo>
                  <a:pt x="1714" y="2322"/>
                </a:lnTo>
                <a:lnTo>
                  <a:pt x="1745" y="2317"/>
                </a:lnTo>
                <a:lnTo>
                  <a:pt x="1776" y="2314"/>
                </a:lnTo>
                <a:close/>
                <a:moveTo>
                  <a:pt x="630" y="2314"/>
                </a:moveTo>
                <a:lnTo>
                  <a:pt x="661" y="2317"/>
                </a:lnTo>
                <a:lnTo>
                  <a:pt x="691" y="2322"/>
                </a:lnTo>
                <a:lnTo>
                  <a:pt x="721" y="2330"/>
                </a:lnTo>
                <a:lnTo>
                  <a:pt x="700" y="2374"/>
                </a:lnTo>
                <a:lnTo>
                  <a:pt x="682" y="2420"/>
                </a:lnTo>
                <a:lnTo>
                  <a:pt x="669" y="2468"/>
                </a:lnTo>
                <a:lnTo>
                  <a:pt x="661" y="2517"/>
                </a:lnTo>
                <a:lnTo>
                  <a:pt x="659" y="2569"/>
                </a:lnTo>
                <a:lnTo>
                  <a:pt x="659" y="3201"/>
                </a:lnTo>
                <a:lnTo>
                  <a:pt x="306" y="3201"/>
                </a:lnTo>
                <a:lnTo>
                  <a:pt x="306" y="2631"/>
                </a:lnTo>
                <a:lnTo>
                  <a:pt x="309" y="2588"/>
                </a:lnTo>
                <a:lnTo>
                  <a:pt x="318" y="2547"/>
                </a:lnTo>
                <a:lnTo>
                  <a:pt x="332" y="2508"/>
                </a:lnTo>
                <a:lnTo>
                  <a:pt x="350" y="2471"/>
                </a:lnTo>
                <a:lnTo>
                  <a:pt x="373" y="2438"/>
                </a:lnTo>
                <a:lnTo>
                  <a:pt x="401" y="2408"/>
                </a:lnTo>
                <a:lnTo>
                  <a:pt x="431" y="2380"/>
                </a:lnTo>
                <a:lnTo>
                  <a:pt x="466" y="2358"/>
                </a:lnTo>
                <a:lnTo>
                  <a:pt x="504" y="2339"/>
                </a:lnTo>
                <a:lnTo>
                  <a:pt x="543" y="2326"/>
                </a:lnTo>
                <a:lnTo>
                  <a:pt x="585" y="2318"/>
                </a:lnTo>
                <a:lnTo>
                  <a:pt x="630" y="2314"/>
                </a:lnTo>
                <a:close/>
                <a:moveTo>
                  <a:pt x="1203" y="2109"/>
                </a:moveTo>
                <a:lnTo>
                  <a:pt x="1258" y="2112"/>
                </a:lnTo>
                <a:lnTo>
                  <a:pt x="1310" y="2122"/>
                </a:lnTo>
                <a:lnTo>
                  <a:pt x="1362" y="2136"/>
                </a:lnTo>
                <a:lnTo>
                  <a:pt x="1410" y="2157"/>
                </a:lnTo>
                <a:lnTo>
                  <a:pt x="1455" y="2181"/>
                </a:lnTo>
                <a:lnTo>
                  <a:pt x="1497" y="2211"/>
                </a:lnTo>
                <a:lnTo>
                  <a:pt x="1535" y="2244"/>
                </a:lnTo>
                <a:lnTo>
                  <a:pt x="1570" y="2282"/>
                </a:lnTo>
                <a:lnTo>
                  <a:pt x="1600" y="2323"/>
                </a:lnTo>
                <a:lnTo>
                  <a:pt x="1625" y="2367"/>
                </a:lnTo>
                <a:lnTo>
                  <a:pt x="1646" y="2414"/>
                </a:lnTo>
                <a:lnTo>
                  <a:pt x="1661" y="2463"/>
                </a:lnTo>
                <a:lnTo>
                  <a:pt x="1670" y="2515"/>
                </a:lnTo>
                <a:lnTo>
                  <a:pt x="1674" y="2569"/>
                </a:lnTo>
                <a:lnTo>
                  <a:pt x="1674" y="3384"/>
                </a:lnTo>
                <a:lnTo>
                  <a:pt x="733" y="3384"/>
                </a:lnTo>
                <a:lnTo>
                  <a:pt x="733" y="2569"/>
                </a:lnTo>
                <a:lnTo>
                  <a:pt x="737" y="2515"/>
                </a:lnTo>
                <a:lnTo>
                  <a:pt x="746" y="2463"/>
                </a:lnTo>
                <a:lnTo>
                  <a:pt x="761" y="2414"/>
                </a:lnTo>
                <a:lnTo>
                  <a:pt x="781" y="2367"/>
                </a:lnTo>
                <a:lnTo>
                  <a:pt x="807" y="2323"/>
                </a:lnTo>
                <a:lnTo>
                  <a:pt x="836" y="2282"/>
                </a:lnTo>
                <a:lnTo>
                  <a:pt x="871" y="2244"/>
                </a:lnTo>
                <a:lnTo>
                  <a:pt x="910" y="2211"/>
                </a:lnTo>
                <a:lnTo>
                  <a:pt x="952" y="2181"/>
                </a:lnTo>
                <a:lnTo>
                  <a:pt x="997" y="2157"/>
                </a:lnTo>
                <a:lnTo>
                  <a:pt x="1045" y="2136"/>
                </a:lnTo>
                <a:lnTo>
                  <a:pt x="1095" y="2122"/>
                </a:lnTo>
                <a:lnTo>
                  <a:pt x="1149" y="2112"/>
                </a:lnTo>
                <a:lnTo>
                  <a:pt x="1203" y="2109"/>
                </a:lnTo>
                <a:close/>
                <a:moveTo>
                  <a:pt x="2182" y="2085"/>
                </a:moveTo>
                <a:lnTo>
                  <a:pt x="2210" y="2087"/>
                </a:lnTo>
                <a:lnTo>
                  <a:pt x="2235" y="2095"/>
                </a:lnTo>
                <a:lnTo>
                  <a:pt x="2258" y="2107"/>
                </a:lnTo>
                <a:lnTo>
                  <a:pt x="2278" y="2124"/>
                </a:lnTo>
                <a:lnTo>
                  <a:pt x="2295" y="2143"/>
                </a:lnTo>
                <a:lnTo>
                  <a:pt x="2307" y="2166"/>
                </a:lnTo>
                <a:lnTo>
                  <a:pt x="2315" y="2190"/>
                </a:lnTo>
                <a:lnTo>
                  <a:pt x="2318" y="2217"/>
                </a:lnTo>
                <a:lnTo>
                  <a:pt x="2315" y="2244"/>
                </a:lnTo>
                <a:lnTo>
                  <a:pt x="2307" y="2269"/>
                </a:lnTo>
                <a:lnTo>
                  <a:pt x="2295" y="2292"/>
                </a:lnTo>
                <a:lnTo>
                  <a:pt x="2278" y="2311"/>
                </a:lnTo>
                <a:lnTo>
                  <a:pt x="2258" y="2328"/>
                </a:lnTo>
                <a:lnTo>
                  <a:pt x="2235" y="2340"/>
                </a:lnTo>
                <a:lnTo>
                  <a:pt x="2210" y="2348"/>
                </a:lnTo>
                <a:lnTo>
                  <a:pt x="2182" y="2350"/>
                </a:lnTo>
                <a:lnTo>
                  <a:pt x="2155" y="2348"/>
                </a:lnTo>
                <a:lnTo>
                  <a:pt x="2129" y="2340"/>
                </a:lnTo>
                <a:lnTo>
                  <a:pt x="2106" y="2328"/>
                </a:lnTo>
                <a:lnTo>
                  <a:pt x="2086" y="2311"/>
                </a:lnTo>
                <a:lnTo>
                  <a:pt x="2069" y="2292"/>
                </a:lnTo>
                <a:lnTo>
                  <a:pt x="2056" y="2269"/>
                </a:lnTo>
                <a:lnTo>
                  <a:pt x="2048" y="2244"/>
                </a:lnTo>
                <a:lnTo>
                  <a:pt x="2045" y="2217"/>
                </a:lnTo>
                <a:lnTo>
                  <a:pt x="2048" y="2190"/>
                </a:lnTo>
                <a:lnTo>
                  <a:pt x="2056" y="2166"/>
                </a:lnTo>
                <a:lnTo>
                  <a:pt x="2069" y="2143"/>
                </a:lnTo>
                <a:lnTo>
                  <a:pt x="2086" y="2124"/>
                </a:lnTo>
                <a:lnTo>
                  <a:pt x="2106" y="2107"/>
                </a:lnTo>
                <a:lnTo>
                  <a:pt x="2129" y="2095"/>
                </a:lnTo>
                <a:lnTo>
                  <a:pt x="2155" y="2087"/>
                </a:lnTo>
                <a:lnTo>
                  <a:pt x="2182" y="2085"/>
                </a:lnTo>
                <a:close/>
                <a:moveTo>
                  <a:pt x="224" y="2085"/>
                </a:moveTo>
                <a:lnTo>
                  <a:pt x="252" y="2087"/>
                </a:lnTo>
                <a:lnTo>
                  <a:pt x="277" y="2095"/>
                </a:lnTo>
                <a:lnTo>
                  <a:pt x="300" y="2107"/>
                </a:lnTo>
                <a:lnTo>
                  <a:pt x="320" y="2124"/>
                </a:lnTo>
                <a:lnTo>
                  <a:pt x="337" y="2143"/>
                </a:lnTo>
                <a:lnTo>
                  <a:pt x="349" y="2166"/>
                </a:lnTo>
                <a:lnTo>
                  <a:pt x="358" y="2190"/>
                </a:lnTo>
                <a:lnTo>
                  <a:pt x="360" y="2217"/>
                </a:lnTo>
                <a:lnTo>
                  <a:pt x="358" y="2244"/>
                </a:lnTo>
                <a:lnTo>
                  <a:pt x="349" y="2269"/>
                </a:lnTo>
                <a:lnTo>
                  <a:pt x="337" y="2292"/>
                </a:lnTo>
                <a:lnTo>
                  <a:pt x="320" y="2311"/>
                </a:lnTo>
                <a:lnTo>
                  <a:pt x="300" y="2328"/>
                </a:lnTo>
                <a:lnTo>
                  <a:pt x="277" y="2340"/>
                </a:lnTo>
                <a:lnTo>
                  <a:pt x="252" y="2348"/>
                </a:lnTo>
                <a:lnTo>
                  <a:pt x="224" y="2350"/>
                </a:lnTo>
                <a:lnTo>
                  <a:pt x="197" y="2348"/>
                </a:lnTo>
                <a:lnTo>
                  <a:pt x="172" y="2340"/>
                </a:lnTo>
                <a:lnTo>
                  <a:pt x="149" y="2328"/>
                </a:lnTo>
                <a:lnTo>
                  <a:pt x="128" y="2311"/>
                </a:lnTo>
                <a:lnTo>
                  <a:pt x="112" y="2292"/>
                </a:lnTo>
                <a:lnTo>
                  <a:pt x="100" y="2269"/>
                </a:lnTo>
                <a:lnTo>
                  <a:pt x="91" y="2244"/>
                </a:lnTo>
                <a:lnTo>
                  <a:pt x="88" y="2217"/>
                </a:lnTo>
                <a:lnTo>
                  <a:pt x="91" y="2190"/>
                </a:lnTo>
                <a:lnTo>
                  <a:pt x="100" y="2166"/>
                </a:lnTo>
                <a:lnTo>
                  <a:pt x="112" y="2143"/>
                </a:lnTo>
                <a:lnTo>
                  <a:pt x="128" y="2124"/>
                </a:lnTo>
                <a:lnTo>
                  <a:pt x="149" y="2107"/>
                </a:lnTo>
                <a:lnTo>
                  <a:pt x="172" y="2095"/>
                </a:lnTo>
                <a:lnTo>
                  <a:pt x="197" y="2087"/>
                </a:lnTo>
                <a:lnTo>
                  <a:pt x="224" y="2085"/>
                </a:lnTo>
                <a:close/>
                <a:moveTo>
                  <a:pt x="1776" y="1842"/>
                </a:moveTo>
                <a:lnTo>
                  <a:pt x="1813" y="1845"/>
                </a:lnTo>
                <a:lnTo>
                  <a:pt x="1848" y="1854"/>
                </a:lnTo>
                <a:lnTo>
                  <a:pt x="1879" y="1869"/>
                </a:lnTo>
                <a:lnTo>
                  <a:pt x="1907" y="1889"/>
                </a:lnTo>
                <a:lnTo>
                  <a:pt x="1932" y="1912"/>
                </a:lnTo>
                <a:lnTo>
                  <a:pt x="1952" y="1940"/>
                </a:lnTo>
                <a:lnTo>
                  <a:pt x="1967" y="1971"/>
                </a:lnTo>
                <a:lnTo>
                  <a:pt x="1977" y="2005"/>
                </a:lnTo>
                <a:lnTo>
                  <a:pt x="1980" y="2040"/>
                </a:lnTo>
                <a:lnTo>
                  <a:pt x="1977" y="2076"/>
                </a:lnTo>
                <a:lnTo>
                  <a:pt x="1967" y="2109"/>
                </a:lnTo>
                <a:lnTo>
                  <a:pt x="1952" y="2140"/>
                </a:lnTo>
                <a:lnTo>
                  <a:pt x="1932" y="2168"/>
                </a:lnTo>
                <a:lnTo>
                  <a:pt x="1907" y="2191"/>
                </a:lnTo>
                <a:lnTo>
                  <a:pt x="1879" y="2211"/>
                </a:lnTo>
                <a:lnTo>
                  <a:pt x="1848" y="2226"/>
                </a:lnTo>
                <a:lnTo>
                  <a:pt x="1813" y="2235"/>
                </a:lnTo>
                <a:lnTo>
                  <a:pt x="1776" y="2239"/>
                </a:lnTo>
                <a:lnTo>
                  <a:pt x="1741" y="2235"/>
                </a:lnTo>
                <a:lnTo>
                  <a:pt x="1706" y="2226"/>
                </a:lnTo>
                <a:lnTo>
                  <a:pt x="1675" y="2211"/>
                </a:lnTo>
                <a:lnTo>
                  <a:pt x="1646" y="2191"/>
                </a:lnTo>
                <a:lnTo>
                  <a:pt x="1622" y="2168"/>
                </a:lnTo>
                <a:lnTo>
                  <a:pt x="1602" y="2140"/>
                </a:lnTo>
                <a:lnTo>
                  <a:pt x="1586" y="2109"/>
                </a:lnTo>
                <a:lnTo>
                  <a:pt x="1577" y="2076"/>
                </a:lnTo>
                <a:lnTo>
                  <a:pt x="1574" y="2040"/>
                </a:lnTo>
                <a:lnTo>
                  <a:pt x="1577" y="2005"/>
                </a:lnTo>
                <a:lnTo>
                  <a:pt x="1586" y="1971"/>
                </a:lnTo>
                <a:lnTo>
                  <a:pt x="1602" y="1940"/>
                </a:lnTo>
                <a:lnTo>
                  <a:pt x="1622" y="1912"/>
                </a:lnTo>
                <a:lnTo>
                  <a:pt x="1646" y="1889"/>
                </a:lnTo>
                <a:lnTo>
                  <a:pt x="1675" y="1869"/>
                </a:lnTo>
                <a:lnTo>
                  <a:pt x="1706" y="1854"/>
                </a:lnTo>
                <a:lnTo>
                  <a:pt x="1741" y="1845"/>
                </a:lnTo>
                <a:lnTo>
                  <a:pt x="1776" y="1842"/>
                </a:lnTo>
                <a:close/>
                <a:moveTo>
                  <a:pt x="630" y="1842"/>
                </a:moveTo>
                <a:lnTo>
                  <a:pt x="666" y="1845"/>
                </a:lnTo>
                <a:lnTo>
                  <a:pt x="700" y="1854"/>
                </a:lnTo>
                <a:lnTo>
                  <a:pt x="731" y="1869"/>
                </a:lnTo>
                <a:lnTo>
                  <a:pt x="760" y="1889"/>
                </a:lnTo>
                <a:lnTo>
                  <a:pt x="785" y="1912"/>
                </a:lnTo>
                <a:lnTo>
                  <a:pt x="805" y="1940"/>
                </a:lnTo>
                <a:lnTo>
                  <a:pt x="819" y="1971"/>
                </a:lnTo>
                <a:lnTo>
                  <a:pt x="829" y="2005"/>
                </a:lnTo>
                <a:lnTo>
                  <a:pt x="832" y="2040"/>
                </a:lnTo>
                <a:lnTo>
                  <a:pt x="829" y="2076"/>
                </a:lnTo>
                <a:lnTo>
                  <a:pt x="819" y="2109"/>
                </a:lnTo>
                <a:lnTo>
                  <a:pt x="805" y="2140"/>
                </a:lnTo>
                <a:lnTo>
                  <a:pt x="785" y="2168"/>
                </a:lnTo>
                <a:lnTo>
                  <a:pt x="760" y="2191"/>
                </a:lnTo>
                <a:lnTo>
                  <a:pt x="731" y="2211"/>
                </a:lnTo>
                <a:lnTo>
                  <a:pt x="700" y="2226"/>
                </a:lnTo>
                <a:lnTo>
                  <a:pt x="666" y="2235"/>
                </a:lnTo>
                <a:lnTo>
                  <a:pt x="630" y="2239"/>
                </a:lnTo>
                <a:lnTo>
                  <a:pt x="593" y="2235"/>
                </a:lnTo>
                <a:lnTo>
                  <a:pt x="559" y="2226"/>
                </a:lnTo>
                <a:lnTo>
                  <a:pt x="528" y="2211"/>
                </a:lnTo>
                <a:lnTo>
                  <a:pt x="499" y="2191"/>
                </a:lnTo>
                <a:lnTo>
                  <a:pt x="474" y="2168"/>
                </a:lnTo>
                <a:lnTo>
                  <a:pt x="454" y="2140"/>
                </a:lnTo>
                <a:lnTo>
                  <a:pt x="440" y="2109"/>
                </a:lnTo>
                <a:lnTo>
                  <a:pt x="430" y="2076"/>
                </a:lnTo>
                <a:lnTo>
                  <a:pt x="427" y="2040"/>
                </a:lnTo>
                <a:lnTo>
                  <a:pt x="430" y="2005"/>
                </a:lnTo>
                <a:lnTo>
                  <a:pt x="440" y="1971"/>
                </a:lnTo>
                <a:lnTo>
                  <a:pt x="454" y="1940"/>
                </a:lnTo>
                <a:lnTo>
                  <a:pt x="474" y="1912"/>
                </a:lnTo>
                <a:lnTo>
                  <a:pt x="499" y="1889"/>
                </a:lnTo>
                <a:lnTo>
                  <a:pt x="528" y="1869"/>
                </a:lnTo>
                <a:lnTo>
                  <a:pt x="559" y="1854"/>
                </a:lnTo>
                <a:lnTo>
                  <a:pt x="593" y="1845"/>
                </a:lnTo>
                <a:lnTo>
                  <a:pt x="630" y="1842"/>
                </a:lnTo>
                <a:close/>
                <a:moveTo>
                  <a:pt x="1203" y="1446"/>
                </a:moveTo>
                <a:lnTo>
                  <a:pt x="1248" y="1450"/>
                </a:lnTo>
                <a:lnTo>
                  <a:pt x="1289" y="1459"/>
                </a:lnTo>
                <a:lnTo>
                  <a:pt x="1329" y="1474"/>
                </a:lnTo>
                <a:lnTo>
                  <a:pt x="1366" y="1493"/>
                </a:lnTo>
                <a:lnTo>
                  <a:pt x="1400" y="1519"/>
                </a:lnTo>
                <a:lnTo>
                  <a:pt x="1429" y="1547"/>
                </a:lnTo>
                <a:lnTo>
                  <a:pt x="1454" y="1580"/>
                </a:lnTo>
                <a:lnTo>
                  <a:pt x="1475" y="1616"/>
                </a:lnTo>
                <a:lnTo>
                  <a:pt x="1490" y="1655"/>
                </a:lnTo>
                <a:lnTo>
                  <a:pt x="1499" y="1696"/>
                </a:lnTo>
                <a:lnTo>
                  <a:pt x="1502" y="1739"/>
                </a:lnTo>
                <a:lnTo>
                  <a:pt x="1499" y="1782"/>
                </a:lnTo>
                <a:lnTo>
                  <a:pt x="1490" y="1823"/>
                </a:lnTo>
                <a:lnTo>
                  <a:pt x="1475" y="1862"/>
                </a:lnTo>
                <a:lnTo>
                  <a:pt x="1454" y="1898"/>
                </a:lnTo>
                <a:lnTo>
                  <a:pt x="1429" y="1931"/>
                </a:lnTo>
                <a:lnTo>
                  <a:pt x="1400" y="1960"/>
                </a:lnTo>
                <a:lnTo>
                  <a:pt x="1366" y="1985"/>
                </a:lnTo>
                <a:lnTo>
                  <a:pt x="1329" y="2005"/>
                </a:lnTo>
                <a:lnTo>
                  <a:pt x="1289" y="2020"/>
                </a:lnTo>
                <a:lnTo>
                  <a:pt x="1248" y="2029"/>
                </a:lnTo>
                <a:lnTo>
                  <a:pt x="1203" y="2032"/>
                </a:lnTo>
                <a:lnTo>
                  <a:pt x="1158" y="2029"/>
                </a:lnTo>
                <a:lnTo>
                  <a:pt x="1116" y="2020"/>
                </a:lnTo>
                <a:lnTo>
                  <a:pt x="1076" y="2005"/>
                </a:lnTo>
                <a:lnTo>
                  <a:pt x="1040" y="1985"/>
                </a:lnTo>
                <a:lnTo>
                  <a:pt x="1006" y="1960"/>
                </a:lnTo>
                <a:lnTo>
                  <a:pt x="977" y="1931"/>
                </a:lnTo>
                <a:lnTo>
                  <a:pt x="952" y="1898"/>
                </a:lnTo>
                <a:lnTo>
                  <a:pt x="932" y="1862"/>
                </a:lnTo>
                <a:lnTo>
                  <a:pt x="916" y="1823"/>
                </a:lnTo>
                <a:lnTo>
                  <a:pt x="907" y="1782"/>
                </a:lnTo>
                <a:lnTo>
                  <a:pt x="903" y="1739"/>
                </a:lnTo>
                <a:lnTo>
                  <a:pt x="907" y="1696"/>
                </a:lnTo>
                <a:lnTo>
                  <a:pt x="916" y="1655"/>
                </a:lnTo>
                <a:lnTo>
                  <a:pt x="932" y="1616"/>
                </a:lnTo>
                <a:lnTo>
                  <a:pt x="952" y="1580"/>
                </a:lnTo>
                <a:lnTo>
                  <a:pt x="977" y="1547"/>
                </a:lnTo>
                <a:lnTo>
                  <a:pt x="1006" y="1519"/>
                </a:lnTo>
                <a:lnTo>
                  <a:pt x="1040" y="1493"/>
                </a:lnTo>
                <a:lnTo>
                  <a:pt x="1076" y="1474"/>
                </a:lnTo>
                <a:lnTo>
                  <a:pt x="1116" y="1459"/>
                </a:lnTo>
                <a:lnTo>
                  <a:pt x="1158" y="1450"/>
                </a:lnTo>
                <a:lnTo>
                  <a:pt x="1203" y="1446"/>
                </a:lnTo>
                <a:close/>
                <a:moveTo>
                  <a:pt x="1484" y="120"/>
                </a:moveTo>
                <a:lnTo>
                  <a:pt x="1448" y="123"/>
                </a:lnTo>
                <a:lnTo>
                  <a:pt x="1414" y="131"/>
                </a:lnTo>
                <a:lnTo>
                  <a:pt x="1383" y="144"/>
                </a:lnTo>
                <a:lnTo>
                  <a:pt x="1355" y="161"/>
                </a:lnTo>
                <a:lnTo>
                  <a:pt x="1328" y="183"/>
                </a:lnTo>
                <a:lnTo>
                  <a:pt x="1306" y="208"/>
                </a:lnTo>
                <a:lnTo>
                  <a:pt x="1288" y="236"/>
                </a:lnTo>
                <a:lnTo>
                  <a:pt x="1275" y="267"/>
                </a:lnTo>
                <a:lnTo>
                  <a:pt x="1266" y="299"/>
                </a:lnTo>
                <a:lnTo>
                  <a:pt x="1264" y="334"/>
                </a:lnTo>
                <a:lnTo>
                  <a:pt x="1264" y="882"/>
                </a:lnTo>
                <a:lnTo>
                  <a:pt x="1266" y="917"/>
                </a:lnTo>
                <a:lnTo>
                  <a:pt x="1275" y="950"/>
                </a:lnTo>
                <a:lnTo>
                  <a:pt x="1288" y="980"/>
                </a:lnTo>
                <a:lnTo>
                  <a:pt x="1306" y="1009"/>
                </a:lnTo>
                <a:lnTo>
                  <a:pt x="1328" y="1034"/>
                </a:lnTo>
                <a:lnTo>
                  <a:pt x="1355" y="1055"/>
                </a:lnTo>
                <a:lnTo>
                  <a:pt x="1383" y="1073"/>
                </a:lnTo>
                <a:lnTo>
                  <a:pt x="1414" y="1086"/>
                </a:lnTo>
                <a:lnTo>
                  <a:pt x="1448" y="1094"/>
                </a:lnTo>
                <a:lnTo>
                  <a:pt x="1484" y="1097"/>
                </a:lnTo>
                <a:lnTo>
                  <a:pt x="1728" y="1097"/>
                </a:lnTo>
                <a:lnTo>
                  <a:pt x="1728" y="1365"/>
                </a:lnTo>
                <a:lnTo>
                  <a:pt x="2002" y="1097"/>
                </a:lnTo>
                <a:lnTo>
                  <a:pt x="2668" y="1097"/>
                </a:lnTo>
                <a:lnTo>
                  <a:pt x="2704" y="1094"/>
                </a:lnTo>
                <a:lnTo>
                  <a:pt x="2737" y="1086"/>
                </a:lnTo>
                <a:lnTo>
                  <a:pt x="2769" y="1073"/>
                </a:lnTo>
                <a:lnTo>
                  <a:pt x="2797" y="1055"/>
                </a:lnTo>
                <a:lnTo>
                  <a:pt x="2822" y="1034"/>
                </a:lnTo>
                <a:lnTo>
                  <a:pt x="2844" y="1009"/>
                </a:lnTo>
                <a:lnTo>
                  <a:pt x="2862" y="980"/>
                </a:lnTo>
                <a:lnTo>
                  <a:pt x="2876" y="950"/>
                </a:lnTo>
                <a:lnTo>
                  <a:pt x="2884" y="917"/>
                </a:lnTo>
                <a:lnTo>
                  <a:pt x="2888" y="882"/>
                </a:lnTo>
                <a:lnTo>
                  <a:pt x="2888" y="334"/>
                </a:lnTo>
                <a:lnTo>
                  <a:pt x="2884" y="299"/>
                </a:lnTo>
                <a:lnTo>
                  <a:pt x="2876" y="267"/>
                </a:lnTo>
                <a:lnTo>
                  <a:pt x="2862" y="236"/>
                </a:lnTo>
                <a:lnTo>
                  <a:pt x="2844" y="208"/>
                </a:lnTo>
                <a:lnTo>
                  <a:pt x="2822" y="183"/>
                </a:lnTo>
                <a:lnTo>
                  <a:pt x="2797" y="161"/>
                </a:lnTo>
                <a:lnTo>
                  <a:pt x="2769" y="144"/>
                </a:lnTo>
                <a:lnTo>
                  <a:pt x="2737" y="131"/>
                </a:lnTo>
                <a:lnTo>
                  <a:pt x="2704" y="123"/>
                </a:lnTo>
                <a:lnTo>
                  <a:pt x="2668" y="120"/>
                </a:lnTo>
                <a:lnTo>
                  <a:pt x="1484" y="120"/>
                </a:lnTo>
                <a:close/>
                <a:moveTo>
                  <a:pt x="1484" y="0"/>
                </a:moveTo>
                <a:lnTo>
                  <a:pt x="2668" y="0"/>
                </a:lnTo>
                <a:lnTo>
                  <a:pt x="2714" y="3"/>
                </a:lnTo>
                <a:lnTo>
                  <a:pt x="2759" y="12"/>
                </a:lnTo>
                <a:lnTo>
                  <a:pt x="2801" y="27"/>
                </a:lnTo>
                <a:lnTo>
                  <a:pt x="2840" y="46"/>
                </a:lnTo>
                <a:lnTo>
                  <a:pt x="2877" y="70"/>
                </a:lnTo>
                <a:lnTo>
                  <a:pt x="2910" y="97"/>
                </a:lnTo>
                <a:lnTo>
                  <a:pt x="2939" y="130"/>
                </a:lnTo>
                <a:lnTo>
                  <a:pt x="2963" y="165"/>
                </a:lnTo>
                <a:lnTo>
                  <a:pt x="2983" y="204"/>
                </a:lnTo>
                <a:lnTo>
                  <a:pt x="2998" y="245"/>
                </a:lnTo>
                <a:lnTo>
                  <a:pt x="3007" y="288"/>
                </a:lnTo>
                <a:lnTo>
                  <a:pt x="3010" y="334"/>
                </a:lnTo>
                <a:lnTo>
                  <a:pt x="3010" y="882"/>
                </a:lnTo>
                <a:lnTo>
                  <a:pt x="3007" y="928"/>
                </a:lnTo>
                <a:lnTo>
                  <a:pt x="2998" y="971"/>
                </a:lnTo>
                <a:lnTo>
                  <a:pt x="2983" y="1012"/>
                </a:lnTo>
                <a:lnTo>
                  <a:pt x="2963" y="1051"/>
                </a:lnTo>
                <a:lnTo>
                  <a:pt x="2939" y="1086"/>
                </a:lnTo>
                <a:lnTo>
                  <a:pt x="2910" y="1118"/>
                </a:lnTo>
                <a:lnTo>
                  <a:pt x="2877" y="1146"/>
                </a:lnTo>
                <a:lnTo>
                  <a:pt x="2840" y="1170"/>
                </a:lnTo>
                <a:lnTo>
                  <a:pt x="2801" y="1190"/>
                </a:lnTo>
                <a:lnTo>
                  <a:pt x="2759" y="1204"/>
                </a:lnTo>
                <a:lnTo>
                  <a:pt x="2714" y="1213"/>
                </a:lnTo>
                <a:lnTo>
                  <a:pt x="2668" y="1216"/>
                </a:lnTo>
                <a:lnTo>
                  <a:pt x="2053" y="1216"/>
                </a:lnTo>
                <a:lnTo>
                  <a:pt x="1604" y="1654"/>
                </a:lnTo>
                <a:lnTo>
                  <a:pt x="1604" y="1216"/>
                </a:lnTo>
                <a:lnTo>
                  <a:pt x="1484" y="1216"/>
                </a:lnTo>
                <a:lnTo>
                  <a:pt x="1437" y="1213"/>
                </a:lnTo>
                <a:lnTo>
                  <a:pt x="1393" y="1204"/>
                </a:lnTo>
                <a:lnTo>
                  <a:pt x="1351" y="1190"/>
                </a:lnTo>
                <a:lnTo>
                  <a:pt x="1312" y="1170"/>
                </a:lnTo>
                <a:lnTo>
                  <a:pt x="1275" y="1146"/>
                </a:lnTo>
                <a:lnTo>
                  <a:pt x="1242" y="1118"/>
                </a:lnTo>
                <a:lnTo>
                  <a:pt x="1214" y="1086"/>
                </a:lnTo>
                <a:lnTo>
                  <a:pt x="1189" y="1051"/>
                </a:lnTo>
                <a:lnTo>
                  <a:pt x="1169" y="1012"/>
                </a:lnTo>
                <a:lnTo>
                  <a:pt x="1154" y="971"/>
                </a:lnTo>
                <a:lnTo>
                  <a:pt x="1146" y="928"/>
                </a:lnTo>
                <a:lnTo>
                  <a:pt x="1143" y="882"/>
                </a:lnTo>
                <a:lnTo>
                  <a:pt x="1143" y="334"/>
                </a:lnTo>
                <a:lnTo>
                  <a:pt x="1145" y="288"/>
                </a:lnTo>
                <a:lnTo>
                  <a:pt x="1154" y="245"/>
                </a:lnTo>
                <a:lnTo>
                  <a:pt x="1169" y="204"/>
                </a:lnTo>
                <a:lnTo>
                  <a:pt x="1189" y="165"/>
                </a:lnTo>
                <a:lnTo>
                  <a:pt x="1213" y="130"/>
                </a:lnTo>
                <a:lnTo>
                  <a:pt x="1242" y="97"/>
                </a:lnTo>
                <a:lnTo>
                  <a:pt x="1275" y="70"/>
                </a:lnTo>
                <a:lnTo>
                  <a:pt x="1312" y="46"/>
                </a:lnTo>
                <a:lnTo>
                  <a:pt x="1350" y="27"/>
                </a:lnTo>
                <a:lnTo>
                  <a:pt x="1393" y="12"/>
                </a:lnTo>
                <a:lnTo>
                  <a:pt x="1437" y="3"/>
                </a:lnTo>
                <a:lnTo>
                  <a:pt x="1484" y="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2F3E072-5545-45AE-96F3-3D8DE1CBFFB0}"/>
              </a:ext>
            </a:extLst>
          </p:cNvPr>
          <p:cNvGrpSpPr/>
          <p:nvPr/>
        </p:nvGrpSpPr>
        <p:grpSpPr>
          <a:xfrm>
            <a:off x="7459569" y="3618641"/>
            <a:ext cx="412510" cy="414876"/>
            <a:chOff x="-2292350" y="3246438"/>
            <a:chExt cx="2082800" cy="2092325"/>
          </a:xfrm>
          <a:solidFill>
            <a:schemeClr val="tx1"/>
          </a:solidFill>
        </p:grpSpPr>
        <p:sp>
          <p:nvSpPr>
            <p:cNvPr id="28" name="Freeform 125">
              <a:extLst>
                <a:ext uri="{FF2B5EF4-FFF2-40B4-BE49-F238E27FC236}">
                  <a16:creationId xmlns:a16="http://schemas.microsoft.com/office/drawing/2014/main" id="{0BC6ACCE-4DC5-313E-B7B3-7EF1E579F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292350" y="3457575"/>
              <a:ext cx="1881188" cy="1881188"/>
            </a:xfrm>
            <a:custGeom>
              <a:avLst/>
              <a:gdLst>
                <a:gd name="T0" fmla="*/ 1994 w 3554"/>
                <a:gd name="T1" fmla="*/ 14 h 3556"/>
                <a:gd name="T2" fmla="*/ 2305 w 3554"/>
                <a:gd name="T3" fmla="*/ 81 h 3556"/>
                <a:gd name="T4" fmla="*/ 2594 w 3554"/>
                <a:gd name="T5" fmla="*/ 198 h 3556"/>
                <a:gd name="T6" fmla="*/ 2613 w 3554"/>
                <a:gd name="T7" fmla="*/ 520 h 3556"/>
                <a:gd name="T8" fmla="*/ 2309 w 3554"/>
                <a:gd name="T9" fmla="*/ 584 h 3556"/>
                <a:gd name="T10" fmla="*/ 2053 w 3554"/>
                <a:gd name="T11" fmla="*/ 501 h 3556"/>
                <a:gd name="T12" fmla="*/ 1777 w 3554"/>
                <a:gd name="T13" fmla="*/ 471 h 3556"/>
                <a:gd name="T14" fmla="*/ 1491 w 3554"/>
                <a:gd name="T15" fmla="*/ 502 h 3556"/>
                <a:gd name="T16" fmla="*/ 1226 w 3554"/>
                <a:gd name="T17" fmla="*/ 592 h 3556"/>
                <a:gd name="T18" fmla="*/ 991 w 3554"/>
                <a:gd name="T19" fmla="*/ 734 h 3556"/>
                <a:gd name="T20" fmla="*/ 791 w 3554"/>
                <a:gd name="T21" fmla="*/ 920 h 3556"/>
                <a:gd name="T22" fmla="*/ 634 w 3554"/>
                <a:gd name="T23" fmla="*/ 1145 h 3556"/>
                <a:gd name="T24" fmla="*/ 526 w 3554"/>
                <a:gd name="T25" fmla="*/ 1401 h 3556"/>
                <a:gd name="T26" fmla="*/ 474 w 3554"/>
                <a:gd name="T27" fmla="*/ 1680 h 3556"/>
                <a:gd name="T28" fmla="*/ 485 w 3554"/>
                <a:gd name="T29" fmla="*/ 1971 h 3556"/>
                <a:gd name="T30" fmla="*/ 556 w 3554"/>
                <a:gd name="T31" fmla="*/ 2244 h 3556"/>
                <a:gd name="T32" fmla="*/ 681 w 3554"/>
                <a:gd name="T33" fmla="*/ 2490 h 3556"/>
                <a:gd name="T34" fmla="*/ 854 w 3554"/>
                <a:gd name="T35" fmla="*/ 2702 h 3556"/>
                <a:gd name="T36" fmla="*/ 1066 w 3554"/>
                <a:gd name="T37" fmla="*/ 2874 h 3556"/>
                <a:gd name="T38" fmla="*/ 1312 w 3554"/>
                <a:gd name="T39" fmla="*/ 2999 h 3556"/>
                <a:gd name="T40" fmla="*/ 1585 w 3554"/>
                <a:gd name="T41" fmla="*/ 3071 h 3556"/>
                <a:gd name="T42" fmla="*/ 1876 w 3554"/>
                <a:gd name="T43" fmla="*/ 3082 h 3556"/>
                <a:gd name="T44" fmla="*/ 2155 w 3554"/>
                <a:gd name="T45" fmla="*/ 3029 h 3556"/>
                <a:gd name="T46" fmla="*/ 2411 w 3554"/>
                <a:gd name="T47" fmla="*/ 2922 h 3556"/>
                <a:gd name="T48" fmla="*/ 2634 w 3554"/>
                <a:gd name="T49" fmla="*/ 2765 h 3556"/>
                <a:gd name="T50" fmla="*/ 2822 w 3554"/>
                <a:gd name="T51" fmla="*/ 2564 h 3556"/>
                <a:gd name="T52" fmla="*/ 2962 w 3554"/>
                <a:gd name="T53" fmla="*/ 2329 h 3556"/>
                <a:gd name="T54" fmla="*/ 3052 w 3554"/>
                <a:gd name="T55" fmla="*/ 2065 h 3556"/>
                <a:gd name="T56" fmla="*/ 3085 w 3554"/>
                <a:gd name="T57" fmla="*/ 1778 h 3556"/>
                <a:gd name="T58" fmla="*/ 3055 w 3554"/>
                <a:gd name="T59" fmla="*/ 1503 h 3556"/>
                <a:gd name="T60" fmla="*/ 2972 w 3554"/>
                <a:gd name="T61" fmla="*/ 1247 h 3556"/>
                <a:gd name="T62" fmla="*/ 3051 w 3554"/>
                <a:gd name="T63" fmla="*/ 927 h 3556"/>
                <a:gd name="T64" fmla="*/ 3325 w 3554"/>
                <a:gd name="T65" fmla="*/ 945 h 3556"/>
                <a:gd name="T66" fmla="*/ 3435 w 3554"/>
                <a:gd name="T67" fmla="*/ 1136 h 3556"/>
                <a:gd name="T68" fmla="*/ 3524 w 3554"/>
                <a:gd name="T69" fmla="*/ 1446 h 3556"/>
                <a:gd name="T70" fmla="*/ 3554 w 3554"/>
                <a:gd name="T71" fmla="*/ 1778 h 3556"/>
                <a:gd name="T72" fmla="*/ 3522 w 3554"/>
                <a:gd name="T73" fmla="*/ 2122 h 3556"/>
                <a:gd name="T74" fmla="*/ 3426 w 3554"/>
                <a:gd name="T75" fmla="*/ 2444 h 3556"/>
                <a:gd name="T76" fmla="*/ 3273 w 3554"/>
                <a:gd name="T77" fmla="*/ 2737 h 3556"/>
                <a:gd name="T78" fmla="*/ 3073 w 3554"/>
                <a:gd name="T79" fmla="*/ 2995 h 3556"/>
                <a:gd name="T80" fmla="*/ 2827 w 3554"/>
                <a:gd name="T81" fmla="*/ 3213 h 3556"/>
                <a:gd name="T82" fmla="*/ 2544 w 3554"/>
                <a:gd name="T83" fmla="*/ 3382 h 3556"/>
                <a:gd name="T84" fmla="*/ 2232 w 3554"/>
                <a:gd name="T85" fmla="*/ 3497 h 3556"/>
                <a:gd name="T86" fmla="*/ 1894 w 3554"/>
                <a:gd name="T87" fmla="*/ 3553 h 3556"/>
                <a:gd name="T88" fmla="*/ 1545 w 3554"/>
                <a:gd name="T89" fmla="*/ 3541 h 3556"/>
                <a:gd name="T90" fmla="*/ 1215 w 3554"/>
                <a:gd name="T91" fmla="*/ 3465 h 3556"/>
                <a:gd name="T92" fmla="*/ 911 w 3554"/>
                <a:gd name="T93" fmla="*/ 3332 h 3556"/>
                <a:gd name="T94" fmla="*/ 641 w 3554"/>
                <a:gd name="T95" fmla="*/ 3145 h 3556"/>
                <a:gd name="T96" fmla="*/ 409 w 3554"/>
                <a:gd name="T97" fmla="*/ 2914 h 3556"/>
                <a:gd name="T98" fmla="*/ 225 w 3554"/>
                <a:gd name="T99" fmla="*/ 2644 h 3556"/>
                <a:gd name="T100" fmla="*/ 90 w 3554"/>
                <a:gd name="T101" fmla="*/ 2340 h 3556"/>
                <a:gd name="T102" fmla="*/ 14 w 3554"/>
                <a:gd name="T103" fmla="*/ 2009 h 3556"/>
                <a:gd name="T104" fmla="*/ 0 w 3554"/>
                <a:gd name="T105" fmla="*/ 1778 h 3556"/>
                <a:gd name="T106" fmla="*/ 34 w 3554"/>
                <a:gd name="T107" fmla="*/ 1434 h 3556"/>
                <a:gd name="T108" fmla="*/ 128 w 3554"/>
                <a:gd name="T109" fmla="*/ 1111 h 3556"/>
                <a:gd name="T110" fmla="*/ 281 w 3554"/>
                <a:gd name="T111" fmla="*/ 818 h 3556"/>
                <a:gd name="T112" fmla="*/ 483 w 3554"/>
                <a:gd name="T113" fmla="*/ 560 h 3556"/>
                <a:gd name="T114" fmla="*/ 728 w 3554"/>
                <a:gd name="T115" fmla="*/ 344 h 3556"/>
                <a:gd name="T116" fmla="*/ 1010 w 3554"/>
                <a:gd name="T117" fmla="*/ 174 h 3556"/>
                <a:gd name="T118" fmla="*/ 1322 w 3554"/>
                <a:gd name="T119" fmla="*/ 59 h 3556"/>
                <a:gd name="T120" fmla="*/ 1659 w 3554"/>
                <a:gd name="T121" fmla="*/ 4 h 3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54" h="3556">
                  <a:moveTo>
                    <a:pt x="1777" y="0"/>
                  </a:moveTo>
                  <a:lnTo>
                    <a:pt x="1886" y="4"/>
                  </a:lnTo>
                  <a:lnTo>
                    <a:pt x="1994" y="14"/>
                  </a:lnTo>
                  <a:lnTo>
                    <a:pt x="2100" y="29"/>
                  </a:lnTo>
                  <a:lnTo>
                    <a:pt x="2203" y="52"/>
                  </a:lnTo>
                  <a:lnTo>
                    <a:pt x="2305" y="81"/>
                  </a:lnTo>
                  <a:lnTo>
                    <a:pt x="2404" y="114"/>
                  </a:lnTo>
                  <a:lnTo>
                    <a:pt x="2500" y="154"/>
                  </a:lnTo>
                  <a:lnTo>
                    <a:pt x="2594" y="198"/>
                  </a:lnTo>
                  <a:lnTo>
                    <a:pt x="2591" y="230"/>
                  </a:lnTo>
                  <a:lnTo>
                    <a:pt x="2592" y="261"/>
                  </a:lnTo>
                  <a:lnTo>
                    <a:pt x="2613" y="520"/>
                  </a:lnTo>
                  <a:lnTo>
                    <a:pt x="2465" y="667"/>
                  </a:lnTo>
                  <a:lnTo>
                    <a:pt x="2388" y="624"/>
                  </a:lnTo>
                  <a:lnTo>
                    <a:pt x="2309" y="584"/>
                  </a:lnTo>
                  <a:lnTo>
                    <a:pt x="2226" y="550"/>
                  </a:lnTo>
                  <a:lnTo>
                    <a:pt x="2141" y="523"/>
                  </a:lnTo>
                  <a:lnTo>
                    <a:pt x="2053" y="501"/>
                  </a:lnTo>
                  <a:lnTo>
                    <a:pt x="1963" y="484"/>
                  </a:lnTo>
                  <a:lnTo>
                    <a:pt x="1871" y="475"/>
                  </a:lnTo>
                  <a:lnTo>
                    <a:pt x="1777" y="471"/>
                  </a:lnTo>
                  <a:lnTo>
                    <a:pt x="1680" y="475"/>
                  </a:lnTo>
                  <a:lnTo>
                    <a:pt x="1584" y="485"/>
                  </a:lnTo>
                  <a:lnTo>
                    <a:pt x="1491" y="502"/>
                  </a:lnTo>
                  <a:lnTo>
                    <a:pt x="1400" y="526"/>
                  </a:lnTo>
                  <a:lnTo>
                    <a:pt x="1311" y="556"/>
                  </a:lnTo>
                  <a:lnTo>
                    <a:pt x="1226" y="592"/>
                  </a:lnTo>
                  <a:lnTo>
                    <a:pt x="1144" y="634"/>
                  </a:lnTo>
                  <a:lnTo>
                    <a:pt x="1066" y="682"/>
                  </a:lnTo>
                  <a:lnTo>
                    <a:pt x="991" y="734"/>
                  </a:lnTo>
                  <a:lnTo>
                    <a:pt x="920" y="792"/>
                  </a:lnTo>
                  <a:lnTo>
                    <a:pt x="854" y="854"/>
                  </a:lnTo>
                  <a:lnTo>
                    <a:pt x="791" y="920"/>
                  </a:lnTo>
                  <a:lnTo>
                    <a:pt x="734" y="992"/>
                  </a:lnTo>
                  <a:lnTo>
                    <a:pt x="681" y="1067"/>
                  </a:lnTo>
                  <a:lnTo>
                    <a:pt x="634" y="1145"/>
                  </a:lnTo>
                  <a:lnTo>
                    <a:pt x="592" y="1228"/>
                  </a:lnTo>
                  <a:lnTo>
                    <a:pt x="556" y="1313"/>
                  </a:lnTo>
                  <a:lnTo>
                    <a:pt x="526" y="1401"/>
                  </a:lnTo>
                  <a:lnTo>
                    <a:pt x="502" y="1492"/>
                  </a:lnTo>
                  <a:lnTo>
                    <a:pt x="485" y="1586"/>
                  </a:lnTo>
                  <a:lnTo>
                    <a:pt x="474" y="1680"/>
                  </a:lnTo>
                  <a:lnTo>
                    <a:pt x="471" y="1778"/>
                  </a:lnTo>
                  <a:lnTo>
                    <a:pt x="474" y="1876"/>
                  </a:lnTo>
                  <a:lnTo>
                    <a:pt x="485" y="1971"/>
                  </a:lnTo>
                  <a:lnTo>
                    <a:pt x="502" y="2065"/>
                  </a:lnTo>
                  <a:lnTo>
                    <a:pt x="526" y="2156"/>
                  </a:lnTo>
                  <a:lnTo>
                    <a:pt x="556" y="2244"/>
                  </a:lnTo>
                  <a:lnTo>
                    <a:pt x="592" y="2329"/>
                  </a:lnTo>
                  <a:lnTo>
                    <a:pt x="634" y="2411"/>
                  </a:lnTo>
                  <a:lnTo>
                    <a:pt x="681" y="2490"/>
                  </a:lnTo>
                  <a:lnTo>
                    <a:pt x="734" y="2564"/>
                  </a:lnTo>
                  <a:lnTo>
                    <a:pt x="791" y="2635"/>
                  </a:lnTo>
                  <a:lnTo>
                    <a:pt x="854" y="2702"/>
                  </a:lnTo>
                  <a:lnTo>
                    <a:pt x="920" y="2765"/>
                  </a:lnTo>
                  <a:lnTo>
                    <a:pt x="992" y="2821"/>
                  </a:lnTo>
                  <a:lnTo>
                    <a:pt x="1066" y="2874"/>
                  </a:lnTo>
                  <a:lnTo>
                    <a:pt x="1144" y="2922"/>
                  </a:lnTo>
                  <a:lnTo>
                    <a:pt x="1227" y="2963"/>
                  </a:lnTo>
                  <a:lnTo>
                    <a:pt x="1312" y="2999"/>
                  </a:lnTo>
                  <a:lnTo>
                    <a:pt x="1400" y="3029"/>
                  </a:lnTo>
                  <a:lnTo>
                    <a:pt x="1491" y="3053"/>
                  </a:lnTo>
                  <a:lnTo>
                    <a:pt x="1585" y="3071"/>
                  </a:lnTo>
                  <a:lnTo>
                    <a:pt x="1680" y="3082"/>
                  </a:lnTo>
                  <a:lnTo>
                    <a:pt x="1777" y="3084"/>
                  </a:lnTo>
                  <a:lnTo>
                    <a:pt x="1876" y="3082"/>
                  </a:lnTo>
                  <a:lnTo>
                    <a:pt x="1970" y="3071"/>
                  </a:lnTo>
                  <a:lnTo>
                    <a:pt x="2064" y="3053"/>
                  </a:lnTo>
                  <a:lnTo>
                    <a:pt x="2155" y="3029"/>
                  </a:lnTo>
                  <a:lnTo>
                    <a:pt x="2243" y="2999"/>
                  </a:lnTo>
                  <a:lnTo>
                    <a:pt x="2328" y="2963"/>
                  </a:lnTo>
                  <a:lnTo>
                    <a:pt x="2411" y="2922"/>
                  </a:lnTo>
                  <a:lnTo>
                    <a:pt x="2489" y="2874"/>
                  </a:lnTo>
                  <a:lnTo>
                    <a:pt x="2564" y="2821"/>
                  </a:lnTo>
                  <a:lnTo>
                    <a:pt x="2634" y="2765"/>
                  </a:lnTo>
                  <a:lnTo>
                    <a:pt x="2702" y="2702"/>
                  </a:lnTo>
                  <a:lnTo>
                    <a:pt x="2764" y="2635"/>
                  </a:lnTo>
                  <a:lnTo>
                    <a:pt x="2822" y="2564"/>
                  </a:lnTo>
                  <a:lnTo>
                    <a:pt x="2873" y="2490"/>
                  </a:lnTo>
                  <a:lnTo>
                    <a:pt x="2921" y="2411"/>
                  </a:lnTo>
                  <a:lnTo>
                    <a:pt x="2962" y="2329"/>
                  </a:lnTo>
                  <a:lnTo>
                    <a:pt x="2998" y="2244"/>
                  </a:lnTo>
                  <a:lnTo>
                    <a:pt x="3029" y="2156"/>
                  </a:lnTo>
                  <a:lnTo>
                    <a:pt x="3052" y="2065"/>
                  </a:lnTo>
                  <a:lnTo>
                    <a:pt x="3070" y="1971"/>
                  </a:lnTo>
                  <a:lnTo>
                    <a:pt x="3081" y="1876"/>
                  </a:lnTo>
                  <a:lnTo>
                    <a:pt x="3085" y="1778"/>
                  </a:lnTo>
                  <a:lnTo>
                    <a:pt x="3081" y="1684"/>
                  </a:lnTo>
                  <a:lnTo>
                    <a:pt x="3071" y="1593"/>
                  </a:lnTo>
                  <a:lnTo>
                    <a:pt x="3055" y="1503"/>
                  </a:lnTo>
                  <a:lnTo>
                    <a:pt x="3033" y="1415"/>
                  </a:lnTo>
                  <a:lnTo>
                    <a:pt x="3005" y="1329"/>
                  </a:lnTo>
                  <a:lnTo>
                    <a:pt x="2972" y="1247"/>
                  </a:lnTo>
                  <a:lnTo>
                    <a:pt x="2932" y="1166"/>
                  </a:lnTo>
                  <a:lnTo>
                    <a:pt x="2889" y="1090"/>
                  </a:lnTo>
                  <a:lnTo>
                    <a:pt x="3051" y="927"/>
                  </a:lnTo>
                  <a:lnTo>
                    <a:pt x="3277" y="944"/>
                  </a:lnTo>
                  <a:lnTo>
                    <a:pt x="3303" y="945"/>
                  </a:lnTo>
                  <a:lnTo>
                    <a:pt x="3325" y="945"/>
                  </a:lnTo>
                  <a:lnTo>
                    <a:pt x="3346" y="943"/>
                  </a:lnTo>
                  <a:lnTo>
                    <a:pt x="3394" y="1038"/>
                  </a:lnTo>
                  <a:lnTo>
                    <a:pt x="3435" y="1136"/>
                  </a:lnTo>
                  <a:lnTo>
                    <a:pt x="3471" y="1237"/>
                  </a:lnTo>
                  <a:lnTo>
                    <a:pt x="3500" y="1341"/>
                  </a:lnTo>
                  <a:lnTo>
                    <a:pt x="3524" y="1446"/>
                  </a:lnTo>
                  <a:lnTo>
                    <a:pt x="3541" y="1555"/>
                  </a:lnTo>
                  <a:lnTo>
                    <a:pt x="3552" y="1666"/>
                  </a:lnTo>
                  <a:lnTo>
                    <a:pt x="3554" y="1778"/>
                  </a:lnTo>
                  <a:lnTo>
                    <a:pt x="3551" y="1895"/>
                  </a:lnTo>
                  <a:lnTo>
                    <a:pt x="3540" y="2009"/>
                  </a:lnTo>
                  <a:lnTo>
                    <a:pt x="3522" y="2122"/>
                  </a:lnTo>
                  <a:lnTo>
                    <a:pt x="3497" y="2233"/>
                  </a:lnTo>
                  <a:lnTo>
                    <a:pt x="3464" y="2340"/>
                  </a:lnTo>
                  <a:lnTo>
                    <a:pt x="3426" y="2444"/>
                  </a:lnTo>
                  <a:lnTo>
                    <a:pt x="3381" y="2546"/>
                  </a:lnTo>
                  <a:lnTo>
                    <a:pt x="3331" y="2644"/>
                  </a:lnTo>
                  <a:lnTo>
                    <a:pt x="3273" y="2737"/>
                  </a:lnTo>
                  <a:lnTo>
                    <a:pt x="3212" y="2828"/>
                  </a:lnTo>
                  <a:lnTo>
                    <a:pt x="3145" y="2914"/>
                  </a:lnTo>
                  <a:lnTo>
                    <a:pt x="3073" y="2995"/>
                  </a:lnTo>
                  <a:lnTo>
                    <a:pt x="2995" y="3073"/>
                  </a:lnTo>
                  <a:lnTo>
                    <a:pt x="2913" y="3145"/>
                  </a:lnTo>
                  <a:lnTo>
                    <a:pt x="2827" y="3213"/>
                  </a:lnTo>
                  <a:lnTo>
                    <a:pt x="2736" y="3275"/>
                  </a:lnTo>
                  <a:lnTo>
                    <a:pt x="2643" y="3332"/>
                  </a:lnTo>
                  <a:lnTo>
                    <a:pt x="2544" y="3382"/>
                  </a:lnTo>
                  <a:lnTo>
                    <a:pt x="2443" y="3426"/>
                  </a:lnTo>
                  <a:lnTo>
                    <a:pt x="2339" y="3465"/>
                  </a:lnTo>
                  <a:lnTo>
                    <a:pt x="2232" y="3497"/>
                  </a:lnTo>
                  <a:lnTo>
                    <a:pt x="2122" y="3523"/>
                  </a:lnTo>
                  <a:lnTo>
                    <a:pt x="2009" y="3541"/>
                  </a:lnTo>
                  <a:lnTo>
                    <a:pt x="1894" y="3553"/>
                  </a:lnTo>
                  <a:lnTo>
                    <a:pt x="1777" y="3556"/>
                  </a:lnTo>
                  <a:lnTo>
                    <a:pt x="1661" y="3553"/>
                  </a:lnTo>
                  <a:lnTo>
                    <a:pt x="1545" y="3541"/>
                  </a:lnTo>
                  <a:lnTo>
                    <a:pt x="1432" y="3523"/>
                  </a:lnTo>
                  <a:lnTo>
                    <a:pt x="1323" y="3497"/>
                  </a:lnTo>
                  <a:lnTo>
                    <a:pt x="1215" y="3465"/>
                  </a:lnTo>
                  <a:lnTo>
                    <a:pt x="1111" y="3426"/>
                  </a:lnTo>
                  <a:lnTo>
                    <a:pt x="1010" y="3382"/>
                  </a:lnTo>
                  <a:lnTo>
                    <a:pt x="911" y="3332"/>
                  </a:lnTo>
                  <a:lnTo>
                    <a:pt x="818" y="3275"/>
                  </a:lnTo>
                  <a:lnTo>
                    <a:pt x="728" y="3213"/>
                  </a:lnTo>
                  <a:lnTo>
                    <a:pt x="641" y="3145"/>
                  </a:lnTo>
                  <a:lnTo>
                    <a:pt x="560" y="3073"/>
                  </a:lnTo>
                  <a:lnTo>
                    <a:pt x="483" y="2995"/>
                  </a:lnTo>
                  <a:lnTo>
                    <a:pt x="409" y="2914"/>
                  </a:lnTo>
                  <a:lnTo>
                    <a:pt x="342" y="2828"/>
                  </a:lnTo>
                  <a:lnTo>
                    <a:pt x="281" y="2737"/>
                  </a:lnTo>
                  <a:lnTo>
                    <a:pt x="225" y="2644"/>
                  </a:lnTo>
                  <a:lnTo>
                    <a:pt x="174" y="2546"/>
                  </a:lnTo>
                  <a:lnTo>
                    <a:pt x="128" y="2444"/>
                  </a:lnTo>
                  <a:lnTo>
                    <a:pt x="90" y="2340"/>
                  </a:lnTo>
                  <a:lnTo>
                    <a:pt x="59" y="2233"/>
                  </a:lnTo>
                  <a:lnTo>
                    <a:pt x="34" y="2122"/>
                  </a:lnTo>
                  <a:lnTo>
                    <a:pt x="14" y="2009"/>
                  </a:lnTo>
                  <a:lnTo>
                    <a:pt x="4" y="1895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" y="1661"/>
                  </a:lnTo>
                  <a:lnTo>
                    <a:pt x="14" y="1546"/>
                  </a:lnTo>
                  <a:lnTo>
                    <a:pt x="34" y="1434"/>
                  </a:lnTo>
                  <a:lnTo>
                    <a:pt x="59" y="1324"/>
                  </a:lnTo>
                  <a:lnTo>
                    <a:pt x="90" y="1216"/>
                  </a:lnTo>
                  <a:lnTo>
                    <a:pt x="128" y="1111"/>
                  </a:lnTo>
                  <a:lnTo>
                    <a:pt x="174" y="1010"/>
                  </a:lnTo>
                  <a:lnTo>
                    <a:pt x="225" y="913"/>
                  </a:lnTo>
                  <a:lnTo>
                    <a:pt x="281" y="818"/>
                  </a:lnTo>
                  <a:lnTo>
                    <a:pt x="342" y="728"/>
                  </a:lnTo>
                  <a:lnTo>
                    <a:pt x="409" y="642"/>
                  </a:lnTo>
                  <a:lnTo>
                    <a:pt x="483" y="560"/>
                  </a:lnTo>
                  <a:lnTo>
                    <a:pt x="560" y="483"/>
                  </a:lnTo>
                  <a:lnTo>
                    <a:pt x="641" y="411"/>
                  </a:lnTo>
                  <a:lnTo>
                    <a:pt x="728" y="344"/>
                  </a:lnTo>
                  <a:lnTo>
                    <a:pt x="818" y="281"/>
                  </a:lnTo>
                  <a:lnTo>
                    <a:pt x="911" y="225"/>
                  </a:lnTo>
                  <a:lnTo>
                    <a:pt x="1010" y="174"/>
                  </a:lnTo>
                  <a:lnTo>
                    <a:pt x="1111" y="130"/>
                  </a:lnTo>
                  <a:lnTo>
                    <a:pt x="1215" y="90"/>
                  </a:lnTo>
                  <a:lnTo>
                    <a:pt x="1322" y="59"/>
                  </a:lnTo>
                  <a:lnTo>
                    <a:pt x="1432" y="34"/>
                  </a:lnTo>
                  <a:lnTo>
                    <a:pt x="1545" y="15"/>
                  </a:lnTo>
                  <a:lnTo>
                    <a:pt x="1659" y="4"/>
                  </a:lnTo>
                  <a:lnTo>
                    <a:pt x="17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Freeform 126">
              <a:extLst>
                <a:ext uri="{FF2B5EF4-FFF2-40B4-BE49-F238E27FC236}">
                  <a16:creationId xmlns:a16="http://schemas.microsoft.com/office/drawing/2014/main" id="{543BD31B-6438-DB61-43F9-1ACCF939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4513" y="3935413"/>
              <a:ext cx="925513" cy="925513"/>
            </a:xfrm>
            <a:custGeom>
              <a:avLst/>
              <a:gdLst>
                <a:gd name="T0" fmla="*/ 954 w 1750"/>
                <a:gd name="T1" fmla="*/ 4 h 1751"/>
                <a:gd name="T2" fmla="*/ 1104 w 1750"/>
                <a:gd name="T3" fmla="*/ 31 h 1751"/>
                <a:gd name="T4" fmla="*/ 1245 w 1750"/>
                <a:gd name="T5" fmla="*/ 83 h 1751"/>
                <a:gd name="T6" fmla="*/ 910 w 1750"/>
                <a:gd name="T7" fmla="*/ 418 h 1751"/>
                <a:gd name="T8" fmla="*/ 817 w 1750"/>
                <a:gd name="T9" fmla="*/ 421 h 1751"/>
                <a:gd name="T10" fmla="*/ 709 w 1750"/>
                <a:gd name="T11" fmla="*/ 448 h 1751"/>
                <a:gd name="T12" fmla="*/ 613 w 1750"/>
                <a:gd name="T13" fmla="*/ 499 h 1751"/>
                <a:gd name="T14" fmla="*/ 532 w 1750"/>
                <a:gd name="T15" fmla="*/ 571 h 1751"/>
                <a:gd name="T16" fmla="*/ 469 w 1750"/>
                <a:gd name="T17" fmla="*/ 661 h 1751"/>
                <a:gd name="T18" fmla="*/ 430 w 1750"/>
                <a:gd name="T19" fmla="*/ 763 h 1751"/>
                <a:gd name="T20" fmla="*/ 416 w 1750"/>
                <a:gd name="T21" fmla="*/ 876 h 1751"/>
                <a:gd name="T22" fmla="*/ 430 w 1750"/>
                <a:gd name="T23" fmla="*/ 989 h 1751"/>
                <a:gd name="T24" fmla="*/ 469 w 1750"/>
                <a:gd name="T25" fmla="*/ 1092 h 1751"/>
                <a:gd name="T26" fmla="*/ 532 w 1750"/>
                <a:gd name="T27" fmla="*/ 1181 h 1751"/>
                <a:gd name="T28" fmla="*/ 612 w 1750"/>
                <a:gd name="T29" fmla="*/ 1253 h 1751"/>
                <a:gd name="T30" fmla="*/ 708 w 1750"/>
                <a:gd name="T31" fmla="*/ 1304 h 1751"/>
                <a:gd name="T32" fmla="*/ 817 w 1750"/>
                <a:gd name="T33" fmla="*/ 1332 h 1751"/>
                <a:gd name="T34" fmla="*/ 933 w 1750"/>
                <a:gd name="T35" fmla="*/ 1332 h 1751"/>
                <a:gd name="T36" fmla="*/ 1041 w 1750"/>
                <a:gd name="T37" fmla="*/ 1304 h 1751"/>
                <a:gd name="T38" fmla="*/ 1137 w 1750"/>
                <a:gd name="T39" fmla="*/ 1253 h 1751"/>
                <a:gd name="T40" fmla="*/ 1218 w 1750"/>
                <a:gd name="T41" fmla="*/ 1181 h 1751"/>
                <a:gd name="T42" fmla="*/ 1281 w 1750"/>
                <a:gd name="T43" fmla="*/ 1092 h 1751"/>
                <a:gd name="T44" fmla="*/ 1321 w 1750"/>
                <a:gd name="T45" fmla="*/ 989 h 1751"/>
                <a:gd name="T46" fmla="*/ 1334 w 1750"/>
                <a:gd name="T47" fmla="*/ 876 h 1751"/>
                <a:gd name="T48" fmla="*/ 1662 w 1750"/>
                <a:gd name="T49" fmla="*/ 513 h 1751"/>
                <a:gd name="T50" fmla="*/ 1696 w 1750"/>
                <a:gd name="T51" fmla="*/ 575 h 1751"/>
                <a:gd name="T52" fmla="*/ 1736 w 1750"/>
                <a:gd name="T53" fmla="*/ 721 h 1751"/>
                <a:gd name="T54" fmla="*/ 1750 w 1750"/>
                <a:gd name="T55" fmla="*/ 876 h 1751"/>
                <a:gd name="T56" fmla="*/ 1736 w 1750"/>
                <a:gd name="T57" fmla="*/ 1033 h 1751"/>
                <a:gd name="T58" fmla="*/ 1695 w 1750"/>
                <a:gd name="T59" fmla="*/ 1182 h 1751"/>
                <a:gd name="T60" fmla="*/ 1630 w 1750"/>
                <a:gd name="T61" fmla="*/ 1318 h 1751"/>
                <a:gd name="T62" fmla="*/ 1545 w 1750"/>
                <a:gd name="T63" fmla="*/ 1440 h 1751"/>
                <a:gd name="T64" fmla="*/ 1439 w 1750"/>
                <a:gd name="T65" fmla="*/ 1546 h 1751"/>
                <a:gd name="T66" fmla="*/ 1317 w 1750"/>
                <a:gd name="T67" fmla="*/ 1632 h 1751"/>
                <a:gd name="T68" fmla="*/ 1180 w 1750"/>
                <a:gd name="T69" fmla="*/ 1697 h 1751"/>
                <a:gd name="T70" fmla="*/ 1032 w 1750"/>
                <a:gd name="T71" fmla="*/ 1737 h 1751"/>
                <a:gd name="T72" fmla="*/ 875 w 1750"/>
                <a:gd name="T73" fmla="*/ 1751 h 1751"/>
                <a:gd name="T74" fmla="*/ 718 w 1750"/>
                <a:gd name="T75" fmla="*/ 1737 h 1751"/>
                <a:gd name="T76" fmla="*/ 570 w 1750"/>
                <a:gd name="T77" fmla="*/ 1696 h 1751"/>
                <a:gd name="T78" fmla="*/ 433 w 1750"/>
                <a:gd name="T79" fmla="*/ 1632 h 1751"/>
                <a:gd name="T80" fmla="*/ 312 w 1750"/>
                <a:gd name="T81" fmla="*/ 1546 h 1751"/>
                <a:gd name="T82" fmla="*/ 206 w 1750"/>
                <a:gd name="T83" fmla="*/ 1440 h 1751"/>
                <a:gd name="T84" fmla="*/ 120 w 1750"/>
                <a:gd name="T85" fmla="*/ 1318 h 1751"/>
                <a:gd name="T86" fmla="*/ 55 w 1750"/>
                <a:gd name="T87" fmla="*/ 1181 h 1751"/>
                <a:gd name="T88" fmla="*/ 14 w 1750"/>
                <a:gd name="T89" fmla="*/ 1033 h 1751"/>
                <a:gd name="T90" fmla="*/ 0 w 1750"/>
                <a:gd name="T91" fmla="*/ 876 h 1751"/>
                <a:gd name="T92" fmla="*/ 14 w 1750"/>
                <a:gd name="T93" fmla="*/ 718 h 1751"/>
                <a:gd name="T94" fmla="*/ 55 w 1750"/>
                <a:gd name="T95" fmla="*/ 571 h 1751"/>
                <a:gd name="T96" fmla="*/ 120 w 1750"/>
                <a:gd name="T97" fmla="*/ 434 h 1751"/>
                <a:gd name="T98" fmla="*/ 206 w 1750"/>
                <a:gd name="T99" fmla="*/ 311 h 1751"/>
                <a:gd name="T100" fmla="*/ 312 w 1750"/>
                <a:gd name="T101" fmla="*/ 207 h 1751"/>
                <a:gd name="T102" fmla="*/ 433 w 1750"/>
                <a:gd name="T103" fmla="*/ 120 h 1751"/>
                <a:gd name="T104" fmla="*/ 570 w 1750"/>
                <a:gd name="T105" fmla="*/ 55 h 1751"/>
                <a:gd name="T106" fmla="*/ 718 w 1750"/>
                <a:gd name="T107" fmla="*/ 15 h 1751"/>
                <a:gd name="T108" fmla="*/ 875 w 1750"/>
                <a:gd name="T109" fmla="*/ 0 h 1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750" h="1751">
                  <a:moveTo>
                    <a:pt x="875" y="0"/>
                  </a:moveTo>
                  <a:lnTo>
                    <a:pt x="954" y="4"/>
                  </a:lnTo>
                  <a:lnTo>
                    <a:pt x="1030" y="15"/>
                  </a:lnTo>
                  <a:lnTo>
                    <a:pt x="1104" y="31"/>
                  </a:lnTo>
                  <a:lnTo>
                    <a:pt x="1176" y="54"/>
                  </a:lnTo>
                  <a:lnTo>
                    <a:pt x="1245" y="83"/>
                  </a:lnTo>
                  <a:lnTo>
                    <a:pt x="1238" y="90"/>
                  </a:lnTo>
                  <a:lnTo>
                    <a:pt x="910" y="418"/>
                  </a:lnTo>
                  <a:lnTo>
                    <a:pt x="875" y="417"/>
                  </a:lnTo>
                  <a:lnTo>
                    <a:pt x="817" y="421"/>
                  </a:lnTo>
                  <a:lnTo>
                    <a:pt x="762" y="431"/>
                  </a:lnTo>
                  <a:lnTo>
                    <a:pt x="709" y="448"/>
                  </a:lnTo>
                  <a:lnTo>
                    <a:pt x="659" y="471"/>
                  </a:lnTo>
                  <a:lnTo>
                    <a:pt x="613" y="499"/>
                  </a:lnTo>
                  <a:lnTo>
                    <a:pt x="570" y="532"/>
                  </a:lnTo>
                  <a:lnTo>
                    <a:pt x="532" y="571"/>
                  </a:lnTo>
                  <a:lnTo>
                    <a:pt x="498" y="614"/>
                  </a:lnTo>
                  <a:lnTo>
                    <a:pt x="469" y="661"/>
                  </a:lnTo>
                  <a:lnTo>
                    <a:pt x="446" y="710"/>
                  </a:lnTo>
                  <a:lnTo>
                    <a:pt x="430" y="763"/>
                  </a:lnTo>
                  <a:lnTo>
                    <a:pt x="420" y="818"/>
                  </a:lnTo>
                  <a:lnTo>
                    <a:pt x="416" y="876"/>
                  </a:lnTo>
                  <a:lnTo>
                    <a:pt x="420" y="933"/>
                  </a:lnTo>
                  <a:lnTo>
                    <a:pt x="430" y="989"/>
                  </a:lnTo>
                  <a:lnTo>
                    <a:pt x="446" y="1043"/>
                  </a:lnTo>
                  <a:lnTo>
                    <a:pt x="469" y="1092"/>
                  </a:lnTo>
                  <a:lnTo>
                    <a:pt x="498" y="1139"/>
                  </a:lnTo>
                  <a:lnTo>
                    <a:pt x="532" y="1181"/>
                  </a:lnTo>
                  <a:lnTo>
                    <a:pt x="570" y="1219"/>
                  </a:lnTo>
                  <a:lnTo>
                    <a:pt x="612" y="1253"/>
                  </a:lnTo>
                  <a:lnTo>
                    <a:pt x="659" y="1282"/>
                  </a:lnTo>
                  <a:lnTo>
                    <a:pt x="708" y="1304"/>
                  </a:lnTo>
                  <a:lnTo>
                    <a:pt x="762" y="1321"/>
                  </a:lnTo>
                  <a:lnTo>
                    <a:pt x="817" y="1332"/>
                  </a:lnTo>
                  <a:lnTo>
                    <a:pt x="875" y="1336"/>
                  </a:lnTo>
                  <a:lnTo>
                    <a:pt x="933" y="1332"/>
                  </a:lnTo>
                  <a:lnTo>
                    <a:pt x="988" y="1321"/>
                  </a:lnTo>
                  <a:lnTo>
                    <a:pt x="1041" y="1304"/>
                  </a:lnTo>
                  <a:lnTo>
                    <a:pt x="1091" y="1282"/>
                  </a:lnTo>
                  <a:lnTo>
                    <a:pt x="1137" y="1253"/>
                  </a:lnTo>
                  <a:lnTo>
                    <a:pt x="1180" y="1219"/>
                  </a:lnTo>
                  <a:lnTo>
                    <a:pt x="1218" y="1181"/>
                  </a:lnTo>
                  <a:lnTo>
                    <a:pt x="1252" y="1139"/>
                  </a:lnTo>
                  <a:lnTo>
                    <a:pt x="1281" y="1092"/>
                  </a:lnTo>
                  <a:lnTo>
                    <a:pt x="1304" y="1043"/>
                  </a:lnTo>
                  <a:lnTo>
                    <a:pt x="1321" y="989"/>
                  </a:lnTo>
                  <a:lnTo>
                    <a:pt x="1330" y="933"/>
                  </a:lnTo>
                  <a:lnTo>
                    <a:pt x="1334" y="876"/>
                  </a:lnTo>
                  <a:lnTo>
                    <a:pt x="1333" y="841"/>
                  </a:lnTo>
                  <a:lnTo>
                    <a:pt x="1662" y="513"/>
                  </a:lnTo>
                  <a:lnTo>
                    <a:pt x="1668" y="506"/>
                  </a:lnTo>
                  <a:lnTo>
                    <a:pt x="1696" y="575"/>
                  </a:lnTo>
                  <a:lnTo>
                    <a:pt x="1720" y="646"/>
                  </a:lnTo>
                  <a:lnTo>
                    <a:pt x="1736" y="721"/>
                  </a:lnTo>
                  <a:lnTo>
                    <a:pt x="1747" y="798"/>
                  </a:lnTo>
                  <a:lnTo>
                    <a:pt x="1750" y="876"/>
                  </a:lnTo>
                  <a:lnTo>
                    <a:pt x="1747" y="956"/>
                  </a:lnTo>
                  <a:lnTo>
                    <a:pt x="1736" y="1033"/>
                  </a:lnTo>
                  <a:lnTo>
                    <a:pt x="1719" y="1109"/>
                  </a:lnTo>
                  <a:lnTo>
                    <a:pt x="1695" y="1182"/>
                  </a:lnTo>
                  <a:lnTo>
                    <a:pt x="1666" y="1252"/>
                  </a:lnTo>
                  <a:lnTo>
                    <a:pt x="1630" y="1318"/>
                  </a:lnTo>
                  <a:lnTo>
                    <a:pt x="1591" y="1381"/>
                  </a:lnTo>
                  <a:lnTo>
                    <a:pt x="1545" y="1440"/>
                  </a:lnTo>
                  <a:lnTo>
                    <a:pt x="1493" y="1495"/>
                  </a:lnTo>
                  <a:lnTo>
                    <a:pt x="1439" y="1546"/>
                  </a:lnTo>
                  <a:lnTo>
                    <a:pt x="1379" y="1591"/>
                  </a:lnTo>
                  <a:lnTo>
                    <a:pt x="1317" y="1632"/>
                  </a:lnTo>
                  <a:lnTo>
                    <a:pt x="1251" y="1667"/>
                  </a:lnTo>
                  <a:lnTo>
                    <a:pt x="1180" y="1697"/>
                  </a:lnTo>
                  <a:lnTo>
                    <a:pt x="1108" y="1720"/>
                  </a:lnTo>
                  <a:lnTo>
                    <a:pt x="1032" y="1737"/>
                  </a:lnTo>
                  <a:lnTo>
                    <a:pt x="954" y="1748"/>
                  </a:lnTo>
                  <a:lnTo>
                    <a:pt x="875" y="1751"/>
                  </a:lnTo>
                  <a:lnTo>
                    <a:pt x="796" y="1748"/>
                  </a:lnTo>
                  <a:lnTo>
                    <a:pt x="718" y="1737"/>
                  </a:lnTo>
                  <a:lnTo>
                    <a:pt x="642" y="1720"/>
                  </a:lnTo>
                  <a:lnTo>
                    <a:pt x="570" y="1696"/>
                  </a:lnTo>
                  <a:lnTo>
                    <a:pt x="500" y="1667"/>
                  </a:lnTo>
                  <a:lnTo>
                    <a:pt x="433" y="1632"/>
                  </a:lnTo>
                  <a:lnTo>
                    <a:pt x="371" y="1591"/>
                  </a:lnTo>
                  <a:lnTo>
                    <a:pt x="312" y="1546"/>
                  </a:lnTo>
                  <a:lnTo>
                    <a:pt x="257" y="1495"/>
                  </a:lnTo>
                  <a:lnTo>
                    <a:pt x="206" y="1440"/>
                  </a:lnTo>
                  <a:lnTo>
                    <a:pt x="161" y="1380"/>
                  </a:lnTo>
                  <a:lnTo>
                    <a:pt x="120" y="1318"/>
                  </a:lnTo>
                  <a:lnTo>
                    <a:pt x="85" y="1252"/>
                  </a:lnTo>
                  <a:lnTo>
                    <a:pt x="55" y="1181"/>
                  </a:lnTo>
                  <a:lnTo>
                    <a:pt x="31" y="1109"/>
                  </a:lnTo>
                  <a:lnTo>
                    <a:pt x="14" y="1033"/>
                  </a:lnTo>
                  <a:lnTo>
                    <a:pt x="3" y="955"/>
                  </a:lnTo>
                  <a:lnTo>
                    <a:pt x="0" y="876"/>
                  </a:lnTo>
                  <a:lnTo>
                    <a:pt x="3" y="796"/>
                  </a:lnTo>
                  <a:lnTo>
                    <a:pt x="14" y="718"/>
                  </a:lnTo>
                  <a:lnTo>
                    <a:pt x="31" y="643"/>
                  </a:lnTo>
                  <a:lnTo>
                    <a:pt x="55" y="571"/>
                  </a:lnTo>
                  <a:lnTo>
                    <a:pt x="85" y="501"/>
                  </a:lnTo>
                  <a:lnTo>
                    <a:pt x="120" y="434"/>
                  </a:lnTo>
                  <a:lnTo>
                    <a:pt x="161" y="371"/>
                  </a:lnTo>
                  <a:lnTo>
                    <a:pt x="206" y="311"/>
                  </a:lnTo>
                  <a:lnTo>
                    <a:pt x="257" y="257"/>
                  </a:lnTo>
                  <a:lnTo>
                    <a:pt x="312" y="207"/>
                  </a:lnTo>
                  <a:lnTo>
                    <a:pt x="371" y="161"/>
                  </a:lnTo>
                  <a:lnTo>
                    <a:pt x="433" y="120"/>
                  </a:lnTo>
                  <a:lnTo>
                    <a:pt x="500" y="84"/>
                  </a:lnTo>
                  <a:lnTo>
                    <a:pt x="570" y="55"/>
                  </a:lnTo>
                  <a:lnTo>
                    <a:pt x="642" y="31"/>
                  </a:lnTo>
                  <a:lnTo>
                    <a:pt x="718" y="15"/>
                  </a:lnTo>
                  <a:lnTo>
                    <a:pt x="796" y="4"/>
                  </a:lnTo>
                  <a:lnTo>
                    <a:pt x="8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Freeform 127">
              <a:extLst>
                <a:ext uri="{FF2B5EF4-FFF2-40B4-BE49-F238E27FC236}">
                  <a16:creationId xmlns:a16="http://schemas.microsoft.com/office/drawing/2014/main" id="{9A09AC40-EA41-CBEF-5805-AD37D2D9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49375" y="3246438"/>
              <a:ext cx="1139825" cy="1146175"/>
            </a:xfrm>
            <a:custGeom>
              <a:avLst/>
              <a:gdLst>
                <a:gd name="T0" fmla="*/ 1509 w 2153"/>
                <a:gd name="T1" fmla="*/ 1 h 2166"/>
                <a:gd name="T2" fmla="*/ 1530 w 2153"/>
                <a:gd name="T3" fmla="*/ 14 h 2166"/>
                <a:gd name="T4" fmla="*/ 1539 w 2153"/>
                <a:gd name="T5" fmla="*/ 37 h 2166"/>
                <a:gd name="T6" fmla="*/ 1685 w 2153"/>
                <a:gd name="T7" fmla="*/ 239 h 2166"/>
                <a:gd name="T8" fmla="*/ 1726 w 2153"/>
                <a:gd name="T9" fmla="*/ 211 h 2166"/>
                <a:gd name="T10" fmla="*/ 1771 w 2153"/>
                <a:gd name="T11" fmla="*/ 203 h 2166"/>
                <a:gd name="T12" fmla="*/ 1818 w 2153"/>
                <a:gd name="T13" fmla="*/ 211 h 2166"/>
                <a:gd name="T14" fmla="*/ 1859 w 2153"/>
                <a:gd name="T15" fmla="*/ 239 h 2166"/>
                <a:gd name="T16" fmla="*/ 1949 w 2153"/>
                <a:gd name="T17" fmla="*/ 333 h 2166"/>
                <a:gd name="T18" fmla="*/ 1967 w 2153"/>
                <a:gd name="T19" fmla="*/ 385 h 2166"/>
                <a:gd name="T20" fmla="*/ 1961 w 2153"/>
                <a:gd name="T21" fmla="*/ 438 h 2166"/>
                <a:gd name="T22" fmla="*/ 1931 w 2153"/>
                <a:gd name="T23" fmla="*/ 486 h 2166"/>
                <a:gd name="T24" fmla="*/ 2115 w 2153"/>
                <a:gd name="T25" fmla="*/ 613 h 2166"/>
                <a:gd name="T26" fmla="*/ 2140 w 2153"/>
                <a:gd name="T27" fmla="*/ 624 h 2166"/>
                <a:gd name="T28" fmla="*/ 2152 w 2153"/>
                <a:gd name="T29" fmla="*/ 647 h 2166"/>
                <a:gd name="T30" fmla="*/ 2149 w 2153"/>
                <a:gd name="T31" fmla="*/ 672 h 2166"/>
                <a:gd name="T32" fmla="*/ 1666 w 2153"/>
                <a:gd name="T33" fmla="*/ 1158 h 2166"/>
                <a:gd name="T34" fmla="*/ 1613 w 2153"/>
                <a:gd name="T35" fmla="*/ 1197 h 2166"/>
                <a:gd name="T36" fmla="*/ 1551 w 2153"/>
                <a:gd name="T37" fmla="*/ 1216 h 2166"/>
                <a:gd name="T38" fmla="*/ 1512 w 2153"/>
                <a:gd name="T39" fmla="*/ 1219 h 2166"/>
                <a:gd name="T40" fmla="*/ 1491 w 2153"/>
                <a:gd name="T41" fmla="*/ 1217 h 2166"/>
                <a:gd name="T42" fmla="*/ 286 w 2153"/>
                <a:gd name="T43" fmla="*/ 2131 h 2166"/>
                <a:gd name="T44" fmla="*/ 244 w 2153"/>
                <a:gd name="T45" fmla="*/ 2156 h 2166"/>
                <a:gd name="T46" fmla="*/ 108 w 2153"/>
                <a:gd name="T47" fmla="*/ 2166 h 2166"/>
                <a:gd name="T48" fmla="*/ 78 w 2153"/>
                <a:gd name="T49" fmla="*/ 2164 h 2166"/>
                <a:gd name="T50" fmla="*/ 35 w 2153"/>
                <a:gd name="T51" fmla="*/ 2142 h 2166"/>
                <a:gd name="T52" fmla="*/ 7 w 2153"/>
                <a:gd name="T53" fmla="*/ 2104 h 2166"/>
                <a:gd name="T54" fmla="*/ 0 w 2153"/>
                <a:gd name="T55" fmla="*/ 2054 h 2166"/>
                <a:gd name="T56" fmla="*/ 12 w 2153"/>
                <a:gd name="T57" fmla="*/ 1926 h 2166"/>
                <a:gd name="T58" fmla="*/ 37 w 2153"/>
                <a:gd name="T59" fmla="*/ 1885 h 2166"/>
                <a:gd name="T60" fmla="*/ 470 w 2153"/>
                <a:gd name="T61" fmla="*/ 1453 h 2166"/>
                <a:gd name="T62" fmla="*/ 785 w 2153"/>
                <a:gd name="T63" fmla="*/ 1137 h 2166"/>
                <a:gd name="T64" fmla="*/ 934 w 2153"/>
                <a:gd name="T65" fmla="*/ 667 h 2166"/>
                <a:gd name="T66" fmla="*/ 934 w 2153"/>
                <a:gd name="T67" fmla="*/ 613 h 2166"/>
                <a:gd name="T68" fmla="*/ 952 w 2153"/>
                <a:gd name="T69" fmla="*/ 545 h 2166"/>
                <a:gd name="T70" fmla="*/ 994 w 2153"/>
                <a:gd name="T71" fmla="*/ 486 h 2166"/>
                <a:gd name="T72" fmla="*/ 1478 w 2153"/>
                <a:gd name="T73" fmla="*/ 4 h 2166"/>
                <a:gd name="T74" fmla="*/ 1497 w 2153"/>
                <a:gd name="T75" fmla="*/ 0 h 2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153" h="2166">
                  <a:moveTo>
                    <a:pt x="1497" y="0"/>
                  </a:moveTo>
                  <a:lnTo>
                    <a:pt x="1509" y="1"/>
                  </a:lnTo>
                  <a:lnTo>
                    <a:pt x="1520" y="6"/>
                  </a:lnTo>
                  <a:lnTo>
                    <a:pt x="1530" y="14"/>
                  </a:lnTo>
                  <a:lnTo>
                    <a:pt x="1536" y="25"/>
                  </a:lnTo>
                  <a:lnTo>
                    <a:pt x="1539" y="37"/>
                  </a:lnTo>
                  <a:lnTo>
                    <a:pt x="1565" y="359"/>
                  </a:lnTo>
                  <a:lnTo>
                    <a:pt x="1685" y="239"/>
                  </a:lnTo>
                  <a:lnTo>
                    <a:pt x="1704" y="222"/>
                  </a:lnTo>
                  <a:lnTo>
                    <a:pt x="1726" y="211"/>
                  </a:lnTo>
                  <a:lnTo>
                    <a:pt x="1748" y="204"/>
                  </a:lnTo>
                  <a:lnTo>
                    <a:pt x="1771" y="203"/>
                  </a:lnTo>
                  <a:lnTo>
                    <a:pt x="1795" y="204"/>
                  </a:lnTo>
                  <a:lnTo>
                    <a:pt x="1818" y="211"/>
                  </a:lnTo>
                  <a:lnTo>
                    <a:pt x="1840" y="222"/>
                  </a:lnTo>
                  <a:lnTo>
                    <a:pt x="1859" y="239"/>
                  </a:lnTo>
                  <a:lnTo>
                    <a:pt x="1931" y="312"/>
                  </a:lnTo>
                  <a:lnTo>
                    <a:pt x="1949" y="333"/>
                  </a:lnTo>
                  <a:lnTo>
                    <a:pt x="1961" y="359"/>
                  </a:lnTo>
                  <a:lnTo>
                    <a:pt x="1967" y="385"/>
                  </a:lnTo>
                  <a:lnTo>
                    <a:pt x="1967" y="412"/>
                  </a:lnTo>
                  <a:lnTo>
                    <a:pt x="1961" y="438"/>
                  </a:lnTo>
                  <a:lnTo>
                    <a:pt x="1949" y="463"/>
                  </a:lnTo>
                  <a:lnTo>
                    <a:pt x="1931" y="486"/>
                  </a:lnTo>
                  <a:lnTo>
                    <a:pt x="1826" y="590"/>
                  </a:lnTo>
                  <a:lnTo>
                    <a:pt x="2115" y="613"/>
                  </a:lnTo>
                  <a:lnTo>
                    <a:pt x="2128" y="617"/>
                  </a:lnTo>
                  <a:lnTo>
                    <a:pt x="2140" y="624"/>
                  </a:lnTo>
                  <a:lnTo>
                    <a:pt x="2147" y="634"/>
                  </a:lnTo>
                  <a:lnTo>
                    <a:pt x="2152" y="647"/>
                  </a:lnTo>
                  <a:lnTo>
                    <a:pt x="2153" y="659"/>
                  </a:lnTo>
                  <a:lnTo>
                    <a:pt x="2149" y="672"/>
                  </a:lnTo>
                  <a:lnTo>
                    <a:pt x="2141" y="684"/>
                  </a:lnTo>
                  <a:lnTo>
                    <a:pt x="1666" y="1158"/>
                  </a:lnTo>
                  <a:lnTo>
                    <a:pt x="1640" y="1180"/>
                  </a:lnTo>
                  <a:lnTo>
                    <a:pt x="1613" y="1197"/>
                  </a:lnTo>
                  <a:lnTo>
                    <a:pt x="1583" y="1209"/>
                  </a:lnTo>
                  <a:lnTo>
                    <a:pt x="1551" y="1216"/>
                  </a:lnTo>
                  <a:lnTo>
                    <a:pt x="1519" y="1220"/>
                  </a:lnTo>
                  <a:lnTo>
                    <a:pt x="1512" y="1219"/>
                  </a:lnTo>
                  <a:lnTo>
                    <a:pt x="1503" y="1219"/>
                  </a:lnTo>
                  <a:lnTo>
                    <a:pt x="1491" y="1217"/>
                  </a:lnTo>
                  <a:lnTo>
                    <a:pt x="1220" y="1197"/>
                  </a:lnTo>
                  <a:lnTo>
                    <a:pt x="286" y="2131"/>
                  </a:lnTo>
                  <a:lnTo>
                    <a:pt x="267" y="2147"/>
                  </a:lnTo>
                  <a:lnTo>
                    <a:pt x="244" y="2156"/>
                  </a:lnTo>
                  <a:lnTo>
                    <a:pt x="219" y="2161"/>
                  </a:lnTo>
                  <a:lnTo>
                    <a:pt x="108" y="2166"/>
                  </a:lnTo>
                  <a:lnTo>
                    <a:pt x="103" y="2166"/>
                  </a:lnTo>
                  <a:lnTo>
                    <a:pt x="78" y="2164"/>
                  </a:lnTo>
                  <a:lnTo>
                    <a:pt x="55" y="2155"/>
                  </a:lnTo>
                  <a:lnTo>
                    <a:pt x="35" y="2142"/>
                  </a:lnTo>
                  <a:lnTo>
                    <a:pt x="19" y="2124"/>
                  </a:lnTo>
                  <a:lnTo>
                    <a:pt x="7" y="2104"/>
                  </a:lnTo>
                  <a:lnTo>
                    <a:pt x="0" y="2080"/>
                  </a:lnTo>
                  <a:lnTo>
                    <a:pt x="0" y="2054"/>
                  </a:lnTo>
                  <a:lnTo>
                    <a:pt x="8" y="1950"/>
                  </a:lnTo>
                  <a:lnTo>
                    <a:pt x="12" y="1926"/>
                  </a:lnTo>
                  <a:lnTo>
                    <a:pt x="23" y="1904"/>
                  </a:lnTo>
                  <a:lnTo>
                    <a:pt x="37" y="1885"/>
                  </a:lnTo>
                  <a:lnTo>
                    <a:pt x="171" y="1753"/>
                  </a:lnTo>
                  <a:lnTo>
                    <a:pt x="470" y="1453"/>
                  </a:lnTo>
                  <a:lnTo>
                    <a:pt x="477" y="1447"/>
                  </a:lnTo>
                  <a:lnTo>
                    <a:pt x="785" y="1137"/>
                  </a:lnTo>
                  <a:lnTo>
                    <a:pt x="957" y="965"/>
                  </a:lnTo>
                  <a:lnTo>
                    <a:pt x="934" y="667"/>
                  </a:lnTo>
                  <a:lnTo>
                    <a:pt x="933" y="649"/>
                  </a:lnTo>
                  <a:lnTo>
                    <a:pt x="934" y="613"/>
                  </a:lnTo>
                  <a:lnTo>
                    <a:pt x="940" y="578"/>
                  </a:lnTo>
                  <a:lnTo>
                    <a:pt x="952" y="545"/>
                  </a:lnTo>
                  <a:lnTo>
                    <a:pt x="970" y="514"/>
                  </a:lnTo>
                  <a:lnTo>
                    <a:pt x="994" y="486"/>
                  </a:lnTo>
                  <a:lnTo>
                    <a:pt x="1469" y="12"/>
                  </a:lnTo>
                  <a:lnTo>
                    <a:pt x="1478" y="4"/>
                  </a:lnTo>
                  <a:lnTo>
                    <a:pt x="1488" y="1"/>
                  </a:lnTo>
                  <a:lnTo>
                    <a:pt x="14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61C6A0-DCB9-B714-22E1-AA61FF7AF3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1972733"/>
            <a:ext cx="749298" cy="74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1B5C8157-3AB6-1C51-0E88-E935A696FF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88" t="50370" r="44000" b="16667"/>
          <a:stretch/>
        </p:blipFill>
        <p:spPr bwMode="auto">
          <a:xfrm>
            <a:off x="6252633" y="4762500"/>
            <a:ext cx="549573" cy="44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B92BBB7-EE5C-D96F-EEDA-FE9D1E179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48" t="28518" r="21403" b="28889"/>
          <a:stretch/>
        </p:blipFill>
        <p:spPr bwMode="auto">
          <a:xfrm>
            <a:off x="4813301" y="4313766"/>
            <a:ext cx="330477" cy="4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71F3A4FD-2D1B-1B06-3540-90F3B2AC11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50556" r="74676" b="2222"/>
          <a:stretch/>
        </p:blipFill>
        <p:spPr bwMode="auto">
          <a:xfrm>
            <a:off x="4351865" y="3526367"/>
            <a:ext cx="507551" cy="54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ED86318A-FD3F-7D76-E1F6-8279BAAAE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641" t="18397" r="24528" b="22170"/>
          <a:stretch/>
        </p:blipFill>
        <p:spPr bwMode="auto">
          <a:xfrm>
            <a:off x="4779433" y="2048933"/>
            <a:ext cx="474134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69E501F7-66CE-04EB-E9CE-7A0354E9AD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52593" r="87946" b="18333"/>
          <a:stretch/>
        </p:blipFill>
        <p:spPr bwMode="auto">
          <a:xfrm>
            <a:off x="7366001" y="2688167"/>
            <a:ext cx="508000" cy="6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7B8462F9-F2D1-E4DA-44BF-BE4633F5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50" y="2984501"/>
            <a:ext cx="1929293" cy="44904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7E1DD836-4645-FE4D-CCFF-50FDC61D451E}"/>
              </a:ext>
            </a:extLst>
          </p:cNvPr>
          <p:cNvSpPr txBox="1"/>
          <p:nvPr/>
        </p:nvSpPr>
        <p:spPr>
          <a:xfrm>
            <a:off x="4876800" y="3433233"/>
            <a:ext cx="2468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Gain a competitive edge using the best tools and techniques to build a better you .</a:t>
            </a:r>
          </a:p>
        </p:txBody>
      </p:sp>
    </p:spTree>
    <p:extLst>
      <p:ext uri="{BB962C8B-B14F-4D97-AF65-F5344CB8AC3E}">
        <p14:creationId xmlns:p14="http://schemas.microsoft.com/office/powerpoint/2010/main" val="2434400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5149BF-FD14-F0B0-C3C3-7E160FCEB44C}"/>
              </a:ext>
            </a:extLst>
          </p:cNvPr>
          <p:cNvGrpSpPr/>
          <p:nvPr/>
        </p:nvGrpSpPr>
        <p:grpSpPr>
          <a:xfrm>
            <a:off x="3441842" y="1304820"/>
            <a:ext cx="5568593" cy="5322012"/>
            <a:chOff x="4379520" y="1716091"/>
            <a:chExt cx="3421848" cy="3428588"/>
          </a:xfrm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189F6382-0AEA-AF77-3AE7-A86EAEF5A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9520" y="1729197"/>
              <a:ext cx="3421848" cy="3415482"/>
            </a:xfrm>
            <a:custGeom>
              <a:avLst/>
              <a:gdLst>
                <a:gd name="T0" fmla="*/ 1076 w 2151"/>
                <a:gd name="T1" fmla="*/ 0 h 2149"/>
                <a:gd name="T2" fmla="*/ 1076 w 2151"/>
                <a:gd name="T3" fmla="*/ 0 h 2149"/>
                <a:gd name="T4" fmla="*/ 1192 w 2151"/>
                <a:gd name="T5" fmla="*/ 7 h 2149"/>
                <a:gd name="T6" fmla="*/ 1305 w 2151"/>
                <a:gd name="T7" fmla="*/ 25 h 2149"/>
                <a:gd name="T8" fmla="*/ 1415 w 2151"/>
                <a:gd name="T9" fmla="*/ 56 h 2149"/>
                <a:gd name="T10" fmla="*/ 1519 w 2151"/>
                <a:gd name="T11" fmla="*/ 95 h 2149"/>
                <a:gd name="T12" fmla="*/ 1617 w 2151"/>
                <a:gd name="T13" fmla="*/ 146 h 2149"/>
                <a:gd name="T14" fmla="*/ 1712 w 2151"/>
                <a:gd name="T15" fmla="*/ 209 h 2149"/>
                <a:gd name="T16" fmla="*/ 1800 w 2151"/>
                <a:gd name="T17" fmla="*/ 281 h 2149"/>
                <a:gd name="T18" fmla="*/ 1879 w 2151"/>
                <a:gd name="T19" fmla="*/ 362 h 2149"/>
                <a:gd name="T20" fmla="*/ 1951 w 2151"/>
                <a:gd name="T21" fmla="*/ 450 h 2149"/>
                <a:gd name="T22" fmla="*/ 2011 w 2151"/>
                <a:gd name="T23" fmla="*/ 545 h 2149"/>
                <a:gd name="T24" fmla="*/ 2060 w 2151"/>
                <a:gd name="T25" fmla="*/ 643 h 2149"/>
                <a:gd name="T26" fmla="*/ 2097 w 2151"/>
                <a:gd name="T27" fmla="*/ 745 h 2149"/>
                <a:gd name="T28" fmla="*/ 2127 w 2151"/>
                <a:gd name="T29" fmla="*/ 852 h 2149"/>
                <a:gd name="T30" fmla="*/ 2144 w 2151"/>
                <a:gd name="T31" fmla="*/ 961 h 2149"/>
                <a:gd name="T32" fmla="*/ 2151 w 2151"/>
                <a:gd name="T33" fmla="*/ 1074 h 2149"/>
                <a:gd name="T34" fmla="*/ 2144 w 2151"/>
                <a:gd name="T35" fmla="*/ 1188 h 2149"/>
                <a:gd name="T36" fmla="*/ 2127 w 2151"/>
                <a:gd name="T37" fmla="*/ 1299 h 2149"/>
                <a:gd name="T38" fmla="*/ 2097 w 2151"/>
                <a:gd name="T39" fmla="*/ 1404 h 2149"/>
                <a:gd name="T40" fmla="*/ 2060 w 2151"/>
                <a:gd name="T41" fmla="*/ 1506 h 2149"/>
                <a:gd name="T42" fmla="*/ 2011 w 2151"/>
                <a:gd name="T43" fmla="*/ 1603 h 2149"/>
                <a:gd name="T44" fmla="*/ 1949 w 2151"/>
                <a:gd name="T45" fmla="*/ 1701 h 2149"/>
                <a:gd name="T46" fmla="*/ 1877 w 2151"/>
                <a:gd name="T47" fmla="*/ 1789 h 2149"/>
                <a:gd name="T48" fmla="*/ 1795 w 2151"/>
                <a:gd name="T49" fmla="*/ 1873 h 2149"/>
                <a:gd name="T50" fmla="*/ 1707 w 2151"/>
                <a:gd name="T51" fmla="*/ 1944 h 2149"/>
                <a:gd name="T52" fmla="*/ 1610 w 2151"/>
                <a:gd name="T53" fmla="*/ 2007 h 2149"/>
                <a:gd name="T54" fmla="*/ 1512 w 2151"/>
                <a:gd name="T55" fmla="*/ 2056 h 2149"/>
                <a:gd name="T56" fmla="*/ 1410 w 2151"/>
                <a:gd name="T57" fmla="*/ 2095 h 2149"/>
                <a:gd name="T58" fmla="*/ 1301 w 2151"/>
                <a:gd name="T59" fmla="*/ 2125 h 2149"/>
                <a:gd name="T60" fmla="*/ 1189 w 2151"/>
                <a:gd name="T61" fmla="*/ 2142 h 2149"/>
                <a:gd name="T62" fmla="*/ 1076 w 2151"/>
                <a:gd name="T63" fmla="*/ 2149 h 2149"/>
                <a:gd name="T64" fmla="*/ 1076 w 2151"/>
                <a:gd name="T65" fmla="*/ 2149 h 2149"/>
                <a:gd name="T66" fmla="*/ 959 w 2151"/>
                <a:gd name="T67" fmla="*/ 2142 h 2149"/>
                <a:gd name="T68" fmla="*/ 846 w 2151"/>
                <a:gd name="T69" fmla="*/ 2123 h 2149"/>
                <a:gd name="T70" fmla="*/ 737 w 2151"/>
                <a:gd name="T71" fmla="*/ 2093 h 2149"/>
                <a:gd name="T72" fmla="*/ 632 w 2151"/>
                <a:gd name="T73" fmla="*/ 2054 h 2149"/>
                <a:gd name="T74" fmla="*/ 535 w 2151"/>
                <a:gd name="T75" fmla="*/ 2003 h 2149"/>
                <a:gd name="T76" fmla="*/ 439 w 2151"/>
                <a:gd name="T77" fmla="*/ 1940 h 2149"/>
                <a:gd name="T78" fmla="*/ 351 w 2151"/>
                <a:gd name="T79" fmla="*/ 1868 h 2149"/>
                <a:gd name="T80" fmla="*/ 272 w 2151"/>
                <a:gd name="T81" fmla="*/ 1787 h 2149"/>
                <a:gd name="T82" fmla="*/ 200 w 2151"/>
                <a:gd name="T83" fmla="*/ 1699 h 2149"/>
                <a:gd name="T84" fmla="*/ 140 w 2151"/>
                <a:gd name="T85" fmla="*/ 1603 h 2149"/>
                <a:gd name="T86" fmla="*/ 91 w 2151"/>
                <a:gd name="T87" fmla="*/ 1506 h 2149"/>
                <a:gd name="T88" fmla="*/ 52 w 2151"/>
                <a:gd name="T89" fmla="*/ 1404 h 2149"/>
                <a:gd name="T90" fmla="*/ 24 w 2151"/>
                <a:gd name="T91" fmla="*/ 1299 h 2149"/>
                <a:gd name="T92" fmla="*/ 7 w 2151"/>
                <a:gd name="T93" fmla="*/ 1188 h 2149"/>
                <a:gd name="T94" fmla="*/ 0 w 2151"/>
                <a:gd name="T95" fmla="*/ 1074 h 2149"/>
                <a:gd name="T96" fmla="*/ 7 w 2151"/>
                <a:gd name="T97" fmla="*/ 961 h 2149"/>
                <a:gd name="T98" fmla="*/ 24 w 2151"/>
                <a:gd name="T99" fmla="*/ 852 h 2149"/>
                <a:gd name="T100" fmla="*/ 52 w 2151"/>
                <a:gd name="T101" fmla="*/ 745 h 2149"/>
                <a:gd name="T102" fmla="*/ 91 w 2151"/>
                <a:gd name="T103" fmla="*/ 643 h 2149"/>
                <a:gd name="T104" fmla="*/ 140 w 2151"/>
                <a:gd name="T105" fmla="*/ 548 h 2149"/>
                <a:gd name="T106" fmla="*/ 202 w 2151"/>
                <a:gd name="T107" fmla="*/ 450 h 2149"/>
                <a:gd name="T108" fmla="*/ 274 w 2151"/>
                <a:gd name="T109" fmla="*/ 360 h 2149"/>
                <a:gd name="T110" fmla="*/ 356 w 2151"/>
                <a:gd name="T111" fmla="*/ 278 h 2149"/>
                <a:gd name="T112" fmla="*/ 444 w 2151"/>
                <a:gd name="T113" fmla="*/ 204 h 2149"/>
                <a:gd name="T114" fmla="*/ 541 w 2151"/>
                <a:gd name="T115" fmla="*/ 141 h 2149"/>
                <a:gd name="T116" fmla="*/ 639 w 2151"/>
                <a:gd name="T117" fmla="*/ 93 h 2149"/>
                <a:gd name="T118" fmla="*/ 741 w 2151"/>
                <a:gd name="T119" fmla="*/ 53 h 2149"/>
                <a:gd name="T120" fmla="*/ 850 w 2151"/>
                <a:gd name="T121" fmla="*/ 25 h 2149"/>
                <a:gd name="T122" fmla="*/ 959 w 2151"/>
                <a:gd name="T123" fmla="*/ 7 h 2149"/>
                <a:gd name="T124" fmla="*/ 1076 w 2151"/>
                <a:gd name="T125" fmla="*/ 0 h 2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51" h="2149">
                  <a:moveTo>
                    <a:pt x="1076" y="0"/>
                  </a:moveTo>
                  <a:lnTo>
                    <a:pt x="1076" y="0"/>
                  </a:lnTo>
                  <a:lnTo>
                    <a:pt x="1192" y="7"/>
                  </a:lnTo>
                  <a:lnTo>
                    <a:pt x="1305" y="25"/>
                  </a:lnTo>
                  <a:lnTo>
                    <a:pt x="1415" y="56"/>
                  </a:lnTo>
                  <a:lnTo>
                    <a:pt x="1519" y="95"/>
                  </a:lnTo>
                  <a:lnTo>
                    <a:pt x="1617" y="146"/>
                  </a:lnTo>
                  <a:lnTo>
                    <a:pt x="1712" y="209"/>
                  </a:lnTo>
                  <a:lnTo>
                    <a:pt x="1800" y="281"/>
                  </a:lnTo>
                  <a:lnTo>
                    <a:pt x="1879" y="362"/>
                  </a:lnTo>
                  <a:lnTo>
                    <a:pt x="1951" y="450"/>
                  </a:lnTo>
                  <a:lnTo>
                    <a:pt x="2011" y="545"/>
                  </a:lnTo>
                  <a:lnTo>
                    <a:pt x="2060" y="643"/>
                  </a:lnTo>
                  <a:lnTo>
                    <a:pt x="2097" y="745"/>
                  </a:lnTo>
                  <a:lnTo>
                    <a:pt x="2127" y="852"/>
                  </a:lnTo>
                  <a:lnTo>
                    <a:pt x="2144" y="961"/>
                  </a:lnTo>
                  <a:lnTo>
                    <a:pt x="2151" y="1074"/>
                  </a:lnTo>
                  <a:lnTo>
                    <a:pt x="2144" y="1188"/>
                  </a:lnTo>
                  <a:lnTo>
                    <a:pt x="2127" y="1299"/>
                  </a:lnTo>
                  <a:lnTo>
                    <a:pt x="2097" y="1404"/>
                  </a:lnTo>
                  <a:lnTo>
                    <a:pt x="2060" y="1506"/>
                  </a:lnTo>
                  <a:lnTo>
                    <a:pt x="2011" y="1603"/>
                  </a:lnTo>
                  <a:lnTo>
                    <a:pt x="1949" y="1701"/>
                  </a:lnTo>
                  <a:lnTo>
                    <a:pt x="1877" y="1789"/>
                  </a:lnTo>
                  <a:lnTo>
                    <a:pt x="1795" y="1873"/>
                  </a:lnTo>
                  <a:lnTo>
                    <a:pt x="1707" y="1944"/>
                  </a:lnTo>
                  <a:lnTo>
                    <a:pt x="1610" y="2007"/>
                  </a:lnTo>
                  <a:lnTo>
                    <a:pt x="1512" y="2056"/>
                  </a:lnTo>
                  <a:lnTo>
                    <a:pt x="1410" y="2095"/>
                  </a:lnTo>
                  <a:lnTo>
                    <a:pt x="1301" y="2125"/>
                  </a:lnTo>
                  <a:lnTo>
                    <a:pt x="1189" y="2142"/>
                  </a:lnTo>
                  <a:lnTo>
                    <a:pt x="1076" y="2149"/>
                  </a:lnTo>
                  <a:lnTo>
                    <a:pt x="1076" y="2149"/>
                  </a:lnTo>
                  <a:lnTo>
                    <a:pt x="959" y="2142"/>
                  </a:lnTo>
                  <a:lnTo>
                    <a:pt x="846" y="2123"/>
                  </a:lnTo>
                  <a:lnTo>
                    <a:pt x="737" y="2093"/>
                  </a:lnTo>
                  <a:lnTo>
                    <a:pt x="632" y="2054"/>
                  </a:lnTo>
                  <a:lnTo>
                    <a:pt x="535" y="2003"/>
                  </a:lnTo>
                  <a:lnTo>
                    <a:pt x="439" y="1940"/>
                  </a:lnTo>
                  <a:lnTo>
                    <a:pt x="351" y="1868"/>
                  </a:lnTo>
                  <a:lnTo>
                    <a:pt x="272" y="1787"/>
                  </a:lnTo>
                  <a:lnTo>
                    <a:pt x="200" y="1699"/>
                  </a:lnTo>
                  <a:lnTo>
                    <a:pt x="140" y="1603"/>
                  </a:lnTo>
                  <a:lnTo>
                    <a:pt x="91" y="1506"/>
                  </a:lnTo>
                  <a:lnTo>
                    <a:pt x="52" y="1404"/>
                  </a:lnTo>
                  <a:lnTo>
                    <a:pt x="24" y="1299"/>
                  </a:lnTo>
                  <a:lnTo>
                    <a:pt x="7" y="1188"/>
                  </a:lnTo>
                  <a:lnTo>
                    <a:pt x="0" y="1074"/>
                  </a:lnTo>
                  <a:lnTo>
                    <a:pt x="7" y="961"/>
                  </a:lnTo>
                  <a:lnTo>
                    <a:pt x="24" y="852"/>
                  </a:lnTo>
                  <a:lnTo>
                    <a:pt x="52" y="745"/>
                  </a:lnTo>
                  <a:lnTo>
                    <a:pt x="91" y="643"/>
                  </a:lnTo>
                  <a:lnTo>
                    <a:pt x="140" y="548"/>
                  </a:lnTo>
                  <a:lnTo>
                    <a:pt x="202" y="450"/>
                  </a:lnTo>
                  <a:lnTo>
                    <a:pt x="274" y="360"/>
                  </a:lnTo>
                  <a:lnTo>
                    <a:pt x="356" y="278"/>
                  </a:lnTo>
                  <a:lnTo>
                    <a:pt x="444" y="204"/>
                  </a:lnTo>
                  <a:lnTo>
                    <a:pt x="541" y="141"/>
                  </a:lnTo>
                  <a:lnTo>
                    <a:pt x="639" y="93"/>
                  </a:lnTo>
                  <a:lnTo>
                    <a:pt x="741" y="53"/>
                  </a:lnTo>
                  <a:lnTo>
                    <a:pt x="850" y="25"/>
                  </a:lnTo>
                  <a:lnTo>
                    <a:pt x="959" y="7"/>
                  </a:lnTo>
                  <a:lnTo>
                    <a:pt x="107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7FFD638-4637-48B6-242F-363927189750}"/>
                </a:ext>
              </a:extLst>
            </p:cNvPr>
            <p:cNvGrpSpPr/>
            <p:nvPr/>
          </p:nvGrpSpPr>
          <p:grpSpPr>
            <a:xfrm>
              <a:off x="4387458" y="1716091"/>
              <a:ext cx="3413910" cy="3417855"/>
              <a:chOff x="4387458" y="1722047"/>
              <a:chExt cx="3413910" cy="3413908"/>
            </a:xfrm>
            <a:effectLst>
              <a:outerShdw blurRad="292100" sx="108000" sy="108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Freeform 64">
                <a:extLst>
                  <a:ext uri="{FF2B5EF4-FFF2-40B4-BE49-F238E27FC236}">
                    <a16:creationId xmlns:a16="http://schemas.microsoft.com/office/drawing/2014/main" id="{15C14573-4E20-9682-60A3-741786CF2A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1722047"/>
                <a:ext cx="859497" cy="842747"/>
              </a:xfrm>
              <a:custGeom>
                <a:avLst/>
                <a:gdLst>
                  <a:gd name="T0" fmla="*/ 0 w 1642"/>
                  <a:gd name="T1" fmla="*/ 0 h 1610"/>
                  <a:gd name="T2" fmla="*/ 198 w 1642"/>
                  <a:gd name="T3" fmla="*/ 6 h 1610"/>
                  <a:gd name="T4" fmla="*/ 392 w 1642"/>
                  <a:gd name="T5" fmla="*/ 22 h 1610"/>
                  <a:gd name="T6" fmla="*/ 584 w 1642"/>
                  <a:gd name="T7" fmla="*/ 51 h 1610"/>
                  <a:gd name="T8" fmla="*/ 772 w 1642"/>
                  <a:gd name="T9" fmla="*/ 91 h 1610"/>
                  <a:gd name="T10" fmla="*/ 955 w 1642"/>
                  <a:gd name="T11" fmla="*/ 142 h 1610"/>
                  <a:gd name="T12" fmla="*/ 1134 w 1642"/>
                  <a:gd name="T13" fmla="*/ 202 h 1610"/>
                  <a:gd name="T14" fmla="*/ 1310 w 1642"/>
                  <a:gd name="T15" fmla="*/ 273 h 1610"/>
                  <a:gd name="T16" fmla="*/ 1478 w 1642"/>
                  <a:gd name="T17" fmla="*/ 352 h 1610"/>
                  <a:gd name="T18" fmla="*/ 1642 w 1642"/>
                  <a:gd name="T19" fmla="*/ 441 h 1610"/>
                  <a:gd name="T20" fmla="*/ 961 w 1642"/>
                  <a:gd name="T21" fmla="*/ 1610 h 1610"/>
                  <a:gd name="T22" fmla="*/ 837 w 1642"/>
                  <a:gd name="T23" fmla="*/ 1543 h 1610"/>
                  <a:gd name="T24" fmla="*/ 708 w 1642"/>
                  <a:gd name="T25" fmla="*/ 1486 h 1610"/>
                  <a:gd name="T26" fmla="*/ 574 w 1642"/>
                  <a:gd name="T27" fmla="*/ 1438 h 1610"/>
                  <a:gd name="T28" fmla="*/ 437 w 1642"/>
                  <a:gd name="T29" fmla="*/ 1400 h 1610"/>
                  <a:gd name="T30" fmla="*/ 295 w 1642"/>
                  <a:gd name="T31" fmla="*/ 1373 h 1610"/>
                  <a:gd name="T32" fmla="*/ 148 w 1642"/>
                  <a:gd name="T33" fmla="*/ 1355 h 1610"/>
                  <a:gd name="T34" fmla="*/ 0 w 1642"/>
                  <a:gd name="T35" fmla="*/ 1349 h 1610"/>
                  <a:gd name="T36" fmla="*/ 0 w 1642"/>
                  <a:gd name="T37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42" h="1610">
                    <a:moveTo>
                      <a:pt x="0" y="0"/>
                    </a:moveTo>
                    <a:lnTo>
                      <a:pt x="198" y="6"/>
                    </a:lnTo>
                    <a:lnTo>
                      <a:pt x="392" y="22"/>
                    </a:lnTo>
                    <a:lnTo>
                      <a:pt x="584" y="51"/>
                    </a:lnTo>
                    <a:lnTo>
                      <a:pt x="772" y="91"/>
                    </a:lnTo>
                    <a:lnTo>
                      <a:pt x="955" y="142"/>
                    </a:lnTo>
                    <a:lnTo>
                      <a:pt x="1134" y="202"/>
                    </a:lnTo>
                    <a:lnTo>
                      <a:pt x="1310" y="273"/>
                    </a:lnTo>
                    <a:lnTo>
                      <a:pt x="1478" y="352"/>
                    </a:lnTo>
                    <a:lnTo>
                      <a:pt x="1642" y="441"/>
                    </a:lnTo>
                    <a:lnTo>
                      <a:pt x="961" y="1610"/>
                    </a:lnTo>
                    <a:lnTo>
                      <a:pt x="837" y="1543"/>
                    </a:lnTo>
                    <a:lnTo>
                      <a:pt x="708" y="1486"/>
                    </a:lnTo>
                    <a:lnTo>
                      <a:pt x="574" y="1438"/>
                    </a:lnTo>
                    <a:lnTo>
                      <a:pt x="437" y="1400"/>
                    </a:lnTo>
                    <a:lnTo>
                      <a:pt x="295" y="1373"/>
                    </a:lnTo>
                    <a:lnTo>
                      <a:pt x="148" y="1355"/>
                    </a:lnTo>
                    <a:lnTo>
                      <a:pt x="0" y="134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2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" name="Freeform 65">
                <a:extLst>
                  <a:ext uri="{FF2B5EF4-FFF2-40B4-BE49-F238E27FC236}">
                    <a16:creationId xmlns:a16="http://schemas.microsoft.com/office/drawing/2014/main" id="{1BB469A0-A199-C3A5-7F77-86FDEBC10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2589918"/>
                <a:ext cx="836466" cy="838559"/>
              </a:xfrm>
              <a:custGeom>
                <a:avLst/>
                <a:gdLst>
                  <a:gd name="T0" fmla="*/ 421 w 1598"/>
                  <a:gd name="T1" fmla="*/ 0 h 1602"/>
                  <a:gd name="T2" fmla="*/ 1598 w 1598"/>
                  <a:gd name="T3" fmla="*/ 662 h 1602"/>
                  <a:gd name="T4" fmla="*/ 1535 w 1598"/>
                  <a:gd name="T5" fmla="*/ 785 h 1602"/>
                  <a:gd name="T6" fmla="*/ 1480 w 1598"/>
                  <a:gd name="T7" fmla="*/ 912 h 1602"/>
                  <a:gd name="T8" fmla="*/ 1434 w 1598"/>
                  <a:gd name="T9" fmla="*/ 1042 h 1602"/>
                  <a:gd name="T10" fmla="*/ 1399 w 1598"/>
                  <a:gd name="T11" fmla="*/ 1177 h 1602"/>
                  <a:gd name="T12" fmla="*/ 1373 w 1598"/>
                  <a:gd name="T13" fmla="*/ 1315 h 1602"/>
                  <a:gd name="T14" fmla="*/ 1355 w 1598"/>
                  <a:gd name="T15" fmla="*/ 1458 h 1602"/>
                  <a:gd name="T16" fmla="*/ 1351 w 1598"/>
                  <a:gd name="T17" fmla="*/ 1602 h 1602"/>
                  <a:gd name="T18" fmla="*/ 0 w 1598"/>
                  <a:gd name="T19" fmla="*/ 1602 h 1602"/>
                  <a:gd name="T20" fmla="*/ 6 w 1598"/>
                  <a:gd name="T21" fmla="*/ 1410 h 1602"/>
                  <a:gd name="T22" fmla="*/ 22 w 1598"/>
                  <a:gd name="T23" fmla="*/ 1220 h 1602"/>
                  <a:gd name="T24" fmla="*/ 49 w 1598"/>
                  <a:gd name="T25" fmla="*/ 1032 h 1602"/>
                  <a:gd name="T26" fmla="*/ 87 w 1598"/>
                  <a:gd name="T27" fmla="*/ 850 h 1602"/>
                  <a:gd name="T28" fmla="*/ 135 w 1598"/>
                  <a:gd name="T29" fmla="*/ 670 h 1602"/>
                  <a:gd name="T30" fmla="*/ 192 w 1598"/>
                  <a:gd name="T31" fmla="*/ 496 h 1602"/>
                  <a:gd name="T32" fmla="*/ 259 w 1598"/>
                  <a:gd name="T33" fmla="*/ 326 h 1602"/>
                  <a:gd name="T34" fmla="*/ 336 w 1598"/>
                  <a:gd name="T35" fmla="*/ 160 h 1602"/>
                  <a:gd name="T36" fmla="*/ 421 w 159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2">
                    <a:moveTo>
                      <a:pt x="421" y="0"/>
                    </a:moveTo>
                    <a:lnTo>
                      <a:pt x="1598" y="662"/>
                    </a:lnTo>
                    <a:lnTo>
                      <a:pt x="1535" y="785"/>
                    </a:lnTo>
                    <a:lnTo>
                      <a:pt x="1480" y="912"/>
                    </a:lnTo>
                    <a:lnTo>
                      <a:pt x="1434" y="1042"/>
                    </a:lnTo>
                    <a:lnTo>
                      <a:pt x="1399" y="1177"/>
                    </a:lnTo>
                    <a:lnTo>
                      <a:pt x="1373" y="1315"/>
                    </a:lnTo>
                    <a:lnTo>
                      <a:pt x="1355" y="1458"/>
                    </a:lnTo>
                    <a:lnTo>
                      <a:pt x="1351" y="1602"/>
                    </a:lnTo>
                    <a:lnTo>
                      <a:pt x="0" y="1602"/>
                    </a:lnTo>
                    <a:lnTo>
                      <a:pt x="6" y="1410"/>
                    </a:lnTo>
                    <a:lnTo>
                      <a:pt x="22" y="1220"/>
                    </a:lnTo>
                    <a:lnTo>
                      <a:pt x="49" y="1032"/>
                    </a:lnTo>
                    <a:lnTo>
                      <a:pt x="87" y="850"/>
                    </a:lnTo>
                    <a:lnTo>
                      <a:pt x="135" y="670"/>
                    </a:lnTo>
                    <a:lnTo>
                      <a:pt x="192" y="496"/>
                    </a:lnTo>
                    <a:lnTo>
                      <a:pt x="259" y="326"/>
                    </a:lnTo>
                    <a:lnTo>
                      <a:pt x="336" y="160"/>
                    </a:lnTo>
                    <a:lnTo>
                      <a:pt x="421" y="0"/>
                    </a:lnTo>
                    <a:close/>
                  </a:path>
                </a:pathLst>
              </a:custGeom>
              <a:gradFill>
                <a:gsLst>
                  <a:gs pos="100000">
                    <a:schemeClr val="bg1">
                      <a:lumMod val="85000"/>
                    </a:schemeClr>
                  </a:gs>
                  <a:gs pos="60000">
                    <a:schemeClr val="bg1">
                      <a:lumMod val="95000"/>
                    </a:schemeClr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66">
                <a:extLst>
                  <a:ext uri="{FF2B5EF4-FFF2-40B4-BE49-F238E27FC236}">
                    <a16:creationId xmlns:a16="http://schemas.microsoft.com/office/drawing/2014/main" id="{38C60E54-8C88-2214-523D-38040652D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1947128"/>
                <a:ext cx="989312" cy="989311"/>
              </a:xfrm>
              <a:custGeom>
                <a:avLst/>
                <a:gdLst>
                  <a:gd name="T0" fmla="*/ 1223 w 1891"/>
                  <a:gd name="T1" fmla="*/ 0 h 1891"/>
                  <a:gd name="T2" fmla="*/ 1891 w 1891"/>
                  <a:gd name="T3" fmla="*/ 1173 h 1891"/>
                  <a:gd name="T4" fmla="*/ 1767 w 1891"/>
                  <a:gd name="T5" fmla="*/ 1250 h 1891"/>
                  <a:gd name="T6" fmla="*/ 1650 w 1891"/>
                  <a:gd name="T7" fmla="*/ 1337 h 1891"/>
                  <a:gd name="T8" fmla="*/ 1539 w 1891"/>
                  <a:gd name="T9" fmla="*/ 1432 h 1891"/>
                  <a:gd name="T10" fmla="*/ 1435 w 1891"/>
                  <a:gd name="T11" fmla="*/ 1537 h 1891"/>
                  <a:gd name="T12" fmla="*/ 1340 w 1891"/>
                  <a:gd name="T13" fmla="*/ 1648 h 1891"/>
                  <a:gd name="T14" fmla="*/ 1255 w 1891"/>
                  <a:gd name="T15" fmla="*/ 1767 h 1891"/>
                  <a:gd name="T16" fmla="*/ 1177 w 1891"/>
                  <a:gd name="T17" fmla="*/ 1891 h 1891"/>
                  <a:gd name="T18" fmla="*/ 0 w 1891"/>
                  <a:gd name="T19" fmla="*/ 1229 h 1891"/>
                  <a:gd name="T20" fmla="*/ 91 w 1891"/>
                  <a:gd name="T21" fmla="*/ 1076 h 1891"/>
                  <a:gd name="T22" fmla="*/ 188 w 1891"/>
                  <a:gd name="T23" fmla="*/ 932 h 1891"/>
                  <a:gd name="T24" fmla="*/ 295 w 1891"/>
                  <a:gd name="T25" fmla="*/ 791 h 1891"/>
                  <a:gd name="T26" fmla="*/ 408 w 1891"/>
                  <a:gd name="T27" fmla="*/ 659 h 1891"/>
                  <a:gd name="T28" fmla="*/ 529 w 1891"/>
                  <a:gd name="T29" fmla="*/ 532 h 1891"/>
                  <a:gd name="T30" fmla="*/ 655 w 1891"/>
                  <a:gd name="T31" fmla="*/ 412 h 1891"/>
                  <a:gd name="T32" fmla="*/ 788 w 1891"/>
                  <a:gd name="T33" fmla="*/ 297 h 1891"/>
                  <a:gd name="T34" fmla="*/ 926 w 1891"/>
                  <a:gd name="T35" fmla="*/ 190 h 1891"/>
                  <a:gd name="T36" fmla="*/ 1073 w 1891"/>
                  <a:gd name="T37" fmla="*/ 91 h 1891"/>
                  <a:gd name="T38" fmla="*/ 1223 w 1891"/>
                  <a:gd name="T39" fmla="*/ 0 h 1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1" h="1891">
                    <a:moveTo>
                      <a:pt x="1223" y="0"/>
                    </a:moveTo>
                    <a:lnTo>
                      <a:pt x="1891" y="1173"/>
                    </a:lnTo>
                    <a:lnTo>
                      <a:pt x="1767" y="1250"/>
                    </a:lnTo>
                    <a:lnTo>
                      <a:pt x="1650" y="1337"/>
                    </a:lnTo>
                    <a:lnTo>
                      <a:pt x="1539" y="1432"/>
                    </a:lnTo>
                    <a:lnTo>
                      <a:pt x="1435" y="1537"/>
                    </a:lnTo>
                    <a:lnTo>
                      <a:pt x="1340" y="1648"/>
                    </a:lnTo>
                    <a:lnTo>
                      <a:pt x="1255" y="1767"/>
                    </a:lnTo>
                    <a:lnTo>
                      <a:pt x="1177" y="1891"/>
                    </a:lnTo>
                    <a:lnTo>
                      <a:pt x="0" y="1229"/>
                    </a:lnTo>
                    <a:lnTo>
                      <a:pt x="91" y="1076"/>
                    </a:lnTo>
                    <a:lnTo>
                      <a:pt x="188" y="932"/>
                    </a:lnTo>
                    <a:lnTo>
                      <a:pt x="295" y="791"/>
                    </a:lnTo>
                    <a:lnTo>
                      <a:pt x="408" y="659"/>
                    </a:lnTo>
                    <a:lnTo>
                      <a:pt x="529" y="532"/>
                    </a:lnTo>
                    <a:lnTo>
                      <a:pt x="655" y="412"/>
                    </a:lnTo>
                    <a:lnTo>
                      <a:pt x="788" y="297"/>
                    </a:lnTo>
                    <a:lnTo>
                      <a:pt x="926" y="190"/>
                    </a:lnTo>
                    <a:lnTo>
                      <a:pt x="1073" y="91"/>
                    </a:lnTo>
                    <a:lnTo>
                      <a:pt x="1223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Freeform 67">
                <a:extLst>
                  <a:ext uri="{FF2B5EF4-FFF2-40B4-BE49-F238E27FC236}">
                    <a16:creationId xmlns:a16="http://schemas.microsoft.com/office/drawing/2014/main" id="{2EFFA85B-2674-9CF7-CF63-60D69597F2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7458" y="3428477"/>
                <a:ext cx="836466" cy="839606"/>
              </a:xfrm>
              <a:custGeom>
                <a:avLst/>
                <a:gdLst>
                  <a:gd name="T0" fmla="*/ 0 w 1598"/>
                  <a:gd name="T1" fmla="*/ 0 h 1604"/>
                  <a:gd name="T2" fmla="*/ 1351 w 1598"/>
                  <a:gd name="T3" fmla="*/ 0 h 1604"/>
                  <a:gd name="T4" fmla="*/ 1355 w 1598"/>
                  <a:gd name="T5" fmla="*/ 146 h 1604"/>
                  <a:gd name="T6" fmla="*/ 1373 w 1598"/>
                  <a:gd name="T7" fmla="*/ 289 h 1604"/>
                  <a:gd name="T8" fmla="*/ 1399 w 1598"/>
                  <a:gd name="T9" fmla="*/ 427 h 1604"/>
                  <a:gd name="T10" fmla="*/ 1434 w 1598"/>
                  <a:gd name="T11" fmla="*/ 562 h 1604"/>
                  <a:gd name="T12" fmla="*/ 1480 w 1598"/>
                  <a:gd name="T13" fmla="*/ 692 h 1604"/>
                  <a:gd name="T14" fmla="*/ 1535 w 1598"/>
                  <a:gd name="T15" fmla="*/ 819 h 1604"/>
                  <a:gd name="T16" fmla="*/ 1598 w 1598"/>
                  <a:gd name="T17" fmla="*/ 940 h 1604"/>
                  <a:gd name="T18" fmla="*/ 421 w 1598"/>
                  <a:gd name="T19" fmla="*/ 1604 h 1604"/>
                  <a:gd name="T20" fmla="*/ 336 w 1598"/>
                  <a:gd name="T21" fmla="*/ 1444 h 1604"/>
                  <a:gd name="T22" fmla="*/ 261 w 1598"/>
                  <a:gd name="T23" fmla="*/ 1280 h 1604"/>
                  <a:gd name="T24" fmla="*/ 194 w 1598"/>
                  <a:gd name="T25" fmla="*/ 1108 h 1604"/>
                  <a:gd name="T26" fmla="*/ 135 w 1598"/>
                  <a:gd name="T27" fmla="*/ 934 h 1604"/>
                  <a:gd name="T28" fmla="*/ 87 w 1598"/>
                  <a:gd name="T29" fmla="*/ 754 h 1604"/>
                  <a:gd name="T30" fmla="*/ 49 w 1598"/>
                  <a:gd name="T31" fmla="*/ 570 h 1604"/>
                  <a:gd name="T32" fmla="*/ 22 w 1598"/>
                  <a:gd name="T33" fmla="*/ 384 h 1604"/>
                  <a:gd name="T34" fmla="*/ 6 w 1598"/>
                  <a:gd name="T35" fmla="*/ 194 h 1604"/>
                  <a:gd name="T36" fmla="*/ 0 w 1598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8" h="1604">
                    <a:moveTo>
                      <a:pt x="0" y="0"/>
                    </a:moveTo>
                    <a:lnTo>
                      <a:pt x="1351" y="0"/>
                    </a:lnTo>
                    <a:lnTo>
                      <a:pt x="1355" y="146"/>
                    </a:lnTo>
                    <a:lnTo>
                      <a:pt x="1373" y="289"/>
                    </a:lnTo>
                    <a:lnTo>
                      <a:pt x="1399" y="427"/>
                    </a:lnTo>
                    <a:lnTo>
                      <a:pt x="1434" y="562"/>
                    </a:lnTo>
                    <a:lnTo>
                      <a:pt x="1480" y="692"/>
                    </a:lnTo>
                    <a:lnTo>
                      <a:pt x="1535" y="819"/>
                    </a:lnTo>
                    <a:lnTo>
                      <a:pt x="1598" y="940"/>
                    </a:lnTo>
                    <a:lnTo>
                      <a:pt x="421" y="1604"/>
                    </a:lnTo>
                    <a:lnTo>
                      <a:pt x="336" y="1444"/>
                    </a:lnTo>
                    <a:lnTo>
                      <a:pt x="261" y="1280"/>
                    </a:lnTo>
                    <a:lnTo>
                      <a:pt x="194" y="1108"/>
                    </a:lnTo>
                    <a:lnTo>
                      <a:pt x="135" y="934"/>
                    </a:lnTo>
                    <a:lnTo>
                      <a:pt x="87" y="754"/>
                    </a:lnTo>
                    <a:lnTo>
                      <a:pt x="49" y="570"/>
                    </a:lnTo>
                    <a:lnTo>
                      <a:pt x="22" y="384"/>
                    </a:lnTo>
                    <a:lnTo>
                      <a:pt x="6" y="19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49000">
                    <a:schemeClr val="bg1">
                      <a:lumMod val="85000"/>
                    </a:schemeClr>
                  </a:gs>
                  <a:gs pos="29000">
                    <a:schemeClr val="bg1">
                      <a:lumMod val="95000"/>
                    </a:schemeClr>
                  </a:gs>
                </a:gsLst>
                <a:lin ang="396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Freeform 68">
                <a:extLst>
                  <a:ext uri="{FF2B5EF4-FFF2-40B4-BE49-F238E27FC236}">
                    <a16:creationId xmlns:a16="http://schemas.microsoft.com/office/drawing/2014/main" id="{CD6C2E99-78C4-D26C-DACB-79E66CAAF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002" y="1722047"/>
                <a:ext cx="846935" cy="838559"/>
              </a:xfrm>
              <a:custGeom>
                <a:avLst/>
                <a:gdLst>
                  <a:gd name="T0" fmla="*/ 1618 w 1618"/>
                  <a:gd name="T1" fmla="*/ 0 h 1602"/>
                  <a:gd name="T2" fmla="*/ 1618 w 1618"/>
                  <a:gd name="T3" fmla="*/ 0 h 1602"/>
                  <a:gd name="T4" fmla="*/ 1618 w 1618"/>
                  <a:gd name="T5" fmla="*/ 1349 h 1602"/>
                  <a:gd name="T6" fmla="*/ 1618 w 1618"/>
                  <a:gd name="T7" fmla="*/ 1349 h 1602"/>
                  <a:gd name="T8" fmla="*/ 1472 w 1618"/>
                  <a:gd name="T9" fmla="*/ 1355 h 1602"/>
                  <a:gd name="T10" fmla="*/ 1327 w 1618"/>
                  <a:gd name="T11" fmla="*/ 1371 h 1602"/>
                  <a:gd name="T12" fmla="*/ 1187 w 1618"/>
                  <a:gd name="T13" fmla="*/ 1399 h 1602"/>
                  <a:gd name="T14" fmla="*/ 1050 w 1618"/>
                  <a:gd name="T15" fmla="*/ 1436 h 1602"/>
                  <a:gd name="T16" fmla="*/ 920 w 1618"/>
                  <a:gd name="T17" fmla="*/ 1482 h 1602"/>
                  <a:gd name="T18" fmla="*/ 791 w 1618"/>
                  <a:gd name="T19" fmla="*/ 1537 h 1602"/>
                  <a:gd name="T20" fmla="*/ 668 w 1618"/>
                  <a:gd name="T21" fmla="*/ 1602 h 1602"/>
                  <a:gd name="T22" fmla="*/ 0 w 1618"/>
                  <a:gd name="T23" fmla="*/ 429 h 1602"/>
                  <a:gd name="T24" fmla="*/ 160 w 1618"/>
                  <a:gd name="T25" fmla="*/ 342 h 1602"/>
                  <a:gd name="T26" fmla="*/ 328 w 1618"/>
                  <a:gd name="T27" fmla="*/ 265 h 1602"/>
                  <a:gd name="T28" fmla="*/ 500 w 1618"/>
                  <a:gd name="T29" fmla="*/ 196 h 1602"/>
                  <a:gd name="T30" fmla="*/ 676 w 1618"/>
                  <a:gd name="T31" fmla="*/ 136 h 1602"/>
                  <a:gd name="T32" fmla="*/ 856 w 1618"/>
                  <a:gd name="T33" fmla="*/ 89 h 1602"/>
                  <a:gd name="T34" fmla="*/ 1042 w 1618"/>
                  <a:gd name="T35" fmla="*/ 49 h 1602"/>
                  <a:gd name="T36" fmla="*/ 1230 w 1618"/>
                  <a:gd name="T37" fmla="*/ 22 h 1602"/>
                  <a:gd name="T38" fmla="*/ 1422 w 1618"/>
                  <a:gd name="T39" fmla="*/ 4 h 1602"/>
                  <a:gd name="T40" fmla="*/ 1618 w 1618"/>
                  <a:gd name="T41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18" h="1602">
                    <a:moveTo>
                      <a:pt x="1618" y="0"/>
                    </a:moveTo>
                    <a:lnTo>
                      <a:pt x="1618" y="0"/>
                    </a:lnTo>
                    <a:lnTo>
                      <a:pt x="1618" y="1349"/>
                    </a:lnTo>
                    <a:lnTo>
                      <a:pt x="1618" y="1349"/>
                    </a:lnTo>
                    <a:lnTo>
                      <a:pt x="1472" y="1355"/>
                    </a:lnTo>
                    <a:lnTo>
                      <a:pt x="1327" y="1371"/>
                    </a:lnTo>
                    <a:lnTo>
                      <a:pt x="1187" y="1399"/>
                    </a:lnTo>
                    <a:lnTo>
                      <a:pt x="1050" y="1436"/>
                    </a:lnTo>
                    <a:lnTo>
                      <a:pt x="920" y="1482"/>
                    </a:lnTo>
                    <a:lnTo>
                      <a:pt x="791" y="1537"/>
                    </a:lnTo>
                    <a:lnTo>
                      <a:pt x="668" y="1602"/>
                    </a:lnTo>
                    <a:lnTo>
                      <a:pt x="0" y="429"/>
                    </a:lnTo>
                    <a:lnTo>
                      <a:pt x="160" y="342"/>
                    </a:lnTo>
                    <a:lnTo>
                      <a:pt x="328" y="265"/>
                    </a:lnTo>
                    <a:lnTo>
                      <a:pt x="500" y="196"/>
                    </a:lnTo>
                    <a:lnTo>
                      <a:pt x="676" y="136"/>
                    </a:lnTo>
                    <a:lnTo>
                      <a:pt x="856" y="89"/>
                    </a:lnTo>
                    <a:lnTo>
                      <a:pt x="1042" y="49"/>
                    </a:lnTo>
                    <a:lnTo>
                      <a:pt x="1230" y="22"/>
                    </a:lnTo>
                    <a:lnTo>
                      <a:pt x="1422" y="4"/>
                    </a:lnTo>
                    <a:lnTo>
                      <a:pt x="1618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1" name="Freeform 69">
                <a:extLst>
                  <a:ext uri="{FF2B5EF4-FFF2-40B4-BE49-F238E27FC236}">
                    <a16:creationId xmlns:a16="http://schemas.microsoft.com/office/drawing/2014/main" id="{B7A9DBDE-F213-B5D7-498E-6116712C4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2588872"/>
                <a:ext cx="835419" cy="839606"/>
              </a:xfrm>
              <a:custGeom>
                <a:avLst/>
                <a:gdLst>
                  <a:gd name="T0" fmla="*/ 1175 w 1596"/>
                  <a:gd name="T1" fmla="*/ 0 h 1604"/>
                  <a:gd name="T2" fmla="*/ 1260 w 1596"/>
                  <a:gd name="T3" fmla="*/ 160 h 1604"/>
                  <a:gd name="T4" fmla="*/ 1337 w 1596"/>
                  <a:gd name="T5" fmla="*/ 326 h 1604"/>
                  <a:gd name="T6" fmla="*/ 1404 w 1596"/>
                  <a:gd name="T7" fmla="*/ 496 h 1604"/>
                  <a:gd name="T8" fmla="*/ 1462 w 1596"/>
                  <a:gd name="T9" fmla="*/ 672 h 1604"/>
                  <a:gd name="T10" fmla="*/ 1509 w 1596"/>
                  <a:gd name="T11" fmla="*/ 850 h 1604"/>
                  <a:gd name="T12" fmla="*/ 1547 w 1596"/>
                  <a:gd name="T13" fmla="*/ 1034 h 1604"/>
                  <a:gd name="T14" fmla="*/ 1574 w 1596"/>
                  <a:gd name="T15" fmla="*/ 1222 h 1604"/>
                  <a:gd name="T16" fmla="*/ 1592 w 1596"/>
                  <a:gd name="T17" fmla="*/ 1412 h 1604"/>
                  <a:gd name="T18" fmla="*/ 1596 w 1596"/>
                  <a:gd name="T19" fmla="*/ 1604 h 1604"/>
                  <a:gd name="T20" fmla="*/ 247 w 1596"/>
                  <a:gd name="T21" fmla="*/ 1604 h 1604"/>
                  <a:gd name="T22" fmla="*/ 241 w 1596"/>
                  <a:gd name="T23" fmla="*/ 1460 h 1604"/>
                  <a:gd name="T24" fmla="*/ 225 w 1596"/>
                  <a:gd name="T25" fmla="*/ 1317 h 1604"/>
                  <a:gd name="T26" fmla="*/ 199 w 1596"/>
                  <a:gd name="T27" fmla="*/ 1179 h 1604"/>
                  <a:gd name="T28" fmla="*/ 162 w 1596"/>
                  <a:gd name="T29" fmla="*/ 1044 h 1604"/>
                  <a:gd name="T30" fmla="*/ 116 w 1596"/>
                  <a:gd name="T31" fmla="*/ 912 h 1604"/>
                  <a:gd name="T32" fmla="*/ 63 w 1596"/>
                  <a:gd name="T33" fmla="*/ 785 h 1604"/>
                  <a:gd name="T34" fmla="*/ 0 w 1596"/>
                  <a:gd name="T35" fmla="*/ 664 h 1604"/>
                  <a:gd name="T36" fmla="*/ 1175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1175" y="0"/>
                    </a:moveTo>
                    <a:lnTo>
                      <a:pt x="1260" y="160"/>
                    </a:lnTo>
                    <a:lnTo>
                      <a:pt x="1337" y="326"/>
                    </a:lnTo>
                    <a:lnTo>
                      <a:pt x="1404" y="496"/>
                    </a:lnTo>
                    <a:lnTo>
                      <a:pt x="1462" y="672"/>
                    </a:lnTo>
                    <a:lnTo>
                      <a:pt x="1509" y="850"/>
                    </a:lnTo>
                    <a:lnTo>
                      <a:pt x="1547" y="1034"/>
                    </a:lnTo>
                    <a:lnTo>
                      <a:pt x="1574" y="1222"/>
                    </a:lnTo>
                    <a:lnTo>
                      <a:pt x="1592" y="1412"/>
                    </a:lnTo>
                    <a:lnTo>
                      <a:pt x="1596" y="1604"/>
                    </a:lnTo>
                    <a:lnTo>
                      <a:pt x="247" y="1604"/>
                    </a:lnTo>
                    <a:lnTo>
                      <a:pt x="241" y="1460"/>
                    </a:lnTo>
                    <a:lnTo>
                      <a:pt x="225" y="1317"/>
                    </a:lnTo>
                    <a:lnTo>
                      <a:pt x="199" y="1179"/>
                    </a:lnTo>
                    <a:lnTo>
                      <a:pt x="162" y="1044"/>
                    </a:lnTo>
                    <a:lnTo>
                      <a:pt x="116" y="912"/>
                    </a:lnTo>
                    <a:lnTo>
                      <a:pt x="63" y="785"/>
                    </a:lnTo>
                    <a:lnTo>
                      <a:pt x="0" y="664"/>
                    </a:lnTo>
                    <a:lnTo>
                      <a:pt x="1175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" name="Freeform 70">
                <a:extLst>
                  <a:ext uri="{FF2B5EF4-FFF2-40B4-BE49-F238E27FC236}">
                    <a16:creationId xmlns:a16="http://schemas.microsoft.com/office/drawing/2014/main" id="{E121886B-6162-5CDE-516F-FB2ACF486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8491" y="1953409"/>
                <a:ext cx="981983" cy="983030"/>
              </a:xfrm>
              <a:custGeom>
                <a:avLst/>
                <a:gdLst>
                  <a:gd name="T0" fmla="*/ 681 w 1878"/>
                  <a:gd name="T1" fmla="*/ 0 h 1879"/>
                  <a:gd name="T2" fmla="*/ 843 w 1878"/>
                  <a:gd name="T3" fmla="*/ 103 h 1879"/>
                  <a:gd name="T4" fmla="*/ 999 w 1878"/>
                  <a:gd name="T5" fmla="*/ 214 h 1879"/>
                  <a:gd name="T6" fmla="*/ 1150 w 1878"/>
                  <a:gd name="T7" fmla="*/ 332 h 1879"/>
                  <a:gd name="T8" fmla="*/ 1292 w 1878"/>
                  <a:gd name="T9" fmla="*/ 461 h 1879"/>
                  <a:gd name="T10" fmla="*/ 1427 w 1878"/>
                  <a:gd name="T11" fmla="*/ 597 h 1879"/>
                  <a:gd name="T12" fmla="*/ 1551 w 1878"/>
                  <a:gd name="T13" fmla="*/ 742 h 1879"/>
                  <a:gd name="T14" fmla="*/ 1670 w 1878"/>
                  <a:gd name="T15" fmla="*/ 892 h 1879"/>
                  <a:gd name="T16" fmla="*/ 1779 w 1878"/>
                  <a:gd name="T17" fmla="*/ 1050 h 1879"/>
                  <a:gd name="T18" fmla="*/ 1878 w 1878"/>
                  <a:gd name="T19" fmla="*/ 1215 h 1879"/>
                  <a:gd name="T20" fmla="*/ 703 w 1878"/>
                  <a:gd name="T21" fmla="*/ 1879 h 1879"/>
                  <a:gd name="T22" fmla="*/ 626 w 1878"/>
                  <a:gd name="T23" fmla="*/ 1757 h 1879"/>
                  <a:gd name="T24" fmla="*/ 540 w 1878"/>
                  <a:gd name="T25" fmla="*/ 1640 h 1879"/>
                  <a:gd name="T26" fmla="*/ 447 w 1878"/>
                  <a:gd name="T27" fmla="*/ 1529 h 1879"/>
                  <a:gd name="T28" fmla="*/ 347 w 1878"/>
                  <a:gd name="T29" fmla="*/ 1426 h 1879"/>
                  <a:gd name="T30" fmla="*/ 238 w 1878"/>
                  <a:gd name="T31" fmla="*/ 1333 h 1879"/>
                  <a:gd name="T32" fmla="*/ 123 w 1878"/>
                  <a:gd name="T33" fmla="*/ 1246 h 1879"/>
                  <a:gd name="T34" fmla="*/ 0 w 1878"/>
                  <a:gd name="T35" fmla="*/ 1169 h 1879"/>
                  <a:gd name="T36" fmla="*/ 681 w 1878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78" h="1879">
                    <a:moveTo>
                      <a:pt x="681" y="0"/>
                    </a:moveTo>
                    <a:lnTo>
                      <a:pt x="843" y="103"/>
                    </a:lnTo>
                    <a:lnTo>
                      <a:pt x="999" y="214"/>
                    </a:lnTo>
                    <a:lnTo>
                      <a:pt x="1150" y="332"/>
                    </a:lnTo>
                    <a:lnTo>
                      <a:pt x="1292" y="461"/>
                    </a:lnTo>
                    <a:lnTo>
                      <a:pt x="1427" y="597"/>
                    </a:lnTo>
                    <a:lnTo>
                      <a:pt x="1551" y="742"/>
                    </a:lnTo>
                    <a:lnTo>
                      <a:pt x="1670" y="892"/>
                    </a:lnTo>
                    <a:lnTo>
                      <a:pt x="1779" y="1050"/>
                    </a:lnTo>
                    <a:lnTo>
                      <a:pt x="1878" y="1215"/>
                    </a:lnTo>
                    <a:lnTo>
                      <a:pt x="703" y="1879"/>
                    </a:lnTo>
                    <a:lnTo>
                      <a:pt x="626" y="1757"/>
                    </a:lnTo>
                    <a:lnTo>
                      <a:pt x="540" y="1640"/>
                    </a:lnTo>
                    <a:lnTo>
                      <a:pt x="447" y="1529"/>
                    </a:lnTo>
                    <a:lnTo>
                      <a:pt x="347" y="1426"/>
                    </a:lnTo>
                    <a:lnTo>
                      <a:pt x="238" y="1333"/>
                    </a:lnTo>
                    <a:lnTo>
                      <a:pt x="123" y="1246"/>
                    </a:lnTo>
                    <a:lnTo>
                      <a:pt x="0" y="1169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5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Freeform 71">
                <a:extLst>
                  <a:ext uri="{FF2B5EF4-FFF2-40B4-BE49-F238E27FC236}">
                    <a16:creationId xmlns:a16="http://schemas.microsoft.com/office/drawing/2014/main" id="{C9A6AE2A-CA8A-188D-DD4E-30120C9676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352" y="3920516"/>
                <a:ext cx="983030" cy="983030"/>
              </a:xfrm>
              <a:custGeom>
                <a:avLst/>
                <a:gdLst>
                  <a:gd name="T0" fmla="*/ 1177 w 1880"/>
                  <a:gd name="T1" fmla="*/ 0 h 1879"/>
                  <a:gd name="T2" fmla="*/ 1253 w 1880"/>
                  <a:gd name="T3" fmla="*/ 124 h 1879"/>
                  <a:gd name="T4" fmla="*/ 1338 w 1880"/>
                  <a:gd name="T5" fmla="*/ 241 h 1879"/>
                  <a:gd name="T6" fmla="*/ 1431 w 1880"/>
                  <a:gd name="T7" fmla="*/ 350 h 1879"/>
                  <a:gd name="T8" fmla="*/ 1531 w 1880"/>
                  <a:gd name="T9" fmla="*/ 453 h 1879"/>
                  <a:gd name="T10" fmla="*/ 1640 w 1880"/>
                  <a:gd name="T11" fmla="*/ 548 h 1879"/>
                  <a:gd name="T12" fmla="*/ 1757 w 1880"/>
                  <a:gd name="T13" fmla="*/ 635 h 1879"/>
                  <a:gd name="T14" fmla="*/ 1880 w 1880"/>
                  <a:gd name="T15" fmla="*/ 712 h 1879"/>
                  <a:gd name="T16" fmla="*/ 1199 w 1880"/>
                  <a:gd name="T17" fmla="*/ 1879 h 1879"/>
                  <a:gd name="T18" fmla="*/ 1035 w 1880"/>
                  <a:gd name="T19" fmla="*/ 1778 h 1879"/>
                  <a:gd name="T20" fmla="*/ 879 w 1880"/>
                  <a:gd name="T21" fmla="*/ 1667 h 1879"/>
                  <a:gd name="T22" fmla="*/ 730 w 1880"/>
                  <a:gd name="T23" fmla="*/ 1547 h 1879"/>
                  <a:gd name="T24" fmla="*/ 588 w 1880"/>
                  <a:gd name="T25" fmla="*/ 1418 h 1879"/>
                  <a:gd name="T26" fmla="*/ 453 w 1880"/>
                  <a:gd name="T27" fmla="*/ 1283 h 1879"/>
                  <a:gd name="T28" fmla="*/ 327 w 1880"/>
                  <a:gd name="T29" fmla="*/ 1139 h 1879"/>
                  <a:gd name="T30" fmla="*/ 210 w 1880"/>
                  <a:gd name="T31" fmla="*/ 987 h 1879"/>
                  <a:gd name="T32" fmla="*/ 101 w 1880"/>
                  <a:gd name="T33" fmla="*/ 830 h 1879"/>
                  <a:gd name="T34" fmla="*/ 0 w 1880"/>
                  <a:gd name="T35" fmla="*/ 664 h 1879"/>
                  <a:gd name="T36" fmla="*/ 1177 w 1880"/>
                  <a:gd name="T37" fmla="*/ 0 h 1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0" h="1879">
                    <a:moveTo>
                      <a:pt x="1177" y="0"/>
                    </a:moveTo>
                    <a:lnTo>
                      <a:pt x="1253" y="124"/>
                    </a:lnTo>
                    <a:lnTo>
                      <a:pt x="1338" y="241"/>
                    </a:lnTo>
                    <a:lnTo>
                      <a:pt x="1431" y="350"/>
                    </a:lnTo>
                    <a:lnTo>
                      <a:pt x="1531" y="453"/>
                    </a:lnTo>
                    <a:lnTo>
                      <a:pt x="1640" y="548"/>
                    </a:lnTo>
                    <a:lnTo>
                      <a:pt x="1757" y="635"/>
                    </a:lnTo>
                    <a:lnTo>
                      <a:pt x="1880" y="712"/>
                    </a:lnTo>
                    <a:lnTo>
                      <a:pt x="1199" y="1879"/>
                    </a:lnTo>
                    <a:lnTo>
                      <a:pt x="1035" y="1778"/>
                    </a:lnTo>
                    <a:lnTo>
                      <a:pt x="879" y="1667"/>
                    </a:lnTo>
                    <a:lnTo>
                      <a:pt x="730" y="1547"/>
                    </a:lnTo>
                    <a:lnTo>
                      <a:pt x="588" y="1418"/>
                    </a:lnTo>
                    <a:lnTo>
                      <a:pt x="453" y="1283"/>
                    </a:lnTo>
                    <a:lnTo>
                      <a:pt x="327" y="1139"/>
                    </a:lnTo>
                    <a:lnTo>
                      <a:pt x="210" y="987"/>
                    </a:lnTo>
                    <a:lnTo>
                      <a:pt x="101" y="830"/>
                    </a:lnTo>
                    <a:lnTo>
                      <a:pt x="0" y="664"/>
                    </a:lnTo>
                    <a:lnTo>
                      <a:pt x="1177" y="0"/>
                    </a:lnTo>
                    <a:close/>
                  </a:path>
                </a:pathLst>
              </a:custGeom>
              <a:gradFill>
                <a:gsLst>
                  <a:gs pos="69000">
                    <a:schemeClr val="bg1">
                      <a:lumMod val="85000"/>
                    </a:schemeClr>
                  </a:gs>
                  <a:gs pos="48000">
                    <a:schemeClr val="bg1">
                      <a:lumMod val="95000"/>
                    </a:schemeClr>
                  </a:gs>
                </a:gsLst>
                <a:lin ang="30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Freeform 72">
                <a:extLst>
                  <a:ext uri="{FF2B5EF4-FFF2-40B4-BE49-F238E27FC236}">
                    <a16:creationId xmlns:a16="http://schemas.microsoft.com/office/drawing/2014/main" id="{8DAD8DBD-0411-1F28-F0A2-8D8D2839D4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1163" y="3920516"/>
                <a:ext cx="990358" cy="990358"/>
              </a:xfrm>
              <a:custGeom>
                <a:avLst/>
                <a:gdLst>
                  <a:gd name="T0" fmla="*/ 716 w 1893"/>
                  <a:gd name="T1" fmla="*/ 0 h 1893"/>
                  <a:gd name="T2" fmla="*/ 1893 w 1893"/>
                  <a:gd name="T3" fmla="*/ 664 h 1893"/>
                  <a:gd name="T4" fmla="*/ 1802 w 1893"/>
                  <a:gd name="T5" fmla="*/ 815 h 1893"/>
                  <a:gd name="T6" fmla="*/ 1703 w 1893"/>
                  <a:gd name="T7" fmla="*/ 961 h 1893"/>
                  <a:gd name="T8" fmla="*/ 1596 w 1893"/>
                  <a:gd name="T9" fmla="*/ 1099 h 1893"/>
                  <a:gd name="T10" fmla="*/ 1483 w 1893"/>
                  <a:gd name="T11" fmla="*/ 1234 h 1893"/>
                  <a:gd name="T12" fmla="*/ 1365 w 1893"/>
                  <a:gd name="T13" fmla="*/ 1361 h 1893"/>
                  <a:gd name="T14" fmla="*/ 1238 w 1893"/>
                  <a:gd name="T15" fmla="*/ 1481 h 1893"/>
                  <a:gd name="T16" fmla="*/ 1103 w 1893"/>
                  <a:gd name="T17" fmla="*/ 1596 h 1893"/>
                  <a:gd name="T18" fmla="*/ 965 w 1893"/>
                  <a:gd name="T19" fmla="*/ 1701 h 1893"/>
                  <a:gd name="T20" fmla="*/ 821 w 1893"/>
                  <a:gd name="T21" fmla="*/ 1802 h 1893"/>
                  <a:gd name="T22" fmla="*/ 670 w 1893"/>
                  <a:gd name="T23" fmla="*/ 1893 h 1893"/>
                  <a:gd name="T24" fmla="*/ 0 w 1893"/>
                  <a:gd name="T25" fmla="*/ 720 h 1893"/>
                  <a:gd name="T26" fmla="*/ 124 w 1893"/>
                  <a:gd name="T27" fmla="*/ 641 h 1893"/>
                  <a:gd name="T28" fmla="*/ 243 w 1893"/>
                  <a:gd name="T29" fmla="*/ 554 h 1893"/>
                  <a:gd name="T30" fmla="*/ 354 w 1893"/>
                  <a:gd name="T31" fmla="*/ 459 h 1893"/>
                  <a:gd name="T32" fmla="*/ 457 w 1893"/>
                  <a:gd name="T33" fmla="*/ 356 h 1893"/>
                  <a:gd name="T34" fmla="*/ 551 w 1893"/>
                  <a:gd name="T35" fmla="*/ 243 h 1893"/>
                  <a:gd name="T36" fmla="*/ 639 w 1893"/>
                  <a:gd name="T37" fmla="*/ 124 h 1893"/>
                  <a:gd name="T38" fmla="*/ 716 w 1893"/>
                  <a:gd name="T39" fmla="*/ 0 h 1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93" h="1893">
                    <a:moveTo>
                      <a:pt x="716" y="0"/>
                    </a:moveTo>
                    <a:lnTo>
                      <a:pt x="1893" y="664"/>
                    </a:lnTo>
                    <a:lnTo>
                      <a:pt x="1802" y="815"/>
                    </a:lnTo>
                    <a:lnTo>
                      <a:pt x="1703" y="961"/>
                    </a:lnTo>
                    <a:lnTo>
                      <a:pt x="1596" y="1099"/>
                    </a:lnTo>
                    <a:lnTo>
                      <a:pt x="1483" y="1234"/>
                    </a:lnTo>
                    <a:lnTo>
                      <a:pt x="1365" y="1361"/>
                    </a:lnTo>
                    <a:lnTo>
                      <a:pt x="1238" y="1481"/>
                    </a:lnTo>
                    <a:lnTo>
                      <a:pt x="1103" y="1596"/>
                    </a:lnTo>
                    <a:lnTo>
                      <a:pt x="965" y="1701"/>
                    </a:lnTo>
                    <a:lnTo>
                      <a:pt x="821" y="1802"/>
                    </a:lnTo>
                    <a:lnTo>
                      <a:pt x="670" y="1893"/>
                    </a:lnTo>
                    <a:lnTo>
                      <a:pt x="0" y="720"/>
                    </a:lnTo>
                    <a:lnTo>
                      <a:pt x="124" y="641"/>
                    </a:lnTo>
                    <a:lnTo>
                      <a:pt x="243" y="554"/>
                    </a:lnTo>
                    <a:lnTo>
                      <a:pt x="354" y="459"/>
                    </a:lnTo>
                    <a:lnTo>
                      <a:pt x="457" y="356"/>
                    </a:lnTo>
                    <a:lnTo>
                      <a:pt x="551" y="243"/>
                    </a:lnTo>
                    <a:lnTo>
                      <a:pt x="639" y="124"/>
                    </a:lnTo>
                    <a:lnTo>
                      <a:pt x="716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" name="Freeform 73">
                <a:extLst>
                  <a:ext uri="{FF2B5EF4-FFF2-40B4-BE49-F238E27FC236}">
                    <a16:creationId xmlns:a16="http://schemas.microsoft.com/office/drawing/2014/main" id="{213818BF-64C0-A304-3845-A9CB90D56C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49" y="3428477"/>
                <a:ext cx="835419" cy="839606"/>
              </a:xfrm>
              <a:custGeom>
                <a:avLst/>
                <a:gdLst>
                  <a:gd name="T0" fmla="*/ 247 w 1596"/>
                  <a:gd name="T1" fmla="*/ 0 h 1604"/>
                  <a:gd name="T2" fmla="*/ 1596 w 1596"/>
                  <a:gd name="T3" fmla="*/ 0 h 1604"/>
                  <a:gd name="T4" fmla="*/ 1592 w 1596"/>
                  <a:gd name="T5" fmla="*/ 194 h 1604"/>
                  <a:gd name="T6" fmla="*/ 1574 w 1596"/>
                  <a:gd name="T7" fmla="*/ 384 h 1604"/>
                  <a:gd name="T8" fmla="*/ 1547 w 1596"/>
                  <a:gd name="T9" fmla="*/ 570 h 1604"/>
                  <a:gd name="T10" fmla="*/ 1509 w 1596"/>
                  <a:gd name="T11" fmla="*/ 754 h 1604"/>
                  <a:gd name="T12" fmla="*/ 1462 w 1596"/>
                  <a:gd name="T13" fmla="*/ 932 h 1604"/>
                  <a:gd name="T14" fmla="*/ 1404 w 1596"/>
                  <a:gd name="T15" fmla="*/ 1108 h 1604"/>
                  <a:gd name="T16" fmla="*/ 1337 w 1596"/>
                  <a:gd name="T17" fmla="*/ 1278 h 1604"/>
                  <a:gd name="T18" fmla="*/ 1262 w 1596"/>
                  <a:gd name="T19" fmla="*/ 1444 h 1604"/>
                  <a:gd name="T20" fmla="*/ 1177 w 1596"/>
                  <a:gd name="T21" fmla="*/ 1604 h 1604"/>
                  <a:gd name="T22" fmla="*/ 0 w 1596"/>
                  <a:gd name="T23" fmla="*/ 940 h 1604"/>
                  <a:gd name="T24" fmla="*/ 63 w 1596"/>
                  <a:gd name="T25" fmla="*/ 819 h 1604"/>
                  <a:gd name="T26" fmla="*/ 116 w 1596"/>
                  <a:gd name="T27" fmla="*/ 692 h 1604"/>
                  <a:gd name="T28" fmla="*/ 162 w 1596"/>
                  <a:gd name="T29" fmla="*/ 562 h 1604"/>
                  <a:gd name="T30" fmla="*/ 199 w 1596"/>
                  <a:gd name="T31" fmla="*/ 425 h 1604"/>
                  <a:gd name="T32" fmla="*/ 225 w 1596"/>
                  <a:gd name="T33" fmla="*/ 287 h 1604"/>
                  <a:gd name="T34" fmla="*/ 241 w 1596"/>
                  <a:gd name="T35" fmla="*/ 146 h 1604"/>
                  <a:gd name="T36" fmla="*/ 247 w 1596"/>
                  <a:gd name="T37" fmla="*/ 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96" h="1604">
                    <a:moveTo>
                      <a:pt x="247" y="0"/>
                    </a:moveTo>
                    <a:lnTo>
                      <a:pt x="1596" y="0"/>
                    </a:lnTo>
                    <a:lnTo>
                      <a:pt x="1592" y="194"/>
                    </a:lnTo>
                    <a:lnTo>
                      <a:pt x="1574" y="384"/>
                    </a:lnTo>
                    <a:lnTo>
                      <a:pt x="1547" y="570"/>
                    </a:lnTo>
                    <a:lnTo>
                      <a:pt x="1509" y="754"/>
                    </a:lnTo>
                    <a:lnTo>
                      <a:pt x="1462" y="932"/>
                    </a:lnTo>
                    <a:lnTo>
                      <a:pt x="1404" y="1108"/>
                    </a:lnTo>
                    <a:lnTo>
                      <a:pt x="1337" y="1278"/>
                    </a:lnTo>
                    <a:lnTo>
                      <a:pt x="1262" y="1444"/>
                    </a:lnTo>
                    <a:lnTo>
                      <a:pt x="1177" y="1604"/>
                    </a:lnTo>
                    <a:lnTo>
                      <a:pt x="0" y="940"/>
                    </a:lnTo>
                    <a:lnTo>
                      <a:pt x="63" y="819"/>
                    </a:lnTo>
                    <a:lnTo>
                      <a:pt x="116" y="692"/>
                    </a:lnTo>
                    <a:lnTo>
                      <a:pt x="162" y="562"/>
                    </a:lnTo>
                    <a:lnTo>
                      <a:pt x="199" y="425"/>
                    </a:lnTo>
                    <a:lnTo>
                      <a:pt x="225" y="287"/>
                    </a:lnTo>
                    <a:lnTo>
                      <a:pt x="241" y="146"/>
                    </a:lnTo>
                    <a:lnTo>
                      <a:pt x="247" y="0"/>
                    </a:lnTo>
                    <a:close/>
                  </a:path>
                </a:pathLst>
              </a:custGeom>
              <a:gradFill>
                <a:gsLst>
                  <a:gs pos="86000">
                    <a:schemeClr val="bg1">
                      <a:lumMod val="85000"/>
                    </a:schemeClr>
                  </a:gs>
                  <a:gs pos="17000">
                    <a:schemeClr val="bg1">
                      <a:lumMod val="95000"/>
                    </a:schemeClr>
                  </a:gs>
                </a:gsLst>
                <a:lin ang="16800000" scaled="0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Freeform 74">
                <a:extLst>
                  <a:ext uri="{FF2B5EF4-FFF2-40B4-BE49-F238E27FC236}">
                    <a16:creationId xmlns:a16="http://schemas.microsoft.com/office/drawing/2014/main" id="{C4ACE2A8-1521-334A-20F8-C044F4324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5439" y="4293208"/>
                <a:ext cx="859497" cy="842747"/>
              </a:xfrm>
              <a:custGeom>
                <a:avLst/>
                <a:gdLst>
                  <a:gd name="T0" fmla="*/ 681 w 1642"/>
                  <a:gd name="T1" fmla="*/ 0 h 1610"/>
                  <a:gd name="T2" fmla="*/ 803 w 1642"/>
                  <a:gd name="T3" fmla="*/ 65 h 1610"/>
                  <a:gd name="T4" fmla="*/ 932 w 1642"/>
                  <a:gd name="T5" fmla="*/ 122 h 1610"/>
                  <a:gd name="T6" fmla="*/ 1066 w 1642"/>
                  <a:gd name="T7" fmla="*/ 172 h 1610"/>
                  <a:gd name="T8" fmla="*/ 1205 w 1642"/>
                  <a:gd name="T9" fmla="*/ 209 h 1610"/>
                  <a:gd name="T10" fmla="*/ 1347 w 1642"/>
                  <a:gd name="T11" fmla="*/ 237 h 1610"/>
                  <a:gd name="T12" fmla="*/ 1492 w 1642"/>
                  <a:gd name="T13" fmla="*/ 253 h 1610"/>
                  <a:gd name="T14" fmla="*/ 1642 w 1642"/>
                  <a:gd name="T15" fmla="*/ 259 h 1610"/>
                  <a:gd name="T16" fmla="*/ 1642 w 1642"/>
                  <a:gd name="T17" fmla="*/ 259 h 1610"/>
                  <a:gd name="T18" fmla="*/ 1642 w 1642"/>
                  <a:gd name="T19" fmla="*/ 1610 h 1610"/>
                  <a:gd name="T20" fmla="*/ 1642 w 1642"/>
                  <a:gd name="T21" fmla="*/ 1610 h 1610"/>
                  <a:gd name="T22" fmla="*/ 1444 w 1642"/>
                  <a:gd name="T23" fmla="*/ 1604 h 1610"/>
                  <a:gd name="T24" fmla="*/ 1248 w 1642"/>
                  <a:gd name="T25" fmla="*/ 1586 h 1610"/>
                  <a:gd name="T26" fmla="*/ 1056 w 1642"/>
                  <a:gd name="T27" fmla="*/ 1559 h 1610"/>
                  <a:gd name="T28" fmla="*/ 869 w 1642"/>
                  <a:gd name="T29" fmla="*/ 1517 h 1610"/>
                  <a:gd name="T30" fmla="*/ 687 w 1642"/>
                  <a:gd name="T31" fmla="*/ 1468 h 1610"/>
                  <a:gd name="T32" fmla="*/ 507 w 1642"/>
                  <a:gd name="T33" fmla="*/ 1406 h 1610"/>
                  <a:gd name="T34" fmla="*/ 332 w 1642"/>
                  <a:gd name="T35" fmla="*/ 1337 h 1610"/>
                  <a:gd name="T36" fmla="*/ 162 w 1642"/>
                  <a:gd name="T37" fmla="*/ 1256 h 1610"/>
                  <a:gd name="T38" fmla="*/ 0 w 1642"/>
                  <a:gd name="T39" fmla="*/ 1167 h 1610"/>
                  <a:gd name="T40" fmla="*/ 681 w 1642"/>
                  <a:gd name="T41" fmla="*/ 0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42" h="1610">
                    <a:moveTo>
                      <a:pt x="681" y="0"/>
                    </a:moveTo>
                    <a:lnTo>
                      <a:pt x="803" y="65"/>
                    </a:lnTo>
                    <a:lnTo>
                      <a:pt x="932" y="122"/>
                    </a:lnTo>
                    <a:lnTo>
                      <a:pt x="1066" y="172"/>
                    </a:lnTo>
                    <a:lnTo>
                      <a:pt x="1205" y="209"/>
                    </a:lnTo>
                    <a:lnTo>
                      <a:pt x="1347" y="237"/>
                    </a:lnTo>
                    <a:lnTo>
                      <a:pt x="1492" y="253"/>
                    </a:lnTo>
                    <a:lnTo>
                      <a:pt x="1642" y="259"/>
                    </a:lnTo>
                    <a:lnTo>
                      <a:pt x="1642" y="259"/>
                    </a:lnTo>
                    <a:lnTo>
                      <a:pt x="1642" y="1610"/>
                    </a:lnTo>
                    <a:lnTo>
                      <a:pt x="1642" y="1610"/>
                    </a:lnTo>
                    <a:lnTo>
                      <a:pt x="1444" y="1604"/>
                    </a:lnTo>
                    <a:lnTo>
                      <a:pt x="1248" y="1586"/>
                    </a:lnTo>
                    <a:lnTo>
                      <a:pt x="1056" y="1559"/>
                    </a:lnTo>
                    <a:lnTo>
                      <a:pt x="869" y="1517"/>
                    </a:lnTo>
                    <a:lnTo>
                      <a:pt x="687" y="1468"/>
                    </a:lnTo>
                    <a:lnTo>
                      <a:pt x="507" y="1406"/>
                    </a:lnTo>
                    <a:lnTo>
                      <a:pt x="332" y="1337"/>
                    </a:lnTo>
                    <a:lnTo>
                      <a:pt x="162" y="1256"/>
                    </a:lnTo>
                    <a:lnTo>
                      <a:pt x="0" y="1167"/>
                    </a:lnTo>
                    <a:lnTo>
                      <a:pt x="681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7" name="Freeform 75">
                <a:extLst>
                  <a:ext uri="{FF2B5EF4-FFF2-40B4-BE49-F238E27FC236}">
                    <a16:creationId xmlns:a16="http://schemas.microsoft.com/office/drawing/2014/main" id="{E2FC5AAB-A4F0-5E20-5BF4-808D76758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4937" y="4297396"/>
                <a:ext cx="846935" cy="838559"/>
              </a:xfrm>
              <a:custGeom>
                <a:avLst/>
                <a:gdLst>
                  <a:gd name="T0" fmla="*/ 948 w 1618"/>
                  <a:gd name="T1" fmla="*/ 0 h 1602"/>
                  <a:gd name="T2" fmla="*/ 1618 w 1618"/>
                  <a:gd name="T3" fmla="*/ 1173 h 1602"/>
                  <a:gd name="T4" fmla="*/ 1456 w 1618"/>
                  <a:gd name="T5" fmla="*/ 1260 h 1602"/>
                  <a:gd name="T6" fmla="*/ 1290 w 1618"/>
                  <a:gd name="T7" fmla="*/ 1337 h 1602"/>
                  <a:gd name="T8" fmla="*/ 1118 w 1618"/>
                  <a:gd name="T9" fmla="*/ 1406 h 1602"/>
                  <a:gd name="T10" fmla="*/ 942 w 1618"/>
                  <a:gd name="T11" fmla="*/ 1464 h 1602"/>
                  <a:gd name="T12" fmla="*/ 760 w 1618"/>
                  <a:gd name="T13" fmla="*/ 1513 h 1602"/>
                  <a:gd name="T14" fmla="*/ 576 w 1618"/>
                  <a:gd name="T15" fmla="*/ 1551 h 1602"/>
                  <a:gd name="T16" fmla="*/ 386 w 1618"/>
                  <a:gd name="T17" fmla="*/ 1580 h 1602"/>
                  <a:gd name="T18" fmla="*/ 194 w 1618"/>
                  <a:gd name="T19" fmla="*/ 1596 h 1602"/>
                  <a:gd name="T20" fmla="*/ 0 w 1618"/>
                  <a:gd name="T21" fmla="*/ 1602 h 1602"/>
                  <a:gd name="T22" fmla="*/ 0 w 1618"/>
                  <a:gd name="T23" fmla="*/ 251 h 1602"/>
                  <a:gd name="T24" fmla="*/ 146 w 1618"/>
                  <a:gd name="T25" fmla="*/ 245 h 1602"/>
                  <a:gd name="T26" fmla="*/ 289 w 1618"/>
                  <a:gd name="T27" fmla="*/ 229 h 1602"/>
                  <a:gd name="T28" fmla="*/ 429 w 1618"/>
                  <a:gd name="T29" fmla="*/ 203 h 1602"/>
                  <a:gd name="T30" fmla="*/ 566 w 1618"/>
                  <a:gd name="T31" fmla="*/ 166 h 1602"/>
                  <a:gd name="T32" fmla="*/ 698 w 1618"/>
                  <a:gd name="T33" fmla="*/ 120 h 1602"/>
                  <a:gd name="T34" fmla="*/ 825 w 1618"/>
                  <a:gd name="T35" fmla="*/ 63 h 1602"/>
                  <a:gd name="T36" fmla="*/ 948 w 1618"/>
                  <a:gd name="T37" fmla="*/ 0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618" h="1602">
                    <a:moveTo>
                      <a:pt x="948" y="0"/>
                    </a:moveTo>
                    <a:lnTo>
                      <a:pt x="1618" y="1173"/>
                    </a:lnTo>
                    <a:lnTo>
                      <a:pt x="1456" y="1260"/>
                    </a:lnTo>
                    <a:lnTo>
                      <a:pt x="1290" y="1337"/>
                    </a:lnTo>
                    <a:lnTo>
                      <a:pt x="1118" y="1406"/>
                    </a:lnTo>
                    <a:lnTo>
                      <a:pt x="942" y="1464"/>
                    </a:lnTo>
                    <a:lnTo>
                      <a:pt x="760" y="1513"/>
                    </a:lnTo>
                    <a:lnTo>
                      <a:pt x="576" y="1551"/>
                    </a:lnTo>
                    <a:lnTo>
                      <a:pt x="386" y="1580"/>
                    </a:lnTo>
                    <a:lnTo>
                      <a:pt x="194" y="1596"/>
                    </a:lnTo>
                    <a:lnTo>
                      <a:pt x="0" y="1602"/>
                    </a:lnTo>
                    <a:lnTo>
                      <a:pt x="0" y="251"/>
                    </a:lnTo>
                    <a:lnTo>
                      <a:pt x="146" y="245"/>
                    </a:lnTo>
                    <a:lnTo>
                      <a:pt x="289" y="229"/>
                    </a:lnTo>
                    <a:lnTo>
                      <a:pt x="429" y="203"/>
                    </a:lnTo>
                    <a:lnTo>
                      <a:pt x="566" y="166"/>
                    </a:lnTo>
                    <a:lnTo>
                      <a:pt x="698" y="120"/>
                    </a:lnTo>
                    <a:lnTo>
                      <a:pt x="825" y="63"/>
                    </a:lnTo>
                    <a:lnTo>
                      <a:pt x="948" y="0"/>
                    </a:lnTo>
                    <a:close/>
                  </a:path>
                </a:pathLst>
              </a:custGeom>
              <a:gradFill>
                <a:gsLst>
                  <a:gs pos="87000">
                    <a:schemeClr val="bg1">
                      <a:lumMod val="85000"/>
                    </a:schemeClr>
                  </a:gs>
                  <a:gs pos="24000">
                    <a:schemeClr val="bg1">
                      <a:lumMod val="9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" name="Freeform 63">
              <a:extLst>
                <a:ext uri="{FF2B5EF4-FFF2-40B4-BE49-F238E27FC236}">
                  <a16:creationId xmlns:a16="http://schemas.microsoft.com/office/drawing/2014/main" id="{20F4B6A2-C29B-C181-07A6-38F9D1C3BE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99864" y="2959952"/>
              <a:ext cx="352651" cy="280206"/>
            </a:xfrm>
            <a:custGeom>
              <a:avLst/>
              <a:gdLst>
                <a:gd name="T0" fmla="*/ 3526 w 3526"/>
                <a:gd name="T1" fmla="*/ 2803 h 2803"/>
                <a:gd name="T2" fmla="*/ 0 w 3526"/>
                <a:gd name="T3" fmla="*/ 1227 h 2803"/>
                <a:gd name="T4" fmla="*/ 69 w 3526"/>
                <a:gd name="T5" fmla="*/ 1291 h 2803"/>
                <a:gd name="T6" fmla="*/ 150 w 3526"/>
                <a:gd name="T7" fmla="*/ 1340 h 2803"/>
                <a:gd name="T8" fmla="*/ 241 w 3526"/>
                <a:gd name="T9" fmla="*/ 1372 h 2803"/>
                <a:gd name="T10" fmla="*/ 341 w 3526"/>
                <a:gd name="T11" fmla="*/ 1382 h 2803"/>
                <a:gd name="T12" fmla="*/ 513 w 3526"/>
                <a:gd name="T13" fmla="*/ 1663 h 2803"/>
                <a:gd name="T14" fmla="*/ 921 w 3526"/>
                <a:gd name="T15" fmla="*/ 1382 h 2803"/>
                <a:gd name="T16" fmla="*/ 2494 w 3526"/>
                <a:gd name="T17" fmla="*/ 1663 h 2803"/>
                <a:gd name="T18" fmla="*/ 2900 w 3526"/>
                <a:gd name="T19" fmla="*/ 1382 h 2803"/>
                <a:gd name="T20" fmla="*/ 3223 w 3526"/>
                <a:gd name="T21" fmla="*/ 1379 h 2803"/>
                <a:gd name="T22" fmla="*/ 3323 w 3526"/>
                <a:gd name="T23" fmla="*/ 1355 h 2803"/>
                <a:gd name="T24" fmla="*/ 3414 w 3526"/>
                <a:gd name="T25" fmla="*/ 1309 h 2803"/>
                <a:gd name="T26" fmla="*/ 3492 w 3526"/>
                <a:gd name="T27" fmla="*/ 1245 h 2803"/>
                <a:gd name="T28" fmla="*/ 1317 w 3526"/>
                <a:gd name="T29" fmla="*/ 133 h 2803"/>
                <a:gd name="T30" fmla="*/ 2217 w 3526"/>
                <a:gd name="T31" fmla="*/ 350 h 2803"/>
                <a:gd name="T32" fmla="*/ 1317 w 3526"/>
                <a:gd name="T33" fmla="*/ 133 h 2803"/>
                <a:gd name="T34" fmla="*/ 2284 w 3526"/>
                <a:gd name="T35" fmla="*/ 0 h 2803"/>
                <a:gd name="T36" fmla="*/ 2317 w 3526"/>
                <a:gd name="T37" fmla="*/ 9 h 2803"/>
                <a:gd name="T38" fmla="*/ 2341 w 3526"/>
                <a:gd name="T39" fmla="*/ 32 h 2803"/>
                <a:gd name="T40" fmla="*/ 2350 w 3526"/>
                <a:gd name="T41" fmla="*/ 67 h 2803"/>
                <a:gd name="T42" fmla="*/ 3526 w 3526"/>
                <a:gd name="T43" fmla="*/ 350 h 2803"/>
                <a:gd name="T44" fmla="*/ 3514 w 3526"/>
                <a:gd name="T45" fmla="*/ 1041 h 2803"/>
                <a:gd name="T46" fmla="*/ 3476 w 3526"/>
                <a:gd name="T47" fmla="*/ 1123 h 2803"/>
                <a:gd name="T48" fmla="*/ 3420 w 3526"/>
                <a:gd name="T49" fmla="*/ 1193 h 2803"/>
                <a:gd name="T50" fmla="*/ 3347 w 3526"/>
                <a:gd name="T51" fmla="*/ 1246 h 2803"/>
                <a:gd name="T52" fmla="*/ 3263 w 3526"/>
                <a:gd name="T53" fmla="*/ 1281 h 2803"/>
                <a:gd name="T54" fmla="*/ 3169 w 3526"/>
                <a:gd name="T55" fmla="*/ 1293 h 2803"/>
                <a:gd name="T56" fmla="*/ 2900 w 3526"/>
                <a:gd name="T57" fmla="*/ 1184 h 2803"/>
                <a:gd name="T58" fmla="*/ 2494 w 3526"/>
                <a:gd name="T59" fmla="*/ 1293 h 2803"/>
                <a:gd name="T60" fmla="*/ 921 w 3526"/>
                <a:gd name="T61" fmla="*/ 1184 h 2803"/>
                <a:gd name="T62" fmla="*/ 513 w 3526"/>
                <a:gd name="T63" fmla="*/ 1293 h 2803"/>
                <a:gd name="T64" fmla="*/ 294 w 3526"/>
                <a:gd name="T65" fmla="*/ 1291 h 2803"/>
                <a:gd name="T66" fmla="*/ 208 w 3526"/>
                <a:gd name="T67" fmla="*/ 1268 h 2803"/>
                <a:gd name="T68" fmla="*/ 131 w 3526"/>
                <a:gd name="T69" fmla="*/ 1226 h 2803"/>
                <a:gd name="T70" fmla="*/ 66 w 3526"/>
                <a:gd name="T71" fmla="*/ 1167 h 2803"/>
                <a:gd name="T72" fmla="*/ 17 w 3526"/>
                <a:gd name="T73" fmla="*/ 1094 h 2803"/>
                <a:gd name="T74" fmla="*/ 0 w 3526"/>
                <a:gd name="T75" fmla="*/ 350 h 2803"/>
                <a:gd name="T76" fmla="*/ 1182 w 3526"/>
                <a:gd name="T77" fmla="*/ 67 h 2803"/>
                <a:gd name="T78" fmla="*/ 1192 w 3526"/>
                <a:gd name="T79" fmla="*/ 32 h 2803"/>
                <a:gd name="T80" fmla="*/ 1216 w 3526"/>
                <a:gd name="T81" fmla="*/ 9 h 2803"/>
                <a:gd name="T82" fmla="*/ 1250 w 3526"/>
                <a:gd name="T83" fmla="*/ 0 h 2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526" h="2803">
                  <a:moveTo>
                    <a:pt x="3526" y="1207"/>
                  </a:moveTo>
                  <a:lnTo>
                    <a:pt x="3526" y="2803"/>
                  </a:lnTo>
                  <a:lnTo>
                    <a:pt x="0" y="2803"/>
                  </a:lnTo>
                  <a:lnTo>
                    <a:pt x="0" y="1227"/>
                  </a:lnTo>
                  <a:lnTo>
                    <a:pt x="32" y="1260"/>
                  </a:lnTo>
                  <a:lnTo>
                    <a:pt x="69" y="1291"/>
                  </a:lnTo>
                  <a:lnTo>
                    <a:pt x="108" y="1318"/>
                  </a:lnTo>
                  <a:lnTo>
                    <a:pt x="150" y="1340"/>
                  </a:lnTo>
                  <a:lnTo>
                    <a:pt x="195" y="1359"/>
                  </a:lnTo>
                  <a:lnTo>
                    <a:pt x="241" y="1372"/>
                  </a:lnTo>
                  <a:lnTo>
                    <a:pt x="290" y="1379"/>
                  </a:lnTo>
                  <a:lnTo>
                    <a:pt x="341" y="1382"/>
                  </a:lnTo>
                  <a:lnTo>
                    <a:pt x="513" y="1382"/>
                  </a:lnTo>
                  <a:lnTo>
                    <a:pt x="513" y="1663"/>
                  </a:lnTo>
                  <a:lnTo>
                    <a:pt x="921" y="1663"/>
                  </a:lnTo>
                  <a:lnTo>
                    <a:pt x="921" y="1382"/>
                  </a:lnTo>
                  <a:lnTo>
                    <a:pt x="2494" y="1382"/>
                  </a:lnTo>
                  <a:lnTo>
                    <a:pt x="2494" y="1663"/>
                  </a:lnTo>
                  <a:lnTo>
                    <a:pt x="2900" y="1663"/>
                  </a:lnTo>
                  <a:lnTo>
                    <a:pt x="2900" y="1382"/>
                  </a:lnTo>
                  <a:lnTo>
                    <a:pt x="3169" y="1382"/>
                  </a:lnTo>
                  <a:lnTo>
                    <a:pt x="3223" y="1379"/>
                  </a:lnTo>
                  <a:lnTo>
                    <a:pt x="3275" y="1371"/>
                  </a:lnTo>
                  <a:lnTo>
                    <a:pt x="3323" y="1355"/>
                  </a:lnTo>
                  <a:lnTo>
                    <a:pt x="3371" y="1335"/>
                  </a:lnTo>
                  <a:lnTo>
                    <a:pt x="3414" y="1309"/>
                  </a:lnTo>
                  <a:lnTo>
                    <a:pt x="3455" y="1280"/>
                  </a:lnTo>
                  <a:lnTo>
                    <a:pt x="3492" y="1245"/>
                  </a:lnTo>
                  <a:lnTo>
                    <a:pt x="3526" y="1207"/>
                  </a:lnTo>
                  <a:close/>
                  <a:moveTo>
                    <a:pt x="1317" y="133"/>
                  </a:moveTo>
                  <a:lnTo>
                    <a:pt x="1317" y="350"/>
                  </a:lnTo>
                  <a:lnTo>
                    <a:pt x="2217" y="350"/>
                  </a:lnTo>
                  <a:lnTo>
                    <a:pt x="2217" y="133"/>
                  </a:lnTo>
                  <a:lnTo>
                    <a:pt x="1317" y="133"/>
                  </a:lnTo>
                  <a:close/>
                  <a:moveTo>
                    <a:pt x="1250" y="0"/>
                  </a:moveTo>
                  <a:lnTo>
                    <a:pt x="2284" y="0"/>
                  </a:lnTo>
                  <a:lnTo>
                    <a:pt x="2301" y="2"/>
                  </a:lnTo>
                  <a:lnTo>
                    <a:pt x="2317" y="9"/>
                  </a:lnTo>
                  <a:lnTo>
                    <a:pt x="2330" y="19"/>
                  </a:lnTo>
                  <a:lnTo>
                    <a:pt x="2341" y="32"/>
                  </a:lnTo>
                  <a:lnTo>
                    <a:pt x="2348" y="49"/>
                  </a:lnTo>
                  <a:lnTo>
                    <a:pt x="2350" y="67"/>
                  </a:lnTo>
                  <a:lnTo>
                    <a:pt x="2350" y="350"/>
                  </a:lnTo>
                  <a:lnTo>
                    <a:pt x="3526" y="350"/>
                  </a:lnTo>
                  <a:lnTo>
                    <a:pt x="3526" y="995"/>
                  </a:lnTo>
                  <a:lnTo>
                    <a:pt x="3514" y="1041"/>
                  </a:lnTo>
                  <a:lnTo>
                    <a:pt x="3498" y="1083"/>
                  </a:lnTo>
                  <a:lnTo>
                    <a:pt x="3476" y="1123"/>
                  </a:lnTo>
                  <a:lnTo>
                    <a:pt x="3450" y="1160"/>
                  </a:lnTo>
                  <a:lnTo>
                    <a:pt x="3420" y="1193"/>
                  </a:lnTo>
                  <a:lnTo>
                    <a:pt x="3385" y="1221"/>
                  </a:lnTo>
                  <a:lnTo>
                    <a:pt x="3347" y="1246"/>
                  </a:lnTo>
                  <a:lnTo>
                    <a:pt x="3306" y="1267"/>
                  </a:lnTo>
                  <a:lnTo>
                    <a:pt x="3263" y="1281"/>
                  </a:lnTo>
                  <a:lnTo>
                    <a:pt x="3216" y="1291"/>
                  </a:lnTo>
                  <a:lnTo>
                    <a:pt x="3169" y="1293"/>
                  </a:lnTo>
                  <a:lnTo>
                    <a:pt x="2900" y="1293"/>
                  </a:lnTo>
                  <a:lnTo>
                    <a:pt x="2900" y="1184"/>
                  </a:lnTo>
                  <a:lnTo>
                    <a:pt x="2494" y="1184"/>
                  </a:lnTo>
                  <a:lnTo>
                    <a:pt x="2494" y="1293"/>
                  </a:lnTo>
                  <a:lnTo>
                    <a:pt x="921" y="1293"/>
                  </a:lnTo>
                  <a:lnTo>
                    <a:pt x="921" y="1184"/>
                  </a:lnTo>
                  <a:lnTo>
                    <a:pt x="513" y="1184"/>
                  </a:lnTo>
                  <a:lnTo>
                    <a:pt x="513" y="1293"/>
                  </a:lnTo>
                  <a:lnTo>
                    <a:pt x="341" y="1293"/>
                  </a:lnTo>
                  <a:lnTo>
                    <a:pt x="294" y="1291"/>
                  </a:lnTo>
                  <a:lnTo>
                    <a:pt x="250" y="1282"/>
                  </a:lnTo>
                  <a:lnTo>
                    <a:pt x="208" y="1268"/>
                  </a:lnTo>
                  <a:lnTo>
                    <a:pt x="168" y="1249"/>
                  </a:lnTo>
                  <a:lnTo>
                    <a:pt x="131" y="1226"/>
                  </a:lnTo>
                  <a:lnTo>
                    <a:pt x="96" y="1198"/>
                  </a:lnTo>
                  <a:lnTo>
                    <a:pt x="66" y="1167"/>
                  </a:lnTo>
                  <a:lnTo>
                    <a:pt x="40" y="1132"/>
                  </a:lnTo>
                  <a:lnTo>
                    <a:pt x="17" y="1094"/>
                  </a:lnTo>
                  <a:lnTo>
                    <a:pt x="0" y="1054"/>
                  </a:lnTo>
                  <a:lnTo>
                    <a:pt x="0" y="350"/>
                  </a:lnTo>
                  <a:lnTo>
                    <a:pt x="1182" y="350"/>
                  </a:lnTo>
                  <a:lnTo>
                    <a:pt x="1182" y="67"/>
                  </a:lnTo>
                  <a:lnTo>
                    <a:pt x="1185" y="49"/>
                  </a:lnTo>
                  <a:lnTo>
                    <a:pt x="1192" y="32"/>
                  </a:lnTo>
                  <a:lnTo>
                    <a:pt x="1202" y="19"/>
                  </a:lnTo>
                  <a:lnTo>
                    <a:pt x="1216" y="9"/>
                  </a:lnTo>
                  <a:lnTo>
                    <a:pt x="1232" y="2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18" name="Rectangle 417">
            <a:extLst>
              <a:ext uri="{FF2B5EF4-FFF2-40B4-BE49-F238E27FC236}">
                <a16:creationId xmlns:a16="http://schemas.microsoft.com/office/drawing/2014/main" id="{A9C3EA63-FD45-9C6C-A89E-49663F55B7E5}"/>
              </a:ext>
            </a:extLst>
          </p:cNvPr>
          <p:cNvSpPr/>
          <p:nvPr/>
        </p:nvSpPr>
        <p:spPr>
          <a:xfrm>
            <a:off x="412827" y="266164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11" name="Rectangle 210">
            <a:extLst>
              <a:ext uri="{FF2B5EF4-FFF2-40B4-BE49-F238E27FC236}">
                <a16:creationId xmlns:a16="http://schemas.microsoft.com/office/drawing/2014/main" id="{D1FCFD73-4499-031D-96F6-D44B462F02A5}"/>
              </a:ext>
            </a:extLst>
          </p:cNvPr>
          <p:cNvSpPr/>
          <p:nvPr/>
        </p:nvSpPr>
        <p:spPr>
          <a:xfrm>
            <a:off x="407667" y="235427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Analytical Tools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1DE05764-C23E-4283-A780-678B3EFEC61F}"/>
              </a:ext>
            </a:extLst>
          </p:cNvPr>
          <p:cNvSpPr/>
          <p:nvPr/>
        </p:nvSpPr>
        <p:spPr>
          <a:xfrm>
            <a:off x="386100" y="512056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Strategic Tools</a:t>
            </a:r>
          </a:p>
        </p:txBody>
      </p:sp>
      <p:sp>
        <p:nvSpPr>
          <p:cNvPr id="213" name="Rectangle 212">
            <a:extLst>
              <a:ext uri="{FF2B5EF4-FFF2-40B4-BE49-F238E27FC236}">
                <a16:creationId xmlns:a16="http://schemas.microsoft.com/office/drawing/2014/main" id="{77D4FEBB-5888-9C02-D2A4-0B6800B2E8BB}"/>
              </a:ext>
            </a:extLst>
          </p:cNvPr>
          <p:cNvSpPr/>
          <p:nvPr/>
        </p:nvSpPr>
        <p:spPr>
          <a:xfrm>
            <a:off x="421421" y="327637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Content Modules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EABC3759-A001-D301-7AAD-9EDC23F906B8}"/>
              </a:ext>
            </a:extLst>
          </p:cNvPr>
          <p:cNvSpPr/>
          <p:nvPr/>
        </p:nvSpPr>
        <p:spPr>
          <a:xfrm>
            <a:off x="379086" y="57352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Templates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506C45A4-93B8-FEF0-DD07-ECC9C2F6BAAF}"/>
              </a:ext>
            </a:extLst>
          </p:cNvPr>
          <p:cNvSpPr/>
          <p:nvPr/>
        </p:nvSpPr>
        <p:spPr>
          <a:xfrm>
            <a:off x="402105" y="419846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 </a:t>
            </a:r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1524BC27-33DE-37FD-8FFB-A3D9EC72595A}"/>
              </a:ext>
            </a:extLst>
          </p:cNvPr>
          <p:cNvSpPr/>
          <p:nvPr/>
        </p:nvSpPr>
        <p:spPr>
          <a:xfrm>
            <a:off x="416258" y="358373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Checklists</a:t>
            </a:r>
          </a:p>
        </p:txBody>
      </p:sp>
      <p:sp>
        <p:nvSpPr>
          <p:cNvPr id="217" name="Rectangle 216">
            <a:extLst>
              <a:ext uri="{FF2B5EF4-FFF2-40B4-BE49-F238E27FC236}">
                <a16:creationId xmlns:a16="http://schemas.microsoft.com/office/drawing/2014/main" id="{6E55EBA7-E887-A28C-492D-C05011541FD1}"/>
              </a:ext>
            </a:extLst>
          </p:cNvPr>
          <p:cNvSpPr/>
          <p:nvPr/>
        </p:nvSpPr>
        <p:spPr>
          <a:xfrm>
            <a:off x="410046" y="389110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Calculators</a:t>
            </a:r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034017E2-3A05-07FB-5E21-004CE52B58B7}"/>
              </a:ext>
            </a:extLst>
          </p:cNvPr>
          <p:cNvSpPr/>
          <p:nvPr/>
        </p:nvSpPr>
        <p:spPr>
          <a:xfrm>
            <a:off x="387027" y="481319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Research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686D1E88-06E9-91B5-C258-2E99452197B9}"/>
              </a:ext>
            </a:extLst>
          </p:cNvPr>
          <p:cNvSpPr/>
          <p:nvPr/>
        </p:nvSpPr>
        <p:spPr>
          <a:xfrm>
            <a:off x="375780" y="542792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1D6CC9B2-FF8C-9C3A-E0F2-F3F398331705}"/>
              </a:ext>
            </a:extLst>
          </p:cNvPr>
          <p:cNvSpPr/>
          <p:nvPr/>
        </p:nvSpPr>
        <p:spPr>
          <a:xfrm>
            <a:off x="396420" y="4505833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KPI’s</a:t>
            </a:r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3ECC189E-389F-6A39-01E0-14432C3376DC}"/>
              </a:ext>
            </a:extLst>
          </p:cNvPr>
          <p:cNvSpPr/>
          <p:nvPr/>
        </p:nvSpPr>
        <p:spPr>
          <a:xfrm>
            <a:off x="256681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225" name="Rectangle 224">
            <a:extLst>
              <a:ext uri="{FF2B5EF4-FFF2-40B4-BE49-F238E27FC236}">
                <a16:creationId xmlns:a16="http://schemas.microsoft.com/office/drawing/2014/main" id="{95CF2858-1B59-7633-9E58-D99D29DF83BF}"/>
              </a:ext>
            </a:extLst>
          </p:cNvPr>
          <p:cNvSpPr/>
          <p:nvPr/>
        </p:nvSpPr>
        <p:spPr>
          <a:xfrm>
            <a:off x="256681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Agreements</a:t>
            </a:r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04881923-66A2-DD13-411C-A3E122E48823}"/>
              </a:ext>
            </a:extLst>
          </p:cNvPr>
          <p:cNvSpPr/>
          <p:nvPr/>
        </p:nvSpPr>
        <p:spPr>
          <a:xfrm>
            <a:off x="256681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Analytics</a:t>
            </a:r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13525AFA-3842-8C7F-7A6C-6F0FB7E44196}"/>
              </a:ext>
            </a:extLst>
          </p:cNvPr>
          <p:cNvSpPr/>
          <p:nvPr/>
        </p:nvSpPr>
        <p:spPr>
          <a:xfrm>
            <a:off x="256681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Barriers</a:t>
            </a:r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A045CB11-A0BE-D95D-FA42-CA7000A8E443}"/>
              </a:ext>
            </a:extLst>
          </p:cNvPr>
          <p:cNvSpPr/>
          <p:nvPr/>
        </p:nvSpPr>
        <p:spPr>
          <a:xfrm>
            <a:off x="256681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Reviews</a:t>
            </a:r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94C7F36E-269F-DC16-EC86-C9795735AA3E}"/>
              </a:ext>
            </a:extLst>
          </p:cNvPr>
          <p:cNvSpPr/>
          <p:nvPr/>
        </p:nvSpPr>
        <p:spPr>
          <a:xfrm>
            <a:off x="256681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Business Intelligence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ED32097C-3A33-5ED2-2C9B-2B4FE6B95F76}"/>
              </a:ext>
            </a:extLst>
          </p:cNvPr>
          <p:cNvSpPr/>
          <p:nvPr/>
        </p:nvSpPr>
        <p:spPr>
          <a:xfrm>
            <a:off x="256681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Channels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F35A815E-0064-B362-4A7D-AC7E79406F0C}"/>
              </a:ext>
            </a:extLst>
          </p:cNvPr>
          <p:cNvSpPr/>
          <p:nvPr/>
        </p:nvSpPr>
        <p:spPr>
          <a:xfrm>
            <a:off x="256681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Communication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90155C62-D61D-CB1B-C865-A3DEB8C2CCE8}"/>
              </a:ext>
            </a:extLst>
          </p:cNvPr>
          <p:cNvSpPr/>
          <p:nvPr/>
        </p:nvSpPr>
        <p:spPr>
          <a:xfrm>
            <a:off x="256681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Evaluation</a:t>
            </a:r>
          </a:p>
        </p:txBody>
      </p:sp>
      <p:sp>
        <p:nvSpPr>
          <p:cNvPr id="233" name="Rectangle 232">
            <a:extLst>
              <a:ext uri="{FF2B5EF4-FFF2-40B4-BE49-F238E27FC236}">
                <a16:creationId xmlns:a16="http://schemas.microsoft.com/office/drawing/2014/main" id="{92E4F93B-5610-0CDA-1871-9B41788A98A4}"/>
              </a:ext>
            </a:extLst>
          </p:cNvPr>
          <p:cNvSpPr/>
          <p:nvPr/>
        </p:nvSpPr>
        <p:spPr>
          <a:xfrm>
            <a:off x="256681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Competitive Intelligence</a:t>
            </a:r>
          </a:p>
        </p:txBody>
      </p:sp>
      <p:sp>
        <p:nvSpPr>
          <p:cNvPr id="237" name="Rectangle 236">
            <a:extLst>
              <a:ext uri="{FF2B5EF4-FFF2-40B4-BE49-F238E27FC236}">
                <a16:creationId xmlns:a16="http://schemas.microsoft.com/office/drawing/2014/main" id="{C44533D8-6FD4-9DDC-35C7-D84BFD2C8C35}"/>
              </a:ext>
            </a:extLst>
          </p:cNvPr>
          <p:cNvSpPr/>
          <p:nvPr/>
        </p:nvSpPr>
        <p:spPr>
          <a:xfrm>
            <a:off x="3966444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Acquisition</a:t>
            </a:r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1EB0CAD8-450D-4F8C-AD6F-0074FD5DA80A}"/>
              </a:ext>
            </a:extLst>
          </p:cNvPr>
          <p:cNvSpPr/>
          <p:nvPr/>
        </p:nvSpPr>
        <p:spPr>
          <a:xfrm>
            <a:off x="3966444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Customer Management</a:t>
            </a:r>
          </a:p>
        </p:txBody>
      </p:sp>
      <p:sp>
        <p:nvSpPr>
          <p:cNvPr id="239" name="Rectangle 238">
            <a:extLst>
              <a:ext uri="{FF2B5EF4-FFF2-40B4-BE49-F238E27FC236}">
                <a16:creationId xmlns:a16="http://schemas.microsoft.com/office/drawing/2014/main" id="{BCB846E0-E016-897C-3DBF-71501B91AA87}"/>
              </a:ext>
            </a:extLst>
          </p:cNvPr>
          <p:cNvSpPr/>
          <p:nvPr/>
        </p:nvSpPr>
        <p:spPr>
          <a:xfrm>
            <a:off x="3966444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802B5EC1-E814-0573-93AE-C1F71645704C}"/>
              </a:ext>
            </a:extLst>
          </p:cNvPr>
          <p:cNvSpPr/>
          <p:nvPr/>
        </p:nvSpPr>
        <p:spPr>
          <a:xfrm>
            <a:off x="3966444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241" name="Rectangle 240">
            <a:extLst>
              <a:ext uri="{FF2B5EF4-FFF2-40B4-BE49-F238E27FC236}">
                <a16:creationId xmlns:a16="http://schemas.microsoft.com/office/drawing/2014/main" id="{FDA5EE8F-0ADC-E39D-BA41-4D2DB19D3931}"/>
              </a:ext>
            </a:extLst>
          </p:cNvPr>
          <p:cNvSpPr/>
          <p:nvPr/>
        </p:nvSpPr>
        <p:spPr>
          <a:xfrm>
            <a:off x="3966444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Forecasting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F1F73A0B-DF0A-006E-12BE-1074E5F78175}"/>
              </a:ext>
            </a:extLst>
          </p:cNvPr>
          <p:cNvSpPr/>
          <p:nvPr/>
        </p:nvSpPr>
        <p:spPr>
          <a:xfrm>
            <a:off x="3966444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GAP Analysis</a:t>
            </a:r>
          </a:p>
        </p:txBody>
      </p:sp>
      <p:sp>
        <p:nvSpPr>
          <p:cNvPr id="243" name="Rectangle 242">
            <a:extLst>
              <a:ext uri="{FF2B5EF4-FFF2-40B4-BE49-F238E27FC236}">
                <a16:creationId xmlns:a16="http://schemas.microsoft.com/office/drawing/2014/main" id="{CF523630-A9AE-6498-F7E3-58BC0EFA6091}"/>
              </a:ext>
            </a:extLst>
          </p:cNvPr>
          <p:cNvSpPr/>
          <p:nvPr/>
        </p:nvSpPr>
        <p:spPr>
          <a:xfrm>
            <a:off x="3966444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Go To Market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D7EEEAA-5E2C-A1AC-574A-D516A01B55C6}"/>
              </a:ext>
            </a:extLst>
          </p:cNvPr>
          <p:cNvSpPr/>
          <p:nvPr/>
        </p:nvSpPr>
        <p:spPr>
          <a:xfrm>
            <a:off x="3966444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Job Descriptions</a:t>
            </a:r>
          </a:p>
        </p:txBody>
      </p:sp>
      <p:sp>
        <p:nvSpPr>
          <p:cNvPr id="245" name="Rectangle 244">
            <a:extLst>
              <a:ext uri="{FF2B5EF4-FFF2-40B4-BE49-F238E27FC236}">
                <a16:creationId xmlns:a16="http://schemas.microsoft.com/office/drawing/2014/main" id="{B1A00D86-0753-0DDD-D11D-F63F984451E9}"/>
              </a:ext>
            </a:extLst>
          </p:cNvPr>
          <p:cNvSpPr/>
          <p:nvPr/>
        </p:nvSpPr>
        <p:spPr>
          <a:xfrm>
            <a:off x="3966444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Key Account Plans </a:t>
            </a:r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C4DBF2D-EE28-3D7D-F823-7C9FD01A9ABF}"/>
              </a:ext>
            </a:extLst>
          </p:cNvPr>
          <p:cNvSpPr/>
          <p:nvPr/>
        </p:nvSpPr>
        <p:spPr>
          <a:xfrm>
            <a:off x="3966444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Management Summary</a:t>
            </a:r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B45F2524-0A25-E756-72F6-7C45F809EEA5}"/>
              </a:ext>
            </a:extLst>
          </p:cNvPr>
          <p:cNvSpPr/>
          <p:nvPr/>
        </p:nvSpPr>
        <p:spPr>
          <a:xfrm>
            <a:off x="5366076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Margins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67A89327-2ABD-FDA3-1AD8-F544AE466AD6}"/>
              </a:ext>
            </a:extLst>
          </p:cNvPr>
          <p:cNvSpPr/>
          <p:nvPr/>
        </p:nvSpPr>
        <p:spPr>
          <a:xfrm>
            <a:off x="5366076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Analysis</a:t>
            </a:r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58988DED-EE57-F69F-C842-F713F60986E4}"/>
              </a:ext>
            </a:extLst>
          </p:cNvPr>
          <p:cNvSpPr/>
          <p:nvPr/>
        </p:nvSpPr>
        <p:spPr>
          <a:xfrm>
            <a:off x="5366076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Development</a:t>
            </a:r>
          </a:p>
        </p:txBody>
      </p:sp>
      <p:sp>
        <p:nvSpPr>
          <p:cNvPr id="253" name="Rectangle 252">
            <a:extLst>
              <a:ext uri="{FF2B5EF4-FFF2-40B4-BE49-F238E27FC236}">
                <a16:creationId xmlns:a16="http://schemas.microsoft.com/office/drawing/2014/main" id="{BC1A4986-391B-D15B-9E40-C2E41E9CF271}"/>
              </a:ext>
            </a:extLst>
          </p:cNvPr>
          <p:cNvSpPr/>
          <p:nvPr/>
        </p:nvSpPr>
        <p:spPr>
          <a:xfrm>
            <a:off x="5366076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Research </a:t>
            </a: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A5C39F91-6739-A5F1-DC84-D743ED36793D}"/>
              </a:ext>
            </a:extLst>
          </p:cNvPr>
          <p:cNvSpPr/>
          <p:nvPr/>
        </p:nvSpPr>
        <p:spPr>
          <a:xfrm>
            <a:off x="5366076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Segmentation</a:t>
            </a:r>
          </a:p>
        </p:txBody>
      </p:sp>
      <p:sp>
        <p:nvSpPr>
          <p:cNvPr id="255" name="Rectangle 254">
            <a:extLst>
              <a:ext uri="{FF2B5EF4-FFF2-40B4-BE49-F238E27FC236}">
                <a16:creationId xmlns:a16="http://schemas.microsoft.com/office/drawing/2014/main" id="{340E96EF-F043-CF54-06EB-BCE31137F6D8}"/>
              </a:ext>
            </a:extLst>
          </p:cNvPr>
          <p:cNvSpPr/>
          <p:nvPr/>
        </p:nvSpPr>
        <p:spPr>
          <a:xfrm>
            <a:off x="5366076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Size</a:t>
            </a:r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B1C8F87D-6A0A-3E18-5842-64E0E78FA6C2}"/>
              </a:ext>
            </a:extLst>
          </p:cNvPr>
          <p:cNvSpPr/>
          <p:nvPr/>
        </p:nvSpPr>
        <p:spPr>
          <a:xfrm>
            <a:off x="5366076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257" name="Rectangle 256">
            <a:extLst>
              <a:ext uri="{FF2B5EF4-FFF2-40B4-BE49-F238E27FC236}">
                <a16:creationId xmlns:a16="http://schemas.microsoft.com/office/drawing/2014/main" id="{A3A8F6BC-FCD5-E479-D970-F8DF88AF7F63}"/>
              </a:ext>
            </a:extLst>
          </p:cNvPr>
          <p:cNvSpPr/>
          <p:nvPr/>
        </p:nvSpPr>
        <p:spPr>
          <a:xfrm>
            <a:off x="5366076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Marketing Comms</a:t>
            </a:r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92CE92F6-8683-AD1D-89A2-B09148C431B9}"/>
              </a:ext>
            </a:extLst>
          </p:cNvPr>
          <p:cNvSpPr/>
          <p:nvPr/>
        </p:nvSpPr>
        <p:spPr>
          <a:xfrm>
            <a:off x="5366076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Merchandising</a:t>
            </a:r>
          </a:p>
        </p:txBody>
      </p:sp>
      <p:sp>
        <p:nvSpPr>
          <p:cNvPr id="259" name="Rectangle 258">
            <a:extLst>
              <a:ext uri="{FF2B5EF4-FFF2-40B4-BE49-F238E27FC236}">
                <a16:creationId xmlns:a16="http://schemas.microsoft.com/office/drawing/2014/main" id="{5AF324FD-9DBC-0AC4-47AA-E47235E6D76C}"/>
              </a:ext>
            </a:extLst>
          </p:cNvPr>
          <p:cNvSpPr/>
          <p:nvPr/>
        </p:nvSpPr>
        <p:spPr>
          <a:xfrm>
            <a:off x="5366076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New Market Entry</a:t>
            </a:r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BA0AD984-93C6-77D3-0180-A1C0157F6E53}"/>
              </a:ext>
            </a:extLst>
          </p:cNvPr>
          <p:cNvSpPr/>
          <p:nvPr/>
        </p:nvSpPr>
        <p:spPr>
          <a:xfrm>
            <a:off x="6765709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Partner Search </a:t>
            </a:r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14438355-24AC-27F6-AB89-79492BF008C9}"/>
              </a:ext>
            </a:extLst>
          </p:cNvPr>
          <p:cNvSpPr/>
          <p:nvPr/>
        </p:nvSpPr>
        <p:spPr>
          <a:xfrm>
            <a:off x="6765709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Persona Development</a:t>
            </a:r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DAC53EAB-4CE9-80F8-3E79-F06D8A3180A7}"/>
              </a:ext>
            </a:extLst>
          </p:cNvPr>
          <p:cNvSpPr/>
          <p:nvPr/>
        </p:nvSpPr>
        <p:spPr>
          <a:xfrm>
            <a:off x="6765709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Planning</a:t>
            </a:r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FDC3FB86-1658-18C1-E941-508B8CA7D935}"/>
              </a:ext>
            </a:extLst>
          </p:cNvPr>
          <p:cNvSpPr/>
          <p:nvPr/>
        </p:nvSpPr>
        <p:spPr>
          <a:xfrm>
            <a:off x="6765709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Positioning</a:t>
            </a:r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8723F139-3BCB-79FF-4451-970D97DF5647}"/>
              </a:ext>
            </a:extLst>
          </p:cNvPr>
          <p:cNvSpPr/>
          <p:nvPr/>
        </p:nvSpPr>
        <p:spPr>
          <a:xfrm>
            <a:off x="6765709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Pricing</a:t>
            </a: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B8A15B5-F01C-A28D-7096-1FD92486EBF7}"/>
              </a:ext>
            </a:extLst>
          </p:cNvPr>
          <p:cNvSpPr/>
          <p:nvPr/>
        </p:nvSpPr>
        <p:spPr>
          <a:xfrm>
            <a:off x="6765709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Prioritization</a:t>
            </a:r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8830F413-FD0D-92CA-E93B-1079AD56C21E}"/>
              </a:ext>
            </a:extLst>
          </p:cNvPr>
          <p:cNvSpPr/>
          <p:nvPr/>
        </p:nvSpPr>
        <p:spPr>
          <a:xfrm>
            <a:off x="6765709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Development</a:t>
            </a:r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BD2E7072-21B5-726B-CD46-CCA076FE703A}"/>
              </a:ext>
            </a:extLst>
          </p:cNvPr>
          <p:cNvSpPr/>
          <p:nvPr/>
        </p:nvSpPr>
        <p:spPr>
          <a:xfrm>
            <a:off x="6765709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Product Life Cycle </a:t>
            </a:r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3AABC577-6461-B89D-2ACA-6DF727E6FC33}"/>
              </a:ext>
            </a:extLst>
          </p:cNvPr>
          <p:cNvSpPr/>
          <p:nvPr/>
        </p:nvSpPr>
        <p:spPr>
          <a:xfrm>
            <a:off x="6765709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Profit &amp; Loss</a:t>
            </a:r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BBC48D0E-020E-6BD5-1156-A9DD16F41DF1}"/>
              </a:ext>
            </a:extLst>
          </p:cNvPr>
          <p:cNvSpPr/>
          <p:nvPr/>
        </p:nvSpPr>
        <p:spPr>
          <a:xfrm>
            <a:off x="6765709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Promotions</a:t>
            </a:r>
          </a:p>
        </p:txBody>
      </p:sp>
      <p:sp>
        <p:nvSpPr>
          <p:cNvPr id="276" name="Rectangle 275">
            <a:extLst>
              <a:ext uri="{FF2B5EF4-FFF2-40B4-BE49-F238E27FC236}">
                <a16:creationId xmlns:a16="http://schemas.microsoft.com/office/drawing/2014/main" id="{B218A901-C493-28F5-2778-B0E01D299F3A}"/>
              </a:ext>
            </a:extLst>
          </p:cNvPr>
          <p:cNvSpPr/>
          <p:nvPr/>
        </p:nvSpPr>
        <p:spPr>
          <a:xfrm>
            <a:off x="8165341" y="2598506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Reports</a:t>
            </a:r>
          </a:p>
        </p:txBody>
      </p:sp>
      <p:sp>
        <p:nvSpPr>
          <p:cNvPr id="277" name="Rectangle 276">
            <a:extLst>
              <a:ext uri="{FF2B5EF4-FFF2-40B4-BE49-F238E27FC236}">
                <a16:creationId xmlns:a16="http://schemas.microsoft.com/office/drawing/2014/main" id="{68C8CFA4-FAF6-762D-B007-59BDB786FF1C}"/>
              </a:ext>
            </a:extLst>
          </p:cNvPr>
          <p:cNvSpPr/>
          <p:nvPr/>
        </p:nvSpPr>
        <p:spPr>
          <a:xfrm>
            <a:off x="8165341" y="2899988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Retail Measurement</a:t>
            </a:r>
          </a:p>
        </p:txBody>
      </p:sp>
      <p:sp>
        <p:nvSpPr>
          <p:cNvPr id="278" name="Rectangle 277">
            <a:extLst>
              <a:ext uri="{FF2B5EF4-FFF2-40B4-BE49-F238E27FC236}">
                <a16:creationId xmlns:a16="http://schemas.microsoft.com/office/drawing/2014/main" id="{77CC94B7-F452-85C6-4A94-96D97A7B49EF}"/>
              </a:ext>
            </a:extLst>
          </p:cNvPr>
          <p:cNvSpPr/>
          <p:nvPr/>
        </p:nvSpPr>
        <p:spPr>
          <a:xfrm>
            <a:off x="8165341" y="320147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Reviews</a:t>
            </a:r>
          </a:p>
        </p:txBody>
      </p:sp>
      <p:sp>
        <p:nvSpPr>
          <p:cNvPr id="279" name="Rectangle 278">
            <a:extLst>
              <a:ext uri="{FF2B5EF4-FFF2-40B4-BE49-F238E27FC236}">
                <a16:creationId xmlns:a16="http://schemas.microsoft.com/office/drawing/2014/main" id="{FF23B3CD-3A70-8127-A51B-BF69F39F4BE7}"/>
              </a:ext>
            </a:extLst>
          </p:cNvPr>
          <p:cNvSpPr/>
          <p:nvPr/>
        </p:nvSpPr>
        <p:spPr>
          <a:xfrm>
            <a:off x="8165341" y="3502951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E3254516-FB40-3D29-6822-153BE61A6B30}"/>
              </a:ext>
            </a:extLst>
          </p:cNvPr>
          <p:cNvSpPr/>
          <p:nvPr/>
        </p:nvSpPr>
        <p:spPr>
          <a:xfrm>
            <a:off x="8165341" y="3804433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Scorecards</a:t>
            </a:r>
          </a:p>
        </p:txBody>
      </p:sp>
      <p:sp>
        <p:nvSpPr>
          <p:cNvPr id="281" name="Rectangle 280">
            <a:extLst>
              <a:ext uri="{FF2B5EF4-FFF2-40B4-BE49-F238E27FC236}">
                <a16:creationId xmlns:a16="http://schemas.microsoft.com/office/drawing/2014/main" id="{55BFD9A4-BB02-BF9A-476C-4D04E53D439F}"/>
              </a:ext>
            </a:extLst>
          </p:cNvPr>
          <p:cNvSpPr/>
          <p:nvPr/>
        </p:nvSpPr>
        <p:spPr>
          <a:xfrm>
            <a:off x="8165341" y="4105915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Segmentation</a:t>
            </a:r>
          </a:p>
        </p:txBody>
      </p:sp>
      <p:sp>
        <p:nvSpPr>
          <p:cNvPr id="282" name="Rectangle 281">
            <a:extLst>
              <a:ext uri="{FF2B5EF4-FFF2-40B4-BE49-F238E27FC236}">
                <a16:creationId xmlns:a16="http://schemas.microsoft.com/office/drawing/2014/main" id="{153860B7-1575-ADC6-3C48-FB2EB1CE9805}"/>
              </a:ext>
            </a:extLst>
          </p:cNvPr>
          <p:cNvSpPr/>
          <p:nvPr/>
        </p:nvSpPr>
        <p:spPr>
          <a:xfrm>
            <a:off x="8165341" y="4407397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Six Sigma</a:t>
            </a:r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C08892E5-0CA0-8C44-03E1-6EE6FF72B404}"/>
              </a:ext>
            </a:extLst>
          </p:cNvPr>
          <p:cNvSpPr/>
          <p:nvPr/>
        </p:nvSpPr>
        <p:spPr>
          <a:xfrm>
            <a:off x="8165341" y="4708880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Socio Economic Classification</a:t>
            </a: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EE72C546-ABD8-5D12-0A95-3F1109F029A4}"/>
              </a:ext>
            </a:extLst>
          </p:cNvPr>
          <p:cNvSpPr/>
          <p:nvPr/>
        </p:nvSpPr>
        <p:spPr>
          <a:xfrm>
            <a:off x="8165341" y="5010362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Territory Design </a:t>
            </a:r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823DCBF6-4530-0ED4-C2DD-150C24901CB8}"/>
              </a:ext>
            </a:extLst>
          </p:cNvPr>
          <p:cNvSpPr/>
          <p:nvPr/>
        </p:nvSpPr>
        <p:spPr>
          <a:xfrm>
            <a:off x="8165341" y="5311844"/>
            <a:ext cx="1399633" cy="301482"/>
          </a:xfrm>
          <a:prstGeom prst="rect">
            <a:avLst/>
          </a:prstGeom>
          <a:solidFill>
            <a:schemeClr val="accent3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302" name="Subtitle 2">
            <a:extLst>
              <a:ext uri="{FF2B5EF4-FFF2-40B4-BE49-F238E27FC236}">
                <a16:creationId xmlns:a16="http://schemas.microsoft.com/office/drawing/2014/main" id="{030D35E0-DDFC-BA58-820E-33210637101B}"/>
              </a:ext>
            </a:extLst>
          </p:cNvPr>
          <p:cNvSpPr txBox="1">
            <a:spLocks/>
          </p:cNvSpPr>
          <p:nvPr/>
        </p:nvSpPr>
        <p:spPr>
          <a:xfrm>
            <a:off x="2669337" y="2656912"/>
            <a:ext cx="1194582" cy="184666"/>
          </a:xfrm>
          <a:prstGeom prst="rect">
            <a:avLst/>
          </a:prstGeom>
          <a:solidFill>
            <a:schemeClr val="accent3"/>
          </a:solidFill>
        </p:spPr>
        <p:txBody>
          <a:bodyPr vert="horz" wrap="square" lIns="45720" tIns="22860" rIns="45720" bIns="22860" rtlCol="0" anchor="ctr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381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" panose="00000500000000000000" pitchFamily="2" charset="0"/>
                <a:ea typeface="Lato Light" panose="020F0502020204030203" pitchFamily="34" charset="0"/>
                <a:cs typeface="Poppins" panose="00000500000000000000" pitchFamily="2" charset="0"/>
              </a:rPr>
              <a:t>Advertising </a:t>
            </a:r>
          </a:p>
        </p:txBody>
      </p:sp>
      <p:sp>
        <p:nvSpPr>
          <p:cNvPr id="404" name="Rectangle 403">
            <a:extLst>
              <a:ext uri="{FF2B5EF4-FFF2-40B4-BE49-F238E27FC236}">
                <a16:creationId xmlns:a16="http://schemas.microsoft.com/office/drawing/2014/main" id="{38E85A02-4BD6-B709-1D85-3C840385CF46}"/>
              </a:ext>
            </a:extLst>
          </p:cNvPr>
          <p:cNvSpPr/>
          <p:nvPr/>
        </p:nvSpPr>
        <p:spPr>
          <a:xfrm>
            <a:off x="2585416" y="2272945"/>
            <a:ext cx="6969550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5" name="Rectangle 404">
            <a:extLst>
              <a:ext uri="{FF2B5EF4-FFF2-40B4-BE49-F238E27FC236}">
                <a16:creationId xmlns:a16="http://schemas.microsoft.com/office/drawing/2014/main" id="{30038924-87B0-82D9-2294-0C757E4DC68F}"/>
              </a:ext>
            </a:extLst>
          </p:cNvPr>
          <p:cNvSpPr/>
          <p:nvPr/>
        </p:nvSpPr>
        <p:spPr>
          <a:xfrm>
            <a:off x="417987" y="2046913"/>
            <a:ext cx="2045574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Categories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6" name="Rectangle 405">
            <a:extLst>
              <a:ext uri="{FF2B5EF4-FFF2-40B4-BE49-F238E27FC236}">
                <a16:creationId xmlns:a16="http://schemas.microsoft.com/office/drawing/2014/main" id="{6DA83EFB-1677-30B7-9A6F-789A148840B4}"/>
              </a:ext>
            </a:extLst>
          </p:cNvPr>
          <p:cNvSpPr/>
          <p:nvPr/>
        </p:nvSpPr>
        <p:spPr>
          <a:xfrm>
            <a:off x="9627908" y="2016089"/>
            <a:ext cx="2033267" cy="301482"/>
          </a:xfrm>
          <a:prstGeom prst="rect">
            <a:avLst/>
          </a:prstGeom>
          <a:solidFill>
            <a:srgbClr val="08204D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Functions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09" name="TextBox 408">
            <a:extLst>
              <a:ext uri="{FF2B5EF4-FFF2-40B4-BE49-F238E27FC236}">
                <a16:creationId xmlns:a16="http://schemas.microsoft.com/office/drawing/2014/main" id="{33C638C9-A894-C800-D961-E361E973ECA1}"/>
              </a:ext>
            </a:extLst>
          </p:cNvPr>
          <p:cNvSpPr txBox="1"/>
          <p:nvPr/>
        </p:nvSpPr>
        <p:spPr>
          <a:xfrm>
            <a:off x="2946392" y="127618"/>
            <a:ext cx="51328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2017</a:t>
            </a:r>
          </a:p>
        </p:txBody>
      </p:sp>
      <p:sp>
        <p:nvSpPr>
          <p:cNvPr id="410" name="TextBox 409">
            <a:extLst>
              <a:ext uri="{FF2B5EF4-FFF2-40B4-BE49-F238E27FC236}">
                <a16:creationId xmlns:a16="http://schemas.microsoft.com/office/drawing/2014/main" id="{50F1A73F-4CED-C9B6-896C-FB7BA8A781DC}"/>
              </a:ext>
            </a:extLst>
          </p:cNvPr>
          <p:cNvSpPr txBox="1"/>
          <p:nvPr/>
        </p:nvSpPr>
        <p:spPr>
          <a:xfrm>
            <a:off x="4337208" y="127618"/>
            <a:ext cx="530915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itchFamily="2" charset="77"/>
                <a:ea typeface="League Spartan" charset="0"/>
                <a:cs typeface="Poppins" pitchFamily="2" charset="77"/>
              </a:rPr>
              <a:t>2018</a:t>
            </a:r>
          </a:p>
        </p:txBody>
      </p:sp>
      <p:sp>
        <p:nvSpPr>
          <p:cNvPr id="417" name="Rectangle 416">
            <a:extLst>
              <a:ext uri="{FF2B5EF4-FFF2-40B4-BE49-F238E27FC236}">
                <a16:creationId xmlns:a16="http://schemas.microsoft.com/office/drawing/2014/main" id="{955C6E00-EA50-E7AD-9C3A-C92755634899}"/>
              </a:ext>
            </a:extLst>
          </p:cNvPr>
          <p:cNvSpPr/>
          <p:nvPr/>
        </p:nvSpPr>
        <p:spPr>
          <a:xfrm>
            <a:off x="419439" y="2969008"/>
            <a:ext cx="2052463" cy="301482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Assessments</a:t>
            </a:r>
          </a:p>
        </p:txBody>
      </p:sp>
      <p:sp>
        <p:nvSpPr>
          <p:cNvPr id="420" name="Rectangle 419">
            <a:extLst>
              <a:ext uri="{FF2B5EF4-FFF2-40B4-BE49-F238E27FC236}">
                <a16:creationId xmlns:a16="http://schemas.microsoft.com/office/drawing/2014/main" id="{F6E1AD4D-0970-C6EB-7EC4-B918A0EB7756}"/>
              </a:ext>
            </a:extLst>
          </p:cNvPr>
          <p:cNvSpPr/>
          <p:nvPr/>
        </p:nvSpPr>
        <p:spPr>
          <a:xfrm>
            <a:off x="9633918" y="562045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Trade Marketing</a:t>
            </a:r>
          </a:p>
        </p:txBody>
      </p:sp>
      <p:sp>
        <p:nvSpPr>
          <p:cNvPr id="421" name="Rectangle 420">
            <a:extLst>
              <a:ext uri="{FF2B5EF4-FFF2-40B4-BE49-F238E27FC236}">
                <a16:creationId xmlns:a16="http://schemas.microsoft.com/office/drawing/2014/main" id="{F577D6C5-F246-88B1-E448-1919303F761C}"/>
              </a:ext>
            </a:extLst>
          </p:cNvPr>
          <p:cNvSpPr/>
          <p:nvPr/>
        </p:nvSpPr>
        <p:spPr>
          <a:xfrm>
            <a:off x="9628969" y="2319392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2" name="Rectangle 421">
            <a:extLst>
              <a:ext uri="{FF2B5EF4-FFF2-40B4-BE49-F238E27FC236}">
                <a16:creationId xmlns:a16="http://schemas.microsoft.com/office/drawing/2014/main" id="{2CC07D5F-B041-ADE0-C9DC-7791AFC762D6}"/>
              </a:ext>
            </a:extLst>
          </p:cNvPr>
          <p:cNvSpPr/>
          <p:nvPr/>
        </p:nvSpPr>
        <p:spPr>
          <a:xfrm>
            <a:off x="9628969" y="2620874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3" name="Rectangle 422">
            <a:extLst>
              <a:ext uri="{FF2B5EF4-FFF2-40B4-BE49-F238E27FC236}">
                <a16:creationId xmlns:a16="http://schemas.microsoft.com/office/drawing/2014/main" id="{A1CE1A52-01B4-1DBC-CCBD-9E28EF996FC6}"/>
              </a:ext>
            </a:extLst>
          </p:cNvPr>
          <p:cNvSpPr/>
          <p:nvPr/>
        </p:nvSpPr>
        <p:spPr>
          <a:xfrm>
            <a:off x="9628969" y="292235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E2BD4BF1-4F64-6A74-080F-D1F9E17BEC5E}"/>
              </a:ext>
            </a:extLst>
          </p:cNvPr>
          <p:cNvSpPr/>
          <p:nvPr/>
        </p:nvSpPr>
        <p:spPr>
          <a:xfrm>
            <a:off x="9628969" y="3223837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5" name="Rectangle 424">
            <a:extLst>
              <a:ext uri="{FF2B5EF4-FFF2-40B4-BE49-F238E27FC236}">
                <a16:creationId xmlns:a16="http://schemas.microsoft.com/office/drawing/2014/main" id="{4958C8D6-9964-061B-2382-76332C331A44}"/>
              </a:ext>
            </a:extLst>
          </p:cNvPr>
          <p:cNvSpPr/>
          <p:nvPr/>
        </p:nvSpPr>
        <p:spPr>
          <a:xfrm>
            <a:off x="9628969" y="352531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6" name="Rectangle 425">
            <a:extLst>
              <a:ext uri="{FF2B5EF4-FFF2-40B4-BE49-F238E27FC236}">
                <a16:creationId xmlns:a16="http://schemas.microsoft.com/office/drawing/2014/main" id="{D3254E9D-7D83-47B7-7D60-30841516F704}"/>
              </a:ext>
            </a:extLst>
          </p:cNvPr>
          <p:cNvSpPr/>
          <p:nvPr/>
        </p:nvSpPr>
        <p:spPr>
          <a:xfrm>
            <a:off x="9628969" y="3826801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7" name="Rectangle 426">
            <a:extLst>
              <a:ext uri="{FF2B5EF4-FFF2-40B4-BE49-F238E27FC236}">
                <a16:creationId xmlns:a16="http://schemas.microsoft.com/office/drawing/2014/main" id="{FA1C6158-D629-3ACC-182B-702DA5CEB620}"/>
              </a:ext>
            </a:extLst>
          </p:cNvPr>
          <p:cNvSpPr/>
          <p:nvPr/>
        </p:nvSpPr>
        <p:spPr>
          <a:xfrm>
            <a:off x="9628969" y="4128283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8" name="Rectangle 427">
            <a:extLst>
              <a:ext uri="{FF2B5EF4-FFF2-40B4-BE49-F238E27FC236}">
                <a16:creationId xmlns:a16="http://schemas.microsoft.com/office/drawing/2014/main" id="{B34B299C-995C-A860-A54D-95FCF8043490}"/>
              </a:ext>
            </a:extLst>
          </p:cNvPr>
          <p:cNvSpPr/>
          <p:nvPr/>
        </p:nvSpPr>
        <p:spPr>
          <a:xfrm>
            <a:off x="9628969" y="4429766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29" name="Rectangle 428">
            <a:extLst>
              <a:ext uri="{FF2B5EF4-FFF2-40B4-BE49-F238E27FC236}">
                <a16:creationId xmlns:a16="http://schemas.microsoft.com/office/drawing/2014/main" id="{2910CB2E-1FA3-4D66-D51A-76660BA30707}"/>
              </a:ext>
            </a:extLst>
          </p:cNvPr>
          <p:cNvSpPr/>
          <p:nvPr/>
        </p:nvSpPr>
        <p:spPr>
          <a:xfrm>
            <a:off x="9628969" y="4731248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0" name="Rectangle 429">
            <a:extLst>
              <a:ext uri="{FF2B5EF4-FFF2-40B4-BE49-F238E27FC236}">
                <a16:creationId xmlns:a16="http://schemas.microsoft.com/office/drawing/2014/main" id="{0A2DA5BF-8ABD-B345-3F05-7E94DF000070}"/>
              </a:ext>
            </a:extLst>
          </p:cNvPr>
          <p:cNvSpPr/>
          <p:nvPr/>
        </p:nvSpPr>
        <p:spPr>
          <a:xfrm>
            <a:off x="9628969" y="5032730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</p:txBody>
      </p:sp>
      <p:sp>
        <p:nvSpPr>
          <p:cNvPr id="431" name="TextBox 430">
            <a:extLst>
              <a:ext uri="{FF2B5EF4-FFF2-40B4-BE49-F238E27FC236}">
                <a16:creationId xmlns:a16="http://schemas.microsoft.com/office/drawing/2014/main" id="{A2EFB756-A063-8C57-88A3-2C9328881F91}"/>
              </a:ext>
            </a:extLst>
          </p:cNvPr>
          <p:cNvSpPr txBox="1"/>
          <p:nvPr/>
        </p:nvSpPr>
        <p:spPr>
          <a:xfrm>
            <a:off x="9908048" y="2354717"/>
            <a:ext cx="1494319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Business Development</a:t>
            </a:r>
          </a:p>
        </p:txBody>
      </p:sp>
      <p:sp>
        <p:nvSpPr>
          <p:cNvPr id="432" name="TextBox 431">
            <a:extLst>
              <a:ext uri="{FF2B5EF4-FFF2-40B4-BE49-F238E27FC236}">
                <a16:creationId xmlns:a16="http://schemas.microsoft.com/office/drawing/2014/main" id="{BF086764-A61E-1766-C1DE-CF981DEE0440}"/>
              </a:ext>
            </a:extLst>
          </p:cNvPr>
          <p:cNvSpPr txBox="1"/>
          <p:nvPr/>
        </p:nvSpPr>
        <p:spPr>
          <a:xfrm>
            <a:off x="9882397" y="2656199"/>
            <a:ext cx="154561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Category Management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9E0F0733-B49C-7A85-E078-2B457AFEB422}"/>
              </a:ext>
            </a:extLst>
          </p:cNvPr>
          <p:cNvSpPr txBox="1"/>
          <p:nvPr/>
        </p:nvSpPr>
        <p:spPr>
          <a:xfrm>
            <a:off x="9893613" y="2957681"/>
            <a:ext cx="15231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Channel Management </a:t>
            </a: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BD130895-19F3-B86D-EF3D-AB1971BF7C47}"/>
              </a:ext>
            </a:extLst>
          </p:cNvPr>
          <p:cNvSpPr txBox="1"/>
          <p:nvPr/>
        </p:nvSpPr>
        <p:spPr>
          <a:xfrm>
            <a:off x="10219830" y="3259162"/>
            <a:ext cx="870751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Distribution </a:t>
            </a:r>
          </a:p>
        </p:txBody>
      </p:sp>
      <p:sp>
        <p:nvSpPr>
          <p:cNvPr id="435" name="TextBox 434">
            <a:extLst>
              <a:ext uri="{FF2B5EF4-FFF2-40B4-BE49-F238E27FC236}">
                <a16:creationId xmlns:a16="http://schemas.microsoft.com/office/drawing/2014/main" id="{5FF7522B-9FAA-7ED1-8FF8-CD351E501FCF}"/>
              </a:ext>
            </a:extLst>
          </p:cNvPr>
          <p:cNvSpPr txBox="1"/>
          <p:nvPr/>
        </p:nvSpPr>
        <p:spPr>
          <a:xfrm>
            <a:off x="9855950" y="3560644"/>
            <a:ext cx="159851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Distributor Management</a:t>
            </a:r>
          </a:p>
        </p:txBody>
      </p:sp>
      <p:sp>
        <p:nvSpPr>
          <p:cNvPr id="436" name="TextBox 435">
            <a:extLst>
              <a:ext uri="{FF2B5EF4-FFF2-40B4-BE49-F238E27FC236}">
                <a16:creationId xmlns:a16="http://schemas.microsoft.com/office/drawing/2014/main" id="{BFEC5A55-179A-E1C1-5436-4DEFDF9CD0F4}"/>
              </a:ext>
            </a:extLst>
          </p:cNvPr>
          <p:cNvSpPr txBox="1"/>
          <p:nvPr/>
        </p:nvSpPr>
        <p:spPr>
          <a:xfrm>
            <a:off x="9924879" y="3862127"/>
            <a:ext cx="146065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General Management</a:t>
            </a:r>
          </a:p>
        </p:txBody>
      </p:sp>
      <p:sp>
        <p:nvSpPr>
          <p:cNvPr id="437" name="TextBox 436">
            <a:extLst>
              <a:ext uri="{FF2B5EF4-FFF2-40B4-BE49-F238E27FC236}">
                <a16:creationId xmlns:a16="http://schemas.microsoft.com/office/drawing/2014/main" id="{1C5D2085-6F72-FBE1-7423-7E864138A668}"/>
              </a:ext>
            </a:extLst>
          </p:cNvPr>
          <p:cNvSpPr txBox="1"/>
          <p:nvPr/>
        </p:nvSpPr>
        <p:spPr>
          <a:xfrm>
            <a:off x="9794233" y="4165168"/>
            <a:ext cx="1721945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Key Account Management</a:t>
            </a:r>
          </a:p>
        </p:txBody>
      </p:sp>
      <p:sp>
        <p:nvSpPr>
          <p:cNvPr id="438" name="TextBox 437">
            <a:extLst>
              <a:ext uri="{FF2B5EF4-FFF2-40B4-BE49-F238E27FC236}">
                <a16:creationId xmlns:a16="http://schemas.microsoft.com/office/drawing/2014/main" id="{98B3BC0C-716C-8AAF-1160-2B671974C2F7}"/>
              </a:ext>
            </a:extLst>
          </p:cNvPr>
          <p:cNvSpPr txBox="1"/>
          <p:nvPr/>
        </p:nvSpPr>
        <p:spPr>
          <a:xfrm>
            <a:off x="10275132" y="4465090"/>
            <a:ext cx="76014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</a:t>
            </a:r>
          </a:p>
        </p:txBody>
      </p:sp>
      <p:sp>
        <p:nvSpPr>
          <p:cNvPr id="439" name="TextBox 438">
            <a:extLst>
              <a:ext uri="{FF2B5EF4-FFF2-40B4-BE49-F238E27FC236}">
                <a16:creationId xmlns:a16="http://schemas.microsoft.com/office/drawing/2014/main" id="{849FFBEC-3223-322E-74E8-4C8ECA703AF7}"/>
              </a:ext>
            </a:extLst>
          </p:cNvPr>
          <p:cNvSpPr txBox="1"/>
          <p:nvPr/>
        </p:nvSpPr>
        <p:spPr>
          <a:xfrm>
            <a:off x="9938504" y="4766573"/>
            <a:ext cx="1433406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Marketing Operations</a:t>
            </a: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F68FC809-14F5-0DF5-0067-DF938CC217FC}"/>
              </a:ext>
            </a:extLst>
          </p:cNvPr>
          <p:cNvSpPr txBox="1"/>
          <p:nvPr/>
        </p:nvSpPr>
        <p:spPr>
          <a:xfrm>
            <a:off x="10031042" y="5068055"/>
            <a:ext cx="1309974" cy="230832"/>
          </a:xfrm>
          <a:prstGeom prst="rect">
            <a:avLst/>
          </a:prstGeom>
          <a:solidFill>
            <a:schemeClr val="accent2"/>
          </a:solidFill>
        </p:spPr>
        <p:txBody>
          <a:bodyPr wrap="none" rtlCol="0" anchor="ctr" anchorCtr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League Spartan" charset="0"/>
                <a:cs typeface="Poppins" panose="00000500000000000000" pitchFamily="2" charset="0"/>
              </a:rPr>
              <a:t>Sales Management</a:t>
            </a:r>
          </a:p>
        </p:txBody>
      </p:sp>
      <p:sp>
        <p:nvSpPr>
          <p:cNvPr id="442" name="Rectangle 441">
            <a:extLst>
              <a:ext uri="{FF2B5EF4-FFF2-40B4-BE49-F238E27FC236}">
                <a16:creationId xmlns:a16="http://schemas.microsoft.com/office/drawing/2014/main" id="{36EB569B-E96B-B008-C288-73AB6CCBA0B7}"/>
              </a:ext>
            </a:extLst>
          </p:cNvPr>
          <p:cNvSpPr/>
          <p:nvPr/>
        </p:nvSpPr>
        <p:spPr>
          <a:xfrm>
            <a:off x="9627257" y="5336629"/>
            <a:ext cx="2052463" cy="301482"/>
          </a:xfrm>
          <a:prstGeom prst="rect">
            <a:avLst/>
          </a:prstGeom>
          <a:solidFill>
            <a:schemeClr val="accent2"/>
          </a:solidFill>
          <a:ln w="190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Shopper Marketing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064A203-FB6F-7659-079D-6BCAC94CF1C7}"/>
              </a:ext>
            </a:extLst>
          </p:cNvPr>
          <p:cNvSpPr txBox="1"/>
          <p:nvPr/>
        </p:nvSpPr>
        <p:spPr>
          <a:xfrm>
            <a:off x="295246" y="458275"/>
            <a:ext cx="1165298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100’s of tools grouped in 12 categories, 50 tool types and 12 business functions in 1 place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get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A6BF0A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10X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284B8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 productive now !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D967B902-C91F-8A5B-203D-E06A1D26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3097043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Box 103">
            <a:extLst>
              <a:ext uri="{FF2B5EF4-FFF2-40B4-BE49-F238E27FC236}">
                <a16:creationId xmlns:a16="http://schemas.microsoft.com/office/drawing/2014/main" id="{31E1A1A4-84C1-A0B6-F684-4C7EFDC53DB3}"/>
              </a:ext>
            </a:extLst>
          </p:cNvPr>
          <p:cNvSpPr txBox="1"/>
          <p:nvPr/>
        </p:nvSpPr>
        <p:spPr>
          <a:xfrm>
            <a:off x="8077842" y="2991069"/>
            <a:ext cx="4114158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We Created UpskilPRO for the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Sales Professional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Trade Marketer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Marketing Executive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Operations Manager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VP/Director/Manager 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CD65FBC2-87F4-C9D1-D315-DE19EC3C9736}"/>
              </a:ext>
            </a:extLst>
          </p:cNvPr>
          <p:cNvSpPr/>
          <p:nvPr/>
        </p:nvSpPr>
        <p:spPr>
          <a:xfrm>
            <a:off x="6496980" y="5376705"/>
            <a:ext cx="3263470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SAVE THOUSANDS OF DOLLARS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The  average company will save 1000’s of $ per employee in time &amp; effort using our ready tools 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3E5D50-6A58-1AC9-0C09-D3F625B87940}"/>
              </a:ext>
            </a:extLst>
          </p:cNvPr>
          <p:cNvSpPr/>
          <p:nvPr/>
        </p:nvSpPr>
        <p:spPr>
          <a:xfrm>
            <a:off x="3357665" y="539326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	All tools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are based on topics and subject based situations  and are simple and easy to use 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53881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2B4DAE25-6C5F-3494-F64C-741ABE1C03FF}"/>
              </a:ext>
            </a:extLst>
          </p:cNvPr>
          <p:cNvSpPr/>
          <p:nvPr/>
        </p:nvSpPr>
        <p:spPr>
          <a:xfrm>
            <a:off x="7830607" y="1956265"/>
            <a:ext cx="3337401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Develop YOUR BUSINESS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Learn , &amp; utilize the knowledge and  processes and enhance your capabilities  as the other companies have</a:t>
            </a:r>
          </a:p>
        </p:txBody>
      </p:sp>
      <p:pic>
        <p:nvPicPr>
          <p:cNvPr id="103" name="Picture 12" descr="Best Practice Icon Stock Illustrations – 614 Best Practice Icon Stock  Illustrations, Vectors &amp; Clipart - Dreamstime">
            <a:extLst>
              <a:ext uri="{FF2B5EF4-FFF2-40B4-BE49-F238E27FC236}">
                <a16:creationId xmlns:a16="http://schemas.microsoft.com/office/drawing/2014/main" id="{F37EE7CD-C229-CDF2-39F2-6C252DB3E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594" y="1897420"/>
            <a:ext cx="590319" cy="59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78E332B7-B7E1-B248-F475-7B8D5F897C26}"/>
              </a:ext>
            </a:extLst>
          </p:cNvPr>
          <p:cNvSpPr/>
          <p:nvPr/>
        </p:nvSpPr>
        <p:spPr>
          <a:xfrm>
            <a:off x="6277006" y="886897"/>
            <a:ext cx="3144395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Improve your knowledge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professional Strategic Tools , Templates and planning documents for any business situation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!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0" name="Picture 4" descr="Learn icon Icons PNG - Free PNG and Icons Downloads">
            <a:extLst>
              <a:ext uri="{FF2B5EF4-FFF2-40B4-BE49-F238E27FC236}">
                <a16:creationId xmlns:a16="http://schemas.microsoft.com/office/drawing/2014/main" id="{17E3F676-CEEC-B059-1406-339AEFF30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886" y="1012242"/>
            <a:ext cx="610069" cy="56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15" descr="Product Development vector icon symbol. Creative sign from seo and  development i , #Affiliate, #vector, #icon… | Vector icons symbols, Icon  collection, Vector icons">
            <a:extLst>
              <a:ext uri="{FF2B5EF4-FFF2-40B4-BE49-F238E27FC236}">
                <a16:creationId xmlns:a16="http://schemas.microsoft.com/office/drawing/2014/main" id="{B7572A61-3D16-2FF2-7007-2C55805148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36875" y="1969502"/>
            <a:ext cx="662581" cy="672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7" descr="Icon Of Finger Clicking On The Inscription Benefits. Vector Illustration  Eps 10 Stock Vector - Illustration of earn, graphic: 174957695">
            <a:extLst>
              <a:ext uri="{FF2B5EF4-FFF2-40B4-BE49-F238E27FC236}">
                <a16:creationId xmlns:a16="http://schemas.microsoft.com/office/drawing/2014/main" id="{9D4F0335-D83F-9DE6-A01B-0DE8E2C01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89" t="13756" r="5979" b="14374"/>
          <a:stretch/>
        </p:blipFill>
        <p:spPr bwMode="auto">
          <a:xfrm>
            <a:off x="5811332" y="5387897"/>
            <a:ext cx="709472" cy="717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739CC267-64BE-B908-C1DB-27BE7B6B9F54}"/>
              </a:ext>
            </a:extLst>
          </p:cNvPr>
          <p:cNvSpPr/>
          <p:nvPr/>
        </p:nvSpPr>
        <p:spPr>
          <a:xfrm>
            <a:off x="1749884" y="4778621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1200" cap="all" spc="0" normalizeH="0" baseline="0" noProof="0" dirty="0">
              <a:ln>
                <a:noFill/>
              </a:ln>
              <a:solidFill>
                <a:srgbClr val="6B7280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CREATED BY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world class sales and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 business professionals. </a:t>
            </a:r>
          </a:p>
        </p:txBody>
      </p:sp>
      <p:pic>
        <p:nvPicPr>
          <p:cNvPr id="85" name="Picture 10" descr="Consultation Icon">
            <a:extLst>
              <a:ext uri="{FF2B5EF4-FFF2-40B4-BE49-F238E27FC236}">
                <a16:creationId xmlns:a16="http://schemas.microsoft.com/office/drawing/2014/main" id="{6645D959-C975-81C9-81C2-B5A09A38A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3982" y="4954325"/>
            <a:ext cx="639512" cy="63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9451BE40-AB2E-11A1-B0D1-AA49BF12AE9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7" t="19328" r="21644" b="22223"/>
          <a:stretch/>
        </p:blipFill>
        <p:spPr>
          <a:xfrm>
            <a:off x="7646466" y="4922416"/>
            <a:ext cx="642211" cy="690035"/>
          </a:xfrm>
          <a:prstGeom prst="rect">
            <a:avLst/>
          </a:prstGeom>
          <a:ln>
            <a:noFill/>
          </a:ln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83864CF7-24A3-3B94-B422-2AD66106B8EE}"/>
              </a:ext>
            </a:extLst>
          </p:cNvPr>
          <p:cNvSpPr/>
          <p:nvPr/>
        </p:nvSpPr>
        <p:spPr>
          <a:xfrm>
            <a:off x="5432777" y="160053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B0C4C54A-73DF-E83B-986F-C836D627D18C}"/>
              </a:ext>
            </a:extLst>
          </p:cNvPr>
          <p:cNvSpPr/>
          <p:nvPr/>
        </p:nvSpPr>
        <p:spPr>
          <a:xfrm rot="2700000">
            <a:off x="5428994" y="1598964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F897F91A-5C53-A643-243D-EEC550C799E9}"/>
              </a:ext>
            </a:extLst>
          </p:cNvPr>
          <p:cNvSpPr/>
          <p:nvPr/>
        </p:nvSpPr>
        <p:spPr>
          <a:xfrm rot="18900000">
            <a:off x="5445056" y="1598963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A89C2471-DBEC-8886-99F4-D0B564E3A51A}"/>
              </a:ext>
            </a:extLst>
          </p:cNvPr>
          <p:cNvSpPr/>
          <p:nvPr/>
        </p:nvSpPr>
        <p:spPr>
          <a:xfrm rot="16200000">
            <a:off x="5438127" y="1595180"/>
            <a:ext cx="1326446" cy="4330472"/>
          </a:xfrm>
          <a:custGeom>
            <a:avLst/>
            <a:gdLst>
              <a:gd name="connsiteX0" fmla="*/ 663222 w 1326446"/>
              <a:gd name="connsiteY0" fmla="*/ 127729 h 4330472"/>
              <a:gd name="connsiteX1" fmla="*/ 23794 w 1326446"/>
              <a:gd name="connsiteY1" fmla="*/ 2165236 h 4330472"/>
              <a:gd name="connsiteX2" fmla="*/ 663222 w 1326446"/>
              <a:gd name="connsiteY2" fmla="*/ 4202743 h 4330472"/>
              <a:gd name="connsiteX3" fmla="*/ 1302650 w 1326446"/>
              <a:gd name="connsiteY3" fmla="*/ 2165236 h 4330472"/>
              <a:gd name="connsiteX4" fmla="*/ 663222 w 1326446"/>
              <a:gd name="connsiteY4" fmla="*/ 127729 h 4330472"/>
              <a:gd name="connsiteX5" fmla="*/ 663223 w 1326446"/>
              <a:gd name="connsiteY5" fmla="*/ 0 h 4330472"/>
              <a:gd name="connsiteX6" fmla="*/ 1326446 w 1326446"/>
              <a:gd name="connsiteY6" fmla="*/ 2165236 h 4330472"/>
              <a:gd name="connsiteX7" fmla="*/ 663223 w 1326446"/>
              <a:gd name="connsiteY7" fmla="*/ 4330472 h 4330472"/>
              <a:gd name="connsiteX8" fmla="*/ 0 w 1326446"/>
              <a:gd name="connsiteY8" fmla="*/ 2165236 h 4330472"/>
              <a:gd name="connsiteX9" fmla="*/ 663223 w 1326446"/>
              <a:gd name="connsiteY9" fmla="*/ 0 h 4330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26446" h="4330472">
                <a:moveTo>
                  <a:pt x="663222" y="127729"/>
                </a:moveTo>
                <a:cubicBezTo>
                  <a:pt x="310076" y="127729"/>
                  <a:pt x="23794" y="1039952"/>
                  <a:pt x="23794" y="2165236"/>
                </a:cubicBezTo>
                <a:cubicBezTo>
                  <a:pt x="23794" y="3290520"/>
                  <a:pt x="310076" y="4202743"/>
                  <a:pt x="663222" y="4202743"/>
                </a:cubicBezTo>
                <a:cubicBezTo>
                  <a:pt x="1016368" y="4202743"/>
                  <a:pt x="1302650" y="3290520"/>
                  <a:pt x="1302650" y="2165236"/>
                </a:cubicBezTo>
                <a:cubicBezTo>
                  <a:pt x="1302650" y="1039952"/>
                  <a:pt x="1016368" y="127729"/>
                  <a:pt x="663222" y="127729"/>
                </a:cubicBezTo>
                <a:close/>
                <a:moveTo>
                  <a:pt x="663223" y="0"/>
                </a:moveTo>
                <a:cubicBezTo>
                  <a:pt x="1029511" y="0"/>
                  <a:pt x="1326446" y="969409"/>
                  <a:pt x="1326446" y="2165236"/>
                </a:cubicBezTo>
                <a:cubicBezTo>
                  <a:pt x="1326446" y="3361063"/>
                  <a:pt x="1029511" y="4330472"/>
                  <a:pt x="663223" y="4330472"/>
                </a:cubicBezTo>
                <a:cubicBezTo>
                  <a:pt x="296935" y="4330472"/>
                  <a:pt x="0" y="3361063"/>
                  <a:pt x="0" y="2165236"/>
                </a:cubicBezTo>
                <a:cubicBezTo>
                  <a:pt x="0" y="969409"/>
                  <a:pt x="296935" y="0"/>
                  <a:pt x="663223" y="0"/>
                </a:cubicBezTo>
                <a:close/>
              </a:path>
            </a:pathLst>
          </a:custGeom>
          <a:solidFill>
            <a:srgbClr val="0639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0A69157-44DF-88CE-64A8-F88C4190F02C}"/>
              </a:ext>
            </a:extLst>
          </p:cNvPr>
          <p:cNvSpPr/>
          <p:nvPr/>
        </p:nvSpPr>
        <p:spPr>
          <a:xfrm>
            <a:off x="863029" y="1587399"/>
            <a:ext cx="3262843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Use ready made tools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6B7280"/>
                </a:solidFill>
                <a:effectLst/>
                <a:uLnTx/>
                <a:uFillTx/>
                <a:latin typeface="Inter"/>
                <a:ea typeface="+mn-ea"/>
                <a:cs typeface="+mn-cs"/>
              </a:rPr>
              <a:t>with filled in examples and ready to print &amp; edit at your convenience . Just edit and fill-in the blanks !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A36D8FB7-D191-5C19-D54D-737D65DC34A1}"/>
              </a:ext>
            </a:extLst>
          </p:cNvPr>
          <p:cNvSpPr/>
          <p:nvPr/>
        </p:nvSpPr>
        <p:spPr>
          <a:xfrm>
            <a:off x="981598" y="3289253"/>
            <a:ext cx="2505456" cy="95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</a:t>
            </a:r>
            <a:r>
              <a:rPr kumimoji="0" lang="en-GB" sz="1050" b="0" i="0" u="none" strike="noStrike" kern="1200" cap="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100’s of tools ,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53881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	TEMPLATES &amp; 	documents</a:t>
            </a:r>
          </a:p>
        </p:txBody>
      </p:sp>
      <p:pic>
        <p:nvPicPr>
          <p:cNvPr id="91" name="Picture 8" descr="Green and white flow chart illustration, Project management Computer Icons  Project plan, Project Management Icon free png | PNGFuel">
            <a:extLst>
              <a:ext uri="{FF2B5EF4-FFF2-40B4-BE49-F238E27FC236}">
                <a16:creationId xmlns:a16="http://schemas.microsoft.com/office/drawing/2014/main" id="{6D019537-5315-7A0C-25E1-AB43D3155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204" y="3565135"/>
            <a:ext cx="461016" cy="38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A778BE2-FE51-772A-3E0C-9B72E460DB91}"/>
              </a:ext>
            </a:extLst>
          </p:cNvPr>
          <p:cNvGrpSpPr/>
          <p:nvPr/>
        </p:nvGrpSpPr>
        <p:grpSpPr>
          <a:xfrm>
            <a:off x="2346067" y="6098477"/>
            <a:ext cx="8219335" cy="663120"/>
            <a:chOff x="1750166" y="5512849"/>
            <a:chExt cx="8219335" cy="663120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9FAA1BF-3660-16D9-751A-5D38FF0E5289}"/>
                </a:ext>
              </a:extLst>
            </p:cNvPr>
            <p:cNvSpPr txBox="1"/>
            <p:nvPr/>
          </p:nvSpPr>
          <p:spPr>
            <a:xfrm>
              <a:off x="1811867" y="5557981"/>
              <a:ext cx="815763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Inter"/>
                  <a:ea typeface="+mn-ea"/>
                  <a:cs typeface="+mn-cs"/>
                </a:rPr>
                <a:t>Top Quality Tools &amp; Templates for developing both you and your business.</a:t>
              </a:r>
            </a:p>
          </p:txBody>
        </p:sp>
        <p:pic>
          <p:nvPicPr>
            <p:cNvPr id="107" name="Picture 6" descr="Productivity Icons - Download Free Vector Icons | Noun Project">
              <a:extLst>
                <a:ext uri="{FF2B5EF4-FFF2-40B4-BE49-F238E27FC236}">
                  <a16:creationId xmlns:a16="http://schemas.microsoft.com/office/drawing/2014/main" id="{580A944C-DCAF-86DC-B58C-6478FD3AB2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0166" y="5512849"/>
              <a:ext cx="663120" cy="663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8" name="TextBox 107">
            <a:extLst>
              <a:ext uri="{FF2B5EF4-FFF2-40B4-BE49-F238E27FC236}">
                <a16:creationId xmlns:a16="http://schemas.microsoft.com/office/drawing/2014/main" id="{9AA3F540-B22F-A9E9-CBE6-3EF3719E654E}"/>
              </a:ext>
            </a:extLst>
          </p:cNvPr>
          <p:cNvSpPr txBox="1"/>
          <p:nvPr/>
        </p:nvSpPr>
        <p:spPr>
          <a:xfrm>
            <a:off x="2793364" y="294829"/>
            <a:ext cx="609447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Plato"/>
                <a:ea typeface="+mn-ea"/>
                <a:cs typeface="Poppins" pitchFamily="2" charset="77"/>
              </a:rPr>
              <a:t>7 Benefits of using UpskilPRO :</a:t>
            </a:r>
          </a:p>
        </p:txBody>
      </p:sp>
      <p:sp>
        <p:nvSpPr>
          <p:cNvPr id="110" name="Arrow: Right 109">
            <a:extLst>
              <a:ext uri="{FF2B5EF4-FFF2-40B4-BE49-F238E27FC236}">
                <a16:creationId xmlns:a16="http://schemas.microsoft.com/office/drawing/2014/main" id="{2CC18E73-53FD-68F6-E45E-1B5B6BFDF921}"/>
              </a:ext>
            </a:extLst>
          </p:cNvPr>
          <p:cNvSpPr/>
          <p:nvPr/>
        </p:nvSpPr>
        <p:spPr>
          <a:xfrm>
            <a:off x="8198778" y="3472665"/>
            <a:ext cx="359595" cy="482885"/>
          </a:xfrm>
          <a:prstGeom prst="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14084C4-B220-6BFE-77C2-3C960BFCDF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973" y="123575"/>
            <a:ext cx="1570594" cy="365556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5001FF7-069F-DCA4-8097-811B3C9C50D6}"/>
              </a:ext>
            </a:extLst>
          </p:cNvPr>
          <p:cNvSpPr txBox="1">
            <a:spLocks/>
          </p:cNvSpPr>
          <p:nvPr/>
        </p:nvSpPr>
        <p:spPr>
          <a:xfrm>
            <a:off x="3764280" y="6493510"/>
            <a:ext cx="411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14920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15DCCA-FFBC-40CE-3461-85C13476B2FC}"/>
              </a:ext>
            </a:extLst>
          </p:cNvPr>
          <p:cNvSpPr txBox="1"/>
          <p:nvPr/>
        </p:nvSpPr>
        <p:spPr>
          <a:xfrm>
            <a:off x="7532773" y="3076333"/>
            <a:ext cx="4616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Channels come pre-defined.</a:t>
            </a:r>
          </a:p>
          <a:p>
            <a:r>
              <a:rPr lang="en-GB" sz="14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it's our job to segment and develop our portfolios to channel characteristics driving engagement &amp; efficiencies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DE38E5-9681-545F-17AF-B3806F52E26A}"/>
              </a:ext>
            </a:extLst>
          </p:cNvPr>
          <p:cNvSpPr/>
          <p:nvPr/>
        </p:nvSpPr>
        <p:spPr>
          <a:xfrm>
            <a:off x="0" y="2228850"/>
            <a:ext cx="7535636" cy="2220686"/>
          </a:xfrm>
          <a:prstGeom prst="rect">
            <a:avLst/>
          </a:prstGeom>
          <a:solidFill>
            <a:srgbClr val="009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99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4B1D7A0-2B84-48A9-A434-EE1D40B9A017}"/>
              </a:ext>
            </a:extLst>
          </p:cNvPr>
          <p:cNvGrpSpPr/>
          <p:nvPr/>
        </p:nvGrpSpPr>
        <p:grpSpPr>
          <a:xfrm>
            <a:off x="692112" y="1952391"/>
            <a:ext cx="11077479" cy="3369269"/>
            <a:chOff x="887421" y="1366464"/>
            <a:chExt cx="11077479" cy="33692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95DE04D-9E32-4041-BBBC-E57D1A0CF33A}"/>
                </a:ext>
              </a:extLst>
            </p:cNvPr>
            <p:cNvSpPr/>
            <p:nvPr/>
          </p:nvSpPr>
          <p:spPr>
            <a:xfrm>
              <a:off x="5643857" y="1848435"/>
              <a:ext cx="2984604" cy="11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28F7E91-F397-4C85-ACFD-D46D5E82D695}"/>
                </a:ext>
              </a:extLst>
            </p:cNvPr>
            <p:cNvSpPr/>
            <p:nvPr/>
          </p:nvSpPr>
          <p:spPr>
            <a:xfrm>
              <a:off x="2606793" y="1848435"/>
              <a:ext cx="2984604" cy="11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9BF0E0D-94EC-48B8-9E46-FE7B762B48F0}"/>
                </a:ext>
              </a:extLst>
            </p:cNvPr>
            <p:cNvSpPr/>
            <p:nvPr/>
          </p:nvSpPr>
          <p:spPr>
            <a:xfrm>
              <a:off x="2606793" y="3041895"/>
              <a:ext cx="2984604" cy="1693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1EF00D-06C0-448B-B0C7-555E309EC2D7}"/>
                </a:ext>
              </a:extLst>
            </p:cNvPr>
            <p:cNvSpPr txBox="1"/>
            <p:nvPr/>
          </p:nvSpPr>
          <p:spPr>
            <a:xfrm>
              <a:off x="5796257" y="1934627"/>
              <a:ext cx="2980148" cy="93871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Lower cost to sales ratio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Wider portfolio management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Local engagement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Expanded geographical presence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Increased points of contact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429BA1-9A63-4195-AFFA-3DABE7E47E51}"/>
                </a:ext>
              </a:extLst>
            </p:cNvPr>
            <p:cNvSpPr/>
            <p:nvPr/>
          </p:nvSpPr>
          <p:spPr>
            <a:xfrm>
              <a:off x="5643857" y="3041895"/>
              <a:ext cx="2984604" cy="1693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298DD9A-8715-46CD-ABEE-3D5C015D70F6}"/>
                </a:ext>
              </a:extLst>
            </p:cNvPr>
            <p:cNvSpPr/>
            <p:nvPr/>
          </p:nvSpPr>
          <p:spPr>
            <a:xfrm>
              <a:off x="887421" y="1848435"/>
              <a:ext cx="1661941" cy="1156914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1F153E0-0883-4DBD-B40C-8F01F769B559}"/>
                </a:ext>
              </a:extLst>
            </p:cNvPr>
            <p:cNvSpPr/>
            <p:nvPr/>
          </p:nvSpPr>
          <p:spPr>
            <a:xfrm>
              <a:off x="887421" y="3041895"/>
              <a:ext cx="1661941" cy="1693838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Roles / Functions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8959B9-AFE6-4198-90CE-EF6416654B49}"/>
                </a:ext>
              </a:extLst>
            </p:cNvPr>
            <p:cNvSpPr txBox="1"/>
            <p:nvPr/>
          </p:nvSpPr>
          <p:spPr>
            <a:xfrm>
              <a:off x="887421" y="2325400"/>
              <a:ext cx="1657485" cy="276999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Goals / Purpose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BF09443-2D50-4332-8C05-C831C6A86FC9}"/>
                </a:ext>
              </a:extLst>
            </p:cNvPr>
            <p:cNvSpPr/>
            <p:nvPr/>
          </p:nvSpPr>
          <p:spPr>
            <a:xfrm>
              <a:off x="8690348" y="1848435"/>
              <a:ext cx="2984604" cy="115691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5DD1871-02E7-493A-B502-AE93BCF46D15}"/>
                </a:ext>
              </a:extLst>
            </p:cNvPr>
            <p:cNvSpPr/>
            <p:nvPr/>
          </p:nvSpPr>
          <p:spPr>
            <a:xfrm>
              <a:off x="8690348" y="3041895"/>
              <a:ext cx="2984604" cy="16938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+mn-ea"/>
                <a:cs typeface="+mn-cs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AC5BC57-3223-4F12-851D-8A104E57D411}"/>
                </a:ext>
              </a:extLst>
            </p:cNvPr>
            <p:cNvSpPr txBox="1"/>
            <p:nvPr/>
          </p:nvSpPr>
          <p:spPr>
            <a:xfrm>
              <a:off x="2816109" y="3262154"/>
              <a:ext cx="2624459" cy="110799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Field Representatives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Category Managers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Account Managers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Account executives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Technical Representatives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Global Subject Matter Experts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E978BD8-1FA7-4AD0-99AA-8D7F395249AE}"/>
                </a:ext>
              </a:extLst>
            </p:cNvPr>
            <p:cNvSpPr/>
            <p:nvPr/>
          </p:nvSpPr>
          <p:spPr>
            <a:xfrm>
              <a:off x="2608362" y="1366464"/>
              <a:ext cx="2984604" cy="44604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DIRECT SALES 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A5E07BD-8A46-4600-9315-74653D63E672}"/>
                </a:ext>
              </a:extLst>
            </p:cNvPr>
            <p:cNvSpPr/>
            <p:nvPr/>
          </p:nvSpPr>
          <p:spPr>
            <a:xfrm>
              <a:off x="5645426" y="1366464"/>
              <a:ext cx="2984604" cy="44604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INDIRECT SALES 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663B9064-AA3C-4D21-BD88-57725F0488D5}"/>
                </a:ext>
              </a:extLst>
            </p:cNvPr>
            <p:cNvSpPr/>
            <p:nvPr/>
          </p:nvSpPr>
          <p:spPr>
            <a:xfrm>
              <a:off x="8682490" y="1366464"/>
              <a:ext cx="2984604" cy="446040"/>
            </a:xfrm>
            <a:prstGeom prst="rect">
              <a:avLst/>
            </a:prstGeom>
            <a:solidFill>
              <a:srgbClr val="3984A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DIRECT TO CUSTOMER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BC70934-AA27-411A-A452-4244B202F8D1}"/>
                </a:ext>
              </a:extLst>
            </p:cNvPr>
            <p:cNvSpPr txBox="1"/>
            <p:nvPr/>
          </p:nvSpPr>
          <p:spPr>
            <a:xfrm>
              <a:off x="2818133" y="2082157"/>
              <a:ext cx="2980148" cy="600164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Sales – Medium to Complex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Key account control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Complex service requirement 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0F37F64-980E-478C-B48F-FAC0C5EE644C}"/>
                </a:ext>
              </a:extLst>
            </p:cNvPr>
            <p:cNvSpPr txBox="1"/>
            <p:nvPr/>
          </p:nvSpPr>
          <p:spPr>
            <a:xfrm>
              <a:off x="5852204" y="3083655"/>
              <a:ext cx="2624459" cy="161582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Distributors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Resellers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Value Added Resellers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Retail Stores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Agents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Brokers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Integrators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Aggregators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Service partners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9C5B428-EB52-4CA4-A4AD-13BBAB5A5EF2}"/>
                </a:ext>
              </a:extLst>
            </p:cNvPr>
            <p:cNvSpPr txBox="1"/>
            <p:nvPr/>
          </p:nvSpPr>
          <p:spPr>
            <a:xfrm>
              <a:off x="8984752" y="1886943"/>
              <a:ext cx="2980148" cy="127727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Low sales cost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Wider reach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Efficient transactions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Wider portfolio management 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Loyalty management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Reach &amp; penetration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ADAC353-4BD3-4EC5-99E7-AD7974D99E09}"/>
                </a:ext>
              </a:extLst>
            </p:cNvPr>
            <p:cNvSpPr txBox="1"/>
            <p:nvPr/>
          </p:nvSpPr>
          <p:spPr>
            <a:xfrm>
              <a:off x="9040699" y="3148484"/>
              <a:ext cx="2624459" cy="144655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 commerce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Tele channels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Websites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E marketplace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Mail Catalogues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Retail stores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Tato"/>
                  <a:ea typeface="League Spartan" charset="0"/>
                  <a:cs typeface="Poppins" pitchFamily="2" charset="77"/>
                </a:rPr>
                <a:t>Online resellers</a:t>
              </a:r>
            </a:p>
            <a:p>
              <a:pPr marL="171450" marR="0" lvl="0" indent="-17145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Tato"/>
                <a:ea typeface="League Spartan" charset="0"/>
                <a:cs typeface="Poppins" pitchFamily="2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2927D28-8B52-4ED6-9FC4-4E527DBBDF46}"/>
              </a:ext>
            </a:extLst>
          </p:cNvPr>
          <p:cNvSpPr txBox="1"/>
          <p:nvPr/>
        </p:nvSpPr>
        <p:spPr>
          <a:xfrm>
            <a:off x="-1" y="19076"/>
            <a:ext cx="514017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Coverage Model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 ( Goals &amp; Purpose 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AC110-8E95-4378-BE26-94F5C23B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6A2759-756A-4349-8092-D1FF94BB559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C78D9204-B1F1-4B62-9EAC-D336C2D68C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FB2EFEA-45AF-2D33-D9A7-08169EEF5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745653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197203" y="1545382"/>
          <a:ext cx="9766169" cy="341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0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914713860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1459645537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8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595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Consumer Goods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Construction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Automotive Manufacturing </a:t>
                      </a:r>
                    </a:p>
                    <a:p>
                      <a:pPr algn="ctr"/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Telecommunication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Mass Transportation 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Packaged Goods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Construction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EM Vehicle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Networking Equipment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Buses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Household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Building Technologies &amp; Automation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Light Vehicles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Services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Aircraft 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5651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Beauty &amp; personal care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Power Tools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Medium and Heavy-duty </a:t>
                      </a:r>
                      <a:endParaRPr lang="en-US" sz="900" b="0" i="0" kern="1200" dirty="0">
                        <a:solidFill>
                          <a:schemeClr val="dk1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Network Infrastructure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Rail</a:t>
                      </a: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00378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Luxury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Building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Electric Vehicle Systems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Enterprise Network Systems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Passenger shipping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Consumer Electronics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Energy Management Systems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Off-highway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Broadband/VoIP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Trams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Life Style products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Green IT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Buses/ Trucks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Hosted Applications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Inland shipping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825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l">
                        <a:buFont typeface="Arial" panose="020B0604020202020204" pitchFamily="34" charset="0"/>
                        <a:buNone/>
                      </a:pPr>
                      <a:r>
                        <a:rPr lang="en-GB" sz="900" b="0" i="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Sports Goods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Smart Energy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Material Handling Equipment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GB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Voice/Data/Video</a:t>
                      </a:r>
                    </a:p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900" b="0" i="0" kern="1200" dirty="0">
                        <a:solidFill>
                          <a:srgbClr val="000000"/>
                        </a:solidFill>
                        <a:effectLst/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900" b="0" i="0" kern="1200" dirty="0">
                          <a:solidFill>
                            <a:srgbClr val="000000"/>
                          </a:solidFill>
                          <a:effectLst/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Metro ( intercity )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B4E1EFE-3999-46E2-8657-94CAF83811F5}"/>
              </a:ext>
            </a:extLst>
          </p:cNvPr>
          <p:cNvSpPr txBox="1"/>
          <p:nvPr/>
        </p:nvSpPr>
        <p:spPr>
          <a:xfrm>
            <a:off x="-1" y="19076"/>
            <a:ext cx="5221062" cy="8002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Market Verticals and Classifications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27FFF51-B694-4B98-969F-4029FAA9C13B}"/>
              </a:ext>
            </a:extLst>
          </p:cNvPr>
          <p:cNvSpPr txBox="1"/>
          <p:nvPr/>
        </p:nvSpPr>
        <p:spPr>
          <a:xfrm>
            <a:off x="595327" y="5621530"/>
            <a:ext cx="993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Verticals &amp; Classifications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recommend identifying the verticals for any business for intelligence tracking and monitoring reasons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possibility of a business having more than one vertical in a business is possible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en-GB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identifying verticals a good start would be to start online with industry classification , or with consulting forms and or the market research service providers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25FEE-92ED-450D-848A-D3A5E194A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4FD93-082C-48C6-81D1-00DF1451F3A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BD9D8ED2-8E33-499A-9AED-EA052469B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0569257-5ED4-2A18-51AF-2EC654E2A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2492135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F2BA031A-6153-4697-BC3E-2430BA6373E7}"/>
              </a:ext>
            </a:extLst>
          </p:cNvPr>
          <p:cNvSpPr/>
          <p:nvPr/>
        </p:nvSpPr>
        <p:spPr>
          <a:xfrm>
            <a:off x="3604486" y="202432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Direct sales </a:t>
            </a: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874B0572-345B-4464-8AFD-0899125CA65A}"/>
              </a:ext>
            </a:extLst>
          </p:cNvPr>
          <p:cNvSpPr/>
          <p:nvPr/>
        </p:nvSpPr>
        <p:spPr>
          <a:xfrm>
            <a:off x="3604486" y="272666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Business Partners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368F91B8-578E-4A51-8B9F-98D8E7B3A97B}"/>
              </a:ext>
            </a:extLst>
          </p:cNvPr>
          <p:cNvSpPr/>
          <p:nvPr/>
        </p:nvSpPr>
        <p:spPr>
          <a:xfrm>
            <a:off x="3604486" y="342900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Tele channels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71F0E4B-26AA-4CEE-AA8C-67FFA011F8CD}"/>
              </a:ext>
            </a:extLst>
          </p:cNvPr>
          <p:cNvSpPr/>
          <p:nvPr/>
        </p:nvSpPr>
        <p:spPr>
          <a:xfrm>
            <a:off x="3604486" y="4131340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Internet </a:t>
            </a:r>
          </a:p>
        </p:txBody>
      </p:sp>
      <p:sp>
        <p:nvSpPr>
          <p:cNvPr id="12" name="Rounded Rectangle 52">
            <a:extLst>
              <a:ext uri="{FF2B5EF4-FFF2-40B4-BE49-F238E27FC236}">
                <a16:creationId xmlns:a16="http://schemas.microsoft.com/office/drawing/2014/main" id="{5D43CC58-FCB9-4BC7-A97E-3D717D203B25}"/>
              </a:ext>
            </a:extLst>
          </p:cNvPr>
          <p:cNvSpPr/>
          <p:nvPr/>
        </p:nvSpPr>
        <p:spPr>
          <a:xfrm>
            <a:off x="3604486" y="4843547"/>
            <a:ext cx="2743200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Miscellaneous </a:t>
            </a:r>
          </a:p>
        </p:txBody>
      </p:sp>
      <p:sp>
        <p:nvSpPr>
          <p:cNvPr id="14" name="Rounded Rectangle 5">
            <a:extLst>
              <a:ext uri="{FF2B5EF4-FFF2-40B4-BE49-F238E27FC236}">
                <a16:creationId xmlns:a16="http://schemas.microsoft.com/office/drawing/2014/main" id="{9AA0CFBF-8C78-428B-BEE1-9E2D8E2648FB}"/>
              </a:ext>
            </a:extLst>
          </p:cNvPr>
          <p:cNvSpPr/>
          <p:nvPr/>
        </p:nvSpPr>
        <p:spPr>
          <a:xfrm>
            <a:off x="789750" y="3027402"/>
            <a:ext cx="2358470" cy="630646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Manufacturer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F100D79-64E1-42C2-8407-3F41B1849FC7}"/>
              </a:ext>
            </a:extLst>
          </p:cNvPr>
          <p:cNvSpPr/>
          <p:nvPr/>
        </p:nvSpPr>
        <p:spPr>
          <a:xfrm>
            <a:off x="7429843" y="222651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2C8F55EC-5D30-4E5E-AE3D-F5DBD6999C2F}"/>
              </a:ext>
            </a:extLst>
          </p:cNvPr>
          <p:cNvSpPr/>
          <p:nvPr/>
        </p:nvSpPr>
        <p:spPr>
          <a:xfrm>
            <a:off x="7429843" y="292885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0" name="Rounded Rectangle 8">
            <a:extLst>
              <a:ext uri="{FF2B5EF4-FFF2-40B4-BE49-F238E27FC236}">
                <a16:creationId xmlns:a16="http://schemas.microsoft.com/office/drawing/2014/main" id="{70066927-D8E5-4F2E-A85A-32B8CBDA7237}"/>
              </a:ext>
            </a:extLst>
          </p:cNvPr>
          <p:cNvSpPr/>
          <p:nvPr/>
        </p:nvSpPr>
        <p:spPr>
          <a:xfrm>
            <a:off x="7429843" y="3631191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2" name="Rounded Rectangle 52">
            <a:extLst>
              <a:ext uri="{FF2B5EF4-FFF2-40B4-BE49-F238E27FC236}">
                <a16:creationId xmlns:a16="http://schemas.microsoft.com/office/drawing/2014/main" id="{A17EEFC7-B684-48DE-ADB4-1F1115945BFB}"/>
              </a:ext>
            </a:extLst>
          </p:cNvPr>
          <p:cNvSpPr/>
          <p:nvPr/>
        </p:nvSpPr>
        <p:spPr>
          <a:xfrm>
            <a:off x="7429843" y="4343398"/>
            <a:ext cx="1798883" cy="630646"/>
          </a:xfrm>
          <a:prstGeom prst="roundRect">
            <a:avLst>
              <a:gd name="adj" fmla="val 931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Customer </a:t>
            </a: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D315353C-FB0F-42C8-A332-91F69C6BDB33}"/>
              </a:ext>
            </a:extLst>
          </p:cNvPr>
          <p:cNvSpPr/>
          <p:nvPr/>
        </p:nvSpPr>
        <p:spPr>
          <a:xfrm>
            <a:off x="3604486" y="1522318"/>
            <a:ext cx="2743200" cy="391582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Channels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B039D7-DCE7-49A7-AA91-E399D0E575EF}"/>
              </a:ext>
            </a:extLst>
          </p:cNvPr>
          <p:cNvSpPr txBox="1"/>
          <p:nvPr/>
        </p:nvSpPr>
        <p:spPr>
          <a:xfrm>
            <a:off x="7372605" y="5680955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Pull Activities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F1F027-DE78-4CD1-A452-BC3E58F1DFA9}"/>
              </a:ext>
            </a:extLst>
          </p:cNvPr>
          <p:cNvSpPr txBox="1"/>
          <p:nvPr/>
        </p:nvSpPr>
        <p:spPr>
          <a:xfrm>
            <a:off x="4056966" y="5662005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Push activities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3A9F9E1-1832-4911-BD52-DE9F9C368DCA}"/>
              </a:ext>
            </a:extLst>
          </p:cNvPr>
          <p:cNvSpPr txBox="1"/>
          <p:nvPr/>
        </p:nvSpPr>
        <p:spPr>
          <a:xfrm>
            <a:off x="687470" y="5622587"/>
            <a:ext cx="18871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 owner 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11AED0B-38A9-4123-80E5-FF7CDD2561AF}"/>
              </a:ext>
            </a:extLst>
          </p:cNvPr>
          <p:cNvSpPr/>
          <p:nvPr/>
        </p:nvSpPr>
        <p:spPr>
          <a:xfrm>
            <a:off x="2574636" y="5697057"/>
            <a:ext cx="1467507" cy="27979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5CA87725-67A8-4D44-9DB0-05228D0B3A6B}"/>
              </a:ext>
            </a:extLst>
          </p:cNvPr>
          <p:cNvSpPr/>
          <p:nvPr/>
        </p:nvSpPr>
        <p:spPr>
          <a:xfrm>
            <a:off x="5880094" y="5722016"/>
            <a:ext cx="1082156" cy="248361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F9B94426-8E0C-4FBB-B499-2A4544EE4676}"/>
              </a:ext>
            </a:extLst>
          </p:cNvPr>
          <p:cNvSpPr/>
          <p:nvPr/>
        </p:nvSpPr>
        <p:spPr>
          <a:xfrm rot="10800000">
            <a:off x="7025830" y="5700301"/>
            <a:ext cx="622365" cy="279796"/>
          </a:xfrm>
          <a:prstGeom prst="rightArrow">
            <a:avLst/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 Light" panose="020F0502020204030203" pitchFamily="34" charset="0"/>
              <a:ea typeface="+mn-ea"/>
              <a:cs typeface="+mn-cs"/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7DFBF7E9-CCD1-4B23-A07D-CB728775F0B5}"/>
              </a:ext>
            </a:extLst>
          </p:cNvPr>
          <p:cNvSpPr/>
          <p:nvPr/>
        </p:nvSpPr>
        <p:spPr>
          <a:xfrm>
            <a:off x="7477628" y="1522318"/>
            <a:ext cx="1703311" cy="391582"/>
          </a:xfrm>
          <a:prstGeom prst="roundRect">
            <a:avLst>
              <a:gd name="adj" fmla="val 9314"/>
            </a:avLst>
          </a:prstGeom>
          <a:solidFill>
            <a:srgbClr val="3984A3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 panose="020F0502020204030203" pitchFamily="34" charset="0"/>
                <a:ea typeface="+mn-ea"/>
                <a:cs typeface="+mn-cs"/>
              </a:rPr>
              <a:t>Consumption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DB5FF2-351B-48AA-8688-9A8D8F33881B}"/>
              </a:ext>
            </a:extLst>
          </p:cNvPr>
          <p:cNvCxnSpPr>
            <a:stCxn id="16" idx="1"/>
            <a:endCxn id="12" idx="3"/>
          </p:cNvCxnSpPr>
          <p:nvPr/>
        </p:nvCxnSpPr>
        <p:spPr>
          <a:xfrm flipH="1">
            <a:off x="6347686" y="2541834"/>
            <a:ext cx="1082157" cy="2617036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EAB099-1B8B-49F6-9D0C-6A2BD9A20846}"/>
              </a:ext>
            </a:extLst>
          </p:cNvPr>
          <p:cNvCxnSpPr>
            <a:stCxn id="4" idx="3"/>
            <a:endCxn id="20" idx="1"/>
          </p:cNvCxnSpPr>
          <p:nvPr/>
        </p:nvCxnSpPr>
        <p:spPr>
          <a:xfrm>
            <a:off x="6347686" y="2339643"/>
            <a:ext cx="1082157" cy="160687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284B7E4-2289-41BA-B21D-E09BAAF7E6DD}"/>
              </a:ext>
            </a:extLst>
          </p:cNvPr>
          <p:cNvCxnSpPr>
            <a:stCxn id="8" idx="3"/>
            <a:endCxn id="18" idx="1"/>
          </p:cNvCxnSpPr>
          <p:nvPr/>
        </p:nvCxnSpPr>
        <p:spPr>
          <a:xfrm flipV="1">
            <a:off x="6347686" y="324417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2C45E0-A60E-4247-9B9B-4E7A0B793600}"/>
              </a:ext>
            </a:extLst>
          </p:cNvPr>
          <p:cNvCxnSpPr>
            <a:stCxn id="6" idx="3"/>
            <a:endCxn id="22" idx="1"/>
          </p:cNvCxnSpPr>
          <p:nvPr/>
        </p:nvCxnSpPr>
        <p:spPr>
          <a:xfrm>
            <a:off x="6347686" y="3041983"/>
            <a:ext cx="1082157" cy="1616738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1BFFF0C-8DC4-4B26-9AB8-94D96D169DE5}"/>
              </a:ext>
            </a:extLst>
          </p:cNvPr>
          <p:cNvCxnSpPr>
            <a:stCxn id="18" idx="1"/>
            <a:endCxn id="10" idx="3"/>
          </p:cNvCxnSpPr>
          <p:nvPr/>
        </p:nvCxnSpPr>
        <p:spPr>
          <a:xfrm flipH="1">
            <a:off x="6347686" y="3244174"/>
            <a:ext cx="1082157" cy="120248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EEA400-42A1-4839-86BD-1A29F3DCC391}"/>
              </a:ext>
            </a:extLst>
          </p:cNvPr>
          <p:cNvCxnSpPr>
            <a:stCxn id="16" idx="1"/>
            <a:endCxn id="4" idx="3"/>
          </p:cNvCxnSpPr>
          <p:nvPr/>
        </p:nvCxnSpPr>
        <p:spPr>
          <a:xfrm flipH="1" flipV="1">
            <a:off x="6347686" y="233964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8A549C5-E68B-4F0C-ABB1-D44E604326FF}"/>
              </a:ext>
            </a:extLst>
          </p:cNvPr>
          <p:cNvCxnSpPr>
            <a:cxnSpLocks/>
            <a:stCxn id="6" idx="3"/>
            <a:endCxn id="16" idx="1"/>
          </p:cNvCxnSpPr>
          <p:nvPr/>
        </p:nvCxnSpPr>
        <p:spPr>
          <a:xfrm flipV="1">
            <a:off x="6347686" y="254183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FC5FCE2-9589-405E-8EB6-4AAF66AB9C04}"/>
              </a:ext>
            </a:extLst>
          </p:cNvPr>
          <p:cNvCxnSpPr>
            <a:stCxn id="22" idx="1"/>
            <a:endCxn id="12" idx="3"/>
          </p:cNvCxnSpPr>
          <p:nvPr/>
        </p:nvCxnSpPr>
        <p:spPr>
          <a:xfrm flipH="1">
            <a:off x="6347686" y="4658721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9F962FD-1460-4C7C-AA7B-CC87E044AEE9}"/>
              </a:ext>
            </a:extLst>
          </p:cNvPr>
          <p:cNvCxnSpPr>
            <a:stCxn id="20" idx="1"/>
            <a:endCxn id="10" idx="3"/>
          </p:cNvCxnSpPr>
          <p:nvPr/>
        </p:nvCxnSpPr>
        <p:spPr>
          <a:xfrm flipH="1">
            <a:off x="6347686" y="3946514"/>
            <a:ext cx="1082157" cy="500149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BDC1837-A3A9-4696-96BC-E63E4B14D319}"/>
              </a:ext>
            </a:extLst>
          </p:cNvPr>
          <p:cNvCxnSpPr>
            <a:stCxn id="8" idx="3"/>
            <a:endCxn id="20" idx="1"/>
          </p:cNvCxnSpPr>
          <p:nvPr/>
        </p:nvCxnSpPr>
        <p:spPr>
          <a:xfrm>
            <a:off x="6347686" y="3744323"/>
            <a:ext cx="1082157" cy="20219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D0D63048-3ABA-41EE-BF8B-713C39702DD1}"/>
              </a:ext>
            </a:extLst>
          </p:cNvPr>
          <p:cNvCxnSpPr>
            <a:stCxn id="18" idx="1"/>
            <a:endCxn id="4" idx="3"/>
          </p:cNvCxnSpPr>
          <p:nvPr/>
        </p:nvCxnSpPr>
        <p:spPr>
          <a:xfrm flipH="1" flipV="1">
            <a:off x="6347686" y="2339643"/>
            <a:ext cx="1082157" cy="904531"/>
          </a:xfrm>
          <a:prstGeom prst="line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31DF0034-48CF-43C4-BB68-832BDA3644E2}"/>
              </a:ext>
            </a:extLst>
          </p:cNvPr>
          <p:cNvSpPr txBox="1"/>
          <p:nvPr/>
        </p:nvSpPr>
        <p:spPr>
          <a:xfrm>
            <a:off x="9448800" y="2478585"/>
            <a:ext cx="2743200" cy="2839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Key Takeaway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As you build out your channel model using our channel selection advanced tool you will be forced to evaluate selection of channels and rate them in importance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Once you have done the rating you will need to clarify if all the areas under consumption belong to 1 channel or are designed for maximum strategic effect 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Setting a channel priority on how to reach identified end customer will avoid many overlap issues later including grey markets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Same customer many channels , creates a inefficiency of channel resources and in companies where different business go to the channel , its probable that the channel management matrix needs to be relooked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E5D3E-4A20-4819-BBD0-EA132A2CB3C5}"/>
              </a:ext>
            </a:extLst>
          </p:cNvPr>
          <p:cNvSpPr txBox="1"/>
          <p:nvPr/>
        </p:nvSpPr>
        <p:spPr>
          <a:xfrm>
            <a:off x="-1" y="19076"/>
            <a:ext cx="5253719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A4A8B"/>
                </a:solidFill>
                <a:effectLst/>
                <a:uLnTx/>
                <a:uFillTx/>
                <a:latin typeface="Poppins" panose="00000500000000000000" pitchFamily="2" charset="0"/>
                <a:cs typeface="Poppins" panose="00000500000000000000" pitchFamily="2" charset="0"/>
              </a:rPr>
              <a:t>Channel segmentation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2A4A8B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43535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Types of consumption across Channels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A07CC-A6E0-48BD-94B5-65E20CC13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638E35-8F57-43A4-A9E9-DAE504320E3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ounded Rectangular Callout 19">
            <a:extLst>
              <a:ext uri="{FF2B5EF4-FFF2-40B4-BE49-F238E27FC236}">
                <a16:creationId xmlns:a16="http://schemas.microsoft.com/office/drawing/2014/main" id="{4843A80A-52D2-4C21-8548-A6AF1B707150}"/>
              </a:ext>
            </a:extLst>
          </p:cNvPr>
          <p:cNvSpPr/>
          <p:nvPr/>
        </p:nvSpPr>
        <p:spPr bwMode="auto">
          <a:xfrm>
            <a:off x="6349352" y="192653"/>
            <a:ext cx="1966836" cy="616875"/>
          </a:xfrm>
          <a:prstGeom prst="wedgeRoundRectCallout">
            <a:avLst>
              <a:gd name="adj1" fmla="val -24330"/>
              <a:gd name="adj2" fmla="val 282398"/>
              <a:gd name="adj3" fmla="val 16667"/>
            </a:avLst>
          </a:prstGeom>
          <a:solidFill>
            <a:srgbClr val="FFE48F"/>
          </a:solidFill>
          <a:ln>
            <a:noFill/>
            <a:prstDash val="dash"/>
          </a:ln>
        </p:spPr>
        <p:txBody>
          <a:bodyPr wrap="square" lIns="91428" tIns="45715" rIns="91428" bIns="45715" rtlCol="0" anchor="ctr">
            <a:noAutofit/>
          </a:bodyPr>
          <a:lstStyle/>
          <a:p>
            <a:pPr marL="0" marR="0" lvl="0" indent="0" algn="l" defTabSz="10876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Efficiency or Inefficiency ?</a:t>
            </a:r>
          </a:p>
        </p:txBody>
      </p:sp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F1B1D523-B31B-482D-A051-858D930BD9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62" y="150636"/>
            <a:ext cx="1555200" cy="361973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5592AEF7-C46B-C0AB-78FF-7F13B8A0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366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www.upskilpro.com</a:t>
            </a:r>
          </a:p>
        </p:txBody>
      </p:sp>
    </p:spTree>
    <p:extLst>
      <p:ext uri="{BB962C8B-B14F-4D97-AF65-F5344CB8AC3E}">
        <p14:creationId xmlns:p14="http://schemas.microsoft.com/office/powerpoint/2010/main" val="42106295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upskilPR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1B5"/>
      </a:accent1>
      <a:accent2>
        <a:srgbClr val="DB5000"/>
      </a:accent2>
      <a:accent3>
        <a:srgbClr val="EEBA00"/>
      </a:accent3>
      <a:accent4>
        <a:srgbClr val="2A4A8B"/>
      </a:accent4>
      <a:accent5>
        <a:srgbClr val="F8D90F"/>
      </a:accent5>
      <a:accent6>
        <a:srgbClr val="70AD47"/>
      </a:accent6>
      <a:hlink>
        <a:srgbClr val="0563C1"/>
      </a:hlink>
      <a:folHlink>
        <a:srgbClr val="954F72"/>
      </a:folHlink>
    </a:clrScheme>
    <a:fontScheme name="UpskilPRO-2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M - Theme 8 - Light">
    <a:dk1>
      <a:srgbClr val="AAAAAA"/>
    </a:dk1>
    <a:lt1>
      <a:srgbClr val="FFFFFF"/>
    </a:lt1>
    <a:dk2>
      <a:srgbClr val="08204D"/>
    </a:dk2>
    <a:lt2>
      <a:srgbClr val="FFFFFF"/>
    </a:lt2>
    <a:accent1>
      <a:srgbClr val="00B0B5"/>
    </a:accent1>
    <a:accent2>
      <a:srgbClr val="0085A4"/>
    </a:accent2>
    <a:accent3>
      <a:srgbClr val="18526A"/>
    </a:accent3>
    <a:accent4>
      <a:srgbClr val="6488B7"/>
    </a:accent4>
    <a:accent5>
      <a:srgbClr val="495975"/>
    </a:accent5>
    <a:accent6>
      <a:srgbClr val="DDDEDD"/>
    </a:accent6>
    <a:hlink>
      <a:srgbClr val="E54E69"/>
    </a:hlink>
    <a:folHlink>
      <a:srgbClr val="B7C5E1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2727</Words>
  <Application>Microsoft Office PowerPoint</Application>
  <PresentationFormat>Widescreen</PresentationFormat>
  <Paragraphs>630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-apple-system</vt:lpstr>
      <vt:lpstr>Arial</vt:lpstr>
      <vt:lpstr>Calibri</vt:lpstr>
      <vt:lpstr>Calibri Light</vt:lpstr>
      <vt:lpstr>Inter</vt:lpstr>
      <vt:lpstr>Lato</vt:lpstr>
      <vt:lpstr>Lato Light</vt:lpstr>
      <vt:lpstr>Lato Light</vt:lpstr>
      <vt:lpstr>Open Sans Light</vt:lpstr>
      <vt:lpstr>Plato</vt:lpstr>
      <vt:lpstr>Poppins</vt:lpstr>
      <vt:lpstr>Roboto</vt:lpstr>
      <vt:lpstr>Tato</vt:lpstr>
      <vt:lpstr>Office Theme</vt:lpstr>
      <vt:lpstr>1_Office Theme</vt:lpstr>
      <vt:lpstr>7_Office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Sudarshan Chakravarthi</dc:creator>
  <cp:lastModifiedBy>Sudarshan Raman</cp:lastModifiedBy>
  <cp:revision>1</cp:revision>
  <dcterms:created xsi:type="dcterms:W3CDTF">2022-08-17T13:06:16Z</dcterms:created>
  <dcterms:modified xsi:type="dcterms:W3CDTF">2023-07-07T14:07:14Z</dcterms:modified>
</cp:coreProperties>
</file>