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8" r:id="rId4"/>
  </p:sldMasterIdLst>
  <p:notesMasterIdLst>
    <p:notesMasterId r:id="rId25"/>
  </p:notesMasterIdLst>
  <p:sldIdLst>
    <p:sldId id="4795" r:id="rId5"/>
    <p:sldId id="4789" r:id="rId6"/>
    <p:sldId id="4790" r:id="rId7"/>
    <p:sldId id="4792" r:id="rId8"/>
    <p:sldId id="4787" r:id="rId9"/>
    <p:sldId id="4751" r:id="rId10"/>
    <p:sldId id="4793" r:id="rId11"/>
    <p:sldId id="4794" r:id="rId12"/>
    <p:sldId id="4780" r:id="rId13"/>
    <p:sldId id="4763" r:id="rId14"/>
    <p:sldId id="4768" r:id="rId15"/>
    <p:sldId id="4769" r:id="rId16"/>
    <p:sldId id="4770" r:id="rId17"/>
    <p:sldId id="4783" r:id="rId18"/>
    <p:sldId id="4784" r:id="rId19"/>
    <p:sldId id="4785" r:id="rId20"/>
    <p:sldId id="4786" r:id="rId21"/>
    <p:sldId id="4765" r:id="rId22"/>
    <p:sldId id="4781" r:id="rId23"/>
    <p:sldId id="479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422F5D-B016-4BD1-83E7-A32A7395BAD9}" v="12" dt="2024-06-27T10:46:37.4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8" d="100"/>
          <a:sy n="68" d="100"/>
        </p:scale>
        <p:origin x="966" y="66"/>
      </p:cViewPr>
      <p:guideLst/>
    </p:cSldViewPr>
  </p:slideViewPr>
  <p:notesTextViewPr>
    <p:cViewPr>
      <p:scale>
        <a:sx n="1" d="1"/>
        <a:sy n="1" d="1"/>
      </p:scale>
      <p:origin x="0" y="0"/>
    </p:cViewPr>
  </p:notesTextViewPr>
  <p:sorterViewPr>
    <p:cViewPr>
      <p:scale>
        <a:sx n="100" d="100"/>
        <a:sy n="100" d="100"/>
      </p:scale>
      <p:origin x="0" y="-76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darshan Chakravarthi" userId="9632d19e-631d-46a5-9e9a-d9cc496f17d0" providerId="ADAL" clId="{2A422F5D-B016-4BD1-83E7-A32A7395BAD9}"/>
    <pc:docChg chg="custSel addSld delSld modSld sldOrd delMainMaster">
      <pc:chgData name="Sudarshan Chakravarthi" userId="9632d19e-631d-46a5-9e9a-d9cc496f17d0" providerId="ADAL" clId="{2A422F5D-B016-4BD1-83E7-A32A7395BAD9}" dt="2024-06-27T16:31:30.770" v="304" actId="1076"/>
      <pc:docMkLst>
        <pc:docMk/>
      </pc:docMkLst>
      <pc:sldChg chg="del">
        <pc:chgData name="Sudarshan Chakravarthi" userId="9632d19e-631d-46a5-9e9a-d9cc496f17d0" providerId="ADAL" clId="{2A422F5D-B016-4BD1-83E7-A32A7395BAD9}" dt="2024-06-27T10:15:43.416" v="6" actId="47"/>
        <pc:sldMkLst>
          <pc:docMk/>
          <pc:sldMk cId="403671858" sldId="256"/>
        </pc:sldMkLst>
      </pc:sldChg>
      <pc:sldChg chg="modSp mod">
        <pc:chgData name="Sudarshan Chakravarthi" userId="9632d19e-631d-46a5-9e9a-d9cc496f17d0" providerId="ADAL" clId="{2A422F5D-B016-4BD1-83E7-A32A7395BAD9}" dt="2024-06-27T10:35:46.817" v="163" actId="20577"/>
        <pc:sldMkLst>
          <pc:docMk/>
          <pc:sldMk cId="1564507172" sldId="4751"/>
        </pc:sldMkLst>
        <pc:spChg chg="mod">
          <ac:chgData name="Sudarshan Chakravarthi" userId="9632d19e-631d-46a5-9e9a-d9cc496f17d0" providerId="ADAL" clId="{2A422F5D-B016-4BD1-83E7-A32A7395BAD9}" dt="2024-06-27T10:35:46.817" v="163" actId="20577"/>
          <ac:spMkLst>
            <pc:docMk/>
            <pc:sldMk cId="1564507172" sldId="4751"/>
            <ac:spMk id="5" creationId="{C2B3FFD1-347C-E3DD-4D6A-BB447A6CBDBE}"/>
          </ac:spMkLst>
        </pc:spChg>
      </pc:sldChg>
      <pc:sldChg chg="modSp mod">
        <pc:chgData name="Sudarshan Chakravarthi" userId="9632d19e-631d-46a5-9e9a-d9cc496f17d0" providerId="ADAL" clId="{2A422F5D-B016-4BD1-83E7-A32A7395BAD9}" dt="2024-06-27T10:35:28.224" v="160" actId="20577"/>
        <pc:sldMkLst>
          <pc:docMk/>
          <pc:sldMk cId="1176658918" sldId="4787"/>
        </pc:sldMkLst>
        <pc:spChg chg="mod">
          <ac:chgData name="Sudarshan Chakravarthi" userId="9632d19e-631d-46a5-9e9a-d9cc496f17d0" providerId="ADAL" clId="{2A422F5D-B016-4BD1-83E7-A32A7395BAD9}" dt="2024-06-27T10:35:28.224" v="160" actId="20577"/>
          <ac:spMkLst>
            <pc:docMk/>
            <pc:sldMk cId="1176658918" sldId="4787"/>
            <ac:spMk id="16" creationId="{10DDC627-5722-75D3-556D-8DF389C8DE3E}"/>
          </ac:spMkLst>
        </pc:spChg>
      </pc:sldChg>
      <pc:sldChg chg="modSp del mod">
        <pc:chgData name="Sudarshan Chakravarthi" userId="9632d19e-631d-46a5-9e9a-d9cc496f17d0" providerId="ADAL" clId="{2A422F5D-B016-4BD1-83E7-A32A7395BAD9}" dt="2024-06-27T10:46:42.649" v="303" actId="47"/>
        <pc:sldMkLst>
          <pc:docMk/>
          <pc:sldMk cId="2041047100" sldId="4788"/>
        </pc:sldMkLst>
        <pc:spChg chg="mod">
          <ac:chgData name="Sudarshan Chakravarthi" userId="9632d19e-631d-46a5-9e9a-d9cc496f17d0" providerId="ADAL" clId="{2A422F5D-B016-4BD1-83E7-A32A7395BAD9}" dt="2024-06-27T10:15:30.980" v="5" actId="20577"/>
          <ac:spMkLst>
            <pc:docMk/>
            <pc:sldMk cId="2041047100" sldId="4788"/>
            <ac:spMk id="20" creationId="{8CF7F71B-6D98-DA07-C72C-0AB3E6157E5F}"/>
          </ac:spMkLst>
        </pc:spChg>
      </pc:sldChg>
      <pc:sldChg chg="modSp mod">
        <pc:chgData name="Sudarshan Chakravarthi" userId="9632d19e-631d-46a5-9e9a-d9cc496f17d0" providerId="ADAL" clId="{2A422F5D-B016-4BD1-83E7-A32A7395BAD9}" dt="2024-06-27T10:44:48.989" v="294" actId="6549"/>
        <pc:sldMkLst>
          <pc:docMk/>
          <pc:sldMk cId="2435557866" sldId="4790"/>
        </pc:sldMkLst>
        <pc:spChg chg="mod">
          <ac:chgData name="Sudarshan Chakravarthi" userId="9632d19e-631d-46a5-9e9a-d9cc496f17d0" providerId="ADAL" clId="{2A422F5D-B016-4BD1-83E7-A32A7395BAD9}" dt="2024-06-27T10:44:48.989" v="294" actId="6549"/>
          <ac:spMkLst>
            <pc:docMk/>
            <pc:sldMk cId="2435557866" sldId="4790"/>
            <ac:spMk id="2" creationId="{E142BEED-AACD-0534-E6FB-A702BEEE5E2B}"/>
          </ac:spMkLst>
        </pc:spChg>
      </pc:sldChg>
      <pc:sldChg chg="addSp delSp modSp mod">
        <pc:chgData name="Sudarshan Chakravarthi" userId="9632d19e-631d-46a5-9e9a-d9cc496f17d0" providerId="ADAL" clId="{2A422F5D-B016-4BD1-83E7-A32A7395BAD9}" dt="2024-06-27T10:46:22.674" v="301" actId="1076"/>
        <pc:sldMkLst>
          <pc:docMk/>
          <pc:sldMk cId="2128685082" sldId="4791"/>
        </pc:sldMkLst>
        <pc:spChg chg="mod">
          <ac:chgData name="Sudarshan Chakravarthi" userId="9632d19e-631d-46a5-9e9a-d9cc496f17d0" providerId="ADAL" clId="{2A422F5D-B016-4BD1-83E7-A32A7395BAD9}" dt="2024-06-27T10:15:54.886" v="12" actId="20577"/>
          <ac:spMkLst>
            <pc:docMk/>
            <pc:sldMk cId="2128685082" sldId="4791"/>
            <ac:spMk id="20" creationId="{8CF7F71B-6D98-DA07-C72C-0AB3E6157E5F}"/>
          </ac:spMkLst>
        </pc:spChg>
        <pc:graphicFrameChg chg="add del mod modGraphic">
          <ac:chgData name="Sudarshan Chakravarthi" userId="9632d19e-631d-46a5-9e9a-d9cc496f17d0" providerId="ADAL" clId="{2A422F5D-B016-4BD1-83E7-A32A7395BAD9}" dt="2024-06-27T10:22:25.218" v="24" actId="478"/>
          <ac:graphicFrameMkLst>
            <pc:docMk/>
            <pc:sldMk cId="2128685082" sldId="4791"/>
            <ac:graphicFrameMk id="18" creationId="{B770CD96-C2CD-9AFF-3679-EBDDC770900C}"/>
          </ac:graphicFrameMkLst>
        </pc:graphicFrameChg>
        <pc:picChg chg="del">
          <ac:chgData name="Sudarshan Chakravarthi" userId="9632d19e-631d-46a5-9e9a-d9cc496f17d0" providerId="ADAL" clId="{2A422F5D-B016-4BD1-83E7-A32A7395BAD9}" dt="2024-06-27T10:16:06.417" v="13" actId="478"/>
          <ac:picMkLst>
            <pc:docMk/>
            <pc:sldMk cId="2128685082" sldId="4791"/>
            <ac:picMk id="11" creationId="{FB2E1BE4-D0CA-65E3-B24B-E88753D15D24}"/>
          </ac:picMkLst>
        </pc:picChg>
        <pc:picChg chg="add del mod">
          <ac:chgData name="Sudarshan Chakravarthi" userId="9632d19e-631d-46a5-9e9a-d9cc496f17d0" providerId="ADAL" clId="{2A422F5D-B016-4BD1-83E7-A32A7395BAD9}" dt="2024-06-27T10:45:10.298" v="295" actId="478"/>
          <ac:picMkLst>
            <pc:docMk/>
            <pc:sldMk cId="2128685082" sldId="4791"/>
            <ac:picMk id="12" creationId="{2CB1C4B0-984E-6965-953C-818B017978F5}"/>
          </ac:picMkLst>
        </pc:picChg>
        <pc:picChg chg="del">
          <ac:chgData name="Sudarshan Chakravarthi" userId="9632d19e-631d-46a5-9e9a-d9cc496f17d0" providerId="ADAL" clId="{2A422F5D-B016-4BD1-83E7-A32A7395BAD9}" dt="2024-06-27T10:16:06.417" v="13" actId="478"/>
          <ac:picMkLst>
            <pc:docMk/>
            <pc:sldMk cId="2128685082" sldId="4791"/>
            <ac:picMk id="16" creationId="{9F30C835-8E14-EB02-AD5F-891F4C7B4F3C}"/>
          </ac:picMkLst>
        </pc:picChg>
        <pc:picChg chg="add del mod">
          <ac:chgData name="Sudarshan Chakravarthi" userId="9632d19e-631d-46a5-9e9a-d9cc496f17d0" providerId="ADAL" clId="{2A422F5D-B016-4BD1-83E7-A32A7395BAD9}" dt="2024-06-27T10:46:11.888" v="296" actId="478"/>
          <ac:picMkLst>
            <pc:docMk/>
            <pc:sldMk cId="2128685082" sldId="4791"/>
            <ac:picMk id="19" creationId="{F6E934B4-ECB1-99C5-6018-CC886685CDA0}"/>
          </ac:picMkLst>
        </pc:picChg>
        <pc:picChg chg="del">
          <ac:chgData name="Sudarshan Chakravarthi" userId="9632d19e-631d-46a5-9e9a-d9cc496f17d0" providerId="ADAL" clId="{2A422F5D-B016-4BD1-83E7-A32A7395BAD9}" dt="2024-06-27T10:16:06.417" v="13" actId="478"/>
          <ac:picMkLst>
            <pc:docMk/>
            <pc:sldMk cId="2128685082" sldId="4791"/>
            <ac:picMk id="21" creationId="{2C1F45BC-29AC-E6AD-4888-6B4CE84AB1C9}"/>
          </ac:picMkLst>
        </pc:picChg>
        <pc:picChg chg="add mod">
          <ac:chgData name="Sudarshan Chakravarthi" userId="9632d19e-631d-46a5-9e9a-d9cc496f17d0" providerId="ADAL" clId="{2A422F5D-B016-4BD1-83E7-A32A7395BAD9}" dt="2024-06-27T10:46:22.674" v="301" actId="1076"/>
          <ac:picMkLst>
            <pc:docMk/>
            <pc:sldMk cId="2128685082" sldId="4791"/>
            <ac:picMk id="22" creationId="{14C1BD19-604C-458B-DDC6-04BB0F5F0EDA}"/>
          </ac:picMkLst>
        </pc:picChg>
        <pc:picChg chg="add del">
          <ac:chgData name="Sudarshan Chakravarthi" userId="9632d19e-631d-46a5-9e9a-d9cc496f17d0" providerId="ADAL" clId="{2A422F5D-B016-4BD1-83E7-A32A7395BAD9}" dt="2024-06-27T10:17:00.741" v="15" actId="478"/>
          <ac:picMkLst>
            <pc:docMk/>
            <pc:sldMk cId="2128685082" sldId="4791"/>
            <ac:picMk id="1026" creationId="{85801485-B6CD-0015-DED1-C7948D15DF34}"/>
          </ac:picMkLst>
        </pc:picChg>
      </pc:sldChg>
      <pc:sldChg chg="addSp modSp new mod">
        <pc:chgData name="Sudarshan Chakravarthi" userId="9632d19e-631d-46a5-9e9a-d9cc496f17d0" providerId="ADAL" clId="{2A422F5D-B016-4BD1-83E7-A32A7395BAD9}" dt="2024-06-27T16:31:30.770" v="304" actId="1076"/>
        <pc:sldMkLst>
          <pc:docMk/>
          <pc:sldMk cId="1816951609" sldId="4792"/>
        </pc:sldMkLst>
        <pc:spChg chg="add mod">
          <ac:chgData name="Sudarshan Chakravarthi" userId="9632d19e-631d-46a5-9e9a-d9cc496f17d0" providerId="ADAL" clId="{2A422F5D-B016-4BD1-83E7-A32A7395BAD9}" dt="2024-06-27T16:31:30.770" v="304" actId="1076"/>
          <ac:spMkLst>
            <pc:docMk/>
            <pc:sldMk cId="1816951609" sldId="4792"/>
            <ac:spMk id="3" creationId="{65DC427E-90C6-119F-BB01-40C7B79EB96E}"/>
          </ac:spMkLst>
        </pc:spChg>
        <pc:spChg chg="add mod">
          <ac:chgData name="Sudarshan Chakravarthi" userId="9632d19e-631d-46a5-9e9a-d9cc496f17d0" providerId="ADAL" clId="{2A422F5D-B016-4BD1-83E7-A32A7395BAD9}" dt="2024-06-27T10:34:19.486" v="46" actId="20577"/>
          <ac:spMkLst>
            <pc:docMk/>
            <pc:sldMk cId="1816951609" sldId="4792"/>
            <ac:spMk id="4" creationId="{78691CC5-6D04-84AF-728A-1712E1E4CD03}"/>
          </ac:spMkLst>
        </pc:spChg>
      </pc:sldChg>
      <pc:sldChg chg="addSp delSp modSp new mod ord">
        <pc:chgData name="Sudarshan Chakravarthi" userId="9632d19e-631d-46a5-9e9a-d9cc496f17d0" providerId="ADAL" clId="{2A422F5D-B016-4BD1-83E7-A32A7395BAD9}" dt="2024-06-27T10:43:49.195" v="255" actId="403"/>
        <pc:sldMkLst>
          <pc:docMk/>
          <pc:sldMk cId="938676588" sldId="4793"/>
        </pc:sldMkLst>
        <pc:spChg chg="add mod">
          <ac:chgData name="Sudarshan Chakravarthi" userId="9632d19e-631d-46a5-9e9a-d9cc496f17d0" providerId="ADAL" clId="{2A422F5D-B016-4BD1-83E7-A32A7395BAD9}" dt="2024-06-27T10:39:45.438" v="194" actId="1076"/>
          <ac:spMkLst>
            <pc:docMk/>
            <pc:sldMk cId="938676588" sldId="4793"/>
            <ac:spMk id="3" creationId="{3935B7EF-118F-9575-F143-63E87417370F}"/>
          </ac:spMkLst>
        </pc:spChg>
        <pc:spChg chg="add mod">
          <ac:chgData name="Sudarshan Chakravarthi" userId="9632d19e-631d-46a5-9e9a-d9cc496f17d0" providerId="ADAL" clId="{2A422F5D-B016-4BD1-83E7-A32A7395BAD9}" dt="2024-06-27T10:43:49.195" v="255" actId="403"/>
          <ac:spMkLst>
            <pc:docMk/>
            <pc:sldMk cId="938676588" sldId="4793"/>
            <ac:spMk id="5" creationId="{931112A7-47FB-2751-B3E5-0975C54DE953}"/>
          </ac:spMkLst>
        </pc:spChg>
        <pc:spChg chg="add del mod">
          <ac:chgData name="Sudarshan Chakravarthi" userId="9632d19e-631d-46a5-9e9a-d9cc496f17d0" providerId="ADAL" clId="{2A422F5D-B016-4BD1-83E7-A32A7395BAD9}" dt="2024-06-27T10:39:58.873" v="199" actId="21"/>
          <ac:spMkLst>
            <pc:docMk/>
            <pc:sldMk cId="938676588" sldId="4793"/>
            <ac:spMk id="7" creationId="{3BEFE60B-4AA6-DF8C-40E4-2BCEFD3F0E4F}"/>
          </ac:spMkLst>
        </pc:spChg>
        <pc:spChg chg="add mod">
          <ac:chgData name="Sudarshan Chakravarthi" userId="9632d19e-631d-46a5-9e9a-d9cc496f17d0" providerId="ADAL" clId="{2A422F5D-B016-4BD1-83E7-A32A7395BAD9}" dt="2024-06-27T10:43:36.183" v="253"/>
          <ac:spMkLst>
            <pc:docMk/>
            <pc:sldMk cId="938676588" sldId="4793"/>
            <ac:spMk id="9" creationId="{6B82DDCB-D5C7-08AF-A3E3-39926E987B33}"/>
          </ac:spMkLst>
        </pc:spChg>
        <pc:spChg chg="add mod">
          <ac:chgData name="Sudarshan Chakravarthi" userId="9632d19e-631d-46a5-9e9a-d9cc496f17d0" providerId="ADAL" clId="{2A422F5D-B016-4BD1-83E7-A32A7395BAD9}" dt="2024-06-27T10:43:36.183" v="253"/>
          <ac:spMkLst>
            <pc:docMk/>
            <pc:sldMk cId="938676588" sldId="4793"/>
            <ac:spMk id="10" creationId="{7CD20A06-DE34-3547-50C1-378C9340D511}"/>
          </ac:spMkLst>
        </pc:spChg>
        <pc:picChg chg="add mod">
          <ac:chgData name="Sudarshan Chakravarthi" userId="9632d19e-631d-46a5-9e9a-d9cc496f17d0" providerId="ADAL" clId="{2A422F5D-B016-4BD1-83E7-A32A7395BAD9}" dt="2024-06-27T10:43:36.183" v="253"/>
          <ac:picMkLst>
            <pc:docMk/>
            <pc:sldMk cId="938676588" sldId="4793"/>
            <ac:picMk id="8" creationId="{E27CFB62-5442-8087-6CA9-BA17EDE0DFBB}"/>
          </ac:picMkLst>
        </pc:picChg>
      </pc:sldChg>
      <pc:sldChg chg="addSp modSp new mod">
        <pc:chgData name="Sudarshan Chakravarthi" userId="9632d19e-631d-46a5-9e9a-d9cc496f17d0" providerId="ADAL" clId="{2A422F5D-B016-4BD1-83E7-A32A7395BAD9}" dt="2024-06-27T10:43:34.745" v="252"/>
        <pc:sldMkLst>
          <pc:docMk/>
          <pc:sldMk cId="2980706194" sldId="4794"/>
        </pc:sldMkLst>
        <pc:spChg chg="add mod">
          <ac:chgData name="Sudarshan Chakravarthi" userId="9632d19e-631d-46a5-9e9a-d9cc496f17d0" providerId="ADAL" clId="{2A422F5D-B016-4BD1-83E7-A32A7395BAD9}" dt="2024-06-27T10:43:03.629" v="248" actId="1076"/>
          <ac:spMkLst>
            <pc:docMk/>
            <pc:sldMk cId="2980706194" sldId="4794"/>
            <ac:spMk id="3" creationId="{54030269-FCCC-B51F-6B62-FFDE031FC404}"/>
          </ac:spMkLst>
        </pc:spChg>
        <pc:spChg chg="add mod">
          <ac:chgData name="Sudarshan Chakravarthi" userId="9632d19e-631d-46a5-9e9a-d9cc496f17d0" providerId="ADAL" clId="{2A422F5D-B016-4BD1-83E7-A32A7395BAD9}" dt="2024-06-27T10:43:08.346" v="250" actId="1076"/>
          <ac:spMkLst>
            <pc:docMk/>
            <pc:sldMk cId="2980706194" sldId="4794"/>
            <ac:spMk id="5" creationId="{4D73AAAC-0AD7-516E-738F-3CEA44F3AE12}"/>
          </ac:spMkLst>
        </pc:spChg>
        <pc:spChg chg="add mod">
          <ac:chgData name="Sudarshan Chakravarthi" userId="9632d19e-631d-46a5-9e9a-d9cc496f17d0" providerId="ADAL" clId="{2A422F5D-B016-4BD1-83E7-A32A7395BAD9}" dt="2024-06-27T10:43:12.307" v="251" actId="1076"/>
          <ac:spMkLst>
            <pc:docMk/>
            <pc:sldMk cId="2980706194" sldId="4794"/>
            <ac:spMk id="7" creationId="{3BEFE60B-4AA6-DF8C-40E4-2BCEFD3F0E4F}"/>
          </ac:spMkLst>
        </pc:spChg>
        <pc:spChg chg="add mod">
          <ac:chgData name="Sudarshan Chakravarthi" userId="9632d19e-631d-46a5-9e9a-d9cc496f17d0" providerId="ADAL" clId="{2A422F5D-B016-4BD1-83E7-A32A7395BAD9}" dt="2024-06-27T10:43:06.696" v="249" actId="1076"/>
          <ac:spMkLst>
            <pc:docMk/>
            <pc:sldMk cId="2980706194" sldId="4794"/>
            <ac:spMk id="8" creationId="{52A63921-E249-05DC-6355-85991CDA4EE6}"/>
          </ac:spMkLst>
        </pc:spChg>
        <pc:spChg chg="add mod">
          <ac:chgData name="Sudarshan Chakravarthi" userId="9632d19e-631d-46a5-9e9a-d9cc496f17d0" providerId="ADAL" clId="{2A422F5D-B016-4BD1-83E7-A32A7395BAD9}" dt="2024-06-27T10:43:34.745" v="252"/>
          <ac:spMkLst>
            <pc:docMk/>
            <pc:sldMk cId="2980706194" sldId="4794"/>
            <ac:spMk id="10" creationId="{5FFA76D8-5B88-50A4-C5FE-A7A66414CC34}"/>
          </ac:spMkLst>
        </pc:spChg>
        <pc:spChg chg="add mod">
          <ac:chgData name="Sudarshan Chakravarthi" userId="9632d19e-631d-46a5-9e9a-d9cc496f17d0" providerId="ADAL" clId="{2A422F5D-B016-4BD1-83E7-A32A7395BAD9}" dt="2024-06-27T10:43:34.745" v="252"/>
          <ac:spMkLst>
            <pc:docMk/>
            <pc:sldMk cId="2980706194" sldId="4794"/>
            <ac:spMk id="11" creationId="{4D2678C7-CF02-457E-C6C9-1EDC61108751}"/>
          </ac:spMkLst>
        </pc:spChg>
        <pc:picChg chg="add mod">
          <ac:chgData name="Sudarshan Chakravarthi" userId="9632d19e-631d-46a5-9e9a-d9cc496f17d0" providerId="ADAL" clId="{2A422F5D-B016-4BD1-83E7-A32A7395BAD9}" dt="2024-06-27T10:43:34.745" v="252"/>
          <ac:picMkLst>
            <pc:docMk/>
            <pc:sldMk cId="2980706194" sldId="4794"/>
            <ac:picMk id="9" creationId="{440F132E-5809-0E91-FE3C-58E40C96CF55}"/>
          </ac:picMkLst>
        </pc:picChg>
      </pc:sldChg>
      <pc:sldChg chg="add">
        <pc:chgData name="Sudarshan Chakravarthi" userId="9632d19e-631d-46a5-9e9a-d9cc496f17d0" providerId="ADAL" clId="{2A422F5D-B016-4BD1-83E7-A32A7395BAD9}" dt="2024-06-27T10:46:37.432" v="302"/>
        <pc:sldMkLst>
          <pc:docMk/>
          <pc:sldMk cId="2180399998" sldId="4795"/>
        </pc:sldMkLst>
      </pc:sldChg>
      <pc:sldMasterChg chg="del delSldLayout">
        <pc:chgData name="Sudarshan Chakravarthi" userId="9632d19e-631d-46a5-9e9a-d9cc496f17d0" providerId="ADAL" clId="{2A422F5D-B016-4BD1-83E7-A32A7395BAD9}" dt="2024-06-27T10:15:43.416" v="6" actId="47"/>
        <pc:sldMasterMkLst>
          <pc:docMk/>
          <pc:sldMasterMk cId="1720859010" sldId="2147483648"/>
        </pc:sldMasterMkLst>
        <pc:sldLayoutChg chg="del">
          <pc:chgData name="Sudarshan Chakravarthi" userId="9632d19e-631d-46a5-9e9a-d9cc496f17d0" providerId="ADAL" clId="{2A422F5D-B016-4BD1-83E7-A32A7395BAD9}" dt="2024-06-27T10:15:43.416" v="6" actId="47"/>
          <pc:sldLayoutMkLst>
            <pc:docMk/>
            <pc:sldMasterMk cId="1720859010" sldId="2147483648"/>
            <pc:sldLayoutMk cId="3604140982" sldId="2147483649"/>
          </pc:sldLayoutMkLst>
        </pc:sldLayoutChg>
        <pc:sldLayoutChg chg="del">
          <pc:chgData name="Sudarshan Chakravarthi" userId="9632d19e-631d-46a5-9e9a-d9cc496f17d0" providerId="ADAL" clId="{2A422F5D-B016-4BD1-83E7-A32A7395BAD9}" dt="2024-06-27T10:15:43.416" v="6" actId="47"/>
          <pc:sldLayoutMkLst>
            <pc:docMk/>
            <pc:sldMasterMk cId="1720859010" sldId="2147483648"/>
            <pc:sldLayoutMk cId="2693249859" sldId="2147483650"/>
          </pc:sldLayoutMkLst>
        </pc:sldLayoutChg>
        <pc:sldLayoutChg chg="del">
          <pc:chgData name="Sudarshan Chakravarthi" userId="9632d19e-631d-46a5-9e9a-d9cc496f17d0" providerId="ADAL" clId="{2A422F5D-B016-4BD1-83E7-A32A7395BAD9}" dt="2024-06-27T10:15:43.416" v="6" actId="47"/>
          <pc:sldLayoutMkLst>
            <pc:docMk/>
            <pc:sldMasterMk cId="1720859010" sldId="2147483648"/>
            <pc:sldLayoutMk cId="129316947" sldId="2147483651"/>
          </pc:sldLayoutMkLst>
        </pc:sldLayoutChg>
        <pc:sldLayoutChg chg="del">
          <pc:chgData name="Sudarshan Chakravarthi" userId="9632d19e-631d-46a5-9e9a-d9cc496f17d0" providerId="ADAL" clId="{2A422F5D-B016-4BD1-83E7-A32A7395BAD9}" dt="2024-06-27T10:15:43.416" v="6" actId="47"/>
          <pc:sldLayoutMkLst>
            <pc:docMk/>
            <pc:sldMasterMk cId="1720859010" sldId="2147483648"/>
            <pc:sldLayoutMk cId="2068892995" sldId="2147483652"/>
          </pc:sldLayoutMkLst>
        </pc:sldLayoutChg>
        <pc:sldLayoutChg chg="del">
          <pc:chgData name="Sudarshan Chakravarthi" userId="9632d19e-631d-46a5-9e9a-d9cc496f17d0" providerId="ADAL" clId="{2A422F5D-B016-4BD1-83E7-A32A7395BAD9}" dt="2024-06-27T10:15:43.416" v="6" actId="47"/>
          <pc:sldLayoutMkLst>
            <pc:docMk/>
            <pc:sldMasterMk cId="1720859010" sldId="2147483648"/>
            <pc:sldLayoutMk cId="2653634152" sldId="2147483653"/>
          </pc:sldLayoutMkLst>
        </pc:sldLayoutChg>
        <pc:sldLayoutChg chg="del">
          <pc:chgData name="Sudarshan Chakravarthi" userId="9632d19e-631d-46a5-9e9a-d9cc496f17d0" providerId="ADAL" clId="{2A422F5D-B016-4BD1-83E7-A32A7395BAD9}" dt="2024-06-27T10:15:43.416" v="6" actId="47"/>
          <pc:sldLayoutMkLst>
            <pc:docMk/>
            <pc:sldMasterMk cId="1720859010" sldId="2147483648"/>
            <pc:sldLayoutMk cId="537509337" sldId="2147483654"/>
          </pc:sldLayoutMkLst>
        </pc:sldLayoutChg>
        <pc:sldLayoutChg chg="del">
          <pc:chgData name="Sudarshan Chakravarthi" userId="9632d19e-631d-46a5-9e9a-d9cc496f17d0" providerId="ADAL" clId="{2A422F5D-B016-4BD1-83E7-A32A7395BAD9}" dt="2024-06-27T10:15:43.416" v="6" actId="47"/>
          <pc:sldLayoutMkLst>
            <pc:docMk/>
            <pc:sldMasterMk cId="1720859010" sldId="2147483648"/>
            <pc:sldLayoutMk cId="2806786043" sldId="2147483655"/>
          </pc:sldLayoutMkLst>
        </pc:sldLayoutChg>
        <pc:sldLayoutChg chg="del">
          <pc:chgData name="Sudarshan Chakravarthi" userId="9632d19e-631d-46a5-9e9a-d9cc496f17d0" providerId="ADAL" clId="{2A422F5D-B016-4BD1-83E7-A32A7395BAD9}" dt="2024-06-27T10:15:43.416" v="6" actId="47"/>
          <pc:sldLayoutMkLst>
            <pc:docMk/>
            <pc:sldMasterMk cId="1720859010" sldId="2147483648"/>
            <pc:sldLayoutMk cId="900351696" sldId="2147483656"/>
          </pc:sldLayoutMkLst>
        </pc:sldLayoutChg>
        <pc:sldLayoutChg chg="del">
          <pc:chgData name="Sudarshan Chakravarthi" userId="9632d19e-631d-46a5-9e9a-d9cc496f17d0" providerId="ADAL" clId="{2A422F5D-B016-4BD1-83E7-A32A7395BAD9}" dt="2024-06-27T10:15:43.416" v="6" actId="47"/>
          <pc:sldLayoutMkLst>
            <pc:docMk/>
            <pc:sldMasterMk cId="1720859010" sldId="2147483648"/>
            <pc:sldLayoutMk cId="125527906" sldId="2147483657"/>
          </pc:sldLayoutMkLst>
        </pc:sldLayoutChg>
        <pc:sldLayoutChg chg="del">
          <pc:chgData name="Sudarshan Chakravarthi" userId="9632d19e-631d-46a5-9e9a-d9cc496f17d0" providerId="ADAL" clId="{2A422F5D-B016-4BD1-83E7-A32A7395BAD9}" dt="2024-06-27T10:15:43.416" v="6" actId="47"/>
          <pc:sldLayoutMkLst>
            <pc:docMk/>
            <pc:sldMasterMk cId="1720859010" sldId="2147483648"/>
            <pc:sldLayoutMk cId="2418763892" sldId="2147483658"/>
          </pc:sldLayoutMkLst>
        </pc:sldLayoutChg>
        <pc:sldLayoutChg chg="del">
          <pc:chgData name="Sudarshan Chakravarthi" userId="9632d19e-631d-46a5-9e9a-d9cc496f17d0" providerId="ADAL" clId="{2A422F5D-B016-4BD1-83E7-A32A7395BAD9}" dt="2024-06-27T10:15:43.416" v="6" actId="47"/>
          <pc:sldLayoutMkLst>
            <pc:docMk/>
            <pc:sldMasterMk cId="1720859010" sldId="2147483648"/>
            <pc:sldLayoutMk cId="2051823002" sldId="214748365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01D2BC-D602-4148-9F3C-83B709122C1E}" type="datetimeFigureOut">
              <a:rPr lang="en-US" smtClean="0"/>
              <a:t>6/27/2024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0A5A58-6FF3-4EDD-890A-82890235D8A3}" type="slidenum">
              <a:rPr lang="en-US" smtClean="0"/>
              <a:t>‹#›</a:t>
            </a:fld>
            <a:endParaRPr lang="en-US"/>
          </a:p>
        </p:txBody>
      </p:sp>
    </p:spTree>
    <p:extLst>
      <p:ext uri="{BB962C8B-B14F-4D97-AF65-F5344CB8AC3E}">
        <p14:creationId xmlns:p14="http://schemas.microsoft.com/office/powerpoint/2010/main" val="1028091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C188CBF-8BB1-4BBD-AAF8-34F6A3DEB39D}" type="slidenum">
              <a:rPr kumimoji="0" lang="en-AE"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AE"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329171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C188CBF-8BB1-4BBD-AAF8-34F6A3DEB39D}" type="slidenum">
              <a:rPr kumimoji="0" lang="en-AE"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AE"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287999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37E92-F82E-1165-3741-D4256F97882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37DC60A-6D6D-457D-B396-E9363832EE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E8E908B-7C88-E254-BA4B-F0806CC9EEF1}"/>
              </a:ext>
            </a:extLst>
          </p:cNvPr>
          <p:cNvSpPr>
            <a:spLocks noGrp="1"/>
          </p:cNvSpPr>
          <p:nvPr>
            <p:ph type="dt" sz="half" idx="10"/>
          </p:nvPr>
        </p:nvSpPr>
        <p:spPr/>
        <p:txBody>
          <a:bodyPr/>
          <a:lstStyle/>
          <a:p>
            <a:fld id="{BF7906EF-1D3D-4B43-97BC-62BDD3AB6FFF}" type="datetimeFigureOut">
              <a:rPr lang="en-GB" smtClean="0"/>
              <a:t>27/06/2024</a:t>
            </a:fld>
            <a:endParaRPr lang="en-GB"/>
          </a:p>
        </p:txBody>
      </p:sp>
      <p:sp>
        <p:nvSpPr>
          <p:cNvPr id="5" name="Footer Placeholder 4">
            <a:extLst>
              <a:ext uri="{FF2B5EF4-FFF2-40B4-BE49-F238E27FC236}">
                <a16:creationId xmlns:a16="http://schemas.microsoft.com/office/drawing/2014/main" id="{D52D5E68-139D-27FC-DDD8-647795BD9A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11D228-B276-8251-36B9-13F55FC879EC}"/>
              </a:ext>
            </a:extLst>
          </p:cNvPr>
          <p:cNvSpPr>
            <a:spLocks noGrp="1"/>
          </p:cNvSpPr>
          <p:nvPr>
            <p:ph type="sldNum" sz="quarter" idx="12"/>
          </p:nvPr>
        </p:nvSpPr>
        <p:spPr/>
        <p:txBody>
          <a:bodyPr/>
          <a:lstStyle/>
          <a:p>
            <a:fld id="{A8707196-C5B1-4FAA-AF3D-E319BB75E90C}" type="slidenum">
              <a:rPr lang="en-GB" smtClean="0"/>
              <a:t>‹#›</a:t>
            </a:fld>
            <a:endParaRPr lang="en-GB"/>
          </a:p>
        </p:txBody>
      </p:sp>
    </p:spTree>
    <p:extLst>
      <p:ext uri="{BB962C8B-B14F-4D97-AF65-F5344CB8AC3E}">
        <p14:creationId xmlns:p14="http://schemas.microsoft.com/office/powerpoint/2010/main" val="2619361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3CDE8-7615-2B63-99C1-C5C7C3F4904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15AEADF-7555-1870-0437-46DC551CBF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886D1F-9A1C-60D0-270B-0A3F9EEFE21D}"/>
              </a:ext>
            </a:extLst>
          </p:cNvPr>
          <p:cNvSpPr>
            <a:spLocks noGrp="1"/>
          </p:cNvSpPr>
          <p:nvPr>
            <p:ph type="dt" sz="half" idx="10"/>
          </p:nvPr>
        </p:nvSpPr>
        <p:spPr/>
        <p:txBody>
          <a:bodyPr/>
          <a:lstStyle/>
          <a:p>
            <a:fld id="{BF7906EF-1D3D-4B43-97BC-62BDD3AB6FFF}" type="datetimeFigureOut">
              <a:rPr lang="en-GB" smtClean="0"/>
              <a:t>27/06/2024</a:t>
            </a:fld>
            <a:endParaRPr lang="en-GB"/>
          </a:p>
        </p:txBody>
      </p:sp>
      <p:sp>
        <p:nvSpPr>
          <p:cNvPr id="5" name="Footer Placeholder 4">
            <a:extLst>
              <a:ext uri="{FF2B5EF4-FFF2-40B4-BE49-F238E27FC236}">
                <a16:creationId xmlns:a16="http://schemas.microsoft.com/office/drawing/2014/main" id="{16B3F278-4F10-E465-045A-5CB1C7686B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DE1C36A-B0B0-1A43-977B-EEBAE0288350}"/>
              </a:ext>
            </a:extLst>
          </p:cNvPr>
          <p:cNvSpPr>
            <a:spLocks noGrp="1"/>
          </p:cNvSpPr>
          <p:nvPr>
            <p:ph type="sldNum" sz="quarter" idx="12"/>
          </p:nvPr>
        </p:nvSpPr>
        <p:spPr/>
        <p:txBody>
          <a:bodyPr/>
          <a:lstStyle/>
          <a:p>
            <a:fld id="{A8707196-C5B1-4FAA-AF3D-E319BB75E90C}" type="slidenum">
              <a:rPr lang="en-GB" smtClean="0"/>
              <a:t>‹#›</a:t>
            </a:fld>
            <a:endParaRPr lang="en-GB"/>
          </a:p>
        </p:txBody>
      </p:sp>
    </p:spTree>
    <p:extLst>
      <p:ext uri="{BB962C8B-B14F-4D97-AF65-F5344CB8AC3E}">
        <p14:creationId xmlns:p14="http://schemas.microsoft.com/office/powerpoint/2010/main" val="3355125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B4D4B2-38A4-DF88-35E2-ACD7BC2266E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139CBA8-CBDE-EC7C-0643-DB6DED5A86B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E52F81-9634-8504-C5E1-0916C8C0F636}"/>
              </a:ext>
            </a:extLst>
          </p:cNvPr>
          <p:cNvSpPr>
            <a:spLocks noGrp="1"/>
          </p:cNvSpPr>
          <p:nvPr>
            <p:ph type="dt" sz="half" idx="10"/>
          </p:nvPr>
        </p:nvSpPr>
        <p:spPr/>
        <p:txBody>
          <a:bodyPr/>
          <a:lstStyle/>
          <a:p>
            <a:fld id="{BF7906EF-1D3D-4B43-97BC-62BDD3AB6FFF}" type="datetimeFigureOut">
              <a:rPr lang="en-GB" smtClean="0"/>
              <a:t>27/06/2024</a:t>
            </a:fld>
            <a:endParaRPr lang="en-GB"/>
          </a:p>
        </p:txBody>
      </p:sp>
      <p:sp>
        <p:nvSpPr>
          <p:cNvPr id="5" name="Footer Placeholder 4">
            <a:extLst>
              <a:ext uri="{FF2B5EF4-FFF2-40B4-BE49-F238E27FC236}">
                <a16:creationId xmlns:a16="http://schemas.microsoft.com/office/drawing/2014/main" id="{207D3FB0-D89E-3178-578F-11A6DED7AA8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712932-F51E-217E-41E9-5FECC00DC3EB}"/>
              </a:ext>
            </a:extLst>
          </p:cNvPr>
          <p:cNvSpPr>
            <a:spLocks noGrp="1"/>
          </p:cNvSpPr>
          <p:nvPr>
            <p:ph type="sldNum" sz="quarter" idx="12"/>
          </p:nvPr>
        </p:nvSpPr>
        <p:spPr/>
        <p:txBody>
          <a:bodyPr/>
          <a:lstStyle/>
          <a:p>
            <a:fld id="{A8707196-C5B1-4FAA-AF3D-E319BB75E90C}" type="slidenum">
              <a:rPr lang="en-GB" smtClean="0"/>
              <a:t>‹#›</a:t>
            </a:fld>
            <a:endParaRPr lang="en-GB"/>
          </a:p>
        </p:txBody>
      </p:sp>
    </p:spTree>
    <p:extLst>
      <p:ext uri="{BB962C8B-B14F-4D97-AF65-F5344CB8AC3E}">
        <p14:creationId xmlns:p14="http://schemas.microsoft.com/office/powerpoint/2010/main" val="2287367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67DD-F73F-CAE5-F325-3F6006374AF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D2D63D3-AA72-389A-4ED6-9E767602D7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8DD0AF-5A66-AB1A-3A94-4046D46AF3B8}"/>
              </a:ext>
            </a:extLst>
          </p:cNvPr>
          <p:cNvSpPr>
            <a:spLocks noGrp="1"/>
          </p:cNvSpPr>
          <p:nvPr>
            <p:ph type="dt" sz="half" idx="10"/>
          </p:nvPr>
        </p:nvSpPr>
        <p:spPr/>
        <p:txBody>
          <a:bodyPr/>
          <a:lstStyle/>
          <a:p>
            <a:fld id="{4610F6F6-52F1-4BDD-928D-84928DA9612C}" type="datetimeFigureOut">
              <a:rPr lang="en-GB" smtClean="0"/>
              <a:t>27/06/2024</a:t>
            </a:fld>
            <a:endParaRPr lang="en-GB"/>
          </a:p>
        </p:txBody>
      </p:sp>
      <p:sp>
        <p:nvSpPr>
          <p:cNvPr id="5" name="Footer Placeholder 4">
            <a:extLst>
              <a:ext uri="{FF2B5EF4-FFF2-40B4-BE49-F238E27FC236}">
                <a16:creationId xmlns:a16="http://schemas.microsoft.com/office/drawing/2014/main" id="{AF1FCE6F-0ACB-7A70-1941-CB30BA8178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75BFF0-EE3D-39F3-4F56-A6939C3AFDA9}"/>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36283540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56946-9B08-9C4A-69AC-5F407ADB81D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7B2CAE8-EF22-92A1-0AD1-8612F7C6E9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AE40AB0-BC3E-DF50-ADB0-C680F160E6FA}"/>
              </a:ext>
            </a:extLst>
          </p:cNvPr>
          <p:cNvSpPr>
            <a:spLocks noGrp="1"/>
          </p:cNvSpPr>
          <p:nvPr>
            <p:ph type="dt" sz="half" idx="10"/>
          </p:nvPr>
        </p:nvSpPr>
        <p:spPr/>
        <p:txBody>
          <a:bodyPr/>
          <a:lstStyle/>
          <a:p>
            <a:fld id="{4610F6F6-52F1-4BDD-928D-84928DA9612C}" type="datetimeFigureOut">
              <a:rPr lang="en-GB" smtClean="0"/>
              <a:t>27/06/2024</a:t>
            </a:fld>
            <a:endParaRPr lang="en-GB"/>
          </a:p>
        </p:txBody>
      </p:sp>
      <p:sp>
        <p:nvSpPr>
          <p:cNvPr id="5" name="Footer Placeholder 4">
            <a:extLst>
              <a:ext uri="{FF2B5EF4-FFF2-40B4-BE49-F238E27FC236}">
                <a16:creationId xmlns:a16="http://schemas.microsoft.com/office/drawing/2014/main" id="{D554C201-C3C8-989E-1177-6B970AA160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F527D8-BE55-F8A0-72CD-3BD30B74975D}"/>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4000707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7355A-913B-2387-09AA-F0FD913213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A8E49ED-D81A-99E5-10F7-9A99D26E31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7EAC30-4686-79E8-3040-4AA953DFACF7}"/>
              </a:ext>
            </a:extLst>
          </p:cNvPr>
          <p:cNvSpPr>
            <a:spLocks noGrp="1"/>
          </p:cNvSpPr>
          <p:nvPr>
            <p:ph type="dt" sz="half" idx="10"/>
          </p:nvPr>
        </p:nvSpPr>
        <p:spPr/>
        <p:txBody>
          <a:bodyPr/>
          <a:lstStyle/>
          <a:p>
            <a:fld id="{4610F6F6-52F1-4BDD-928D-84928DA9612C}" type="datetimeFigureOut">
              <a:rPr lang="en-GB" smtClean="0"/>
              <a:t>27/06/2024</a:t>
            </a:fld>
            <a:endParaRPr lang="en-GB"/>
          </a:p>
        </p:txBody>
      </p:sp>
      <p:sp>
        <p:nvSpPr>
          <p:cNvPr id="5" name="Footer Placeholder 4">
            <a:extLst>
              <a:ext uri="{FF2B5EF4-FFF2-40B4-BE49-F238E27FC236}">
                <a16:creationId xmlns:a16="http://schemas.microsoft.com/office/drawing/2014/main" id="{50D3B583-AA79-662A-1815-399BD4ADE1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1513CD-D500-234C-6252-7E045808EBB3}"/>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17756528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16B76-0F50-4D2F-4DA9-A06854D9442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0D2E1D-BF93-B365-B991-353210E75DB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10FF946-5974-1379-52C7-5E197C587F4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00E551B-A662-722E-CFD7-E62F111E9CF0}"/>
              </a:ext>
            </a:extLst>
          </p:cNvPr>
          <p:cNvSpPr>
            <a:spLocks noGrp="1"/>
          </p:cNvSpPr>
          <p:nvPr>
            <p:ph type="dt" sz="half" idx="10"/>
          </p:nvPr>
        </p:nvSpPr>
        <p:spPr/>
        <p:txBody>
          <a:bodyPr/>
          <a:lstStyle/>
          <a:p>
            <a:fld id="{4610F6F6-52F1-4BDD-928D-84928DA9612C}" type="datetimeFigureOut">
              <a:rPr lang="en-GB" smtClean="0"/>
              <a:t>27/06/2024</a:t>
            </a:fld>
            <a:endParaRPr lang="en-GB"/>
          </a:p>
        </p:txBody>
      </p:sp>
      <p:sp>
        <p:nvSpPr>
          <p:cNvPr id="6" name="Footer Placeholder 5">
            <a:extLst>
              <a:ext uri="{FF2B5EF4-FFF2-40B4-BE49-F238E27FC236}">
                <a16:creationId xmlns:a16="http://schemas.microsoft.com/office/drawing/2014/main" id="{E91AA349-0BC9-1221-1764-FADB29104B1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74BA6B4-4C97-35DE-432B-5607FBCCBB81}"/>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595006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E0ED3-D493-C3DB-532A-39ED90D283E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B364F44-5B11-F53F-8DAC-9F34D584AF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B13A68-EFCE-54D4-07C2-A727B4AE57F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04966FB-0E95-EC49-A163-60175D2321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EFDBF4-D87D-5C9F-19C4-D666C161105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1638874-DAC4-6C61-C947-AD9774C7A073}"/>
              </a:ext>
            </a:extLst>
          </p:cNvPr>
          <p:cNvSpPr>
            <a:spLocks noGrp="1"/>
          </p:cNvSpPr>
          <p:nvPr>
            <p:ph type="dt" sz="half" idx="10"/>
          </p:nvPr>
        </p:nvSpPr>
        <p:spPr/>
        <p:txBody>
          <a:bodyPr/>
          <a:lstStyle/>
          <a:p>
            <a:fld id="{4610F6F6-52F1-4BDD-928D-84928DA9612C}" type="datetimeFigureOut">
              <a:rPr lang="en-GB" smtClean="0"/>
              <a:t>27/06/2024</a:t>
            </a:fld>
            <a:endParaRPr lang="en-GB"/>
          </a:p>
        </p:txBody>
      </p:sp>
      <p:sp>
        <p:nvSpPr>
          <p:cNvPr id="8" name="Footer Placeholder 7">
            <a:extLst>
              <a:ext uri="{FF2B5EF4-FFF2-40B4-BE49-F238E27FC236}">
                <a16:creationId xmlns:a16="http://schemas.microsoft.com/office/drawing/2014/main" id="{96F8607D-3FE7-1DB1-97B1-0E9700A21EE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E23A4CC-E926-E7C8-D3E1-5799C22F40FF}"/>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28795025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7437E-132E-CC88-1B68-4639DA12A53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BACED2E-97A6-2832-A35C-03BF3E23CA02}"/>
              </a:ext>
            </a:extLst>
          </p:cNvPr>
          <p:cNvSpPr>
            <a:spLocks noGrp="1"/>
          </p:cNvSpPr>
          <p:nvPr>
            <p:ph type="dt" sz="half" idx="10"/>
          </p:nvPr>
        </p:nvSpPr>
        <p:spPr/>
        <p:txBody>
          <a:bodyPr/>
          <a:lstStyle/>
          <a:p>
            <a:fld id="{4610F6F6-52F1-4BDD-928D-84928DA9612C}" type="datetimeFigureOut">
              <a:rPr lang="en-GB" smtClean="0"/>
              <a:t>27/06/2024</a:t>
            </a:fld>
            <a:endParaRPr lang="en-GB"/>
          </a:p>
        </p:txBody>
      </p:sp>
      <p:sp>
        <p:nvSpPr>
          <p:cNvPr id="4" name="Footer Placeholder 3">
            <a:extLst>
              <a:ext uri="{FF2B5EF4-FFF2-40B4-BE49-F238E27FC236}">
                <a16:creationId xmlns:a16="http://schemas.microsoft.com/office/drawing/2014/main" id="{E30BD27F-6B42-0D77-9BEF-87F9B4A66EC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873083F-4BAE-1158-0303-353BD4FEE18D}"/>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8340277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4A496C-79B2-EFAB-DD2C-E3B80D076CBD}"/>
              </a:ext>
            </a:extLst>
          </p:cNvPr>
          <p:cNvSpPr>
            <a:spLocks noGrp="1"/>
          </p:cNvSpPr>
          <p:nvPr>
            <p:ph type="dt" sz="half" idx="10"/>
          </p:nvPr>
        </p:nvSpPr>
        <p:spPr/>
        <p:txBody>
          <a:bodyPr/>
          <a:lstStyle/>
          <a:p>
            <a:fld id="{4610F6F6-52F1-4BDD-928D-84928DA9612C}" type="datetimeFigureOut">
              <a:rPr lang="en-GB" smtClean="0"/>
              <a:t>27/06/2024</a:t>
            </a:fld>
            <a:endParaRPr lang="en-GB"/>
          </a:p>
        </p:txBody>
      </p:sp>
      <p:sp>
        <p:nvSpPr>
          <p:cNvPr id="3" name="Footer Placeholder 2">
            <a:extLst>
              <a:ext uri="{FF2B5EF4-FFF2-40B4-BE49-F238E27FC236}">
                <a16:creationId xmlns:a16="http://schemas.microsoft.com/office/drawing/2014/main" id="{9DBDF779-298B-FAA7-AE29-755DF0C9C43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AA7C315-AC97-8A11-720E-342C8424B1AE}"/>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20249540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CA902-1304-B98A-3676-C49BFD79E8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3EA31ED-7586-1178-86D1-B0AA8B286E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B3F05A1-798F-5117-E008-E405447A40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C77961-4AD2-FA8D-6C9D-BDD18960C3C8}"/>
              </a:ext>
            </a:extLst>
          </p:cNvPr>
          <p:cNvSpPr>
            <a:spLocks noGrp="1"/>
          </p:cNvSpPr>
          <p:nvPr>
            <p:ph type="dt" sz="half" idx="10"/>
          </p:nvPr>
        </p:nvSpPr>
        <p:spPr/>
        <p:txBody>
          <a:bodyPr/>
          <a:lstStyle/>
          <a:p>
            <a:fld id="{4610F6F6-52F1-4BDD-928D-84928DA9612C}" type="datetimeFigureOut">
              <a:rPr lang="en-GB" smtClean="0"/>
              <a:t>27/06/2024</a:t>
            </a:fld>
            <a:endParaRPr lang="en-GB"/>
          </a:p>
        </p:txBody>
      </p:sp>
      <p:sp>
        <p:nvSpPr>
          <p:cNvPr id="6" name="Footer Placeholder 5">
            <a:extLst>
              <a:ext uri="{FF2B5EF4-FFF2-40B4-BE49-F238E27FC236}">
                <a16:creationId xmlns:a16="http://schemas.microsoft.com/office/drawing/2014/main" id="{FEDD99F4-1760-9E02-9C56-9601101FCA9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418F7F9-AD55-3E62-5DDB-EAEDB9900393}"/>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3978384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704A9-B02E-6B49-50B3-F80E0723BC7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F1A4DDA-B675-B13A-3FC8-2B674C4A45A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D0C8A7-86AA-9DEF-F402-188368D7D980}"/>
              </a:ext>
            </a:extLst>
          </p:cNvPr>
          <p:cNvSpPr>
            <a:spLocks noGrp="1"/>
          </p:cNvSpPr>
          <p:nvPr>
            <p:ph type="dt" sz="half" idx="10"/>
          </p:nvPr>
        </p:nvSpPr>
        <p:spPr/>
        <p:txBody>
          <a:bodyPr/>
          <a:lstStyle/>
          <a:p>
            <a:fld id="{BF7906EF-1D3D-4B43-97BC-62BDD3AB6FFF}" type="datetimeFigureOut">
              <a:rPr lang="en-GB" smtClean="0"/>
              <a:t>27/06/2024</a:t>
            </a:fld>
            <a:endParaRPr lang="en-GB"/>
          </a:p>
        </p:txBody>
      </p:sp>
      <p:sp>
        <p:nvSpPr>
          <p:cNvPr id="5" name="Footer Placeholder 4">
            <a:extLst>
              <a:ext uri="{FF2B5EF4-FFF2-40B4-BE49-F238E27FC236}">
                <a16:creationId xmlns:a16="http://schemas.microsoft.com/office/drawing/2014/main" id="{FD5134E7-1AB2-E2D1-BD80-5090DB16E4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D78013B-64AC-004D-C689-1278D931F578}"/>
              </a:ext>
            </a:extLst>
          </p:cNvPr>
          <p:cNvSpPr>
            <a:spLocks noGrp="1"/>
          </p:cNvSpPr>
          <p:nvPr>
            <p:ph type="sldNum" sz="quarter" idx="12"/>
          </p:nvPr>
        </p:nvSpPr>
        <p:spPr/>
        <p:txBody>
          <a:bodyPr/>
          <a:lstStyle/>
          <a:p>
            <a:fld id="{A8707196-C5B1-4FAA-AF3D-E319BB75E90C}" type="slidenum">
              <a:rPr lang="en-GB" smtClean="0"/>
              <a:t>‹#›</a:t>
            </a:fld>
            <a:endParaRPr lang="en-GB"/>
          </a:p>
        </p:txBody>
      </p:sp>
    </p:spTree>
    <p:extLst>
      <p:ext uri="{BB962C8B-B14F-4D97-AF65-F5344CB8AC3E}">
        <p14:creationId xmlns:p14="http://schemas.microsoft.com/office/powerpoint/2010/main" val="12789938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EF64C-A79D-DCEF-C6D3-4EA6A1524A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819CF54-E5BD-1A44-568A-715513B653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071CDD5-7B7B-EE43-CEE3-372BEED4FD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11CFF5-B353-4E19-5B39-48E6B13D1C77}"/>
              </a:ext>
            </a:extLst>
          </p:cNvPr>
          <p:cNvSpPr>
            <a:spLocks noGrp="1"/>
          </p:cNvSpPr>
          <p:nvPr>
            <p:ph type="dt" sz="half" idx="10"/>
          </p:nvPr>
        </p:nvSpPr>
        <p:spPr/>
        <p:txBody>
          <a:bodyPr/>
          <a:lstStyle/>
          <a:p>
            <a:fld id="{4610F6F6-52F1-4BDD-928D-84928DA9612C}" type="datetimeFigureOut">
              <a:rPr lang="en-GB" smtClean="0"/>
              <a:t>27/06/2024</a:t>
            </a:fld>
            <a:endParaRPr lang="en-GB"/>
          </a:p>
        </p:txBody>
      </p:sp>
      <p:sp>
        <p:nvSpPr>
          <p:cNvPr id="6" name="Footer Placeholder 5">
            <a:extLst>
              <a:ext uri="{FF2B5EF4-FFF2-40B4-BE49-F238E27FC236}">
                <a16:creationId xmlns:a16="http://schemas.microsoft.com/office/drawing/2014/main" id="{F0328EE1-E38D-BA4F-F82D-5CF3C14DC64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E334AB-F545-44E6-98AF-9351108DFC40}"/>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29156585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05C36-C726-E489-6D38-31111EEC33E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2C23EAF-5BC2-263E-5353-A90B383D2D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A4544FE-DBC4-B631-BAAF-B73410A22041}"/>
              </a:ext>
            </a:extLst>
          </p:cNvPr>
          <p:cNvSpPr>
            <a:spLocks noGrp="1"/>
          </p:cNvSpPr>
          <p:nvPr>
            <p:ph type="dt" sz="half" idx="10"/>
          </p:nvPr>
        </p:nvSpPr>
        <p:spPr/>
        <p:txBody>
          <a:bodyPr/>
          <a:lstStyle/>
          <a:p>
            <a:fld id="{4610F6F6-52F1-4BDD-928D-84928DA9612C}" type="datetimeFigureOut">
              <a:rPr lang="en-GB" smtClean="0"/>
              <a:t>27/06/2024</a:t>
            </a:fld>
            <a:endParaRPr lang="en-GB"/>
          </a:p>
        </p:txBody>
      </p:sp>
      <p:sp>
        <p:nvSpPr>
          <p:cNvPr id="5" name="Footer Placeholder 4">
            <a:extLst>
              <a:ext uri="{FF2B5EF4-FFF2-40B4-BE49-F238E27FC236}">
                <a16:creationId xmlns:a16="http://schemas.microsoft.com/office/drawing/2014/main" id="{6747238E-CC12-E59D-4CF3-0D896579A0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048944-7057-CCAD-CE6D-0CC462EDA3CF}"/>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27693316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5ED4CD-170F-29DB-A7F1-71367B43FC3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02798F7-BF46-CECF-FAD5-00BA063508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7E7E535-3BF6-46B2-4919-A229939E9749}"/>
              </a:ext>
            </a:extLst>
          </p:cNvPr>
          <p:cNvSpPr>
            <a:spLocks noGrp="1"/>
          </p:cNvSpPr>
          <p:nvPr>
            <p:ph type="dt" sz="half" idx="10"/>
          </p:nvPr>
        </p:nvSpPr>
        <p:spPr/>
        <p:txBody>
          <a:bodyPr/>
          <a:lstStyle/>
          <a:p>
            <a:fld id="{4610F6F6-52F1-4BDD-928D-84928DA9612C}" type="datetimeFigureOut">
              <a:rPr lang="en-GB" smtClean="0"/>
              <a:t>27/06/2024</a:t>
            </a:fld>
            <a:endParaRPr lang="en-GB"/>
          </a:p>
        </p:txBody>
      </p:sp>
      <p:sp>
        <p:nvSpPr>
          <p:cNvPr id="5" name="Footer Placeholder 4">
            <a:extLst>
              <a:ext uri="{FF2B5EF4-FFF2-40B4-BE49-F238E27FC236}">
                <a16:creationId xmlns:a16="http://schemas.microsoft.com/office/drawing/2014/main" id="{852B2552-04F9-E402-914B-8CBC4639FF8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54DA66-B39F-E200-6823-159A12E91AF7}"/>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5776295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772F1-91F9-47BE-BE62-9932C7EDAB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AE1A258-9825-4BF7-AE3F-634354E88E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3C4984F-EECA-4680-85F6-1AD033451AB7}"/>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5" name="Footer Placeholder 4">
            <a:extLst>
              <a:ext uri="{FF2B5EF4-FFF2-40B4-BE49-F238E27FC236}">
                <a16:creationId xmlns:a16="http://schemas.microsoft.com/office/drawing/2014/main" id="{42A20ACC-52B1-4C2A-8154-937C792E578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89B9807-FDC4-43FE-8933-52AE62E6EABA}"/>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1740715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3198D-B342-4A57-BC01-355712B54F7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D654BEA-7C13-4B8D-8F7F-689DA453F0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361957B-2108-478F-8426-A51281D25394}"/>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5" name="Footer Placeholder 4">
            <a:extLst>
              <a:ext uri="{FF2B5EF4-FFF2-40B4-BE49-F238E27FC236}">
                <a16:creationId xmlns:a16="http://schemas.microsoft.com/office/drawing/2014/main" id="{FAA229A9-B191-4E64-AE41-D9518F7C1E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772A32-1386-4CE9-BC67-E4845E31D14A}"/>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8535293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5A6EF-B8CD-4CEC-A7FA-3C95920ECE2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1A2F5DF-47D7-48E9-B7C8-92E9EE6E4A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1F5C9D-41EF-4126-A712-DD7D59EB8DF4}"/>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5" name="Footer Placeholder 4">
            <a:extLst>
              <a:ext uri="{FF2B5EF4-FFF2-40B4-BE49-F238E27FC236}">
                <a16:creationId xmlns:a16="http://schemas.microsoft.com/office/drawing/2014/main" id="{C31840EB-53D9-4D99-849C-09B40E55845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71E848-98E2-42B0-BD53-7041D6628B4D}"/>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25516154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08AEE-F3A6-4402-A697-2141674B2D9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F693EBA-C25D-4D49-9156-8EABFA7B79C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7C4EFFB-404C-435B-9377-ABA01CDEF1B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5891854-9445-4CF0-8723-3985CB6E93B9}"/>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6" name="Footer Placeholder 5">
            <a:extLst>
              <a:ext uri="{FF2B5EF4-FFF2-40B4-BE49-F238E27FC236}">
                <a16:creationId xmlns:a16="http://schemas.microsoft.com/office/drawing/2014/main" id="{921B6D98-7366-4E0D-99CB-18252387D40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F35E835-EB94-4CC8-88F1-134667AE784E}"/>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32563149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C594B-7B60-4B2D-84D2-BD466999341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46D8295-7803-4607-98F7-0F0AFEE70A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40C00EC-A25E-4229-95C3-9E8E0D6D034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6A09A1C-2CFA-4402-B9BA-CD7604EF0C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55F030-16B2-43B5-BFB8-9F55F0BBF79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D8AAD52-7586-4345-AB39-1E224FD9DD76}"/>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8" name="Footer Placeholder 7">
            <a:extLst>
              <a:ext uri="{FF2B5EF4-FFF2-40B4-BE49-F238E27FC236}">
                <a16:creationId xmlns:a16="http://schemas.microsoft.com/office/drawing/2014/main" id="{9A8CA7D0-F516-4150-A43C-3AB136D6E2C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DAC61BC-8EC2-4323-9D13-2D2FEFDAF053}"/>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300186902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A0362-B425-4507-B3B1-945B289F7DE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EFAF93F-A1CD-40C2-B54B-61760D101071}"/>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4" name="Footer Placeholder 3">
            <a:extLst>
              <a:ext uri="{FF2B5EF4-FFF2-40B4-BE49-F238E27FC236}">
                <a16:creationId xmlns:a16="http://schemas.microsoft.com/office/drawing/2014/main" id="{111A2C0D-99D4-4CBA-8E36-5BD4DDD0777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6412652-78A4-422F-9C02-35CBDB7CCD7B}"/>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91881301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F59443F-A9D8-45EA-A1E8-3B4895EAAA31}"/>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3" name="Footer Placeholder 2">
            <a:extLst>
              <a:ext uri="{FF2B5EF4-FFF2-40B4-BE49-F238E27FC236}">
                <a16:creationId xmlns:a16="http://schemas.microsoft.com/office/drawing/2014/main" id="{122FC274-2545-4BB3-BE98-686FBB8C7CA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7E13A31-05E4-49B4-8811-EFB3BD4D81E0}"/>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4103956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F1537-6422-B863-F8F5-965B60D3DD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C0D1593-F0F6-E96C-D9E4-E4DD971FD44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430421A-A05D-8F74-1472-D7D0A51CF0D8}"/>
              </a:ext>
            </a:extLst>
          </p:cNvPr>
          <p:cNvSpPr>
            <a:spLocks noGrp="1"/>
          </p:cNvSpPr>
          <p:nvPr>
            <p:ph type="dt" sz="half" idx="10"/>
          </p:nvPr>
        </p:nvSpPr>
        <p:spPr/>
        <p:txBody>
          <a:bodyPr/>
          <a:lstStyle/>
          <a:p>
            <a:fld id="{BF7906EF-1D3D-4B43-97BC-62BDD3AB6FFF}" type="datetimeFigureOut">
              <a:rPr lang="en-GB" smtClean="0"/>
              <a:t>27/06/2024</a:t>
            </a:fld>
            <a:endParaRPr lang="en-GB"/>
          </a:p>
        </p:txBody>
      </p:sp>
      <p:sp>
        <p:nvSpPr>
          <p:cNvPr id="5" name="Footer Placeholder 4">
            <a:extLst>
              <a:ext uri="{FF2B5EF4-FFF2-40B4-BE49-F238E27FC236}">
                <a16:creationId xmlns:a16="http://schemas.microsoft.com/office/drawing/2014/main" id="{8DF8BEF6-7F1F-31D6-89D5-459432D06E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584CF44-777B-735E-8EE7-439122A90B07}"/>
              </a:ext>
            </a:extLst>
          </p:cNvPr>
          <p:cNvSpPr>
            <a:spLocks noGrp="1"/>
          </p:cNvSpPr>
          <p:nvPr>
            <p:ph type="sldNum" sz="quarter" idx="12"/>
          </p:nvPr>
        </p:nvSpPr>
        <p:spPr/>
        <p:txBody>
          <a:bodyPr/>
          <a:lstStyle/>
          <a:p>
            <a:fld id="{A8707196-C5B1-4FAA-AF3D-E319BB75E90C}" type="slidenum">
              <a:rPr lang="en-GB" smtClean="0"/>
              <a:t>‹#›</a:t>
            </a:fld>
            <a:endParaRPr lang="en-GB"/>
          </a:p>
        </p:txBody>
      </p:sp>
    </p:spTree>
    <p:extLst>
      <p:ext uri="{BB962C8B-B14F-4D97-AF65-F5344CB8AC3E}">
        <p14:creationId xmlns:p14="http://schemas.microsoft.com/office/powerpoint/2010/main" val="3620936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6C450-CB74-4117-AAFB-CDC2AD869E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292F32C-E25F-49F4-B4B2-DDCF8525E4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CFCDF45-A77F-4376-8616-08EB08CFE8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BE6349-3443-4F8E-A8B4-2DD1012D03E4}"/>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6" name="Footer Placeholder 5">
            <a:extLst>
              <a:ext uri="{FF2B5EF4-FFF2-40B4-BE49-F238E27FC236}">
                <a16:creationId xmlns:a16="http://schemas.microsoft.com/office/drawing/2014/main" id="{00A542AB-2AA8-42AB-913E-87C384C7702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CBDC99-C896-4E2F-83A5-6AB5C81F0D06}"/>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423848118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D943C-766B-4D0B-81E0-10A5723A3B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B8F62CD-E011-4762-A40B-BF59067FDF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B363FEC-5F1C-496B-AD9B-7BFB62113D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9673CA-2F0D-4053-A3FF-AEEB00F1D131}"/>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6" name="Footer Placeholder 5">
            <a:extLst>
              <a:ext uri="{FF2B5EF4-FFF2-40B4-BE49-F238E27FC236}">
                <a16:creationId xmlns:a16="http://schemas.microsoft.com/office/drawing/2014/main" id="{11836866-99BB-46DF-B251-2AD788E21A1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96D475A-74E0-4F40-A52A-4AF610252D0C}"/>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45786487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C5A57-2FE2-4991-B938-C61DE37AA9D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5EC96A2-0605-43C7-9149-43244A692E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A20C05-12F3-4A00-8407-B56ED15724FD}"/>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5" name="Footer Placeholder 4">
            <a:extLst>
              <a:ext uri="{FF2B5EF4-FFF2-40B4-BE49-F238E27FC236}">
                <a16:creationId xmlns:a16="http://schemas.microsoft.com/office/drawing/2014/main" id="{302BEFF2-2E42-4AE4-8519-48D604D9E97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FA6CA4-3A14-458A-943C-248877BE59C2}"/>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308475062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A0D4D4A-A42A-48B4-A85C-611DB9A8A77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FFAB590-7FE7-4F2D-9C77-46B6E37666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6D0A2A-322F-4FB2-A6E1-745F356FE28D}"/>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5" name="Footer Placeholder 4">
            <a:extLst>
              <a:ext uri="{FF2B5EF4-FFF2-40B4-BE49-F238E27FC236}">
                <a16:creationId xmlns:a16="http://schemas.microsoft.com/office/drawing/2014/main" id="{589E2E7E-F684-427C-85DD-485F610DD7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BF3AAD-C670-47BF-86BB-05FC7A1D71E3}"/>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207188690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0" y="200177"/>
            <a:ext cx="12192000" cy="775778"/>
          </a:xfrm>
          <a:prstGeom prst="rect">
            <a:avLst/>
          </a:prstGeom>
        </p:spPr>
        <p:txBody>
          <a:bodyPr vert="horz" lIns="91440" tIns="45720" rIns="91440" bIns="45720" rtlCol="0" anchor="ctr">
            <a:normAutofit/>
          </a:bodyPr>
          <a:lstStyle>
            <a:lvl1pPr algn="ctr">
              <a:defRPr sz="4800" b="1">
                <a:solidFill>
                  <a:schemeClr val="tx1">
                    <a:lumMod val="65000"/>
                    <a:lumOff val="35000"/>
                  </a:schemeClr>
                </a:solidFill>
              </a:defRPr>
            </a:lvl1pPr>
          </a:lstStyle>
          <a:p>
            <a:r>
              <a:rPr lang="en-US" dirty="0"/>
              <a:t>Click to edit Master title style</a:t>
            </a:r>
          </a:p>
        </p:txBody>
      </p:sp>
      <p:sp>
        <p:nvSpPr>
          <p:cNvPr id="8" name="Rectangle 6">
            <a:extLst>
              <a:ext uri="{FF2B5EF4-FFF2-40B4-BE49-F238E27FC236}">
                <a16:creationId xmlns:a16="http://schemas.microsoft.com/office/drawing/2014/main" id="{55674156-3125-48CE-B7AD-16F5FF6CA05A}"/>
              </a:ext>
            </a:extLst>
          </p:cNvPr>
          <p:cNvSpPr/>
          <p:nvPr userDrawn="1"/>
        </p:nvSpPr>
        <p:spPr>
          <a:xfrm>
            <a:off x="0" y="6597352"/>
            <a:ext cx="12192000" cy="260648"/>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0" name="텍스트 개체 틀 2">
            <a:extLst>
              <a:ext uri="{FF2B5EF4-FFF2-40B4-BE49-F238E27FC236}">
                <a16:creationId xmlns:a16="http://schemas.microsoft.com/office/drawing/2014/main" id="{BEA53C6E-B822-48C1-AE43-123E9E431F64}"/>
              </a:ext>
            </a:extLst>
          </p:cNvPr>
          <p:cNvSpPr>
            <a:spLocks noGrp="1"/>
          </p:cNvSpPr>
          <p:nvPr>
            <p:ph type="body" sz="quarter" idx="41" hasCustomPrompt="1"/>
          </p:nvPr>
        </p:nvSpPr>
        <p:spPr>
          <a:xfrm>
            <a:off x="0" y="1005381"/>
            <a:ext cx="12192000" cy="419379"/>
          </a:xfrm>
          <a:prstGeom prst="rect">
            <a:avLst/>
          </a:prstGeom>
        </p:spPr>
        <p:txBody>
          <a:bodyPr anchor="ctr"/>
          <a:lstStyle>
            <a:lvl1pPr marL="0" marR="0" indent="0" algn="ctr" defTabSz="914400" rtl="0" eaLnBrk="1" fontAlgn="auto" latinLnBrk="1" hangingPunct="1">
              <a:lnSpc>
                <a:spcPct val="90000"/>
              </a:lnSpc>
              <a:spcBef>
                <a:spcPts val="1000"/>
              </a:spcBef>
              <a:spcAft>
                <a:spcPts val="0"/>
              </a:spcAft>
              <a:buClrTx/>
              <a:buSzTx/>
              <a:buFontTx/>
              <a:buNone/>
              <a:tabLst/>
              <a:defRPr sz="2400" b="0">
                <a:solidFill>
                  <a:schemeClr val="tx1">
                    <a:lumMod val="65000"/>
                    <a:lumOff val="35000"/>
                  </a:schemeClr>
                </a:solidFill>
              </a:defRPr>
            </a:lvl1pPr>
          </a:lstStyle>
          <a:p>
            <a:pPr marL="0" marR="0" lvl="0" indent="0" algn="ctr" defTabSz="914400" rtl="0" eaLnBrk="1" fontAlgn="auto" latinLnBrk="1" hangingPunct="1">
              <a:lnSpc>
                <a:spcPct val="90000"/>
              </a:lnSpc>
              <a:spcBef>
                <a:spcPts val="1000"/>
              </a:spcBef>
              <a:spcAft>
                <a:spcPts val="0"/>
              </a:spcAft>
              <a:buClrTx/>
              <a:buSzTx/>
              <a:buFontTx/>
              <a:buNone/>
              <a:tabLst/>
              <a:defRPr/>
            </a:pPr>
            <a:r>
              <a:rPr lang="en-US" altLang="ko-KR" dirty="0"/>
              <a:t>Subtitle in this line</a:t>
            </a:r>
            <a:endParaRPr lang="ko-KR" altLang="en-US" dirty="0"/>
          </a:p>
        </p:txBody>
      </p:sp>
    </p:spTree>
    <p:extLst>
      <p:ext uri="{BB962C8B-B14F-4D97-AF65-F5344CB8AC3E}">
        <p14:creationId xmlns:p14="http://schemas.microsoft.com/office/powerpoint/2010/main" val="188590287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79547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772F1-91F9-47BE-BE62-9932C7EDAB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AE1A258-9825-4BF7-AE3F-634354E88E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3C4984F-EECA-4680-85F6-1AD033451AB7}"/>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5" name="Footer Placeholder 4">
            <a:extLst>
              <a:ext uri="{FF2B5EF4-FFF2-40B4-BE49-F238E27FC236}">
                <a16:creationId xmlns:a16="http://schemas.microsoft.com/office/drawing/2014/main" id="{42A20ACC-52B1-4C2A-8154-937C792E578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89B9807-FDC4-43FE-8933-52AE62E6EABA}"/>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206933265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3198D-B342-4A57-BC01-355712B54F7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D654BEA-7C13-4B8D-8F7F-689DA453F0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361957B-2108-478F-8426-A51281D25394}"/>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5" name="Footer Placeholder 4">
            <a:extLst>
              <a:ext uri="{FF2B5EF4-FFF2-40B4-BE49-F238E27FC236}">
                <a16:creationId xmlns:a16="http://schemas.microsoft.com/office/drawing/2014/main" id="{FAA229A9-B191-4E64-AE41-D9518F7C1E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772A32-1386-4CE9-BC67-E4845E31D14A}"/>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195439314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5A6EF-B8CD-4CEC-A7FA-3C95920ECE2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1A2F5DF-47D7-48E9-B7C8-92E9EE6E4A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1F5C9D-41EF-4126-A712-DD7D59EB8DF4}"/>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5" name="Footer Placeholder 4">
            <a:extLst>
              <a:ext uri="{FF2B5EF4-FFF2-40B4-BE49-F238E27FC236}">
                <a16:creationId xmlns:a16="http://schemas.microsoft.com/office/drawing/2014/main" id="{C31840EB-53D9-4D99-849C-09B40E55845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71E848-98E2-42B0-BD53-7041D6628B4D}"/>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424177779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08AEE-F3A6-4402-A697-2141674B2D9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F693EBA-C25D-4D49-9156-8EABFA7B79C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7C4EFFB-404C-435B-9377-ABA01CDEF1B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5891854-9445-4CF0-8723-3985CB6E93B9}"/>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6" name="Footer Placeholder 5">
            <a:extLst>
              <a:ext uri="{FF2B5EF4-FFF2-40B4-BE49-F238E27FC236}">
                <a16:creationId xmlns:a16="http://schemas.microsoft.com/office/drawing/2014/main" id="{921B6D98-7366-4E0D-99CB-18252387D40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F35E835-EB94-4CC8-88F1-134667AE784E}"/>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1169504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F7009-729A-68A4-695E-BC1BDE89FF3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5FA002-3D22-9D0D-6DB2-BDF9F8D72A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F961218-6DCA-D86B-2919-7ECA3E69CB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9768043-F46D-EE73-B1C6-87FE67699020}"/>
              </a:ext>
            </a:extLst>
          </p:cNvPr>
          <p:cNvSpPr>
            <a:spLocks noGrp="1"/>
          </p:cNvSpPr>
          <p:nvPr>
            <p:ph type="dt" sz="half" idx="10"/>
          </p:nvPr>
        </p:nvSpPr>
        <p:spPr/>
        <p:txBody>
          <a:bodyPr/>
          <a:lstStyle/>
          <a:p>
            <a:fld id="{BF7906EF-1D3D-4B43-97BC-62BDD3AB6FFF}" type="datetimeFigureOut">
              <a:rPr lang="en-GB" smtClean="0"/>
              <a:t>27/06/2024</a:t>
            </a:fld>
            <a:endParaRPr lang="en-GB"/>
          </a:p>
        </p:txBody>
      </p:sp>
      <p:sp>
        <p:nvSpPr>
          <p:cNvPr id="6" name="Footer Placeholder 5">
            <a:extLst>
              <a:ext uri="{FF2B5EF4-FFF2-40B4-BE49-F238E27FC236}">
                <a16:creationId xmlns:a16="http://schemas.microsoft.com/office/drawing/2014/main" id="{7915EFE8-990A-60F2-F957-3D079D59E55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3F92BCD-54AA-8825-AB13-EC8ED7BE85D5}"/>
              </a:ext>
            </a:extLst>
          </p:cNvPr>
          <p:cNvSpPr>
            <a:spLocks noGrp="1"/>
          </p:cNvSpPr>
          <p:nvPr>
            <p:ph type="sldNum" sz="quarter" idx="12"/>
          </p:nvPr>
        </p:nvSpPr>
        <p:spPr/>
        <p:txBody>
          <a:bodyPr/>
          <a:lstStyle/>
          <a:p>
            <a:fld id="{A8707196-C5B1-4FAA-AF3D-E319BB75E90C}" type="slidenum">
              <a:rPr lang="en-GB" smtClean="0"/>
              <a:t>‹#›</a:t>
            </a:fld>
            <a:endParaRPr lang="en-GB"/>
          </a:p>
        </p:txBody>
      </p:sp>
    </p:spTree>
    <p:extLst>
      <p:ext uri="{BB962C8B-B14F-4D97-AF65-F5344CB8AC3E}">
        <p14:creationId xmlns:p14="http://schemas.microsoft.com/office/powerpoint/2010/main" val="77392542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C594B-7B60-4B2D-84D2-BD466999341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46D8295-7803-4607-98F7-0F0AFEE70A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40C00EC-A25E-4229-95C3-9E8E0D6D034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6A09A1C-2CFA-4402-B9BA-CD7604EF0C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55F030-16B2-43B5-BFB8-9F55F0BBF79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D8AAD52-7586-4345-AB39-1E224FD9DD76}"/>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8" name="Footer Placeholder 7">
            <a:extLst>
              <a:ext uri="{FF2B5EF4-FFF2-40B4-BE49-F238E27FC236}">
                <a16:creationId xmlns:a16="http://schemas.microsoft.com/office/drawing/2014/main" id="{9A8CA7D0-F516-4150-A43C-3AB136D6E2C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DAC61BC-8EC2-4323-9D13-2D2FEFDAF053}"/>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71259817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A0362-B425-4507-B3B1-945B289F7DE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EFAF93F-A1CD-40C2-B54B-61760D101071}"/>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4" name="Footer Placeholder 3">
            <a:extLst>
              <a:ext uri="{FF2B5EF4-FFF2-40B4-BE49-F238E27FC236}">
                <a16:creationId xmlns:a16="http://schemas.microsoft.com/office/drawing/2014/main" id="{111A2C0D-99D4-4CBA-8E36-5BD4DDD0777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6412652-78A4-422F-9C02-35CBDB7CCD7B}"/>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102018298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F59443F-A9D8-45EA-A1E8-3B4895EAAA31}"/>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3" name="Footer Placeholder 2">
            <a:extLst>
              <a:ext uri="{FF2B5EF4-FFF2-40B4-BE49-F238E27FC236}">
                <a16:creationId xmlns:a16="http://schemas.microsoft.com/office/drawing/2014/main" id="{122FC274-2545-4BB3-BE98-686FBB8C7CA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7E13A31-05E4-49B4-8811-EFB3BD4D81E0}"/>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410029826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6C450-CB74-4117-AAFB-CDC2AD869E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292F32C-E25F-49F4-B4B2-DDCF8525E4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CFCDF45-A77F-4376-8616-08EB08CFE8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BE6349-3443-4F8E-A8B4-2DD1012D03E4}"/>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6" name="Footer Placeholder 5">
            <a:extLst>
              <a:ext uri="{FF2B5EF4-FFF2-40B4-BE49-F238E27FC236}">
                <a16:creationId xmlns:a16="http://schemas.microsoft.com/office/drawing/2014/main" id="{00A542AB-2AA8-42AB-913E-87C384C7702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CBDC99-C896-4E2F-83A5-6AB5C81F0D06}"/>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87187880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D943C-766B-4D0B-81E0-10A5723A3B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B8F62CD-E011-4762-A40B-BF59067FDF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B363FEC-5F1C-496B-AD9B-7BFB62113D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9673CA-2F0D-4053-A3FF-AEEB00F1D131}"/>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6" name="Footer Placeholder 5">
            <a:extLst>
              <a:ext uri="{FF2B5EF4-FFF2-40B4-BE49-F238E27FC236}">
                <a16:creationId xmlns:a16="http://schemas.microsoft.com/office/drawing/2014/main" id="{11836866-99BB-46DF-B251-2AD788E21A1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96D475A-74E0-4F40-A52A-4AF610252D0C}"/>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9861828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C5A57-2FE2-4991-B938-C61DE37AA9D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5EC96A2-0605-43C7-9149-43244A692E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A20C05-12F3-4A00-8407-B56ED15724FD}"/>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5" name="Footer Placeholder 4">
            <a:extLst>
              <a:ext uri="{FF2B5EF4-FFF2-40B4-BE49-F238E27FC236}">
                <a16:creationId xmlns:a16="http://schemas.microsoft.com/office/drawing/2014/main" id="{302BEFF2-2E42-4AE4-8519-48D604D9E97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FA6CA4-3A14-458A-943C-248877BE59C2}"/>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10966977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A0D4D4A-A42A-48B4-A85C-611DB9A8A77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FFAB590-7FE7-4F2D-9C77-46B6E37666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6D0A2A-322F-4FB2-A6E1-745F356FE28D}"/>
              </a:ext>
            </a:extLst>
          </p:cNvPr>
          <p:cNvSpPr>
            <a:spLocks noGrp="1"/>
          </p:cNvSpPr>
          <p:nvPr>
            <p:ph type="dt" sz="half" idx="10"/>
          </p:nvPr>
        </p:nvSpPr>
        <p:spPr/>
        <p:txBody>
          <a:bodyPr/>
          <a:lstStyle/>
          <a:p>
            <a:fld id="{62B191CE-F718-4C8B-826F-7503487B79B5}" type="datetimeFigureOut">
              <a:rPr lang="en-GB" smtClean="0"/>
              <a:t>27/06/2024</a:t>
            </a:fld>
            <a:endParaRPr lang="en-GB"/>
          </a:p>
        </p:txBody>
      </p:sp>
      <p:sp>
        <p:nvSpPr>
          <p:cNvPr id="5" name="Footer Placeholder 4">
            <a:extLst>
              <a:ext uri="{FF2B5EF4-FFF2-40B4-BE49-F238E27FC236}">
                <a16:creationId xmlns:a16="http://schemas.microsoft.com/office/drawing/2014/main" id="{589E2E7E-F684-427C-85DD-485F610DD7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BF3AAD-C670-47BF-86BB-05FC7A1D71E3}"/>
              </a:ext>
            </a:extLst>
          </p:cNvPr>
          <p:cNvSpPr>
            <a:spLocks noGrp="1"/>
          </p:cNvSpPr>
          <p:nvPr>
            <p:ph type="sldNum" sz="quarter" idx="12"/>
          </p:nvPr>
        </p:nvSpPr>
        <p:spPr/>
        <p:txBody>
          <a:bodyPr/>
          <a:lstStyle/>
          <a:p>
            <a:fld id="{E88750C2-3E67-4349-BB2B-733FE64E9501}" type="slidenum">
              <a:rPr lang="en-GB" smtClean="0"/>
              <a:t>‹#›</a:t>
            </a:fld>
            <a:endParaRPr lang="en-GB"/>
          </a:p>
        </p:txBody>
      </p:sp>
    </p:spTree>
    <p:extLst>
      <p:ext uri="{BB962C8B-B14F-4D97-AF65-F5344CB8AC3E}">
        <p14:creationId xmlns:p14="http://schemas.microsoft.com/office/powerpoint/2010/main" val="273751868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0" y="200177"/>
            <a:ext cx="12192000" cy="775778"/>
          </a:xfrm>
          <a:prstGeom prst="rect">
            <a:avLst/>
          </a:prstGeom>
        </p:spPr>
        <p:txBody>
          <a:bodyPr vert="horz" lIns="91440" tIns="45720" rIns="91440" bIns="45720" rtlCol="0" anchor="ctr">
            <a:normAutofit/>
          </a:bodyPr>
          <a:lstStyle>
            <a:lvl1pPr algn="ctr">
              <a:defRPr sz="4800" b="1">
                <a:solidFill>
                  <a:schemeClr val="tx1">
                    <a:lumMod val="65000"/>
                    <a:lumOff val="35000"/>
                  </a:schemeClr>
                </a:solidFill>
              </a:defRPr>
            </a:lvl1pPr>
          </a:lstStyle>
          <a:p>
            <a:r>
              <a:rPr lang="en-US" dirty="0"/>
              <a:t>Click to edit Master title style</a:t>
            </a:r>
          </a:p>
        </p:txBody>
      </p:sp>
      <p:sp>
        <p:nvSpPr>
          <p:cNvPr id="8" name="Rectangle 6">
            <a:extLst>
              <a:ext uri="{FF2B5EF4-FFF2-40B4-BE49-F238E27FC236}">
                <a16:creationId xmlns:a16="http://schemas.microsoft.com/office/drawing/2014/main" id="{55674156-3125-48CE-B7AD-16F5FF6CA05A}"/>
              </a:ext>
            </a:extLst>
          </p:cNvPr>
          <p:cNvSpPr/>
          <p:nvPr userDrawn="1"/>
        </p:nvSpPr>
        <p:spPr>
          <a:xfrm>
            <a:off x="0" y="6597352"/>
            <a:ext cx="12192000" cy="260648"/>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0" name="텍스트 개체 틀 2">
            <a:extLst>
              <a:ext uri="{FF2B5EF4-FFF2-40B4-BE49-F238E27FC236}">
                <a16:creationId xmlns:a16="http://schemas.microsoft.com/office/drawing/2014/main" id="{BEA53C6E-B822-48C1-AE43-123E9E431F64}"/>
              </a:ext>
            </a:extLst>
          </p:cNvPr>
          <p:cNvSpPr>
            <a:spLocks noGrp="1"/>
          </p:cNvSpPr>
          <p:nvPr>
            <p:ph type="body" sz="quarter" idx="41" hasCustomPrompt="1"/>
          </p:nvPr>
        </p:nvSpPr>
        <p:spPr>
          <a:xfrm>
            <a:off x="0" y="1005381"/>
            <a:ext cx="12192000" cy="419379"/>
          </a:xfrm>
          <a:prstGeom prst="rect">
            <a:avLst/>
          </a:prstGeom>
        </p:spPr>
        <p:txBody>
          <a:bodyPr anchor="ctr"/>
          <a:lstStyle>
            <a:lvl1pPr marL="0" marR="0" indent="0" algn="ctr" defTabSz="914400" rtl="0" eaLnBrk="1" fontAlgn="auto" latinLnBrk="1" hangingPunct="1">
              <a:lnSpc>
                <a:spcPct val="90000"/>
              </a:lnSpc>
              <a:spcBef>
                <a:spcPts val="1000"/>
              </a:spcBef>
              <a:spcAft>
                <a:spcPts val="0"/>
              </a:spcAft>
              <a:buClrTx/>
              <a:buSzTx/>
              <a:buFontTx/>
              <a:buNone/>
              <a:tabLst/>
              <a:defRPr sz="2400" b="0">
                <a:solidFill>
                  <a:schemeClr val="tx1">
                    <a:lumMod val="65000"/>
                    <a:lumOff val="35000"/>
                  </a:schemeClr>
                </a:solidFill>
              </a:defRPr>
            </a:lvl1pPr>
          </a:lstStyle>
          <a:p>
            <a:pPr marL="0" marR="0" lvl="0" indent="0" algn="ctr" defTabSz="914400" rtl="0" eaLnBrk="1" fontAlgn="auto" latinLnBrk="1" hangingPunct="1">
              <a:lnSpc>
                <a:spcPct val="90000"/>
              </a:lnSpc>
              <a:spcBef>
                <a:spcPts val="1000"/>
              </a:spcBef>
              <a:spcAft>
                <a:spcPts val="0"/>
              </a:spcAft>
              <a:buClrTx/>
              <a:buSzTx/>
              <a:buFontTx/>
              <a:buNone/>
              <a:tabLst/>
              <a:defRPr/>
            </a:pPr>
            <a:r>
              <a:rPr lang="en-US" altLang="ko-KR" dirty="0"/>
              <a:t>Subtitle in this line</a:t>
            </a:r>
            <a:endParaRPr lang="ko-KR" altLang="en-US" dirty="0"/>
          </a:p>
        </p:txBody>
      </p:sp>
    </p:spTree>
    <p:extLst>
      <p:ext uri="{BB962C8B-B14F-4D97-AF65-F5344CB8AC3E}">
        <p14:creationId xmlns:p14="http://schemas.microsoft.com/office/powerpoint/2010/main" val="370950739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530976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E35B9-1C6A-C4D9-7D2B-DD21525B5AB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DB0B5F8-4FA7-BBE6-7A08-3A0D46D9D8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E1FBD36-A82F-BADE-A0BE-AB5622424EB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275BABF-4C52-8705-A47C-267C5076C7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5D9F45-F2B3-637A-A9B9-B0C6C3B7270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729BD71-5A74-FC33-C92D-8A2E3C15D53F}"/>
              </a:ext>
            </a:extLst>
          </p:cNvPr>
          <p:cNvSpPr>
            <a:spLocks noGrp="1"/>
          </p:cNvSpPr>
          <p:nvPr>
            <p:ph type="dt" sz="half" idx="10"/>
          </p:nvPr>
        </p:nvSpPr>
        <p:spPr/>
        <p:txBody>
          <a:bodyPr/>
          <a:lstStyle/>
          <a:p>
            <a:fld id="{BF7906EF-1D3D-4B43-97BC-62BDD3AB6FFF}" type="datetimeFigureOut">
              <a:rPr lang="en-GB" smtClean="0"/>
              <a:t>27/06/2024</a:t>
            </a:fld>
            <a:endParaRPr lang="en-GB"/>
          </a:p>
        </p:txBody>
      </p:sp>
      <p:sp>
        <p:nvSpPr>
          <p:cNvPr id="8" name="Footer Placeholder 7">
            <a:extLst>
              <a:ext uri="{FF2B5EF4-FFF2-40B4-BE49-F238E27FC236}">
                <a16:creationId xmlns:a16="http://schemas.microsoft.com/office/drawing/2014/main" id="{417F105E-7C2C-3547-969B-04B17734647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A851134-1A9D-C320-9D2F-FB29BB7E634B}"/>
              </a:ext>
            </a:extLst>
          </p:cNvPr>
          <p:cNvSpPr>
            <a:spLocks noGrp="1"/>
          </p:cNvSpPr>
          <p:nvPr>
            <p:ph type="sldNum" sz="quarter" idx="12"/>
          </p:nvPr>
        </p:nvSpPr>
        <p:spPr/>
        <p:txBody>
          <a:bodyPr/>
          <a:lstStyle/>
          <a:p>
            <a:fld id="{A8707196-C5B1-4FAA-AF3D-E319BB75E90C}" type="slidenum">
              <a:rPr lang="en-GB" smtClean="0"/>
              <a:t>‹#›</a:t>
            </a:fld>
            <a:endParaRPr lang="en-GB"/>
          </a:p>
        </p:txBody>
      </p:sp>
    </p:spTree>
    <p:extLst>
      <p:ext uri="{BB962C8B-B14F-4D97-AF65-F5344CB8AC3E}">
        <p14:creationId xmlns:p14="http://schemas.microsoft.com/office/powerpoint/2010/main" val="1853963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BA9D1-62F6-B0F0-8F6A-F29291FF679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EB6BD2C-76A5-AEFA-588E-032785B26EB7}"/>
              </a:ext>
            </a:extLst>
          </p:cNvPr>
          <p:cNvSpPr>
            <a:spLocks noGrp="1"/>
          </p:cNvSpPr>
          <p:nvPr>
            <p:ph type="dt" sz="half" idx="10"/>
          </p:nvPr>
        </p:nvSpPr>
        <p:spPr/>
        <p:txBody>
          <a:bodyPr/>
          <a:lstStyle/>
          <a:p>
            <a:fld id="{BF7906EF-1D3D-4B43-97BC-62BDD3AB6FFF}" type="datetimeFigureOut">
              <a:rPr lang="en-GB" smtClean="0"/>
              <a:t>27/06/2024</a:t>
            </a:fld>
            <a:endParaRPr lang="en-GB"/>
          </a:p>
        </p:txBody>
      </p:sp>
      <p:sp>
        <p:nvSpPr>
          <p:cNvPr id="4" name="Footer Placeholder 3">
            <a:extLst>
              <a:ext uri="{FF2B5EF4-FFF2-40B4-BE49-F238E27FC236}">
                <a16:creationId xmlns:a16="http://schemas.microsoft.com/office/drawing/2014/main" id="{6BB77607-7788-8F95-EB25-5478758AC1A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DD53E2F-8624-263A-672E-3C75598BDFAE}"/>
              </a:ext>
            </a:extLst>
          </p:cNvPr>
          <p:cNvSpPr>
            <a:spLocks noGrp="1"/>
          </p:cNvSpPr>
          <p:nvPr>
            <p:ph type="sldNum" sz="quarter" idx="12"/>
          </p:nvPr>
        </p:nvSpPr>
        <p:spPr/>
        <p:txBody>
          <a:bodyPr/>
          <a:lstStyle/>
          <a:p>
            <a:fld id="{A8707196-C5B1-4FAA-AF3D-E319BB75E90C}" type="slidenum">
              <a:rPr lang="en-GB" smtClean="0"/>
              <a:t>‹#›</a:t>
            </a:fld>
            <a:endParaRPr lang="en-GB"/>
          </a:p>
        </p:txBody>
      </p:sp>
    </p:spTree>
    <p:extLst>
      <p:ext uri="{BB962C8B-B14F-4D97-AF65-F5344CB8AC3E}">
        <p14:creationId xmlns:p14="http://schemas.microsoft.com/office/powerpoint/2010/main" val="1912641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23A896-4383-79D7-59D2-591E8D84467B}"/>
              </a:ext>
            </a:extLst>
          </p:cNvPr>
          <p:cNvSpPr>
            <a:spLocks noGrp="1"/>
          </p:cNvSpPr>
          <p:nvPr>
            <p:ph type="dt" sz="half" idx="10"/>
          </p:nvPr>
        </p:nvSpPr>
        <p:spPr/>
        <p:txBody>
          <a:bodyPr/>
          <a:lstStyle/>
          <a:p>
            <a:fld id="{BF7906EF-1D3D-4B43-97BC-62BDD3AB6FFF}" type="datetimeFigureOut">
              <a:rPr lang="en-GB" smtClean="0"/>
              <a:t>27/06/2024</a:t>
            </a:fld>
            <a:endParaRPr lang="en-GB"/>
          </a:p>
        </p:txBody>
      </p:sp>
      <p:sp>
        <p:nvSpPr>
          <p:cNvPr id="3" name="Footer Placeholder 2">
            <a:extLst>
              <a:ext uri="{FF2B5EF4-FFF2-40B4-BE49-F238E27FC236}">
                <a16:creationId xmlns:a16="http://schemas.microsoft.com/office/drawing/2014/main" id="{8FC91D9D-5201-7328-715C-9E47D3CCFEB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168BE36-D2F1-9279-C115-E4C88B6884EE}"/>
              </a:ext>
            </a:extLst>
          </p:cNvPr>
          <p:cNvSpPr>
            <a:spLocks noGrp="1"/>
          </p:cNvSpPr>
          <p:nvPr>
            <p:ph type="sldNum" sz="quarter" idx="12"/>
          </p:nvPr>
        </p:nvSpPr>
        <p:spPr/>
        <p:txBody>
          <a:bodyPr/>
          <a:lstStyle/>
          <a:p>
            <a:fld id="{A8707196-C5B1-4FAA-AF3D-E319BB75E90C}" type="slidenum">
              <a:rPr lang="en-GB" smtClean="0"/>
              <a:t>‹#›</a:t>
            </a:fld>
            <a:endParaRPr lang="en-GB"/>
          </a:p>
        </p:txBody>
      </p:sp>
    </p:spTree>
    <p:extLst>
      <p:ext uri="{BB962C8B-B14F-4D97-AF65-F5344CB8AC3E}">
        <p14:creationId xmlns:p14="http://schemas.microsoft.com/office/powerpoint/2010/main" val="3538329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FD9C8-73FC-D182-228A-67FB064393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AC2153A-CB51-DDE7-5540-1385A06194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6B1B7CC-D38E-C390-D2FE-A9196B31AD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5AA979-44AA-1A7E-FE73-54B19EB9459B}"/>
              </a:ext>
            </a:extLst>
          </p:cNvPr>
          <p:cNvSpPr>
            <a:spLocks noGrp="1"/>
          </p:cNvSpPr>
          <p:nvPr>
            <p:ph type="dt" sz="half" idx="10"/>
          </p:nvPr>
        </p:nvSpPr>
        <p:spPr/>
        <p:txBody>
          <a:bodyPr/>
          <a:lstStyle/>
          <a:p>
            <a:fld id="{BF7906EF-1D3D-4B43-97BC-62BDD3AB6FFF}" type="datetimeFigureOut">
              <a:rPr lang="en-GB" smtClean="0"/>
              <a:t>27/06/2024</a:t>
            </a:fld>
            <a:endParaRPr lang="en-GB"/>
          </a:p>
        </p:txBody>
      </p:sp>
      <p:sp>
        <p:nvSpPr>
          <p:cNvPr id="6" name="Footer Placeholder 5">
            <a:extLst>
              <a:ext uri="{FF2B5EF4-FFF2-40B4-BE49-F238E27FC236}">
                <a16:creationId xmlns:a16="http://schemas.microsoft.com/office/drawing/2014/main" id="{4B35FCDB-094D-4E65-4FE3-F8CC80275EC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57BE33D-2726-B850-13EC-3D1D8B92BA71}"/>
              </a:ext>
            </a:extLst>
          </p:cNvPr>
          <p:cNvSpPr>
            <a:spLocks noGrp="1"/>
          </p:cNvSpPr>
          <p:nvPr>
            <p:ph type="sldNum" sz="quarter" idx="12"/>
          </p:nvPr>
        </p:nvSpPr>
        <p:spPr/>
        <p:txBody>
          <a:bodyPr/>
          <a:lstStyle/>
          <a:p>
            <a:fld id="{A8707196-C5B1-4FAA-AF3D-E319BB75E90C}" type="slidenum">
              <a:rPr lang="en-GB" smtClean="0"/>
              <a:t>‹#›</a:t>
            </a:fld>
            <a:endParaRPr lang="en-GB"/>
          </a:p>
        </p:txBody>
      </p:sp>
    </p:spTree>
    <p:extLst>
      <p:ext uri="{BB962C8B-B14F-4D97-AF65-F5344CB8AC3E}">
        <p14:creationId xmlns:p14="http://schemas.microsoft.com/office/powerpoint/2010/main" val="401197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27981-B143-D807-A3FF-43A6BB17E1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AAF4EEB-F366-D20E-F831-9E2F72AB96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B3D0C35-964D-D841-3375-5C83AACA13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7C8A62-B1CB-D0A6-ADC4-252599D1958B}"/>
              </a:ext>
            </a:extLst>
          </p:cNvPr>
          <p:cNvSpPr>
            <a:spLocks noGrp="1"/>
          </p:cNvSpPr>
          <p:nvPr>
            <p:ph type="dt" sz="half" idx="10"/>
          </p:nvPr>
        </p:nvSpPr>
        <p:spPr/>
        <p:txBody>
          <a:bodyPr/>
          <a:lstStyle/>
          <a:p>
            <a:fld id="{BF7906EF-1D3D-4B43-97BC-62BDD3AB6FFF}" type="datetimeFigureOut">
              <a:rPr lang="en-GB" smtClean="0"/>
              <a:t>27/06/2024</a:t>
            </a:fld>
            <a:endParaRPr lang="en-GB"/>
          </a:p>
        </p:txBody>
      </p:sp>
      <p:sp>
        <p:nvSpPr>
          <p:cNvPr id="6" name="Footer Placeholder 5">
            <a:extLst>
              <a:ext uri="{FF2B5EF4-FFF2-40B4-BE49-F238E27FC236}">
                <a16:creationId xmlns:a16="http://schemas.microsoft.com/office/drawing/2014/main" id="{4695D700-8AE8-1DE6-9641-1C1EA9F224E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5D77F08-EEB2-5834-D1AF-C68FD7E73FF5}"/>
              </a:ext>
            </a:extLst>
          </p:cNvPr>
          <p:cNvSpPr>
            <a:spLocks noGrp="1"/>
          </p:cNvSpPr>
          <p:nvPr>
            <p:ph type="sldNum" sz="quarter" idx="12"/>
          </p:nvPr>
        </p:nvSpPr>
        <p:spPr/>
        <p:txBody>
          <a:bodyPr/>
          <a:lstStyle/>
          <a:p>
            <a:fld id="{A8707196-C5B1-4FAA-AF3D-E319BB75E90C}" type="slidenum">
              <a:rPr lang="en-GB" smtClean="0"/>
              <a:t>‹#›</a:t>
            </a:fld>
            <a:endParaRPr lang="en-GB"/>
          </a:p>
        </p:txBody>
      </p:sp>
    </p:spTree>
    <p:extLst>
      <p:ext uri="{BB962C8B-B14F-4D97-AF65-F5344CB8AC3E}">
        <p14:creationId xmlns:p14="http://schemas.microsoft.com/office/powerpoint/2010/main" val="3129110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slideLayout" Target="../slideLayouts/slideLayout48.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972401-33BE-8B59-F757-4504D7D4D3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15DCC0C-C9EC-F00D-0E1E-A930538A34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04F7E44-AB1A-C6D2-6B84-84C0CF06AE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F7906EF-1D3D-4B43-97BC-62BDD3AB6FFF}" type="datetimeFigureOut">
              <a:rPr lang="en-GB" smtClean="0"/>
              <a:t>27/06/2024</a:t>
            </a:fld>
            <a:endParaRPr lang="en-GB"/>
          </a:p>
        </p:txBody>
      </p:sp>
      <p:sp>
        <p:nvSpPr>
          <p:cNvPr id="5" name="Footer Placeholder 4">
            <a:extLst>
              <a:ext uri="{FF2B5EF4-FFF2-40B4-BE49-F238E27FC236}">
                <a16:creationId xmlns:a16="http://schemas.microsoft.com/office/drawing/2014/main" id="{06CCEC00-4AF5-AABA-7A29-6FD0E8A4DF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B5FCEF4D-F6B6-44F1-094B-9A9797E12E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8707196-C5B1-4FAA-AF3D-E319BB75E90C}" type="slidenum">
              <a:rPr lang="en-GB" smtClean="0"/>
              <a:t>‹#›</a:t>
            </a:fld>
            <a:endParaRPr lang="en-GB"/>
          </a:p>
        </p:txBody>
      </p:sp>
    </p:spTree>
    <p:extLst>
      <p:ext uri="{BB962C8B-B14F-4D97-AF65-F5344CB8AC3E}">
        <p14:creationId xmlns:p14="http://schemas.microsoft.com/office/powerpoint/2010/main" val="25787986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2203D0-EBBA-1B6A-ECA8-D38216349E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1092C50-DDB8-45DF-DD33-1FFECC0E63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873341-B16E-234D-D1CD-A6F1BC701D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10F6F6-52F1-4BDD-928D-84928DA9612C}" type="datetimeFigureOut">
              <a:rPr lang="en-GB" smtClean="0"/>
              <a:t>27/06/2024</a:t>
            </a:fld>
            <a:endParaRPr lang="en-GB"/>
          </a:p>
        </p:txBody>
      </p:sp>
      <p:sp>
        <p:nvSpPr>
          <p:cNvPr id="5" name="Footer Placeholder 4">
            <a:extLst>
              <a:ext uri="{FF2B5EF4-FFF2-40B4-BE49-F238E27FC236}">
                <a16:creationId xmlns:a16="http://schemas.microsoft.com/office/drawing/2014/main" id="{85E3E506-9346-03B2-BF2A-27BDEF44D5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15BF6CA-8846-54D7-282F-88A869D8F1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F2132C-8832-4EB1-97FC-35BD516CA2C9}" type="slidenum">
              <a:rPr lang="en-GB" smtClean="0"/>
              <a:t>‹#›</a:t>
            </a:fld>
            <a:endParaRPr lang="en-GB"/>
          </a:p>
        </p:txBody>
      </p:sp>
    </p:spTree>
    <p:extLst>
      <p:ext uri="{BB962C8B-B14F-4D97-AF65-F5344CB8AC3E}">
        <p14:creationId xmlns:p14="http://schemas.microsoft.com/office/powerpoint/2010/main" val="4946696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72693F-644E-4F37-AE35-ABBDB5B784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D19AF26-FD28-4150-8A76-CC3EBE779D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664BBD-B103-4D75-A635-44F9728BB3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191CE-F718-4C8B-826F-7503487B79B5}" type="datetimeFigureOut">
              <a:rPr lang="en-GB" smtClean="0"/>
              <a:t>27/06/2024</a:t>
            </a:fld>
            <a:endParaRPr lang="en-GB"/>
          </a:p>
        </p:txBody>
      </p:sp>
      <p:sp>
        <p:nvSpPr>
          <p:cNvPr id="5" name="Footer Placeholder 4">
            <a:extLst>
              <a:ext uri="{FF2B5EF4-FFF2-40B4-BE49-F238E27FC236}">
                <a16:creationId xmlns:a16="http://schemas.microsoft.com/office/drawing/2014/main" id="{664750B0-1598-4589-81B8-3E079A7808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71F23CC-513C-4339-871A-BD54473F55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8750C2-3E67-4349-BB2B-733FE64E9501}" type="slidenum">
              <a:rPr lang="en-GB" smtClean="0"/>
              <a:t>‹#›</a:t>
            </a:fld>
            <a:endParaRPr lang="en-GB"/>
          </a:p>
        </p:txBody>
      </p:sp>
    </p:spTree>
    <p:extLst>
      <p:ext uri="{BB962C8B-B14F-4D97-AF65-F5344CB8AC3E}">
        <p14:creationId xmlns:p14="http://schemas.microsoft.com/office/powerpoint/2010/main" val="197407237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72693F-644E-4F37-AE35-ABBDB5B784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D19AF26-FD28-4150-8A76-CC3EBE779D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664BBD-B103-4D75-A635-44F9728BB3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191CE-F718-4C8B-826F-7503487B79B5}" type="datetimeFigureOut">
              <a:rPr lang="en-GB" smtClean="0"/>
              <a:t>27/06/2024</a:t>
            </a:fld>
            <a:endParaRPr lang="en-GB"/>
          </a:p>
        </p:txBody>
      </p:sp>
      <p:sp>
        <p:nvSpPr>
          <p:cNvPr id="5" name="Footer Placeholder 4">
            <a:extLst>
              <a:ext uri="{FF2B5EF4-FFF2-40B4-BE49-F238E27FC236}">
                <a16:creationId xmlns:a16="http://schemas.microsoft.com/office/drawing/2014/main" id="{664750B0-1598-4589-81B8-3E079A7808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71F23CC-513C-4339-871A-BD54473F55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8750C2-3E67-4349-BB2B-733FE64E9501}" type="slidenum">
              <a:rPr lang="en-GB" smtClean="0"/>
              <a:t>‹#›</a:t>
            </a:fld>
            <a:endParaRPr lang="en-GB"/>
          </a:p>
        </p:txBody>
      </p:sp>
    </p:spTree>
    <p:extLst>
      <p:ext uri="{BB962C8B-B14F-4D97-AF65-F5344CB8AC3E}">
        <p14:creationId xmlns:p14="http://schemas.microsoft.com/office/powerpoint/2010/main" val="403435805"/>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4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42.xml"/><Relationship Id="rId4" Type="http://schemas.openxmlformats.org/officeDocument/2006/relationships/image" Target="../media/image12.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2.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hyperlink" Target="file:///\\tools" TargetMode="External"/><Relationship Id="rId1" Type="http://schemas.openxmlformats.org/officeDocument/2006/relationships/slideLayout" Target="../slideLayouts/slideLayout17.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png"/><Relationship Id="rId4" Type="http://schemas.openxmlformats.org/officeDocument/2006/relationships/image" Target="../media/image4.png"/><Relationship Id="rId9" Type="http://schemas.openxmlformats.org/officeDocument/2006/relationships/image" Target="../media/image8.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06242F6-CA1E-42FB-BB1A-B13E71A7D987}"/>
              </a:ext>
            </a:extLst>
          </p:cNvPr>
          <p:cNvSpPr/>
          <p:nvPr/>
        </p:nvSpPr>
        <p:spPr>
          <a:xfrm>
            <a:off x="-55646" y="-6605"/>
            <a:ext cx="5763853" cy="6871209"/>
          </a:xfrm>
          <a:prstGeom prst="rect">
            <a:avLst/>
          </a:prstGeom>
          <a:solidFill>
            <a:srgbClr val="0091B5"/>
          </a:solidFill>
          <a:ln w="12700" cap="flat" cmpd="sng" algn="ctr">
            <a:noFill/>
            <a:prstDash val="solid"/>
            <a:miter lim="800000"/>
          </a:ln>
          <a:effectLst/>
        </p:spPr>
        <p:txBody>
          <a:bodyPr wrap="square"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GB" sz="1000" b="1" i="0" u="none" strike="noStrike" kern="0" cap="none" spc="0" normalizeH="0" baseline="0" noProof="0" dirty="0">
              <a:ln>
                <a:noFill/>
              </a:ln>
              <a:solidFill>
                <a:srgbClr val="FFFFFF"/>
              </a:solidFill>
              <a:effectLst/>
              <a:uLnTx/>
              <a:uFillTx/>
              <a:latin typeface="Lato Light" panose="020F0502020204030203"/>
              <a:ea typeface="+mn-ea"/>
              <a:cs typeface="+mn-cs"/>
            </a:endParaRPr>
          </a:p>
        </p:txBody>
      </p:sp>
      <p:sp>
        <p:nvSpPr>
          <p:cNvPr id="13" name="TextBox 12">
            <a:extLst>
              <a:ext uri="{FF2B5EF4-FFF2-40B4-BE49-F238E27FC236}">
                <a16:creationId xmlns:a16="http://schemas.microsoft.com/office/drawing/2014/main" id="{E4F23697-1BEC-4F6B-A1E1-CF2064D07358}"/>
              </a:ext>
            </a:extLst>
          </p:cNvPr>
          <p:cNvSpPr txBox="1"/>
          <p:nvPr/>
        </p:nvSpPr>
        <p:spPr>
          <a:xfrm>
            <a:off x="9200304" y="6291348"/>
            <a:ext cx="2923714" cy="4770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D96800"/>
                </a:solidFill>
                <a:effectLst/>
                <a:uLnTx/>
                <a:uFillTx/>
                <a:latin typeface="Lato Light" panose="020F0502020204030203"/>
                <a:ea typeface="+mn-ea"/>
                <a:cs typeface="+mn-cs"/>
              </a:rPr>
              <a:t>Tools, Content &amp; Templates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white">
                    <a:lumMod val="50000"/>
                  </a:prstClr>
                </a:solidFill>
                <a:effectLst/>
                <a:uLnTx/>
                <a:uFillTx/>
                <a:latin typeface="Lato Light" panose="020F0502020204030203"/>
                <a:ea typeface="+mn-ea"/>
                <a:cs typeface="+mn-cs"/>
              </a:rPr>
              <a:t>Hand built using experience &amp; insight </a:t>
            </a:r>
          </a:p>
        </p:txBody>
      </p:sp>
      <p:pic>
        <p:nvPicPr>
          <p:cNvPr id="14" name="Picture 13" descr="Logo&#10;&#10;Description automatically generated">
            <a:extLst>
              <a:ext uri="{FF2B5EF4-FFF2-40B4-BE49-F238E27FC236}">
                <a16:creationId xmlns:a16="http://schemas.microsoft.com/office/drawing/2014/main" id="{F4A6D227-4561-4949-BB83-BE740B69EA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9024" y="199287"/>
            <a:ext cx="1601128" cy="372663"/>
          </a:xfrm>
          <a:prstGeom prst="rect">
            <a:avLst/>
          </a:prstGeom>
        </p:spPr>
      </p:pic>
      <p:sp>
        <p:nvSpPr>
          <p:cNvPr id="15" name="TextBox 14">
            <a:extLst>
              <a:ext uri="{FF2B5EF4-FFF2-40B4-BE49-F238E27FC236}">
                <a16:creationId xmlns:a16="http://schemas.microsoft.com/office/drawing/2014/main" id="{50709A3E-8602-46AD-B797-5EAFDCDBDC85}"/>
              </a:ext>
            </a:extLst>
          </p:cNvPr>
          <p:cNvSpPr txBox="1"/>
          <p:nvPr/>
        </p:nvSpPr>
        <p:spPr>
          <a:xfrm>
            <a:off x="38456" y="2685986"/>
            <a:ext cx="5759865" cy="1077218"/>
          </a:xfrm>
          <a:prstGeom prst="rect">
            <a:avLst/>
          </a:prstGeom>
          <a:noFill/>
        </p:spPr>
        <p:txBody>
          <a:bodyPr wrap="square" rtlCol="0">
            <a:spAutoFit/>
          </a:bodyPr>
          <a:lstStyle/>
          <a:p>
            <a:pPr marL="0" marR="0" lvl="0" indent="0" algn="ctr" defTabSz="435356"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prstClr val="white">
                    <a:lumMod val="95000"/>
                  </a:prstClr>
                </a:solidFill>
                <a:effectLst/>
                <a:uLnTx/>
                <a:uFillTx/>
                <a:latin typeface="Poppins" panose="00000500000000000000" pitchFamily="2" charset="0"/>
                <a:ea typeface="MS Gothic" panose="020B0609070205080204" pitchFamily="49" charset="-128"/>
                <a:cs typeface="Poppins" panose="00000500000000000000" pitchFamily="2" charset="0"/>
              </a:rPr>
              <a:t>Comphrensive Sales Training .</a:t>
            </a:r>
          </a:p>
        </p:txBody>
      </p:sp>
      <p:sp>
        <p:nvSpPr>
          <p:cNvPr id="17" name="TextBox 16">
            <a:extLst>
              <a:ext uri="{FF2B5EF4-FFF2-40B4-BE49-F238E27FC236}">
                <a16:creationId xmlns:a16="http://schemas.microsoft.com/office/drawing/2014/main" id="{5E97F481-60A8-4455-BC7E-3C6E20C88789}"/>
              </a:ext>
            </a:extLst>
          </p:cNvPr>
          <p:cNvSpPr txBox="1"/>
          <p:nvPr/>
        </p:nvSpPr>
        <p:spPr>
          <a:xfrm>
            <a:off x="141811" y="3722737"/>
            <a:ext cx="5468645" cy="246221"/>
          </a:xfrm>
          <a:prstGeom prst="rect">
            <a:avLst/>
          </a:prstGeom>
          <a:noFill/>
        </p:spPr>
        <p:txBody>
          <a:bodyPr wrap="square">
            <a:spAutoFit/>
          </a:bodyPr>
          <a:lstStyle>
            <a:defPPr>
              <a:defRPr lang="en-US"/>
            </a:defPPr>
            <a:lvl1pPr>
              <a:defRPr b="0" i="0">
                <a:solidFill>
                  <a:srgbClr val="909399"/>
                </a:solidFill>
                <a:effectLst/>
                <a:latin typeface="Helvetica Neue"/>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white"/>
                </a:solidFill>
                <a:effectLst/>
                <a:uLnTx/>
                <a:uFillTx/>
                <a:latin typeface="Lato Light" panose="020F0502020204030203"/>
                <a:ea typeface="+mn-ea"/>
                <a:cs typeface="+mn-cs"/>
              </a:rPr>
              <a:t>Handling objections is both an art and a science.</a:t>
            </a:r>
          </a:p>
        </p:txBody>
      </p:sp>
      <p:sp>
        <p:nvSpPr>
          <p:cNvPr id="2" name="Rectangle 1">
            <a:extLst>
              <a:ext uri="{FF2B5EF4-FFF2-40B4-BE49-F238E27FC236}">
                <a16:creationId xmlns:a16="http://schemas.microsoft.com/office/drawing/2014/main" id="{69E9DC1D-0D76-070D-AD40-8924E3141DC6}"/>
              </a:ext>
            </a:extLst>
          </p:cNvPr>
          <p:cNvSpPr/>
          <p:nvPr/>
        </p:nvSpPr>
        <p:spPr>
          <a:xfrm>
            <a:off x="-66280" y="5949250"/>
            <a:ext cx="5812389" cy="920338"/>
          </a:xfrm>
          <a:prstGeom prst="rect">
            <a:avLst/>
          </a:prstGeom>
          <a:solidFill>
            <a:srgbClr val="ED7D31"/>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662E281F-183C-3291-2BCD-E6C8AA256EE3}"/>
              </a:ext>
            </a:extLst>
          </p:cNvPr>
          <p:cNvSpPr txBox="1"/>
          <p:nvPr/>
        </p:nvSpPr>
        <p:spPr>
          <a:xfrm>
            <a:off x="-4572" y="6136221"/>
            <a:ext cx="2534711" cy="523220"/>
          </a:xfrm>
          <a:prstGeom prst="rect">
            <a:avLst/>
          </a:prstGeom>
          <a:noFill/>
        </p:spPr>
        <p:txBody>
          <a:bodyPr wrap="square" lIns="360000" rIns="360000">
            <a:spAutoFit/>
          </a:bodyPr>
          <a:lstStyle>
            <a:defPPr>
              <a:defRPr lang="en-US"/>
            </a:defPPr>
            <a:lvl1pPr>
              <a:defRPr b="0" i="0">
                <a:solidFill>
                  <a:srgbClr val="909399"/>
                </a:solidFill>
                <a:effectLst/>
                <a:latin typeface="Helvetica Neue"/>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Lato Light" panose="020F0502020204030203"/>
                <a:ea typeface="+mn-ea"/>
                <a:cs typeface="+mn-cs"/>
              </a:rPr>
              <a:t>UpskilPRO e Institute for Sales &amp; Marketing </a:t>
            </a:r>
          </a:p>
        </p:txBody>
      </p:sp>
      <p:grpSp>
        <p:nvGrpSpPr>
          <p:cNvPr id="6" name="Group 5">
            <a:extLst>
              <a:ext uri="{FF2B5EF4-FFF2-40B4-BE49-F238E27FC236}">
                <a16:creationId xmlns:a16="http://schemas.microsoft.com/office/drawing/2014/main" id="{1C26ABE2-44FC-4B2E-30D6-9B639D000B66}"/>
              </a:ext>
            </a:extLst>
          </p:cNvPr>
          <p:cNvGrpSpPr/>
          <p:nvPr/>
        </p:nvGrpSpPr>
        <p:grpSpPr>
          <a:xfrm>
            <a:off x="5258747" y="5312008"/>
            <a:ext cx="1055370" cy="1055370"/>
            <a:chOff x="7108613" y="4124330"/>
            <a:chExt cx="1055370" cy="1055370"/>
          </a:xfrm>
        </p:grpSpPr>
        <p:sp>
          <p:nvSpPr>
            <p:cNvPr id="7" name="Oval 6">
              <a:extLst>
                <a:ext uri="{FF2B5EF4-FFF2-40B4-BE49-F238E27FC236}">
                  <a16:creationId xmlns:a16="http://schemas.microsoft.com/office/drawing/2014/main" id="{02FA5253-5C88-B08E-EEEB-F9CB9BDD583A}"/>
                </a:ext>
              </a:extLst>
            </p:cNvPr>
            <p:cNvSpPr/>
            <p:nvPr/>
          </p:nvSpPr>
          <p:spPr>
            <a:xfrm>
              <a:off x="7108613" y="4124330"/>
              <a:ext cx="1055370" cy="1055370"/>
            </a:xfrm>
            <a:prstGeom prst="ellipse">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Lato Light"/>
                <a:ea typeface="+mn-ea"/>
                <a:cs typeface="+mn-cs"/>
              </a:endParaRPr>
            </a:p>
          </p:txBody>
        </p:sp>
        <p:sp>
          <p:nvSpPr>
            <p:cNvPr id="8" name="Google Shape;104;p13">
              <a:extLst>
                <a:ext uri="{FF2B5EF4-FFF2-40B4-BE49-F238E27FC236}">
                  <a16:creationId xmlns:a16="http://schemas.microsoft.com/office/drawing/2014/main" id="{0D4FE76B-F202-15D4-9759-E4EF9AE06D7A}"/>
                </a:ext>
              </a:extLst>
            </p:cNvPr>
            <p:cNvSpPr/>
            <p:nvPr/>
          </p:nvSpPr>
          <p:spPr>
            <a:xfrm>
              <a:off x="7322078" y="4349750"/>
              <a:ext cx="631825" cy="550862"/>
            </a:xfrm>
            <a:custGeom>
              <a:avLst/>
              <a:gdLst/>
              <a:ahLst/>
              <a:cxnLst/>
              <a:rect l="l" t="t" r="r" b="b"/>
              <a:pathLst>
                <a:path w="145" h="126" extrusionOk="0">
                  <a:moveTo>
                    <a:pt x="129" y="126"/>
                  </a:moveTo>
                  <a:cubicBezTo>
                    <a:pt x="17" y="126"/>
                    <a:pt x="17" y="126"/>
                    <a:pt x="17" y="126"/>
                  </a:cubicBezTo>
                  <a:cubicBezTo>
                    <a:pt x="8" y="126"/>
                    <a:pt x="0" y="118"/>
                    <a:pt x="0" y="109"/>
                  </a:cubicBezTo>
                  <a:cubicBezTo>
                    <a:pt x="0" y="81"/>
                    <a:pt x="0" y="81"/>
                    <a:pt x="0" y="81"/>
                  </a:cubicBezTo>
                  <a:cubicBezTo>
                    <a:pt x="0" y="80"/>
                    <a:pt x="1" y="78"/>
                    <a:pt x="3" y="78"/>
                  </a:cubicBezTo>
                  <a:cubicBezTo>
                    <a:pt x="5" y="78"/>
                    <a:pt x="6" y="80"/>
                    <a:pt x="6" y="81"/>
                  </a:cubicBezTo>
                  <a:cubicBezTo>
                    <a:pt x="6" y="109"/>
                    <a:pt x="6" y="109"/>
                    <a:pt x="6" y="109"/>
                  </a:cubicBezTo>
                  <a:cubicBezTo>
                    <a:pt x="6" y="115"/>
                    <a:pt x="11" y="120"/>
                    <a:pt x="17" y="120"/>
                  </a:cubicBezTo>
                  <a:cubicBezTo>
                    <a:pt x="129" y="120"/>
                    <a:pt x="129" y="120"/>
                    <a:pt x="129" y="120"/>
                  </a:cubicBezTo>
                  <a:cubicBezTo>
                    <a:pt x="134" y="120"/>
                    <a:pt x="139" y="115"/>
                    <a:pt x="139" y="109"/>
                  </a:cubicBezTo>
                  <a:cubicBezTo>
                    <a:pt x="139" y="82"/>
                    <a:pt x="139" y="82"/>
                    <a:pt x="139" y="82"/>
                  </a:cubicBezTo>
                  <a:cubicBezTo>
                    <a:pt x="139" y="80"/>
                    <a:pt x="141" y="79"/>
                    <a:pt x="142" y="79"/>
                  </a:cubicBezTo>
                  <a:cubicBezTo>
                    <a:pt x="144" y="79"/>
                    <a:pt x="145" y="80"/>
                    <a:pt x="145" y="82"/>
                  </a:cubicBezTo>
                  <a:cubicBezTo>
                    <a:pt x="145" y="109"/>
                    <a:pt x="145" y="109"/>
                    <a:pt x="145" y="109"/>
                  </a:cubicBezTo>
                  <a:cubicBezTo>
                    <a:pt x="145" y="118"/>
                    <a:pt x="138" y="126"/>
                    <a:pt x="129" y="126"/>
                  </a:cubicBezTo>
                  <a:close/>
                  <a:moveTo>
                    <a:pt x="79" y="90"/>
                  </a:moveTo>
                  <a:cubicBezTo>
                    <a:pt x="67" y="90"/>
                    <a:pt x="67" y="90"/>
                    <a:pt x="67" y="90"/>
                  </a:cubicBezTo>
                  <a:cubicBezTo>
                    <a:pt x="62" y="90"/>
                    <a:pt x="59" y="86"/>
                    <a:pt x="59" y="81"/>
                  </a:cubicBezTo>
                  <a:cubicBezTo>
                    <a:pt x="59" y="67"/>
                    <a:pt x="59" y="67"/>
                    <a:pt x="59" y="67"/>
                  </a:cubicBezTo>
                  <a:cubicBezTo>
                    <a:pt x="59" y="62"/>
                    <a:pt x="62" y="58"/>
                    <a:pt x="67" y="58"/>
                  </a:cubicBezTo>
                  <a:cubicBezTo>
                    <a:pt x="79" y="58"/>
                    <a:pt x="79" y="58"/>
                    <a:pt x="79" y="58"/>
                  </a:cubicBezTo>
                  <a:cubicBezTo>
                    <a:pt x="83" y="58"/>
                    <a:pt x="87" y="62"/>
                    <a:pt x="87" y="67"/>
                  </a:cubicBezTo>
                  <a:cubicBezTo>
                    <a:pt x="87" y="81"/>
                    <a:pt x="87" y="81"/>
                    <a:pt x="87" y="81"/>
                  </a:cubicBezTo>
                  <a:cubicBezTo>
                    <a:pt x="87" y="86"/>
                    <a:pt x="83" y="90"/>
                    <a:pt x="79" y="90"/>
                  </a:cubicBezTo>
                  <a:close/>
                  <a:moveTo>
                    <a:pt x="67" y="64"/>
                  </a:moveTo>
                  <a:cubicBezTo>
                    <a:pt x="66" y="64"/>
                    <a:pt x="65" y="65"/>
                    <a:pt x="65" y="67"/>
                  </a:cubicBezTo>
                  <a:cubicBezTo>
                    <a:pt x="65" y="81"/>
                    <a:pt x="65" y="81"/>
                    <a:pt x="65" y="81"/>
                  </a:cubicBezTo>
                  <a:cubicBezTo>
                    <a:pt x="65" y="83"/>
                    <a:pt x="66" y="84"/>
                    <a:pt x="67" y="84"/>
                  </a:cubicBezTo>
                  <a:cubicBezTo>
                    <a:pt x="79" y="84"/>
                    <a:pt x="79" y="84"/>
                    <a:pt x="79" y="84"/>
                  </a:cubicBezTo>
                  <a:cubicBezTo>
                    <a:pt x="80" y="84"/>
                    <a:pt x="81" y="83"/>
                    <a:pt x="81" y="81"/>
                  </a:cubicBezTo>
                  <a:cubicBezTo>
                    <a:pt x="81" y="67"/>
                    <a:pt x="81" y="67"/>
                    <a:pt x="81" y="67"/>
                  </a:cubicBezTo>
                  <a:cubicBezTo>
                    <a:pt x="81" y="65"/>
                    <a:pt x="80" y="64"/>
                    <a:pt x="79" y="64"/>
                  </a:cubicBezTo>
                  <a:lnTo>
                    <a:pt x="67" y="64"/>
                  </a:lnTo>
                  <a:close/>
                  <a:moveTo>
                    <a:pt x="129" y="77"/>
                  </a:moveTo>
                  <a:cubicBezTo>
                    <a:pt x="96" y="77"/>
                    <a:pt x="96" y="77"/>
                    <a:pt x="96" y="77"/>
                  </a:cubicBezTo>
                  <a:cubicBezTo>
                    <a:pt x="94" y="77"/>
                    <a:pt x="93" y="76"/>
                    <a:pt x="93" y="74"/>
                  </a:cubicBezTo>
                  <a:cubicBezTo>
                    <a:pt x="93" y="72"/>
                    <a:pt x="94" y="71"/>
                    <a:pt x="96" y="71"/>
                  </a:cubicBezTo>
                  <a:cubicBezTo>
                    <a:pt x="129" y="71"/>
                    <a:pt x="129" y="71"/>
                    <a:pt x="129" y="71"/>
                  </a:cubicBezTo>
                  <a:cubicBezTo>
                    <a:pt x="134" y="71"/>
                    <a:pt x="139" y="66"/>
                    <a:pt x="139" y="60"/>
                  </a:cubicBezTo>
                  <a:cubicBezTo>
                    <a:pt x="139" y="39"/>
                    <a:pt x="139" y="39"/>
                    <a:pt x="139" y="39"/>
                  </a:cubicBezTo>
                  <a:cubicBezTo>
                    <a:pt x="139" y="33"/>
                    <a:pt x="134" y="28"/>
                    <a:pt x="129" y="28"/>
                  </a:cubicBezTo>
                  <a:cubicBezTo>
                    <a:pt x="17" y="28"/>
                    <a:pt x="17" y="28"/>
                    <a:pt x="17" y="28"/>
                  </a:cubicBezTo>
                  <a:cubicBezTo>
                    <a:pt x="11" y="28"/>
                    <a:pt x="6" y="33"/>
                    <a:pt x="6" y="39"/>
                  </a:cubicBezTo>
                  <a:cubicBezTo>
                    <a:pt x="6" y="60"/>
                    <a:pt x="6" y="60"/>
                    <a:pt x="6" y="60"/>
                  </a:cubicBezTo>
                  <a:cubicBezTo>
                    <a:pt x="6" y="66"/>
                    <a:pt x="11" y="71"/>
                    <a:pt x="17" y="71"/>
                  </a:cubicBezTo>
                  <a:cubicBezTo>
                    <a:pt x="50" y="71"/>
                    <a:pt x="50" y="71"/>
                    <a:pt x="50" y="71"/>
                  </a:cubicBezTo>
                  <a:cubicBezTo>
                    <a:pt x="52" y="71"/>
                    <a:pt x="53" y="72"/>
                    <a:pt x="53" y="74"/>
                  </a:cubicBezTo>
                  <a:cubicBezTo>
                    <a:pt x="53" y="76"/>
                    <a:pt x="52" y="77"/>
                    <a:pt x="50" y="77"/>
                  </a:cubicBezTo>
                  <a:cubicBezTo>
                    <a:pt x="17" y="77"/>
                    <a:pt x="17" y="77"/>
                    <a:pt x="17" y="77"/>
                  </a:cubicBezTo>
                  <a:cubicBezTo>
                    <a:pt x="8" y="77"/>
                    <a:pt x="0" y="70"/>
                    <a:pt x="0" y="60"/>
                  </a:cubicBezTo>
                  <a:cubicBezTo>
                    <a:pt x="0" y="39"/>
                    <a:pt x="0" y="39"/>
                    <a:pt x="0" y="39"/>
                  </a:cubicBezTo>
                  <a:cubicBezTo>
                    <a:pt x="0" y="30"/>
                    <a:pt x="8" y="22"/>
                    <a:pt x="17" y="22"/>
                  </a:cubicBezTo>
                  <a:cubicBezTo>
                    <a:pt x="129" y="22"/>
                    <a:pt x="129" y="22"/>
                    <a:pt x="129" y="22"/>
                  </a:cubicBezTo>
                  <a:cubicBezTo>
                    <a:pt x="138" y="22"/>
                    <a:pt x="145" y="30"/>
                    <a:pt x="145" y="39"/>
                  </a:cubicBezTo>
                  <a:cubicBezTo>
                    <a:pt x="145" y="63"/>
                    <a:pt x="145" y="63"/>
                    <a:pt x="145" y="63"/>
                  </a:cubicBezTo>
                  <a:cubicBezTo>
                    <a:pt x="145" y="63"/>
                    <a:pt x="145" y="64"/>
                    <a:pt x="145" y="64"/>
                  </a:cubicBezTo>
                  <a:cubicBezTo>
                    <a:pt x="143" y="72"/>
                    <a:pt x="137" y="77"/>
                    <a:pt x="129" y="77"/>
                  </a:cubicBezTo>
                  <a:close/>
                  <a:moveTo>
                    <a:pt x="97" y="17"/>
                  </a:moveTo>
                  <a:cubicBezTo>
                    <a:pt x="95" y="17"/>
                    <a:pt x="94" y="15"/>
                    <a:pt x="94" y="13"/>
                  </a:cubicBezTo>
                  <a:cubicBezTo>
                    <a:pt x="94" y="9"/>
                    <a:pt x="90" y="6"/>
                    <a:pt x="85" y="6"/>
                  </a:cubicBezTo>
                  <a:cubicBezTo>
                    <a:pt x="61" y="6"/>
                    <a:pt x="61" y="6"/>
                    <a:pt x="61" y="6"/>
                  </a:cubicBezTo>
                  <a:cubicBezTo>
                    <a:pt x="56" y="6"/>
                    <a:pt x="52" y="9"/>
                    <a:pt x="52" y="13"/>
                  </a:cubicBezTo>
                  <a:cubicBezTo>
                    <a:pt x="52" y="15"/>
                    <a:pt x="50" y="17"/>
                    <a:pt x="49" y="17"/>
                  </a:cubicBezTo>
                  <a:cubicBezTo>
                    <a:pt x="47" y="17"/>
                    <a:pt x="45" y="15"/>
                    <a:pt x="45" y="13"/>
                  </a:cubicBezTo>
                  <a:cubicBezTo>
                    <a:pt x="45" y="6"/>
                    <a:pt x="52" y="0"/>
                    <a:pt x="61" y="0"/>
                  </a:cubicBezTo>
                  <a:cubicBezTo>
                    <a:pt x="85" y="0"/>
                    <a:pt x="85" y="0"/>
                    <a:pt x="85" y="0"/>
                  </a:cubicBezTo>
                  <a:cubicBezTo>
                    <a:pt x="93" y="0"/>
                    <a:pt x="100" y="6"/>
                    <a:pt x="100" y="13"/>
                  </a:cubicBezTo>
                  <a:cubicBezTo>
                    <a:pt x="100" y="15"/>
                    <a:pt x="99" y="17"/>
                    <a:pt x="97" y="17"/>
                  </a:cubicBezTo>
                  <a:close/>
                </a:path>
              </a:pathLst>
            </a:custGeom>
            <a:solidFill>
              <a:schemeClr val="accent2"/>
            </a:solid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Calibri"/>
                <a:cs typeface="Calibri"/>
                <a:sym typeface="Calibri"/>
              </a:endParaRPr>
            </a:p>
          </p:txBody>
        </p:sp>
      </p:grpSp>
      <p:sp>
        <p:nvSpPr>
          <p:cNvPr id="9" name="TextBox 8">
            <a:extLst>
              <a:ext uri="{FF2B5EF4-FFF2-40B4-BE49-F238E27FC236}">
                <a16:creationId xmlns:a16="http://schemas.microsoft.com/office/drawing/2014/main" id="{3CDE2BEA-54EC-622B-DD30-C9E25C41F4F2}"/>
              </a:ext>
            </a:extLst>
          </p:cNvPr>
          <p:cNvSpPr txBox="1"/>
          <p:nvPr/>
        </p:nvSpPr>
        <p:spPr>
          <a:xfrm>
            <a:off x="6143775" y="2606283"/>
            <a:ext cx="5640224" cy="1323439"/>
          </a:xfrm>
          <a:prstGeom prst="rect">
            <a:avLst/>
          </a:prstGeom>
          <a:solidFill>
            <a:schemeClr val="bg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Identifying Customer Needs</a:t>
            </a:r>
          </a:p>
        </p:txBody>
      </p:sp>
      <p:cxnSp>
        <p:nvCxnSpPr>
          <p:cNvPr id="3" name="Straight Connector 2">
            <a:extLst>
              <a:ext uri="{FF2B5EF4-FFF2-40B4-BE49-F238E27FC236}">
                <a16:creationId xmlns:a16="http://schemas.microsoft.com/office/drawing/2014/main" id="{04770D9A-5F37-2FB1-9E94-DC26F2BF36F2}"/>
              </a:ext>
            </a:extLst>
          </p:cNvPr>
          <p:cNvCxnSpPr>
            <a:cxnSpLocks/>
          </p:cNvCxnSpPr>
          <p:nvPr/>
        </p:nvCxnSpPr>
        <p:spPr>
          <a:xfrm>
            <a:off x="7285616" y="3804206"/>
            <a:ext cx="3361977" cy="0"/>
          </a:xfrm>
          <a:prstGeom prst="line">
            <a:avLst/>
          </a:prstGeom>
          <a:ln w="38100">
            <a:solidFill>
              <a:schemeClr val="tx1"/>
            </a:solidFill>
          </a:ln>
        </p:spPr>
        <p:style>
          <a:lnRef idx="2">
            <a:schemeClr val="accent1"/>
          </a:lnRef>
          <a:fillRef idx="0">
            <a:schemeClr val="accent1"/>
          </a:fillRef>
          <a:effectRef idx="1">
            <a:schemeClr val="accent1"/>
          </a:effectRef>
          <a:fontRef idx="minor">
            <a:schemeClr val="tx1"/>
          </a:fontRef>
        </p:style>
      </p:cxnSp>
      <p:sp>
        <p:nvSpPr>
          <p:cNvPr id="20" name="TextBox 19">
            <a:extLst>
              <a:ext uri="{FF2B5EF4-FFF2-40B4-BE49-F238E27FC236}">
                <a16:creationId xmlns:a16="http://schemas.microsoft.com/office/drawing/2014/main" id="{8CF7F71B-6D98-DA07-C72C-0AB3E6157E5F}"/>
              </a:ext>
            </a:extLst>
          </p:cNvPr>
          <p:cNvSpPr txBox="1"/>
          <p:nvPr/>
        </p:nvSpPr>
        <p:spPr>
          <a:xfrm>
            <a:off x="5746109" y="3845115"/>
            <a:ext cx="6504732" cy="729430"/>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tab pos="457200" algn="l"/>
              </a:tabLst>
              <a:defRPr/>
            </a:pPr>
            <a:r>
              <a:rPr kumimoji="0" lang="en-GB" sz="2000" b="1" i="0" u="none" strike="noStrike" kern="0" cap="none" spc="0" normalizeH="0" baseline="0" noProof="0" dirty="0">
                <a:ln>
                  <a:noFill/>
                </a:ln>
                <a:solidFill>
                  <a:srgbClr val="0D0D0D"/>
                </a:solidFill>
                <a:effectLst/>
                <a:uLnTx/>
                <a:uFillTx/>
                <a:latin typeface="Segoe UI" panose="020B0502040204020203" pitchFamily="34" charset="0"/>
                <a:ea typeface="Times New Roman" panose="02020603050405020304" pitchFamily="18" charset="0"/>
                <a:cs typeface="+mn-cs"/>
              </a:rPr>
              <a:t>Techniques for identifying needs.</a:t>
            </a:r>
            <a:endParaRPr kumimoji="0" lang="en-GB" sz="1800" b="1" i="0" u="none" strike="noStrike" kern="100" cap="none" spc="0" normalizeH="0" baseline="0" noProof="0" dirty="0">
              <a:ln>
                <a:noFill/>
              </a:ln>
              <a:solidFill>
                <a:srgbClr val="0D0D0D"/>
              </a:solidFill>
              <a:effectLst/>
              <a:uLnTx/>
              <a:uFillTx/>
              <a:latin typeface="Times New Roman" panose="02020603050405020304" pitchFamily="18" charset="0"/>
              <a:ea typeface="Aptos" panose="020B000402020202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Module 5</a:t>
            </a:r>
            <a:endParaRPr kumimoji="0" lang="en-GB" sz="2000" b="1"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22" name="Picture 21">
            <a:extLst>
              <a:ext uri="{FF2B5EF4-FFF2-40B4-BE49-F238E27FC236}">
                <a16:creationId xmlns:a16="http://schemas.microsoft.com/office/drawing/2014/main" id="{14C1BD19-604C-458B-DDC6-04BB0F5F0EDA}"/>
              </a:ext>
            </a:extLst>
          </p:cNvPr>
          <p:cNvPicPr>
            <a:picLocks noChangeAspect="1"/>
          </p:cNvPicPr>
          <p:nvPr/>
        </p:nvPicPr>
        <p:blipFill>
          <a:blip r:embed="rId4"/>
          <a:stretch>
            <a:fillRect/>
          </a:stretch>
        </p:blipFill>
        <p:spPr>
          <a:xfrm>
            <a:off x="1798084" y="4098689"/>
            <a:ext cx="1876869" cy="1563486"/>
          </a:xfrm>
          <a:prstGeom prst="rect">
            <a:avLst/>
          </a:prstGeom>
        </p:spPr>
      </p:pic>
    </p:spTree>
    <p:extLst>
      <p:ext uri="{BB962C8B-B14F-4D97-AF65-F5344CB8AC3E}">
        <p14:creationId xmlns:p14="http://schemas.microsoft.com/office/powerpoint/2010/main" val="2180399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34FE052-4407-1844-547C-519BFA2C4EC3}"/>
              </a:ext>
            </a:extLst>
          </p:cNvPr>
          <p:cNvSpPr txBox="1"/>
          <p:nvPr/>
        </p:nvSpPr>
        <p:spPr>
          <a:xfrm>
            <a:off x="121725" y="3055788"/>
            <a:ext cx="11948549" cy="523220"/>
          </a:xfrm>
          <a:prstGeom prst="rect">
            <a:avLst/>
          </a:prstGeom>
          <a:noFill/>
          <a:ln>
            <a:noFill/>
          </a:ln>
        </p:spPr>
        <p:txBody>
          <a:bodyPr wrap="square" rtlCol="0">
            <a:spAutoFit/>
          </a:bodyPr>
          <a:lstStyle/>
          <a:p>
            <a:pPr marL="0" marR="0" lvl="0" indent="0" algn="ctr"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Active listening</a:t>
            </a:r>
            <a:endParaRPr kumimoji="0" lang="en-GB" sz="32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endParaRPr>
          </a:p>
        </p:txBody>
      </p:sp>
    </p:spTree>
    <p:extLst>
      <p:ext uri="{BB962C8B-B14F-4D97-AF65-F5344CB8AC3E}">
        <p14:creationId xmlns:p14="http://schemas.microsoft.com/office/powerpoint/2010/main" val="914133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Logo&#10;&#10;Description automatically generated">
            <a:extLst>
              <a:ext uri="{FF2B5EF4-FFF2-40B4-BE49-F238E27FC236}">
                <a16:creationId xmlns:a16="http://schemas.microsoft.com/office/drawing/2014/main" id="{85135B6A-7EE3-0D35-93E2-A5C1D8D4BC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4871" y="150636"/>
            <a:ext cx="1572955" cy="366106"/>
          </a:xfrm>
          <a:prstGeom prst="rect">
            <a:avLst/>
          </a:prstGeom>
        </p:spPr>
      </p:pic>
      <p:sp>
        <p:nvSpPr>
          <p:cNvPr id="9" name="TextBox 8">
            <a:extLst>
              <a:ext uri="{FF2B5EF4-FFF2-40B4-BE49-F238E27FC236}">
                <a16:creationId xmlns:a16="http://schemas.microsoft.com/office/drawing/2014/main" id="{32EC83E6-5B35-D2BE-80F8-CB289BD2AC7D}"/>
              </a:ext>
            </a:extLst>
          </p:cNvPr>
          <p:cNvSpPr txBox="1"/>
          <p:nvPr/>
        </p:nvSpPr>
        <p:spPr>
          <a:xfrm>
            <a:off x="4959125" y="6581001"/>
            <a:ext cx="25146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Lato Light" panose="020F0502020204030203" pitchFamily="34" charset="0"/>
                <a:ea typeface="Lato Light" panose="020F0502020204030203" pitchFamily="34" charset="0"/>
                <a:cs typeface="Lato Light" panose="020F0502020204030203" pitchFamily="34" charset="0"/>
              </a:rPr>
              <a:t>www.upskilpro.com</a:t>
            </a:r>
          </a:p>
        </p:txBody>
      </p:sp>
      <p:pic>
        <p:nvPicPr>
          <p:cNvPr id="11" name="Picture 10" descr="Logo&#10;&#10;Description automatically generated">
            <a:extLst>
              <a:ext uri="{FF2B5EF4-FFF2-40B4-BE49-F238E27FC236}">
                <a16:creationId xmlns:a16="http://schemas.microsoft.com/office/drawing/2014/main" id="{9AE61FEA-D514-9646-6F10-AF42AA5511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4871" y="150636"/>
            <a:ext cx="1572955" cy="366106"/>
          </a:xfrm>
          <a:prstGeom prst="rect">
            <a:avLst/>
          </a:prstGeom>
        </p:spPr>
      </p:pic>
      <p:sp>
        <p:nvSpPr>
          <p:cNvPr id="12" name="TextBox 11">
            <a:extLst>
              <a:ext uri="{FF2B5EF4-FFF2-40B4-BE49-F238E27FC236}">
                <a16:creationId xmlns:a16="http://schemas.microsoft.com/office/drawing/2014/main" id="{B6756EB2-A890-CEC4-BF80-C84C9F8D760C}"/>
              </a:ext>
            </a:extLst>
          </p:cNvPr>
          <p:cNvSpPr txBox="1"/>
          <p:nvPr/>
        </p:nvSpPr>
        <p:spPr>
          <a:xfrm>
            <a:off x="4959125" y="6581001"/>
            <a:ext cx="25146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Lato Light" panose="020F0502020204030203" pitchFamily="34" charset="0"/>
                <a:ea typeface="Lato Light" panose="020F0502020204030203" pitchFamily="34" charset="0"/>
                <a:cs typeface="Lato Light" panose="020F0502020204030203" pitchFamily="34" charset="0"/>
              </a:rPr>
              <a:t>www.upskilpro.com</a:t>
            </a:r>
          </a:p>
        </p:txBody>
      </p:sp>
      <p:sp>
        <p:nvSpPr>
          <p:cNvPr id="3" name="TextBox 2">
            <a:extLst>
              <a:ext uri="{FF2B5EF4-FFF2-40B4-BE49-F238E27FC236}">
                <a16:creationId xmlns:a16="http://schemas.microsoft.com/office/drawing/2014/main" id="{78984EE7-73C9-67D0-C0FC-052A92B64B9E}"/>
              </a:ext>
            </a:extLst>
          </p:cNvPr>
          <p:cNvSpPr txBox="1"/>
          <p:nvPr/>
        </p:nvSpPr>
        <p:spPr>
          <a:xfrm>
            <a:off x="801636" y="2516194"/>
            <a:ext cx="2418883" cy="2577437"/>
          </a:xfrm>
          <a:custGeom>
            <a:avLst/>
            <a:gdLst>
              <a:gd name="connsiteX0" fmla="*/ 0 w 2418883"/>
              <a:gd name="connsiteY0" fmla="*/ 0 h 2577437"/>
              <a:gd name="connsiteX1" fmla="*/ 435399 w 2418883"/>
              <a:gd name="connsiteY1" fmla="*/ 0 h 2577437"/>
              <a:gd name="connsiteX2" fmla="*/ 919176 w 2418883"/>
              <a:gd name="connsiteY2" fmla="*/ 0 h 2577437"/>
              <a:gd name="connsiteX3" fmla="*/ 1402952 w 2418883"/>
              <a:gd name="connsiteY3" fmla="*/ 0 h 2577437"/>
              <a:gd name="connsiteX4" fmla="*/ 1910918 w 2418883"/>
              <a:gd name="connsiteY4" fmla="*/ 0 h 2577437"/>
              <a:gd name="connsiteX5" fmla="*/ 2418883 w 2418883"/>
              <a:gd name="connsiteY5" fmla="*/ 0 h 2577437"/>
              <a:gd name="connsiteX6" fmla="*/ 2418883 w 2418883"/>
              <a:gd name="connsiteY6" fmla="*/ 489713 h 2577437"/>
              <a:gd name="connsiteX7" fmla="*/ 2418883 w 2418883"/>
              <a:gd name="connsiteY7" fmla="*/ 953652 h 2577437"/>
              <a:gd name="connsiteX8" fmla="*/ 2418883 w 2418883"/>
              <a:gd name="connsiteY8" fmla="*/ 1443365 h 2577437"/>
              <a:gd name="connsiteX9" fmla="*/ 2418883 w 2418883"/>
              <a:gd name="connsiteY9" fmla="*/ 1984626 h 2577437"/>
              <a:gd name="connsiteX10" fmla="*/ 2418883 w 2418883"/>
              <a:gd name="connsiteY10" fmla="*/ 2577437 h 2577437"/>
              <a:gd name="connsiteX11" fmla="*/ 1959295 w 2418883"/>
              <a:gd name="connsiteY11" fmla="*/ 2577437 h 2577437"/>
              <a:gd name="connsiteX12" fmla="*/ 1523896 w 2418883"/>
              <a:gd name="connsiteY12" fmla="*/ 2577437 h 2577437"/>
              <a:gd name="connsiteX13" fmla="*/ 1112686 w 2418883"/>
              <a:gd name="connsiteY13" fmla="*/ 2577437 h 2577437"/>
              <a:gd name="connsiteX14" fmla="*/ 580532 w 2418883"/>
              <a:gd name="connsiteY14" fmla="*/ 2577437 h 2577437"/>
              <a:gd name="connsiteX15" fmla="*/ 0 w 2418883"/>
              <a:gd name="connsiteY15" fmla="*/ 2577437 h 2577437"/>
              <a:gd name="connsiteX16" fmla="*/ 0 w 2418883"/>
              <a:gd name="connsiteY16" fmla="*/ 2087724 h 2577437"/>
              <a:gd name="connsiteX17" fmla="*/ 0 w 2418883"/>
              <a:gd name="connsiteY17" fmla="*/ 1520688 h 2577437"/>
              <a:gd name="connsiteX18" fmla="*/ 0 w 2418883"/>
              <a:gd name="connsiteY18" fmla="*/ 979426 h 2577437"/>
              <a:gd name="connsiteX19" fmla="*/ 0 w 2418883"/>
              <a:gd name="connsiteY19" fmla="*/ 541262 h 2577437"/>
              <a:gd name="connsiteX20" fmla="*/ 0 w 2418883"/>
              <a:gd name="connsiteY20" fmla="*/ 0 h 2577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18883" h="2577437" fill="none" extrusionOk="0">
                <a:moveTo>
                  <a:pt x="0" y="0"/>
                </a:moveTo>
                <a:cubicBezTo>
                  <a:pt x="166320" y="-12988"/>
                  <a:pt x="286398" y="17884"/>
                  <a:pt x="435399" y="0"/>
                </a:cubicBezTo>
                <a:cubicBezTo>
                  <a:pt x="584400" y="-17884"/>
                  <a:pt x="778306" y="33771"/>
                  <a:pt x="919176" y="0"/>
                </a:cubicBezTo>
                <a:cubicBezTo>
                  <a:pt x="1060046" y="-33771"/>
                  <a:pt x="1257533" y="45546"/>
                  <a:pt x="1402952" y="0"/>
                </a:cubicBezTo>
                <a:cubicBezTo>
                  <a:pt x="1548371" y="-45546"/>
                  <a:pt x="1792716" y="31635"/>
                  <a:pt x="1910918" y="0"/>
                </a:cubicBezTo>
                <a:cubicBezTo>
                  <a:pt x="2029120" y="-31635"/>
                  <a:pt x="2284923" y="56888"/>
                  <a:pt x="2418883" y="0"/>
                </a:cubicBezTo>
                <a:cubicBezTo>
                  <a:pt x="2463731" y="163888"/>
                  <a:pt x="2370574" y="324930"/>
                  <a:pt x="2418883" y="489713"/>
                </a:cubicBezTo>
                <a:cubicBezTo>
                  <a:pt x="2467192" y="654496"/>
                  <a:pt x="2373294" y="781954"/>
                  <a:pt x="2418883" y="953652"/>
                </a:cubicBezTo>
                <a:cubicBezTo>
                  <a:pt x="2464472" y="1125350"/>
                  <a:pt x="2405597" y="1231009"/>
                  <a:pt x="2418883" y="1443365"/>
                </a:cubicBezTo>
                <a:cubicBezTo>
                  <a:pt x="2432169" y="1655721"/>
                  <a:pt x="2379893" y="1731370"/>
                  <a:pt x="2418883" y="1984626"/>
                </a:cubicBezTo>
                <a:cubicBezTo>
                  <a:pt x="2457873" y="2237882"/>
                  <a:pt x="2410436" y="2428790"/>
                  <a:pt x="2418883" y="2577437"/>
                </a:cubicBezTo>
                <a:cubicBezTo>
                  <a:pt x="2276498" y="2611686"/>
                  <a:pt x="2110664" y="2566848"/>
                  <a:pt x="1959295" y="2577437"/>
                </a:cubicBezTo>
                <a:cubicBezTo>
                  <a:pt x="1807926" y="2588026"/>
                  <a:pt x="1680910" y="2570099"/>
                  <a:pt x="1523896" y="2577437"/>
                </a:cubicBezTo>
                <a:cubicBezTo>
                  <a:pt x="1366882" y="2584775"/>
                  <a:pt x="1218007" y="2547401"/>
                  <a:pt x="1112686" y="2577437"/>
                </a:cubicBezTo>
                <a:cubicBezTo>
                  <a:pt x="1007365" y="2607473"/>
                  <a:pt x="735351" y="2522987"/>
                  <a:pt x="580532" y="2577437"/>
                </a:cubicBezTo>
                <a:cubicBezTo>
                  <a:pt x="425713" y="2631887"/>
                  <a:pt x="171683" y="2515916"/>
                  <a:pt x="0" y="2577437"/>
                </a:cubicBezTo>
                <a:cubicBezTo>
                  <a:pt x="-50700" y="2401256"/>
                  <a:pt x="41989" y="2192293"/>
                  <a:pt x="0" y="2087724"/>
                </a:cubicBezTo>
                <a:cubicBezTo>
                  <a:pt x="-41989" y="1983155"/>
                  <a:pt x="30485" y="1635245"/>
                  <a:pt x="0" y="1520688"/>
                </a:cubicBezTo>
                <a:cubicBezTo>
                  <a:pt x="-30485" y="1406131"/>
                  <a:pt x="11272" y="1216394"/>
                  <a:pt x="0" y="979426"/>
                </a:cubicBezTo>
                <a:cubicBezTo>
                  <a:pt x="-11272" y="742458"/>
                  <a:pt x="35320" y="630721"/>
                  <a:pt x="0" y="541262"/>
                </a:cubicBezTo>
                <a:cubicBezTo>
                  <a:pt x="-35320" y="451803"/>
                  <a:pt x="27569" y="251277"/>
                  <a:pt x="0" y="0"/>
                </a:cubicBezTo>
                <a:close/>
              </a:path>
              <a:path w="2418883" h="2577437" stroke="0" extrusionOk="0">
                <a:moveTo>
                  <a:pt x="0" y="0"/>
                </a:moveTo>
                <a:cubicBezTo>
                  <a:pt x="195040" y="-49836"/>
                  <a:pt x="292397" y="16014"/>
                  <a:pt x="435399" y="0"/>
                </a:cubicBezTo>
                <a:cubicBezTo>
                  <a:pt x="578401" y="-16014"/>
                  <a:pt x="743083" y="3522"/>
                  <a:pt x="870798" y="0"/>
                </a:cubicBezTo>
                <a:cubicBezTo>
                  <a:pt x="998513" y="-3522"/>
                  <a:pt x="1138762" y="5052"/>
                  <a:pt x="1330386" y="0"/>
                </a:cubicBezTo>
                <a:cubicBezTo>
                  <a:pt x="1522010" y="-5052"/>
                  <a:pt x="1629900" y="17960"/>
                  <a:pt x="1862540" y="0"/>
                </a:cubicBezTo>
                <a:cubicBezTo>
                  <a:pt x="2095180" y="-17960"/>
                  <a:pt x="2277904" y="26548"/>
                  <a:pt x="2418883" y="0"/>
                </a:cubicBezTo>
                <a:cubicBezTo>
                  <a:pt x="2426552" y="163460"/>
                  <a:pt x="2395289" y="323842"/>
                  <a:pt x="2418883" y="438164"/>
                </a:cubicBezTo>
                <a:cubicBezTo>
                  <a:pt x="2442477" y="552486"/>
                  <a:pt x="2355617" y="710975"/>
                  <a:pt x="2418883" y="979426"/>
                </a:cubicBezTo>
                <a:cubicBezTo>
                  <a:pt x="2482149" y="1247877"/>
                  <a:pt x="2387904" y="1352724"/>
                  <a:pt x="2418883" y="1546462"/>
                </a:cubicBezTo>
                <a:cubicBezTo>
                  <a:pt x="2449862" y="1740200"/>
                  <a:pt x="2378811" y="1855134"/>
                  <a:pt x="2418883" y="2010401"/>
                </a:cubicBezTo>
                <a:cubicBezTo>
                  <a:pt x="2458955" y="2165668"/>
                  <a:pt x="2400186" y="2380796"/>
                  <a:pt x="2418883" y="2577437"/>
                </a:cubicBezTo>
                <a:cubicBezTo>
                  <a:pt x="2224040" y="2578922"/>
                  <a:pt x="2117566" y="2521209"/>
                  <a:pt x="1935106" y="2577437"/>
                </a:cubicBezTo>
                <a:cubicBezTo>
                  <a:pt x="1752646" y="2633665"/>
                  <a:pt x="1662856" y="2551138"/>
                  <a:pt x="1475519" y="2577437"/>
                </a:cubicBezTo>
                <a:cubicBezTo>
                  <a:pt x="1288182" y="2603736"/>
                  <a:pt x="1173467" y="2568244"/>
                  <a:pt x="1064309" y="2577437"/>
                </a:cubicBezTo>
                <a:cubicBezTo>
                  <a:pt x="955151" y="2586630"/>
                  <a:pt x="720971" y="2541024"/>
                  <a:pt x="604721" y="2577437"/>
                </a:cubicBezTo>
                <a:cubicBezTo>
                  <a:pt x="488471" y="2613850"/>
                  <a:pt x="284729" y="2507623"/>
                  <a:pt x="0" y="2577437"/>
                </a:cubicBezTo>
                <a:cubicBezTo>
                  <a:pt x="-1286" y="2309132"/>
                  <a:pt x="8172" y="2280221"/>
                  <a:pt x="0" y="2010401"/>
                </a:cubicBezTo>
                <a:cubicBezTo>
                  <a:pt x="-8172" y="1740581"/>
                  <a:pt x="28610" y="1715111"/>
                  <a:pt x="0" y="1443365"/>
                </a:cubicBezTo>
                <a:cubicBezTo>
                  <a:pt x="-28610" y="1171619"/>
                  <a:pt x="27784" y="1088358"/>
                  <a:pt x="0" y="876329"/>
                </a:cubicBezTo>
                <a:cubicBezTo>
                  <a:pt x="-27784" y="664300"/>
                  <a:pt x="31714" y="298327"/>
                  <a:pt x="0" y="0"/>
                </a:cubicBezTo>
                <a:close/>
              </a:path>
            </a:pathLst>
          </a:custGeom>
          <a:solidFill>
            <a:schemeClr val="bg2"/>
          </a:solidFill>
          <a:ln>
            <a:solidFill>
              <a:schemeClr val="tx1"/>
            </a:solidFill>
            <a:extLst>
              <a:ext uri="{C807C97D-BFC1-408E-A445-0C87EB9F89A2}">
                <ask:lineSketchStyleProps xmlns:ask="http://schemas.microsoft.com/office/drawing/2018/sketchyshapes" sd="787529607">
                  <a:prstGeom prst="rect">
                    <a:avLst/>
                  </a:prstGeom>
                  <ask:type>
                    <ask:lineSketchScribble/>
                  </ask:type>
                </ask:lineSketchStyleProps>
              </a:ext>
            </a:extLst>
          </a:ln>
        </p:spPr>
        <p:txBody>
          <a:bodyPr wrap="square">
            <a:spAutoFit/>
          </a:bodyPr>
          <a:lstStyle/>
          <a:p>
            <a:pPr marL="0" marR="0" lvl="0" indent="0" algn="ctr" defTabSz="914400" rtl="0" eaLnBrk="1" fontAlgn="auto" latinLnBrk="0" hangingPunct="1">
              <a:lnSpc>
                <a:spcPct val="107000"/>
              </a:lnSpc>
              <a:spcBef>
                <a:spcPts val="400"/>
              </a:spcBef>
              <a:spcAft>
                <a:spcPts val="200"/>
              </a:spcAft>
              <a:buClrTx/>
              <a:buSzTx/>
              <a:buFontTx/>
              <a:buNone/>
              <a:tabLst/>
              <a:defRPr/>
            </a:pPr>
            <a:r>
              <a:rPr kumimoji="0" lang="en-US" sz="1200" b="1" i="1" u="none" strike="noStrike" kern="100" cap="none" spc="0" normalizeH="0" baseline="0" noProof="0" dirty="0">
                <a:ln>
                  <a:noFill/>
                </a:ln>
                <a:solidFill>
                  <a:srgbClr val="0F4761"/>
                </a:solidFill>
                <a:effectLst/>
                <a:uLnTx/>
                <a:uFillTx/>
                <a:latin typeface="Lato Long"/>
                <a:ea typeface="Times New Roman" panose="02020603050405020304" pitchFamily="18" charset="0"/>
                <a:cs typeface="Times New Roman" panose="02020603050405020304" pitchFamily="18" charset="0"/>
              </a:rPr>
              <a:t>Preparing to Listen</a:t>
            </a:r>
          </a:p>
          <a:p>
            <a:pPr marL="342900" marR="0" lvl="0" indent="-342900" algn="l" defTabSz="914400" rtl="0" eaLnBrk="1" fontAlgn="auto" latinLnBrk="0" hangingPunct="1">
              <a:lnSpc>
                <a:spcPct val="107000"/>
              </a:lnSpc>
              <a:spcBef>
                <a:spcPts val="0"/>
              </a:spcBef>
              <a:spcAft>
                <a:spcPts val="800"/>
              </a:spcAft>
              <a:buClrTx/>
              <a:buSzPts val="1000"/>
              <a:buFont typeface="Symbol" panose="05050102010706020507" pitchFamily="18" charset="2"/>
              <a:buChar char=""/>
              <a:tabLst>
                <a:tab pos="457200" algn="l"/>
              </a:tabLst>
              <a:defRPr/>
            </a:pPr>
            <a:r>
              <a:rPr kumimoji="0" lang="en-US" sz="1200" b="1"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Minimizing Distractions</a:t>
            </a:r>
            <a:r>
              <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 Ensure you are in an environment where you can focus entirely on the customer, free from interruptions.</a:t>
            </a:r>
          </a:p>
          <a:p>
            <a:pPr marL="342900" marR="0" lvl="0" indent="-342900" algn="l" defTabSz="914400" rtl="0" eaLnBrk="1" fontAlgn="auto" latinLnBrk="0" hangingPunct="1">
              <a:lnSpc>
                <a:spcPct val="107000"/>
              </a:lnSpc>
              <a:spcBef>
                <a:spcPts val="0"/>
              </a:spcBef>
              <a:spcAft>
                <a:spcPts val="800"/>
              </a:spcAft>
              <a:buClrTx/>
              <a:buSzPts val="1000"/>
              <a:buFont typeface="Symbol" panose="05050102010706020507" pitchFamily="18" charset="2"/>
              <a:buChar char=""/>
              <a:tabLst>
                <a:tab pos="457200" algn="l"/>
              </a:tabLst>
              <a:defRPr/>
            </a:pPr>
            <a:r>
              <a:rPr kumimoji="0" lang="en-US" sz="1200" b="1"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Setting an Intentional Mindset</a:t>
            </a:r>
            <a:r>
              <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 Approach the conversation with the intent to understand, not just to respond.</a:t>
            </a:r>
          </a:p>
        </p:txBody>
      </p:sp>
      <p:sp>
        <p:nvSpPr>
          <p:cNvPr id="10" name="TextBox 9">
            <a:extLst>
              <a:ext uri="{FF2B5EF4-FFF2-40B4-BE49-F238E27FC236}">
                <a16:creationId xmlns:a16="http://schemas.microsoft.com/office/drawing/2014/main" id="{7E5E5755-FD13-7AEC-4219-1782E8F2A051}"/>
              </a:ext>
            </a:extLst>
          </p:cNvPr>
          <p:cNvSpPr txBox="1"/>
          <p:nvPr/>
        </p:nvSpPr>
        <p:spPr>
          <a:xfrm>
            <a:off x="6096000" y="2053491"/>
            <a:ext cx="2418883" cy="3565528"/>
          </a:xfrm>
          <a:custGeom>
            <a:avLst/>
            <a:gdLst>
              <a:gd name="connsiteX0" fmla="*/ 0 w 2418883"/>
              <a:gd name="connsiteY0" fmla="*/ 0 h 3565528"/>
              <a:gd name="connsiteX1" fmla="*/ 411210 w 2418883"/>
              <a:gd name="connsiteY1" fmla="*/ 0 h 3565528"/>
              <a:gd name="connsiteX2" fmla="*/ 846609 w 2418883"/>
              <a:gd name="connsiteY2" fmla="*/ 0 h 3565528"/>
              <a:gd name="connsiteX3" fmla="*/ 1306197 w 2418883"/>
              <a:gd name="connsiteY3" fmla="*/ 0 h 3565528"/>
              <a:gd name="connsiteX4" fmla="*/ 1789973 w 2418883"/>
              <a:gd name="connsiteY4" fmla="*/ 0 h 3565528"/>
              <a:gd name="connsiteX5" fmla="*/ 2418883 w 2418883"/>
              <a:gd name="connsiteY5" fmla="*/ 0 h 3565528"/>
              <a:gd name="connsiteX6" fmla="*/ 2418883 w 2418883"/>
              <a:gd name="connsiteY6" fmla="*/ 629910 h 3565528"/>
              <a:gd name="connsiteX7" fmla="*/ 2418883 w 2418883"/>
              <a:gd name="connsiteY7" fmla="*/ 1152854 h 3565528"/>
              <a:gd name="connsiteX8" fmla="*/ 2418883 w 2418883"/>
              <a:gd name="connsiteY8" fmla="*/ 1711453 h 3565528"/>
              <a:gd name="connsiteX9" fmla="*/ 2418883 w 2418883"/>
              <a:gd name="connsiteY9" fmla="*/ 2270053 h 3565528"/>
              <a:gd name="connsiteX10" fmla="*/ 2418883 w 2418883"/>
              <a:gd name="connsiteY10" fmla="*/ 2828652 h 3565528"/>
              <a:gd name="connsiteX11" fmla="*/ 2418883 w 2418883"/>
              <a:gd name="connsiteY11" fmla="*/ 3565528 h 3565528"/>
              <a:gd name="connsiteX12" fmla="*/ 1959295 w 2418883"/>
              <a:gd name="connsiteY12" fmla="*/ 3565528 h 3565528"/>
              <a:gd name="connsiteX13" fmla="*/ 1499707 w 2418883"/>
              <a:gd name="connsiteY13" fmla="*/ 3565528 h 3565528"/>
              <a:gd name="connsiteX14" fmla="*/ 1015931 w 2418883"/>
              <a:gd name="connsiteY14" fmla="*/ 3565528 h 3565528"/>
              <a:gd name="connsiteX15" fmla="*/ 532154 w 2418883"/>
              <a:gd name="connsiteY15" fmla="*/ 3565528 h 3565528"/>
              <a:gd name="connsiteX16" fmla="*/ 0 w 2418883"/>
              <a:gd name="connsiteY16" fmla="*/ 3565528 h 3565528"/>
              <a:gd name="connsiteX17" fmla="*/ 0 w 2418883"/>
              <a:gd name="connsiteY17" fmla="*/ 2935618 h 3565528"/>
              <a:gd name="connsiteX18" fmla="*/ 0 w 2418883"/>
              <a:gd name="connsiteY18" fmla="*/ 2270053 h 3565528"/>
              <a:gd name="connsiteX19" fmla="*/ 0 w 2418883"/>
              <a:gd name="connsiteY19" fmla="*/ 1640143 h 3565528"/>
              <a:gd name="connsiteX20" fmla="*/ 0 w 2418883"/>
              <a:gd name="connsiteY20" fmla="*/ 974578 h 3565528"/>
              <a:gd name="connsiteX21" fmla="*/ 0 w 2418883"/>
              <a:gd name="connsiteY21" fmla="*/ 0 h 356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418883" h="3565528" fill="none" extrusionOk="0">
                <a:moveTo>
                  <a:pt x="0" y="0"/>
                </a:moveTo>
                <a:cubicBezTo>
                  <a:pt x="99609" y="-46336"/>
                  <a:pt x="253664" y="38604"/>
                  <a:pt x="411210" y="0"/>
                </a:cubicBezTo>
                <a:cubicBezTo>
                  <a:pt x="568756" y="-38604"/>
                  <a:pt x="637167" y="13260"/>
                  <a:pt x="846609" y="0"/>
                </a:cubicBezTo>
                <a:cubicBezTo>
                  <a:pt x="1056051" y="-13260"/>
                  <a:pt x="1155750" y="33594"/>
                  <a:pt x="1306197" y="0"/>
                </a:cubicBezTo>
                <a:cubicBezTo>
                  <a:pt x="1456644" y="-33594"/>
                  <a:pt x="1679774" y="50750"/>
                  <a:pt x="1789973" y="0"/>
                </a:cubicBezTo>
                <a:cubicBezTo>
                  <a:pt x="1900172" y="-50750"/>
                  <a:pt x="2275029" y="20646"/>
                  <a:pt x="2418883" y="0"/>
                </a:cubicBezTo>
                <a:cubicBezTo>
                  <a:pt x="2463367" y="201536"/>
                  <a:pt x="2370103" y="316095"/>
                  <a:pt x="2418883" y="629910"/>
                </a:cubicBezTo>
                <a:cubicBezTo>
                  <a:pt x="2467663" y="943725"/>
                  <a:pt x="2401581" y="962175"/>
                  <a:pt x="2418883" y="1152854"/>
                </a:cubicBezTo>
                <a:cubicBezTo>
                  <a:pt x="2436185" y="1343533"/>
                  <a:pt x="2412363" y="1503888"/>
                  <a:pt x="2418883" y="1711453"/>
                </a:cubicBezTo>
                <a:cubicBezTo>
                  <a:pt x="2425403" y="1919018"/>
                  <a:pt x="2417130" y="2063445"/>
                  <a:pt x="2418883" y="2270053"/>
                </a:cubicBezTo>
                <a:cubicBezTo>
                  <a:pt x="2420636" y="2476661"/>
                  <a:pt x="2366042" y="2567041"/>
                  <a:pt x="2418883" y="2828652"/>
                </a:cubicBezTo>
                <a:cubicBezTo>
                  <a:pt x="2471724" y="3090263"/>
                  <a:pt x="2350398" y="3344076"/>
                  <a:pt x="2418883" y="3565528"/>
                </a:cubicBezTo>
                <a:cubicBezTo>
                  <a:pt x="2247134" y="3604533"/>
                  <a:pt x="2159326" y="3538946"/>
                  <a:pt x="1959295" y="3565528"/>
                </a:cubicBezTo>
                <a:cubicBezTo>
                  <a:pt x="1759264" y="3592110"/>
                  <a:pt x="1703474" y="3562237"/>
                  <a:pt x="1499707" y="3565528"/>
                </a:cubicBezTo>
                <a:cubicBezTo>
                  <a:pt x="1295940" y="3568819"/>
                  <a:pt x="1223791" y="3513994"/>
                  <a:pt x="1015931" y="3565528"/>
                </a:cubicBezTo>
                <a:cubicBezTo>
                  <a:pt x="808071" y="3617062"/>
                  <a:pt x="721817" y="3516193"/>
                  <a:pt x="532154" y="3565528"/>
                </a:cubicBezTo>
                <a:cubicBezTo>
                  <a:pt x="342491" y="3614863"/>
                  <a:pt x="205377" y="3554336"/>
                  <a:pt x="0" y="3565528"/>
                </a:cubicBezTo>
                <a:cubicBezTo>
                  <a:pt x="-68777" y="3308098"/>
                  <a:pt x="74392" y="3073331"/>
                  <a:pt x="0" y="2935618"/>
                </a:cubicBezTo>
                <a:cubicBezTo>
                  <a:pt x="-74392" y="2797905"/>
                  <a:pt x="68616" y="2440067"/>
                  <a:pt x="0" y="2270053"/>
                </a:cubicBezTo>
                <a:cubicBezTo>
                  <a:pt x="-68616" y="2100039"/>
                  <a:pt x="44441" y="1842726"/>
                  <a:pt x="0" y="1640143"/>
                </a:cubicBezTo>
                <a:cubicBezTo>
                  <a:pt x="-44441" y="1437560"/>
                  <a:pt x="72352" y="1108200"/>
                  <a:pt x="0" y="974578"/>
                </a:cubicBezTo>
                <a:cubicBezTo>
                  <a:pt x="-72352" y="840956"/>
                  <a:pt x="99161" y="427394"/>
                  <a:pt x="0" y="0"/>
                </a:cubicBezTo>
                <a:close/>
              </a:path>
              <a:path w="2418883" h="3565528" stroke="0" extrusionOk="0">
                <a:moveTo>
                  <a:pt x="0" y="0"/>
                </a:moveTo>
                <a:cubicBezTo>
                  <a:pt x="195040" y="-49836"/>
                  <a:pt x="292397" y="16014"/>
                  <a:pt x="435399" y="0"/>
                </a:cubicBezTo>
                <a:cubicBezTo>
                  <a:pt x="578401" y="-16014"/>
                  <a:pt x="743083" y="3522"/>
                  <a:pt x="870798" y="0"/>
                </a:cubicBezTo>
                <a:cubicBezTo>
                  <a:pt x="998513" y="-3522"/>
                  <a:pt x="1138762" y="5052"/>
                  <a:pt x="1330386" y="0"/>
                </a:cubicBezTo>
                <a:cubicBezTo>
                  <a:pt x="1522010" y="-5052"/>
                  <a:pt x="1629900" y="17960"/>
                  <a:pt x="1862540" y="0"/>
                </a:cubicBezTo>
                <a:cubicBezTo>
                  <a:pt x="2095180" y="-17960"/>
                  <a:pt x="2277904" y="26548"/>
                  <a:pt x="2418883" y="0"/>
                </a:cubicBezTo>
                <a:cubicBezTo>
                  <a:pt x="2473176" y="235064"/>
                  <a:pt x="2388584" y="314703"/>
                  <a:pt x="2418883" y="487289"/>
                </a:cubicBezTo>
                <a:cubicBezTo>
                  <a:pt x="2449182" y="659875"/>
                  <a:pt x="2375117" y="977323"/>
                  <a:pt x="2418883" y="1117199"/>
                </a:cubicBezTo>
                <a:cubicBezTo>
                  <a:pt x="2462649" y="1257075"/>
                  <a:pt x="2348978" y="1475544"/>
                  <a:pt x="2418883" y="1782764"/>
                </a:cubicBezTo>
                <a:cubicBezTo>
                  <a:pt x="2488788" y="2089984"/>
                  <a:pt x="2407169" y="2094006"/>
                  <a:pt x="2418883" y="2305708"/>
                </a:cubicBezTo>
                <a:cubicBezTo>
                  <a:pt x="2430597" y="2517410"/>
                  <a:pt x="2417052" y="2678353"/>
                  <a:pt x="2418883" y="2899963"/>
                </a:cubicBezTo>
                <a:cubicBezTo>
                  <a:pt x="2420714" y="3121574"/>
                  <a:pt x="2353591" y="3311170"/>
                  <a:pt x="2418883" y="3565528"/>
                </a:cubicBezTo>
                <a:cubicBezTo>
                  <a:pt x="2276611" y="3588745"/>
                  <a:pt x="2060288" y="3550962"/>
                  <a:pt x="1886729" y="3565528"/>
                </a:cubicBezTo>
                <a:cubicBezTo>
                  <a:pt x="1713170" y="3580094"/>
                  <a:pt x="1584677" y="3556335"/>
                  <a:pt x="1475519" y="3565528"/>
                </a:cubicBezTo>
                <a:cubicBezTo>
                  <a:pt x="1366361" y="3574721"/>
                  <a:pt x="1132181" y="3529115"/>
                  <a:pt x="1015931" y="3565528"/>
                </a:cubicBezTo>
                <a:cubicBezTo>
                  <a:pt x="899681" y="3601941"/>
                  <a:pt x="615995" y="3518275"/>
                  <a:pt x="483777" y="3565528"/>
                </a:cubicBezTo>
                <a:cubicBezTo>
                  <a:pt x="351559" y="3612781"/>
                  <a:pt x="209745" y="3540668"/>
                  <a:pt x="0" y="3565528"/>
                </a:cubicBezTo>
                <a:cubicBezTo>
                  <a:pt x="-4126" y="3427235"/>
                  <a:pt x="53202" y="3245562"/>
                  <a:pt x="0" y="3006929"/>
                </a:cubicBezTo>
                <a:cubicBezTo>
                  <a:pt x="-53202" y="2768296"/>
                  <a:pt x="47903" y="2655270"/>
                  <a:pt x="0" y="2341363"/>
                </a:cubicBezTo>
                <a:cubicBezTo>
                  <a:pt x="-47903" y="2027456"/>
                  <a:pt x="40443" y="1880483"/>
                  <a:pt x="0" y="1675798"/>
                </a:cubicBezTo>
                <a:cubicBezTo>
                  <a:pt x="-40443" y="1471113"/>
                  <a:pt x="51666" y="1353919"/>
                  <a:pt x="0" y="1152854"/>
                </a:cubicBezTo>
                <a:cubicBezTo>
                  <a:pt x="-51666" y="951789"/>
                  <a:pt x="16162" y="693603"/>
                  <a:pt x="0" y="558599"/>
                </a:cubicBezTo>
                <a:cubicBezTo>
                  <a:pt x="-16162" y="423595"/>
                  <a:pt x="19185" y="137391"/>
                  <a:pt x="0" y="0"/>
                </a:cubicBezTo>
                <a:close/>
              </a:path>
            </a:pathLst>
          </a:custGeom>
          <a:solidFill>
            <a:schemeClr val="bg2"/>
          </a:solidFill>
          <a:ln>
            <a:solidFill>
              <a:schemeClr val="tx1"/>
            </a:solidFill>
            <a:extLst>
              <a:ext uri="{C807C97D-BFC1-408E-A445-0C87EB9F89A2}">
                <ask:lineSketchStyleProps xmlns:ask="http://schemas.microsoft.com/office/drawing/2018/sketchyshapes" sd="787529607">
                  <a:prstGeom prst="rect">
                    <a:avLst/>
                  </a:prstGeom>
                  <ask:type>
                    <ask:lineSketchScribble/>
                  </ask:type>
                </ask:lineSketchStyleProps>
              </a:ext>
            </a:extLst>
          </a:ln>
        </p:spPr>
        <p:txBody>
          <a:bodyPr wrap="square">
            <a:spAutoFit/>
          </a:bodyPr>
          <a:lstStyle/>
          <a:p>
            <a:pPr marL="0" marR="0" lvl="0" indent="0" algn="ctr" defTabSz="914400" rtl="0" eaLnBrk="1" fontAlgn="auto" latinLnBrk="0" hangingPunct="1">
              <a:lnSpc>
                <a:spcPct val="107000"/>
              </a:lnSpc>
              <a:spcBef>
                <a:spcPts val="400"/>
              </a:spcBef>
              <a:spcAft>
                <a:spcPts val="200"/>
              </a:spcAft>
              <a:buClrTx/>
              <a:buSzTx/>
              <a:buFontTx/>
              <a:buNone/>
              <a:tabLst/>
              <a:defRPr/>
            </a:pPr>
            <a:r>
              <a:rPr kumimoji="0" lang="en-US" sz="1200" b="1" i="1" u="none" strike="noStrike" kern="100" cap="none" spc="0" normalizeH="0" baseline="0" noProof="0" dirty="0">
                <a:ln>
                  <a:noFill/>
                </a:ln>
                <a:solidFill>
                  <a:srgbClr val="0F4761"/>
                </a:solidFill>
                <a:effectLst/>
                <a:uLnTx/>
                <a:uFillTx/>
                <a:latin typeface="Lato Long"/>
                <a:ea typeface="Times New Roman" panose="02020603050405020304" pitchFamily="18" charset="0"/>
                <a:cs typeface="Times New Roman" panose="02020603050405020304" pitchFamily="18" charset="0"/>
              </a:rPr>
              <a:t>: Reflecting and Paraphrasing</a:t>
            </a:r>
          </a:p>
          <a:p>
            <a:pPr marL="342900" marR="0" lvl="0" indent="-342900" algn="l" defTabSz="914400" rtl="0" eaLnBrk="1" fontAlgn="auto" latinLnBrk="0" hangingPunct="1">
              <a:lnSpc>
                <a:spcPct val="107000"/>
              </a:lnSpc>
              <a:spcBef>
                <a:spcPts val="0"/>
              </a:spcBef>
              <a:spcAft>
                <a:spcPts val="800"/>
              </a:spcAft>
              <a:buClrTx/>
              <a:buSzPts val="1000"/>
              <a:buFont typeface="Symbol" panose="05050102010706020507" pitchFamily="18" charset="2"/>
              <a:buChar char=""/>
              <a:tabLst>
                <a:tab pos="457200" algn="l"/>
              </a:tabLst>
              <a:defRPr/>
            </a:pPr>
            <a:r>
              <a:rPr kumimoji="0" lang="en-US" sz="1200" b="1"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Restating the Customer’s Words</a:t>
            </a:r>
            <a:r>
              <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 Repeat back what the customer has said in your own words to show you understand. For instance, "So what I'm hearing is that the current system is too slow, and this affects your productivity, right?"</a:t>
            </a:r>
          </a:p>
          <a:p>
            <a:pPr marL="342900" marR="0" lvl="0" indent="-342900" algn="l" defTabSz="914400" rtl="0" eaLnBrk="1" fontAlgn="auto" latinLnBrk="0" hangingPunct="1">
              <a:lnSpc>
                <a:spcPct val="107000"/>
              </a:lnSpc>
              <a:spcBef>
                <a:spcPts val="0"/>
              </a:spcBef>
              <a:spcAft>
                <a:spcPts val="800"/>
              </a:spcAft>
              <a:buClrTx/>
              <a:buSzPts val="1000"/>
              <a:buFont typeface="Symbol" panose="05050102010706020507" pitchFamily="18" charset="2"/>
              <a:buChar char=""/>
              <a:tabLst>
                <a:tab pos="457200" algn="l"/>
              </a:tabLst>
              <a:defRPr/>
            </a:pPr>
            <a:r>
              <a:rPr kumimoji="0" lang="en-US" sz="1200" b="1"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Summarizing Key Points</a:t>
            </a:r>
            <a:r>
              <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 Periodically summarize the key points of what the customer has shared to ensure mutual understanding.</a:t>
            </a:r>
          </a:p>
        </p:txBody>
      </p:sp>
      <p:sp>
        <p:nvSpPr>
          <p:cNvPr id="13" name="TextBox 12">
            <a:extLst>
              <a:ext uri="{FF2B5EF4-FFF2-40B4-BE49-F238E27FC236}">
                <a16:creationId xmlns:a16="http://schemas.microsoft.com/office/drawing/2014/main" id="{C113BA43-DA7D-E858-731D-A292F12DE51C}"/>
              </a:ext>
            </a:extLst>
          </p:cNvPr>
          <p:cNvSpPr txBox="1"/>
          <p:nvPr/>
        </p:nvSpPr>
        <p:spPr>
          <a:xfrm>
            <a:off x="8775850" y="1954682"/>
            <a:ext cx="2418883" cy="3763146"/>
          </a:xfrm>
          <a:custGeom>
            <a:avLst/>
            <a:gdLst>
              <a:gd name="connsiteX0" fmla="*/ 0 w 2418883"/>
              <a:gd name="connsiteY0" fmla="*/ 0 h 3763146"/>
              <a:gd name="connsiteX1" fmla="*/ 532154 w 2418883"/>
              <a:gd name="connsiteY1" fmla="*/ 0 h 3763146"/>
              <a:gd name="connsiteX2" fmla="*/ 991742 w 2418883"/>
              <a:gd name="connsiteY2" fmla="*/ 0 h 3763146"/>
              <a:gd name="connsiteX3" fmla="*/ 1475519 w 2418883"/>
              <a:gd name="connsiteY3" fmla="*/ 0 h 3763146"/>
              <a:gd name="connsiteX4" fmla="*/ 1935106 w 2418883"/>
              <a:gd name="connsiteY4" fmla="*/ 0 h 3763146"/>
              <a:gd name="connsiteX5" fmla="*/ 2418883 w 2418883"/>
              <a:gd name="connsiteY5" fmla="*/ 0 h 3763146"/>
              <a:gd name="connsiteX6" fmla="*/ 2418883 w 2418883"/>
              <a:gd name="connsiteY6" fmla="*/ 499961 h 3763146"/>
              <a:gd name="connsiteX7" fmla="*/ 2418883 w 2418883"/>
              <a:gd name="connsiteY7" fmla="*/ 999922 h 3763146"/>
              <a:gd name="connsiteX8" fmla="*/ 2418883 w 2418883"/>
              <a:gd name="connsiteY8" fmla="*/ 1499882 h 3763146"/>
              <a:gd name="connsiteX9" fmla="*/ 2418883 w 2418883"/>
              <a:gd name="connsiteY9" fmla="*/ 1999843 h 3763146"/>
              <a:gd name="connsiteX10" fmla="*/ 2418883 w 2418883"/>
              <a:gd name="connsiteY10" fmla="*/ 2575067 h 3763146"/>
              <a:gd name="connsiteX11" fmla="*/ 2418883 w 2418883"/>
              <a:gd name="connsiteY11" fmla="*/ 3075028 h 3763146"/>
              <a:gd name="connsiteX12" fmla="*/ 2418883 w 2418883"/>
              <a:gd name="connsiteY12" fmla="*/ 3763146 h 3763146"/>
              <a:gd name="connsiteX13" fmla="*/ 1959295 w 2418883"/>
              <a:gd name="connsiteY13" fmla="*/ 3763146 h 3763146"/>
              <a:gd name="connsiteX14" fmla="*/ 1475519 w 2418883"/>
              <a:gd name="connsiteY14" fmla="*/ 3763146 h 3763146"/>
              <a:gd name="connsiteX15" fmla="*/ 1015931 w 2418883"/>
              <a:gd name="connsiteY15" fmla="*/ 3763146 h 3763146"/>
              <a:gd name="connsiteX16" fmla="*/ 507965 w 2418883"/>
              <a:gd name="connsiteY16" fmla="*/ 3763146 h 3763146"/>
              <a:gd name="connsiteX17" fmla="*/ 0 w 2418883"/>
              <a:gd name="connsiteY17" fmla="*/ 3763146 h 3763146"/>
              <a:gd name="connsiteX18" fmla="*/ 0 w 2418883"/>
              <a:gd name="connsiteY18" fmla="*/ 3150291 h 3763146"/>
              <a:gd name="connsiteX19" fmla="*/ 0 w 2418883"/>
              <a:gd name="connsiteY19" fmla="*/ 2537436 h 3763146"/>
              <a:gd name="connsiteX20" fmla="*/ 0 w 2418883"/>
              <a:gd name="connsiteY20" fmla="*/ 1999843 h 3763146"/>
              <a:gd name="connsiteX21" fmla="*/ 0 w 2418883"/>
              <a:gd name="connsiteY21" fmla="*/ 1462251 h 3763146"/>
              <a:gd name="connsiteX22" fmla="*/ 0 w 2418883"/>
              <a:gd name="connsiteY22" fmla="*/ 962290 h 3763146"/>
              <a:gd name="connsiteX23" fmla="*/ 0 w 2418883"/>
              <a:gd name="connsiteY23" fmla="*/ 0 h 3763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418883" h="3763146" fill="none" extrusionOk="0">
                <a:moveTo>
                  <a:pt x="0" y="0"/>
                </a:moveTo>
                <a:cubicBezTo>
                  <a:pt x="252168" y="-31974"/>
                  <a:pt x="320706" y="48148"/>
                  <a:pt x="532154" y="0"/>
                </a:cubicBezTo>
                <a:cubicBezTo>
                  <a:pt x="743602" y="-48148"/>
                  <a:pt x="841295" y="33594"/>
                  <a:pt x="991742" y="0"/>
                </a:cubicBezTo>
                <a:cubicBezTo>
                  <a:pt x="1142189" y="-33594"/>
                  <a:pt x="1357655" y="47659"/>
                  <a:pt x="1475519" y="0"/>
                </a:cubicBezTo>
                <a:cubicBezTo>
                  <a:pt x="1593383" y="-47659"/>
                  <a:pt x="1768212" y="31140"/>
                  <a:pt x="1935106" y="0"/>
                </a:cubicBezTo>
                <a:cubicBezTo>
                  <a:pt x="2102000" y="-31140"/>
                  <a:pt x="2254339" y="19358"/>
                  <a:pt x="2418883" y="0"/>
                </a:cubicBezTo>
                <a:cubicBezTo>
                  <a:pt x="2435112" y="159851"/>
                  <a:pt x="2371565" y="295464"/>
                  <a:pt x="2418883" y="499961"/>
                </a:cubicBezTo>
                <a:cubicBezTo>
                  <a:pt x="2466201" y="704458"/>
                  <a:pt x="2395935" y="872969"/>
                  <a:pt x="2418883" y="999922"/>
                </a:cubicBezTo>
                <a:cubicBezTo>
                  <a:pt x="2441831" y="1126875"/>
                  <a:pt x="2372288" y="1334908"/>
                  <a:pt x="2418883" y="1499882"/>
                </a:cubicBezTo>
                <a:cubicBezTo>
                  <a:pt x="2465478" y="1664856"/>
                  <a:pt x="2359128" y="1854856"/>
                  <a:pt x="2418883" y="1999843"/>
                </a:cubicBezTo>
                <a:cubicBezTo>
                  <a:pt x="2478638" y="2144830"/>
                  <a:pt x="2355341" y="2333815"/>
                  <a:pt x="2418883" y="2575067"/>
                </a:cubicBezTo>
                <a:cubicBezTo>
                  <a:pt x="2482425" y="2816319"/>
                  <a:pt x="2413628" y="2879134"/>
                  <a:pt x="2418883" y="3075028"/>
                </a:cubicBezTo>
                <a:cubicBezTo>
                  <a:pt x="2424138" y="3270922"/>
                  <a:pt x="2356190" y="3449912"/>
                  <a:pt x="2418883" y="3763146"/>
                </a:cubicBezTo>
                <a:cubicBezTo>
                  <a:pt x="2295273" y="3794365"/>
                  <a:pt x="2105043" y="3761760"/>
                  <a:pt x="1959295" y="3763146"/>
                </a:cubicBezTo>
                <a:cubicBezTo>
                  <a:pt x="1813547" y="3764532"/>
                  <a:pt x="1661980" y="3709813"/>
                  <a:pt x="1475519" y="3763146"/>
                </a:cubicBezTo>
                <a:cubicBezTo>
                  <a:pt x="1289058" y="3816479"/>
                  <a:pt x="1108583" y="3753012"/>
                  <a:pt x="1015931" y="3763146"/>
                </a:cubicBezTo>
                <a:cubicBezTo>
                  <a:pt x="923279" y="3773280"/>
                  <a:pt x="664280" y="3742130"/>
                  <a:pt x="507965" y="3763146"/>
                </a:cubicBezTo>
                <a:cubicBezTo>
                  <a:pt x="351650" y="3784162"/>
                  <a:pt x="222961" y="3738655"/>
                  <a:pt x="0" y="3763146"/>
                </a:cubicBezTo>
                <a:cubicBezTo>
                  <a:pt x="-60279" y="3559441"/>
                  <a:pt x="26092" y="3442353"/>
                  <a:pt x="0" y="3150291"/>
                </a:cubicBezTo>
                <a:cubicBezTo>
                  <a:pt x="-26092" y="2858229"/>
                  <a:pt x="39840" y="2761293"/>
                  <a:pt x="0" y="2537436"/>
                </a:cubicBezTo>
                <a:cubicBezTo>
                  <a:pt x="-39840" y="2313580"/>
                  <a:pt x="51115" y="2218437"/>
                  <a:pt x="0" y="1999843"/>
                </a:cubicBezTo>
                <a:cubicBezTo>
                  <a:pt x="-51115" y="1781249"/>
                  <a:pt x="3934" y="1620944"/>
                  <a:pt x="0" y="1462251"/>
                </a:cubicBezTo>
                <a:cubicBezTo>
                  <a:pt x="-3934" y="1303558"/>
                  <a:pt x="39731" y="1098930"/>
                  <a:pt x="0" y="962290"/>
                </a:cubicBezTo>
                <a:cubicBezTo>
                  <a:pt x="-39731" y="825650"/>
                  <a:pt x="67139" y="444296"/>
                  <a:pt x="0" y="0"/>
                </a:cubicBezTo>
                <a:close/>
              </a:path>
              <a:path w="2418883" h="3763146" stroke="0" extrusionOk="0">
                <a:moveTo>
                  <a:pt x="0" y="0"/>
                </a:moveTo>
                <a:cubicBezTo>
                  <a:pt x="195040" y="-49836"/>
                  <a:pt x="292397" y="16014"/>
                  <a:pt x="435399" y="0"/>
                </a:cubicBezTo>
                <a:cubicBezTo>
                  <a:pt x="578401" y="-16014"/>
                  <a:pt x="743083" y="3522"/>
                  <a:pt x="870798" y="0"/>
                </a:cubicBezTo>
                <a:cubicBezTo>
                  <a:pt x="998513" y="-3522"/>
                  <a:pt x="1138762" y="5052"/>
                  <a:pt x="1330386" y="0"/>
                </a:cubicBezTo>
                <a:cubicBezTo>
                  <a:pt x="1522010" y="-5052"/>
                  <a:pt x="1629900" y="17960"/>
                  <a:pt x="1862540" y="0"/>
                </a:cubicBezTo>
                <a:cubicBezTo>
                  <a:pt x="2095180" y="-17960"/>
                  <a:pt x="2277904" y="26548"/>
                  <a:pt x="2418883" y="0"/>
                </a:cubicBezTo>
                <a:cubicBezTo>
                  <a:pt x="2464851" y="97412"/>
                  <a:pt x="2401761" y="323010"/>
                  <a:pt x="2418883" y="424698"/>
                </a:cubicBezTo>
                <a:cubicBezTo>
                  <a:pt x="2436005" y="526386"/>
                  <a:pt x="2383587" y="866327"/>
                  <a:pt x="2418883" y="999922"/>
                </a:cubicBezTo>
                <a:cubicBezTo>
                  <a:pt x="2454179" y="1133517"/>
                  <a:pt x="2414691" y="1407338"/>
                  <a:pt x="2418883" y="1612777"/>
                </a:cubicBezTo>
                <a:cubicBezTo>
                  <a:pt x="2423075" y="1818217"/>
                  <a:pt x="2364855" y="1867379"/>
                  <a:pt x="2418883" y="2075106"/>
                </a:cubicBezTo>
                <a:cubicBezTo>
                  <a:pt x="2472911" y="2282833"/>
                  <a:pt x="2389633" y="2492878"/>
                  <a:pt x="2418883" y="2612699"/>
                </a:cubicBezTo>
                <a:cubicBezTo>
                  <a:pt x="2448133" y="2732520"/>
                  <a:pt x="2360035" y="2916698"/>
                  <a:pt x="2418883" y="3150291"/>
                </a:cubicBezTo>
                <a:cubicBezTo>
                  <a:pt x="2477731" y="3383884"/>
                  <a:pt x="2394382" y="3485472"/>
                  <a:pt x="2418883" y="3763146"/>
                </a:cubicBezTo>
                <a:cubicBezTo>
                  <a:pt x="2298530" y="3792509"/>
                  <a:pt x="2073631" y="3715774"/>
                  <a:pt x="1886729" y="3763146"/>
                </a:cubicBezTo>
                <a:cubicBezTo>
                  <a:pt x="1699827" y="3810518"/>
                  <a:pt x="1543391" y="3726733"/>
                  <a:pt x="1427141" y="3763146"/>
                </a:cubicBezTo>
                <a:cubicBezTo>
                  <a:pt x="1310891" y="3799559"/>
                  <a:pt x="1027205" y="3715893"/>
                  <a:pt x="894987" y="3763146"/>
                </a:cubicBezTo>
                <a:cubicBezTo>
                  <a:pt x="762769" y="3810399"/>
                  <a:pt x="359121" y="3721760"/>
                  <a:pt x="0" y="3763146"/>
                </a:cubicBezTo>
                <a:cubicBezTo>
                  <a:pt x="-53375" y="3531012"/>
                  <a:pt x="3274" y="3435815"/>
                  <a:pt x="0" y="3263185"/>
                </a:cubicBezTo>
                <a:cubicBezTo>
                  <a:pt x="-3274" y="3090555"/>
                  <a:pt x="35500" y="2815621"/>
                  <a:pt x="0" y="2650330"/>
                </a:cubicBezTo>
                <a:cubicBezTo>
                  <a:pt x="-35500" y="2485040"/>
                  <a:pt x="54558" y="2343439"/>
                  <a:pt x="0" y="2037475"/>
                </a:cubicBezTo>
                <a:cubicBezTo>
                  <a:pt x="-54558" y="1731512"/>
                  <a:pt x="52935" y="1717550"/>
                  <a:pt x="0" y="1575145"/>
                </a:cubicBezTo>
                <a:cubicBezTo>
                  <a:pt x="-52935" y="1432740"/>
                  <a:pt x="33007" y="1301746"/>
                  <a:pt x="0" y="1037553"/>
                </a:cubicBezTo>
                <a:cubicBezTo>
                  <a:pt x="-33007" y="773360"/>
                  <a:pt x="2404" y="691396"/>
                  <a:pt x="0" y="575224"/>
                </a:cubicBezTo>
                <a:cubicBezTo>
                  <a:pt x="-2404" y="459052"/>
                  <a:pt x="37980" y="183104"/>
                  <a:pt x="0" y="0"/>
                </a:cubicBezTo>
                <a:close/>
              </a:path>
            </a:pathLst>
          </a:custGeom>
          <a:solidFill>
            <a:schemeClr val="bg2"/>
          </a:solidFill>
          <a:ln>
            <a:solidFill>
              <a:schemeClr val="tx1"/>
            </a:solidFill>
            <a:extLst>
              <a:ext uri="{C807C97D-BFC1-408E-A445-0C87EB9F89A2}">
                <ask:lineSketchStyleProps xmlns:ask="http://schemas.microsoft.com/office/drawing/2018/sketchyshapes" sd="787529607">
                  <a:prstGeom prst="rect">
                    <a:avLst/>
                  </a:prstGeom>
                  <ask:type>
                    <ask:lineSketchScribble/>
                  </ask:type>
                </ask:lineSketchStyleProps>
              </a:ext>
            </a:extLst>
          </a:ln>
        </p:spPr>
        <p:txBody>
          <a:bodyPr wrap="square">
            <a:spAutoFit/>
          </a:bodyPr>
          <a:lstStyle/>
          <a:p>
            <a:pPr marL="0" marR="0" lvl="0" indent="0" algn="ctr" defTabSz="914400" rtl="0" eaLnBrk="1" fontAlgn="auto" latinLnBrk="0" hangingPunct="1">
              <a:lnSpc>
                <a:spcPct val="107000"/>
              </a:lnSpc>
              <a:spcBef>
                <a:spcPts val="400"/>
              </a:spcBef>
              <a:spcAft>
                <a:spcPts val="200"/>
              </a:spcAft>
              <a:buClrTx/>
              <a:buSzTx/>
              <a:buFontTx/>
              <a:buNone/>
              <a:tabLst/>
              <a:defRPr/>
            </a:pPr>
            <a:r>
              <a:rPr kumimoji="0" lang="en-US" sz="1200" b="1" i="1" u="none" strike="noStrike" kern="100" cap="none" spc="0" normalizeH="0" baseline="0" noProof="0" dirty="0">
                <a:ln>
                  <a:noFill/>
                </a:ln>
                <a:solidFill>
                  <a:srgbClr val="0F4761"/>
                </a:solidFill>
                <a:effectLst/>
                <a:uLnTx/>
                <a:uFillTx/>
                <a:latin typeface="Lato Long"/>
                <a:ea typeface="Times New Roman" panose="02020603050405020304" pitchFamily="18" charset="0"/>
                <a:cs typeface="Times New Roman" panose="02020603050405020304" pitchFamily="18" charset="0"/>
              </a:rPr>
              <a:t>Asking Clarifying Questions</a:t>
            </a:r>
          </a:p>
          <a:p>
            <a:pPr marL="342900" marR="0" lvl="0" indent="-342900" algn="l" defTabSz="914400" rtl="0" eaLnBrk="1" fontAlgn="auto" latinLnBrk="0" hangingPunct="1">
              <a:lnSpc>
                <a:spcPct val="107000"/>
              </a:lnSpc>
              <a:spcBef>
                <a:spcPts val="0"/>
              </a:spcBef>
              <a:spcAft>
                <a:spcPts val="800"/>
              </a:spcAft>
              <a:buClrTx/>
              <a:buSzPts val="1000"/>
              <a:buFont typeface="Symbol" panose="05050102010706020507" pitchFamily="18" charset="2"/>
              <a:buChar char=""/>
              <a:tabLst>
                <a:tab pos="457200" algn="l"/>
              </a:tabLst>
              <a:defRPr/>
            </a:pPr>
            <a:r>
              <a:rPr kumimoji="0" lang="en-US" sz="1200" b="1"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Seeking Further Explanation</a:t>
            </a:r>
            <a:r>
              <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 Ask questions that help clarify any vague or ambiguous statements. For example, "When you say the system is 'too slow,' can you describe what specific tasks are affected?"</a:t>
            </a:r>
          </a:p>
          <a:p>
            <a:pPr marL="342900" marR="0" lvl="0" indent="-342900" algn="l" defTabSz="914400" rtl="0" eaLnBrk="1" fontAlgn="auto" latinLnBrk="0" hangingPunct="1">
              <a:lnSpc>
                <a:spcPct val="107000"/>
              </a:lnSpc>
              <a:spcBef>
                <a:spcPts val="0"/>
              </a:spcBef>
              <a:spcAft>
                <a:spcPts val="800"/>
              </a:spcAft>
              <a:buClrTx/>
              <a:buSzPts val="1000"/>
              <a:buFont typeface="Symbol" panose="05050102010706020507" pitchFamily="18" charset="2"/>
              <a:buChar char=""/>
              <a:tabLst>
                <a:tab pos="457200" algn="l"/>
              </a:tabLst>
              <a:defRPr/>
            </a:pPr>
            <a:r>
              <a:rPr kumimoji="0" lang="en-US" sz="1200" b="1"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Exploring Emotions and Motivations</a:t>
            </a:r>
            <a:r>
              <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 Inquire about the emotional impact and underlying motivations behind the customer’s statements. For example, "How does this issue impact your day-to-day operations and your team's morale?"</a:t>
            </a:r>
          </a:p>
        </p:txBody>
      </p:sp>
      <p:sp>
        <p:nvSpPr>
          <p:cNvPr id="17" name="TextBox 16">
            <a:extLst>
              <a:ext uri="{FF2B5EF4-FFF2-40B4-BE49-F238E27FC236}">
                <a16:creationId xmlns:a16="http://schemas.microsoft.com/office/drawing/2014/main" id="{8DEF9BA8-0BE2-81EA-C2F5-16EB702F1436}"/>
              </a:ext>
            </a:extLst>
          </p:cNvPr>
          <p:cNvSpPr txBox="1"/>
          <p:nvPr/>
        </p:nvSpPr>
        <p:spPr>
          <a:xfrm>
            <a:off x="3481486" y="2547536"/>
            <a:ext cx="2418883" cy="2577437"/>
          </a:xfrm>
          <a:custGeom>
            <a:avLst/>
            <a:gdLst>
              <a:gd name="connsiteX0" fmla="*/ 0 w 2418883"/>
              <a:gd name="connsiteY0" fmla="*/ 0 h 2577437"/>
              <a:gd name="connsiteX1" fmla="*/ 435399 w 2418883"/>
              <a:gd name="connsiteY1" fmla="*/ 0 h 2577437"/>
              <a:gd name="connsiteX2" fmla="*/ 919176 w 2418883"/>
              <a:gd name="connsiteY2" fmla="*/ 0 h 2577437"/>
              <a:gd name="connsiteX3" fmla="*/ 1402952 w 2418883"/>
              <a:gd name="connsiteY3" fmla="*/ 0 h 2577437"/>
              <a:gd name="connsiteX4" fmla="*/ 1910918 w 2418883"/>
              <a:gd name="connsiteY4" fmla="*/ 0 h 2577437"/>
              <a:gd name="connsiteX5" fmla="*/ 2418883 w 2418883"/>
              <a:gd name="connsiteY5" fmla="*/ 0 h 2577437"/>
              <a:gd name="connsiteX6" fmla="*/ 2418883 w 2418883"/>
              <a:gd name="connsiteY6" fmla="*/ 489713 h 2577437"/>
              <a:gd name="connsiteX7" fmla="*/ 2418883 w 2418883"/>
              <a:gd name="connsiteY7" fmla="*/ 953652 h 2577437"/>
              <a:gd name="connsiteX8" fmla="*/ 2418883 w 2418883"/>
              <a:gd name="connsiteY8" fmla="*/ 1443365 h 2577437"/>
              <a:gd name="connsiteX9" fmla="*/ 2418883 w 2418883"/>
              <a:gd name="connsiteY9" fmla="*/ 1984626 h 2577437"/>
              <a:gd name="connsiteX10" fmla="*/ 2418883 w 2418883"/>
              <a:gd name="connsiteY10" fmla="*/ 2577437 h 2577437"/>
              <a:gd name="connsiteX11" fmla="*/ 1959295 w 2418883"/>
              <a:gd name="connsiteY11" fmla="*/ 2577437 h 2577437"/>
              <a:gd name="connsiteX12" fmla="*/ 1523896 w 2418883"/>
              <a:gd name="connsiteY12" fmla="*/ 2577437 h 2577437"/>
              <a:gd name="connsiteX13" fmla="*/ 1112686 w 2418883"/>
              <a:gd name="connsiteY13" fmla="*/ 2577437 h 2577437"/>
              <a:gd name="connsiteX14" fmla="*/ 580532 w 2418883"/>
              <a:gd name="connsiteY14" fmla="*/ 2577437 h 2577437"/>
              <a:gd name="connsiteX15" fmla="*/ 0 w 2418883"/>
              <a:gd name="connsiteY15" fmla="*/ 2577437 h 2577437"/>
              <a:gd name="connsiteX16" fmla="*/ 0 w 2418883"/>
              <a:gd name="connsiteY16" fmla="*/ 2087724 h 2577437"/>
              <a:gd name="connsiteX17" fmla="*/ 0 w 2418883"/>
              <a:gd name="connsiteY17" fmla="*/ 1520688 h 2577437"/>
              <a:gd name="connsiteX18" fmla="*/ 0 w 2418883"/>
              <a:gd name="connsiteY18" fmla="*/ 979426 h 2577437"/>
              <a:gd name="connsiteX19" fmla="*/ 0 w 2418883"/>
              <a:gd name="connsiteY19" fmla="*/ 541262 h 2577437"/>
              <a:gd name="connsiteX20" fmla="*/ 0 w 2418883"/>
              <a:gd name="connsiteY20" fmla="*/ 0 h 2577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18883" h="2577437" fill="none" extrusionOk="0">
                <a:moveTo>
                  <a:pt x="0" y="0"/>
                </a:moveTo>
                <a:cubicBezTo>
                  <a:pt x="166320" y="-12988"/>
                  <a:pt x="286398" y="17884"/>
                  <a:pt x="435399" y="0"/>
                </a:cubicBezTo>
                <a:cubicBezTo>
                  <a:pt x="584400" y="-17884"/>
                  <a:pt x="778306" y="33771"/>
                  <a:pt x="919176" y="0"/>
                </a:cubicBezTo>
                <a:cubicBezTo>
                  <a:pt x="1060046" y="-33771"/>
                  <a:pt x="1257533" y="45546"/>
                  <a:pt x="1402952" y="0"/>
                </a:cubicBezTo>
                <a:cubicBezTo>
                  <a:pt x="1548371" y="-45546"/>
                  <a:pt x="1792716" y="31635"/>
                  <a:pt x="1910918" y="0"/>
                </a:cubicBezTo>
                <a:cubicBezTo>
                  <a:pt x="2029120" y="-31635"/>
                  <a:pt x="2284923" y="56888"/>
                  <a:pt x="2418883" y="0"/>
                </a:cubicBezTo>
                <a:cubicBezTo>
                  <a:pt x="2463731" y="163888"/>
                  <a:pt x="2370574" y="324930"/>
                  <a:pt x="2418883" y="489713"/>
                </a:cubicBezTo>
                <a:cubicBezTo>
                  <a:pt x="2467192" y="654496"/>
                  <a:pt x="2373294" y="781954"/>
                  <a:pt x="2418883" y="953652"/>
                </a:cubicBezTo>
                <a:cubicBezTo>
                  <a:pt x="2464472" y="1125350"/>
                  <a:pt x="2405597" y="1231009"/>
                  <a:pt x="2418883" y="1443365"/>
                </a:cubicBezTo>
                <a:cubicBezTo>
                  <a:pt x="2432169" y="1655721"/>
                  <a:pt x="2379893" y="1731370"/>
                  <a:pt x="2418883" y="1984626"/>
                </a:cubicBezTo>
                <a:cubicBezTo>
                  <a:pt x="2457873" y="2237882"/>
                  <a:pt x="2410436" y="2428790"/>
                  <a:pt x="2418883" y="2577437"/>
                </a:cubicBezTo>
                <a:cubicBezTo>
                  <a:pt x="2276498" y="2611686"/>
                  <a:pt x="2110664" y="2566848"/>
                  <a:pt x="1959295" y="2577437"/>
                </a:cubicBezTo>
                <a:cubicBezTo>
                  <a:pt x="1807926" y="2588026"/>
                  <a:pt x="1680910" y="2570099"/>
                  <a:pt x="1523896" y="2577437"/>
                </a:cubicBezTo>
                <a:cubicBezTo>
                  <a:pt x="1366882" y="2584775"/>
                  <a:pt x="1218007" y="2547401"/>
                  <a:pt x="1112686" y="2577437"/>
                </a:cubicBezTo>
                <a:cubicBezTo>
                  <a:pt x="1007365" y="2607473"/>
                  <a:pt x="735351" y="2522987"/>
                  <a:pt x="580532" y="2577437"/>
                </a:cubicBezTo>
                <a:cubicBezTo>
                  <a:pt x="425713" y="2631887"/>
                  <a:pt x="171683" y="2515916"/>
                  <a:pt x="0" y="2577437"/>
                </a:cubicBezTo>
                <a:cubicBezTo>
                  <a:pt x="-50700" y="2401256"/>
                  <a:pt x="41989" y="2192293"/>
                  <a:pt x="0" y="2087724"/>
                </a:cubicBezTo>
                <a:cubicBezTo>
                  <a:pt x="-41989" y="1983155"/>
                  <a:pt x="30485" y="1635245"/>
                  <a:pt x="0" y="1520688"/>
                </a:cubicBezTo>
                <a:cubicBezTo>
                  <a:pt x="-30485" y="1406131"/>
                  <a:pt x="11272" y="1216394"/>
                  <a:pt x="0" y="979426"/>
                </a:cubicBezTo>
                <a:cubicBezTo>
                  <a:pt x="-11272" y="742458"/>
                  <a:pt x="35320" y="630721"/>
                  <a:pt x="0" y="541262"/>
                </a:cubicBezTo>
                <a:cubicBezTo>
                  <a:pt x="-35320" y="451803"/>
                  <a:pt x="27569" y="251277"/>
                  <a:pt x="0" y="0"/>
                </a:cubicBezTo>
                <a:close/>
              </a:path>
              <a:path w="2418883" h="2577437" stroke="0" extrusionOk="0">
                <a:moveTo>
                  <a:pt x="0" y="0"/>
                </a:moveTo>
                <a:cubicBezTo>
                  <a:pt x="195040" y="-49836"/>
                  <a:pt x="292397" y="16014"/>
                  <a:pt x="435399" y="0"/>
                </a:cubicBezTo>
                <a:cubicBezTo>
                  <a:pt x="578401" y="-16014"/>
                  <a:pt x="743083" y="3522"/>
                  <a:pt x="870798" y="0"/>
                </a:cubicBezTo>
                <a:cubicBezTo>
                  <a:pt x="998513" y="-3522"/>
                  <a:pt x="1138762" y="5052"/>
                  <a:pt x="1330386" y="0"/>
                </a:cubicBezTo>
                <a:cubicBezTo>
                  <a:pt x="1522010" y="-5052"/>
                  <a:pt x="1629900" y="17960"/>
                  <a:pt x="1862540" y="0"/>
                </a:cubicBezTo>
                <a:cubicBezTo>
                  <a:pt x="2095180" y="-17960"/>
                  <a:pt x="2277904" y="26548"/>
                  <a:pt x="2418883" y="0"/>
                </a:cubicBezTo>
                <a:cubicBezTo>
                  <a:pt x="2426552" y="163460"/>
                  <a:pt x="2395289" y="323842"/>
                  <a:pt x="2418883" y="438164"/>
                </a:cubicBezTo>
                <a:cubicBezTo>
                  <a:pt x="2442477" y="552486"/>
                  <a:pt x="2355617" y="710975"/>
                  <a:pt x="2418883" y="979426"/>
                </a:cubicBezTo>
                <a:cubicBezTo>
                  <a:pt x="2482149" y="1247877"/>
                  <a:pt x="2387904" y="1352724"/>
                  <a:pt x="2418883" y="1546462"/>
                </a:cubicBezTo>
                <a:cubicBezTo>
                  <a:pt x="2449862" y="1740200"/>
                  <a:pt x="2378811" y="1855134"/>
                  <a:pt x="2418883" y="2010401"/>
                </a:cubicBezTo>
                <a:cubicBezTo>
                  <a:pt x="2458955" y="2165668"/>
                  <a:pt x="2400186" y="2380796"/>
                  <a:pt x="2418883" y="2577437"/>
                </a:cubicBezTo>
                <a:cubicBezTo>
                  <a:pt x="2224040" y="2578922"/>
                  <a:pt x="2117566" y="2521209"/>
                  <a:pt x="1935106" y="2577437"/>
                </a:cubicBezTo>
                <a:cubicBezTo>
                  <a:pt x="1752646" y="2633665"/>
                  <a:pt x="1662856" y="2551138"/>
                  <a:pt x="1475519" y="2577437"/>
                </a:cubicBezTo>
                <a:cubicBezTo>
                  <a:pt x="1288182" y="2603736"/>
                  <a:pt x="1173467" y="2568244"/>
                  <a:pt x="1064309" y="2577437"/>
                </a:cubicBezTo>
                <a:cubicBezTo>
                  <a:pt x="955151" y="2586630"/>
                  <a:pt x="720971" y="2541024"/>
                  <a:pt x="604721" y="2577437"/>
                </a:cubicBezTo>
                <a:cubicBezTo>
                  <a:pt x="488471" y="2613850"/>
                  <a:pt x="284729" y="2507623"/>
                  <a:pt x="0" y="2577437"/>
                </a:cubicBezTo>
                <a:cubicBezTo>
                  <a:pt x="-1286" y="2309132"/>
                  <a:pt x="8172" y="2280221"/>
                  <a:pt x="0" y="2010401"/>
                </a:cubicBezTo>
                <a:cubicBezTo>
                  <a:pt x="-8172" y="1740581"/>
                  <a:pt x="28610" y="1715111"/>
                  <a:pt x="0" y="1443365"/>
                </a:cubicBezTo>
                <a:cubicBezTo>
                  <a:pt x="-28610" y="1171619"/>
                  <a:pt x="27784" y="1088358"/>
                  <a:pt x="0" y="876329"/>
                </a:cubicBezTo>
                <a:cubicBezTo>
                  <a:pt x="-27784" y="664300"/>
                  <a:pt x="31714" y="298327"/>
                  <a:pt x="0" y="0"/>
                </a:cubicBezTo>
                <a:close/>
              </a:path>
            </a:pathLst>
          </a:custGeom>
          <a:solidFill>
            <a:schemeClr val="bg2"/>
          </a:solidFill>
          <a:ln>
            <a:solidFill>
              <a:schemeClr val="tx1"/>
            </a:solidFill>
            <a:extLst>
              <a:ext uri="{C807C97D-BFC1-408E-A445-0C87EB9F89A2}">
                <ask:lineSketchStyleProps xmlns:ask="http://schemas.microsoft.com/office/drawing/2018/sketchyshapes" sd="787529607">
                  <a:prstGeom prst="rect">
                    <a:avLst/>
                  </a:prstGeom>
                  <ask:type>
                    <ask:lineSketchScribble/>
                  </ask:type>
                </ask:lineSketchStyleProps>
              </a:ext>
            </a:extLst>
          </a:ln>
        </p:spPr>
        <p:txBody>
          <a:bodyPr wrap="square">
            <a:spAutoFit/>
          </a:bodyPr>
          <a:lstStyle/>
          <a:p>
            <a:pPr marL="0" marR="0" lvl="0" indent="0" algn="ctr" defTabSz="914400" rtl="0" eaLnBrk="1" fontAlgn="auto" latinLnBrk="0" hangingPunct="1">
              <a:lnSpc>
                <a:spcPct val="107000"/>
              </a:lnSpc>
              <a:spcBef>
                <a:spcPts val="400"/>
              </a:spcBef>
              <a:spcAft>
                <a:spcPts val="200"/>
              </a:spcAft>
              <a:buClrTx/>
              <a:buSzTx/>
              <a:buFontTx/>
              <a:buNone/>
              <a:tabLst/>
              <a:defRPr/>
            </a:pPr>
            <a:r>
              <a:rPr kumimoji="0" lang="en-US" sz="1200" b="1" i="1" u="none" strike="noStrike" kern="100" cap="none" spc="0" normalizeH="0" baseline="0" noProof="0" dirty="0">
                <a:ln>
                  <a:noFill/>
                </a:ln>
                <a:solidFill>
                  <a:srgbClr val="0F4761"/>
                </a:solidFill>
                <a:effectLst/>
                <a:uLnTx/>
                <a:uFillTx/>
                <a:latin typeface="Lato Long"/>
                <a:ea typeface="Times New Roman" panose="02020603050405020304" pitchFamily="18" charset="0"/>
                <a:cs typeface="Times New Roman" panose="02020603050405020304" pitchFamily="18" charset="0"/>
              </a:rPr>
              <a:t>Demonstrating Active Listening</a:t>
            </a:r>
          </a:p>
          <a:p>
            <a:pPr marL="342900" marR="0" lvl="0" indent="-342900" algn="l" defTabSz="914400" rtl="0" eaLnBrk="1" fontAlgn="auto" latinLnBrk="0" hangingPunct="1">
              <a:lnSpc>
                <a:spcPct val="107000"/>
              </a:lnSpc>
              <a:spcBef>
                <a:spcPts val="0"/>
              </a:spcBef>
              <a:spcAft>
                <a:spcPts val="800"/>
              </a:spcAft>
              <a:buClrTx/>
              <a:buSzPts val="1000"/>
              <a:buFont typeface="Symbol" panose="05050102010706020507" pitchFamily="18" charset="2"/>
              <a:buChar char=""/>
              <a:tabLst>
                <a:tab pos="457200" algn="l"/>
              </a:tabLst>
              <a:defRPr/>
            </a:pPr>
            <a:r>
              <a:rPr kumimoji="0" lang="en-US" sz="1200" b="1"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Maintaining Eye Contact</a:t>
            </a:r>
            <a:r>
              <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 Show that you are engaged by maintaining appropriate eye contact.</a:t>
            </a:r>
          </a:p>
          <a:p>
            <a:pPr marL="342900" marR="0" lvl="0" indent="-342900" algn="l" defTabSz="914400" rtl="0" eaLnBrk="1" fontAlgn="auto" latinLnBrk="0" hangingPunct="1">
              <a:lnSpc>
                <a:spcPct val="107000"/>
              </a:lnSpc>
              <a:spcBef>
                <a:spcPts val="0"/>
              </a:spcBef>
              <a:spcAft>
                <a:spcPts val="800"/>
              </a:spcAft>
              <a:buClrTx/>
              <a:buSzPts val="1000"/>
              <a:buFont typeface="Symbol" panose="05050102010706020507" pitchFamily="18" charset="2"/>
              <a:buChar char=""/>
              <a:tabLst>
                <a:tab pos="457200" algn="l"/>
              </a:tabLst>
              <a:defRPr/>
            </a:pPr>
            <a:r>
              <a:rPr kumimoji="0" lang="en-US" sz="1200" b="1"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Using Affirmative Nods and Gestures</a:t>
            </a:r>
            <a:r>
              <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 Nod and use other body language cues to indicate that you are listening and understanding.</a:t>
            </a:r>
          </a:p>
        </p:txBody>
      </p:sp>
      <p:sp>
        <p:nvSpPr>
          <p:cNvPr id="4" name="TextBox 3">
            <a:extLst>
              <a:ext uri="{FF2B5EF4-FFF2-40B4-BE49-F238E27FC236}">
                <a16:creationId xmlns:a16="http://schemas.microsoft.com/office/drawing/2014/main" id="{6A9BC0D3-C395-8386-80C6-025C822B3CA4}"/>
              </a:ext>
            </a:extLst>
          </p:cNvPr>
          <p:cNvSpPr txBox="1"/>
          <p:nvPr/>
        </p:nvSpPr>
        <p:spPr>
          <a:xfrm>
            <a:off x="0" y="0"/>
            <a:ext cx="7951327"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Module 5  - Identifying Customer Needs.</a:t>
            </a:r>
          </a:p>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Active Listening</a:t>
            </a:r>
            <a:r>
              <a:rPr kumimoji="0" lang="en-GB"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a:t>
            </a:r>
          </a:p>
        </p:txBody>
      </p:sp>
    </p:spTree>
    <p:extLst>
      <p:ext uri="{BB962C8B-B14F-4D97-AF65-F5344CB8AC3E}">
        <p14:creationId xmlns:p14="http://schemas.microsoft.com/office/powerpoint/2010/main" val="3218197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1A1853C-5E4B-FD10-002B-C5B14BE4F61F}"/>
              </a:ext>
            </a:extLst>
          </p:cNvPr>
          <p:cNvSpPr txBox="1"/>
          <p:nvPr/>
        </p:nvSpPr>
        <p:spPr>
          <a:xfrm>
            <a:off x="0" y="2849479"/>
            <a:ext cx="12191999"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Integration of techniques</a:t>
            </a:r>
          </a:p>
        </p:txBody>
      </p:sp>
    </p:spTree>
    <p:extLst>
      <p:ext uri="{BB962C8B-B14F-4D97-AF65-F5344CB8AC3E}">
        <p14:creationId xmlns:p14="http://schemas.microsoft.com/office/powerpoint/2010/main" val="25840785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67543BF-9A53-5C8D-B2E5-DF5ACAA58DD3}"/>
              </a:ext>
            </a:extLst>
          </p:cNvPr>
          <p:cNvSpPr txBox="1"/>
          <p:nvPr/>
        </p:nvSpPr>
        <p:spPr>
          <a:xfrm>
            <a:off x="2076373" y="2156331"/>
            <a:ext cx="2418883" cy="3247236"/>
          </a:xfrm>
          <a:custGeom>
            <a:avLst/>
            <a:gdLst>
              <a:gd name="connsiteX0" fmla="*/ 0 w 2418883"/>
              <a:gd name="connsiteY0" fmla="*/ 0 h 3247236"/>
              <a:gd name="connsiteX1" fmla="*/ 411210 w 2418883"/>
              <a:gd name="connsiteY1" fmla="*/ 0 h 3247236"/>
              <a:gd name="connsiteX2" fmla="*/ 846609 w 2418883"/>
              <a:gd name="connsiteY2" fmla="*/ 0 h 3247236"/>
              <a:gd name="connsiteX3" fmla="*/ 1306197 w 2418883"/>
              <a:gd name="connsiteY3" fmla="*/ 0 h 3247236"/>
              <a:gd name="connsiteX4" fmla="*/ 1789973 w 2418883"/>
              <a:gd name="connsiteY4" fmla="*/ 0 h 3247236"/>
              <a:gd name="connsiteX5" fmla="*/ 2418883 w 2418883"/>
              <a:gd name="connsiteY5" fmla="*/ 0 h 3247236"/>
              <a:gd name="connsiteX6" fmla="*/ 2418883 w 2418883"/>
              <a:gd name="connsiteY6" fmla="*/ 573678 h 3247236"/>
              <a:gd name="connsiteX7" fmla="*/ 2418883 w 2418883"/>
              <a:gd name="connsiteY7" fmla="*/ 1049940 h 3247236"/>
              <a:gd name="connsiteX8" fmla="*/ 2418883 w 2418883"/>
              <a:gd name="connsiteY8" fmla="*/ 1558673 h 3247236"/>
              <a:gd name="connsiteX9" fmla="*/ 2418883 w 2418883"/>
              <a:gd name="connsiteY9" fmla="*/ 2067407 h 3247236"/>
              <a:gd name="connsiteX10" fmla="*/ 2418883 w 2418883"/>
              <a:gd name="connsiteY10" fmla="*/ 2576141 h 3247236"/>
              <a:gd name="connsiteX11" fmla="*/ 2418883 w 2418883"/>
              <a:gd name="connsiteY11" fmla="*/ 3247236 h 3247236"/>
              <a:gd name="connsiteX12" fmla="*/ 1959295 w 2418883"/>
              <a:gd name="connsiteY12" fmla="*/ 3247236 h 3247236"/>
              <a:gd name="connsiteX13" fmla="*/ 1499707 w 2418883"/>
              <a:gd name="connsiteY13" fmla="*/ 3247236 h 3247236"/>
              <a:gd name="connsiteX14" fmla="*/ 1015931 w 2418883"/>
              <a:gd name="connsiteY14" fmla="*/ 3247236 h 3247236"/>
              <a:gd name="connsiteX15" fmla="*/ 532154 w 2418883"/>
              <a:gd name="connsiteY15" fmla="*/ 3247236 h 3247236"/>
              <a:gd name="connsiteX16" fmla="*/ 0 w 2418883"/>
              <a:gd name="connsiteY16" fmla="*/ 3247236 h 3247236"/>
              <a:gd name="connsiteX17" fmla="*/ 0 w 2418883"/>
              <a:gd name="connsiteY17" fmla="*/ 2673558 h 3247236"/>
              <a:gd name="connsiteX18" fmla="*/ 0 w 2418883"/>
              <a:gd name="connsiteY18" fmla="*/ 2067407 h 3247236"/>
              <a:gd name="connsiteX19" fmla="*/ 0 w 2418883"/>
              <a:gd name="connsiteY19" fmla="*/ 1493729 h 3247236"/>
              <a:gd name="connsiteX20" fmla="*/ 0 w 2418883"/>
              <a:gd name="connsiteY20" fmla="*/ 887578 h 3247236"/>
              <a:gd name="connsiteX21" fmla="*/ 0 w 2418883"/>
              <a:gd name="connsiteY21" fmla="*/ 0 h 3247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418883" h="3247236" fill="none" extrusionOk="0">
                <a:moveTo>
                  <a:pt x="0" y="0"/>
                </a:moveTo>
                <a:cubicBezTo>
                  <a:pt x="99609" y="-46336"/>
                  <a:pt x="253664" y="38604"/>
                  <a:pt x="411210" y="0"/>
                </a:cubicBezTo>
                <a:cubicBezTo>
                  <a:pt x="568756" y="-38604"/>
                  <a:pt x="637167" y="13260"/>
                  <a:pt x="846609" y="0"/>
                </a:cubicBezTo>
                <a:cubicBezTo>
                  <a:pt x="1056051" y="-13260"/>
                  <a:pt x="1155750" y="33594"/>
                  <a:pt x="1306197" y="0"/>
                </a:cubicBezTo>
                <a:cubicBezTo>
                  <a:pt x="1456644" y="-33594"/>
                  <a:pt x="1679774" y="50750"/>
                  <a:pt x="1789973" y="0"/>
                </a:cubicBezTo>
                <a:cubicBezTo>
                  <a:pt x="1900172" y="-50750"/>
                  <a:pt x="2275029" y="20646"/>
                  <a:pt x="2418883" y="0"/>
                </a:cubicBezTo>
                <a:cubicBezTo>
                  <a:pt x="2447931" y="272690"/>
                  <a:pt x="2396501" y="321362"/>
                  <a:pt x="2418883" y="573678"/>
                </a:cubicBezTo>
                <a:cubicBezTo>
                  <a:pt x="2441265" y="825994"/>
                  <a:pt x="2412452" y="890847"/>
                  <a:pt x="2418883" y="1049940"/>
                </a:cubicBezTo>
                <a:cubicBezTo>
                  <a:pt x="2425314" y="1209033"/>
                  <a:pt x="2366647" y="1348889"/>
                  <a:pt x="2418883" y="1558673"/>
                </a:cubicBezTo>
                <a:cubicBezTo>
                  <a:pt x="2471119" y="1768457"/>
                  <a:pt x="2373579" y="1924263"/>
                  <a:pt x="2418883" y="2067407"/>
                </a:cubicBezTo>
                <a:cubicBezTo>
                  <a:pt x="2464187" y="2210551"/>
                  <a:pt x="2409870" y="2474309"/>
                  <a:pt x="2418883" y="2576141"/>
                </a:cubicBezTo>
                <a:cubicBezTo>
                  <a:pt x="2427896" y="2677973"/>
                  <a:pt x="2391268" y="3015639"/>
                  <a:pt x="2418883" y="3247236"/>
                </a:cubicBezTo>
                <a:cubicBezTo>
                  <a:pt x="2247134" y="3286241"/>
                  <a:pt x="2159326" y="3220654"/>
                  <a:pt x="1959295" y="3247236"/>
                </a:cubicBezTo>
                <a:cubicBezTo>
                  <a:pt x="1759264" y="3273818"/>
                  <a:pt x="1703474" y="3243945"/>
                  <a:pt x="1499707" y="3247236"/>
                </a:cubicBezTo>
                <a:cubicBezTo>
                  <a:pt x="1295940" y="3250527"/>
                  <a:pt x="1223791" y="3195702"/>
                  <a:pt x="1015931" y="3247236"/>
                </a:cubicBezTo>
                <a:cubicBezTo>
                  <a:pt x="808071" y="3298770"/>
                  <a:pt x="721817" y="3197901"/>
                  <a:pt x="532154" y="3247236"/>
                </a:cubicBezTo>
                <a:cubicBezTo>
                  <a:pt x="342491" y="3296571"/>
                  <a:pt x="205377" y="3236044"/>
                  <a:pt x="0" y="3247236"/>
                </a:cubicBezTo>
                <a:cubicBezTo>
                  <a:pt x="-44321" y="2964222"/>
                  <a:pt x="26537" y="2813455"/>
                  <a:pt x="0" y="2673558"/>
                </a:cubicBezTo>
                <a:cubicBezTo>
                  <a:pt x="-26537" y="2533661"/>
                  <a:pt x="32297" y="2360476"/>
                  <a:pt x="0" y="2067407"/>
                </a:cubicBezTo>
                <a:cubicBezTo>
                  <a:pt x="-32297" y="1774338"/>
                  <a:pt x="50049" y="1657610"/>
                  <a:pt x="0" y="1493729"/>
                </a:cubicBezTo>
                <a:cubicBezTo>
                  <a:pt x="-50049" y="1329848"/>
                  <a:pt x="26006" y="1155063"/>
                  <a:pt x="0" y="887578"/>
                </a:cubicBezTo>
                <a:cubicBezTo>
                  <a:pt x="-26006" y="620093"/>
                  <a:pt x="76067" y="257261"/>
                  <a:pt x="0" y="0"/>
                </a:cubicBezTo>
                <a:close/>
              </a:path>
              <a:path w="2418883" h="3247236" stroke="0" extrusionOk="0">
                <a:moveTo>
                  <a:pt x="0" y="0"/>
                </a:moveTo>
                <a:cubicBezTo>
                  <a:pt x="195040" y="-49836"/>
                  <a:pt x="292397" y="16014"/>
                  <a:pt x="435399" y="0"/>
                </a:cubicBezTo>
                <a:cubicBezTo>
                  <a:pt x="578401" y="-16014"/>
                  <a:pt x="743083" y="3522"/>
                  <a:pt x="870798" y="0"/>
                </a:cubicBezTo>
                <a:cubicBezTo>
                  <a:pt x="998513" y="-3522"/>
                  <a:pt x="1138762" y="5052"/>
                  <a:pt x="1330386" y="0"/>
                </a:cubicBezTo>
                <a:cubicBezTo>
                  <a:pt x="1522010" y="-5052"/>
                  <a:pt x="1629900" y="17960"/>
                  <a:pt x="1862540" y="0"/>
                </a:cubicBezTo>
                <a:cubicBezTo>
                  <a:pt x="2095180" y="-17960"/>
                  <a:pt x="2277904" y="26548"/>
                  <a:pt x="2418883" y="0"/>
                </a:cubicBezTo>
                <a:cubicBezTo>
                  <a:pt x="2468661" y="213577"/>
                  <a:pt x="2366073" y="249117"/>
                  <a:pt x="2418883" y="443789"/>
                </a:cubicBezTo>
                <a:cubicBezTo>
                  <a:pt x="2471693" y="638461"/>
                  <a:pt x="2417787" y="822808"/>
                  <a:pt x="2418883" y="1017467"/>
                </a:cubicBezTo>
                <a:cubicBezTo>
                  <a:pt x="2419979" y="1212126"/>
                  <a:pt x="2393312" y="1462381"/>
                  <a:pt x="2418883" y="1623618"/>
                </a:cubicBezTo>
                <a:cubicBezTo>
                  <a:pt x="2444454" y="1784855"/>
                  <a:pt x="2376696" y="1915555"/>
                  <a:pt x="2418883" y="2099879"/>
                </a:cubicBezTo>
                <a:cubicBezTo>
                  <a:pt x="2461070" y="2284203"/>
                  <a:pt x="2380682" y="2444614"/>
                  <a:pt x="2418883" y="2641085"/>
                </a:cubicBezTo>
                <a:cubicBezTo>
                  <a:pt x="2457084" y="2837556"/>
                  <a:pt x="2389128" y="3108025"/>
                  <a:pt x="2418883" y="3247236"/>
                </a:cubicBezTo>
                <a:cubicBezTo>
                  <a:pt x="2276611" y="3270453"/>
                  <a:pt x="2060288" y="3232670"/>
                  <a:pt x="1886729" y="3247236"/>
                </a:cubicBezTo>
                <a:cubicBezTo>
                  <a:pt x="1713170" y="3261802"/>
                  <a:pt x="1584677" y="3238043"/>
                  <a:pt x="1475519" y="3247236"/>
                </a:cubicBezTo>
                <a:cubicBezTo>
                  <a:pt x="1366361" y="3256429"/>
                  <a:pt x="1132181" y="3210823"/>
                  <a:pt x="1015931" y="3247236"/>
                </a:cubicBezTo>
                <a:cubicBezTo>
                  <a:pt x="899681" y="3283649"/>
                  <a:pt x="615995" y="3199983"/>
                  <a:pt x="483777" y="3247236"/>
                </a:cubicBezTo>
                <a:cubicBezTo>
                  <a:pt x="351559" y="3294489"/>
                  <a:pt x="209745" y="3222376"/>
                  <a:pt x="0" y="3247236"/>
                </a:cubicBezTo>
                <a:cubicBezTo>
                  <a:pt x="-24122" y="3066160"/>
                  <a:pt x="47480" y="2857515"/>
                  <a:pt x="0" y="2738502"/>
                </a:cubicBezTo>
                <a:cubicBezTo>
                  <a:pt x="-47480" y="2619489"/>
                  <a:pt x="25164" y="2267196"/>
                  <a:pt x="0" y="2132352"/>
                </a:cubicBezTo>
                <a:cubicBezTo>
                  <a:pt x="-25164" y="1997508"/>
                  <a:pt x="46261" y="1771697"/>
                  <a:pt x="0" y="1526201"/>
                </a:cubicBezTo>
                <a:cubicBezTo>
                  <a:pt x="-46261" y="1280705"/>
                  <a:pt x="26653" y="1249067"/>
                  <a:pt x="0" y="1049940"/>
                </a:cubicBezTo>
                <a:cubicBezTo>
                  <a:pt x="-26653" y="850813"/>
                  <a:pt x="9830" y="731804"/>
                  <a:pt x="0" y="508734"/>
                </a:cubicBezTo>
                <a:cubicBezTo>
                  <a:pt x="-9830" y="285664"/>
                  <a:pt x="47610" y="189633"/>
                  <a:pt x="0" y="0"/>
                </a:cubicBezTo>
                <a:close/>
              </a:path>
            </a:pathLst>
          </a:custGeom>
          <a:solidFill>
            <a:schemeClr val="bg2"/>
          </a:solidFill>
          <a:ln>
            <a:solidFill>
              <a:schemeClr val="tx1"/>
            </a:solidFill>
            <a:extLst>
              <a:ext uri="{C807C97D-BFC1-408E-A445-0C87EB9F89A2}">
                <ask:lineSketchStyleProps xmlns:ask="http://schemas.microsoft.com/office/drawing/2018/sketchyshapes" sd="787529607">
                  <a:prstGeom prst="rect">
                    <a:avLst/>
                  </a:prstGeom>
                  <ask:type>
                    <ask:lineSketchScribble/>
                  </ask:type>
                </ask:lineSketchStyleProps>
              </a:ext>
            </a:extLst>
          </a:ln>
        </p:spPr>
        <p:txBody>
          <a:bodyPr wrap="square">
            <a:spAutoFit/>
          </a:bodyPr>
          <a:lstStyle/>
          <a:p>
            <a:pPr marL="0" marR="0" lvl="0" indent="0" algn="ctr" defTabSz="914400" rtl="0" eaLnBrk="1" fontAlgn="auto" latinLnBrk="0" hangingPunct="1">
              <a:lnSpc>
                <a:spcPct val="107000"/>
              </a:lnSpc>
              <a:spcBef>
                <a:spcPts val="400"/>
              </a:spcBef>
              <a:spcAft>
                <a:spcPts val="200"/>
              </a:spcAft>
              <a:buClrTx/>
              <a:buSzTx/>
              <a:buFontTx/>
              <a:buNone/>
              <a:tabLst/>
              <a:defRPr/>
            </a:pPr>
            <a:r>
              <a:rPr kumimoji="0" lang="en-US" sz="1200" b="1" i="1" u="none" strike="noStrike" kern="100" cap="none" spc="0" normalizeH="0" baseline="0" noProof="0" dirty="0">
                <a:ln>
                  <a:noFill/>
                </a:ln>
                <a:solidFill>
                  <a:srgbClr val="0F4761"/>
                </a:solidFill>
                <a:effectLst/>
                <a:uLnTx/>
                <a:uFillTx/>
                <a:latin typeface="Lato Long"/>
                <a:ea typeface="Times New Roman" panose="02020603050405020304" pitchFamily="18" charset="0"/>
                <a:cs typeface="Times New Roman" panose="02020603050405020304" pitchFamily="18" charset="0"/>
              </a:rPr>
              <a:t>Combining Open-Ended Questions and Active Listening</a:t>
            </a:r>
          </a:p>
          <a:p>
            <a:pPr marL="0" marR="0" lvl="0" indent="0" algn="ctr" defTabSz="914400" rtl="0" eaLnBrk="1" fontAlgn="auto" latinLnBrk="0" hangingPunct="1">
              <a:lnSpc>
                <a:spcPct val="107000"/>
              </a:lnSpc>
              <a:spcBef>
                <a:spcPts val="400"/>
              </a:spcBef>
              <a:spcAft>
                <a:spcPts val="200"/>
              </a:spcAft>
              <a:buClrTx/>
              <a:buSzTx/>
              <a:buFontTx/>
              <a:buNone/>
              <a:tabLst/>
              <a:defRPr/>
            </a:pPr>
            <a:endParaRPr kumimoji="0" lang="en-US" sz="1200" b="1" i="1" u="none" strike="noStrike" kern="100" cap="none" spc="0" normalizeH="0" baseline="0" noProof="0" dirty="0">
              <a:ln>
                <a:noFill/>
              </a:ln>
              <a:solidFill>
                <a:srgbClr val="0F4761"/>
              </a:solidFill>
              <a:effectLst/>
              <a:uLnTx/>
              <a:uFillTx/>
              <a:latin typeface="Lato Long"/>
              <a:ea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07000"/>
              </a:lnSpc>
              <a:spcBef>
                <a:spcPts val="0"/>
              </a:spcBef>
              <a:spcAft>
                <a:spcPts val="800"/>
              </a:spcAft>
              <a:buClrTx/>
              <a:buSzPts val="1000"/>
              <a:buFont typeface="Symbol" panose="05050102010706020507" pitchFamily="18" charset="2"/>
              <a:buChar char=""/>
              <a:tabLst>
                <a:tab pos="457200" algn="l"/>
              </a:tabLst>
              <a:defRPr/>
            </a:pPr>
            <a:r>
              <a:rPr kumimoji="0" lang="en-US" sz="1200" b="1"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Sequential Use in Conversations</a:t>
            </a:r>
            <a:r>
              <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 Use open-ended questions to initiate discussions and follow up with active listening techniques to fully understand the responses.</a:t>
            </a:r>
          </a:p>
          <a:p>
            <a:pPr marL="342900" marR="0" lvl="0" indent="-342900" algn="l" defTabSz="914400" rtl="0" eaLnBrk="1" fontAlgn="auto" latinLnBrk="0" hangingPunct="1">
              <a:lnSpc>
                <a:spcPct val="107000"/>
              </a:lnSpc>
              <a:spcBef>
                <a:spcPts val="0"/>
              </a:spcBef>
              <a:spcAft>
                <a:spcPts val="800"/>
              </a:spcAft>
              <a:buClrTx/>
              <a:buSzPts val="1000"/>
              <a:buFont typeface="Symbol" panose="05050102010706020507" pitchFamily="18" charset="2"/>
              <a:buChar char=""/>
              <a:tabLst>
                <a:tab pos="457200" algn="l"/>
              </a:tabLst>
              <a:defRPr/>
            </a:pPr>
            <a:r>
              <a:rPr kumimoji="0" lang="en-US" sz="1200" b="1"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Creating a Dialogue Loop</a:t>
            </a:r>
            <a:r>
              <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 Foster a continuous loop of asking, listening, reflecting, and probing to dig deeper into the customer's needs.</a:t>
            </a:r>
          </a:p>
        </p:txBody>
      </p:sp>
      <p:sp>
        <p:nvSpPr>
          <p:cNvPr id="3" name="TextBox 2">
            <a:extLst>
              <a:ext uri="{FF2B5EF4-FFF2-40B4-BE49-F238E27FC236}">
                <a16:creationId xmlns:a16="http://schemas.microsoft.com/office/drawing/2014/main" id="{1AE5A180-AC30-81A3-274A-BB0F180F5819}"/>
              </a:ext>
            </a:extLst>
          </p:cNvPr>
          <p:cNvSpPr txBox="1"/>
          <p:nvPr/>
        </p:nvSpPr>
        <p:spPr>
          <a:xfrm>
            <a:off x="4710448" y="2551568"/>
            <a:ext cx="2418883" cy="2851999"/>
          </a:xfrm>
          <a:custGeom>
            <a:avLst/>
            <a:gdLst>
              <a:gd name="connsiteX0" fmla="*/ 0 w 2418883"/>
              <a:gd name="connsiteY0" fmla="*/ 0 h 2851999"/>
              <a:gd name="connsiteX1" fmla="*/ 435399 w 2418883"/>
              <a:gd name="connsiteY1" fmla="*/ 0 h 2851999"/>
              <a:gd name="connsiteX2" fmla="*/ 919176 w 2418883"/>
              <a:gd name="connsiteY2" fmla="*/ 0 h 2851999"/>
              <a:gd name="connsiteX3" fmla="*/ 1402952 w 2418883"/>
              <a:gd name="connsiteY3" fmla="*/ 0 h 2851999"/>
              <a:gd name="connsiteX4" fmla="*/ 1910918 w 2418883"/>
              <a:gd name="connsiteY4" fmla="*/ 0 h 2851999"/>
              <a:gd name="connsiteX5" fmla="*/ 2418883 w 2418883"/>
              <a:gd name="connsiteY5" fmla="*/ 0 h 2851999"/>
              <a:gd name="connsiteX6" fmla="*/ 2418883 w 2418883"/>
              <a:gd name="connsiteY6" fmla="*/ 541880 h 2851999"/>
              <a:gd name="connsiteX7" fmla="*/ 2418883 w 2418883"/>
              <a:gd name="connsiteY7" fmla="*/ 1055240 h 2851999"/>
              <a:gd name="connsiteX8" fmla="*/ 2418883 w 2418883"/>
              <a:gd name="connsiteY8" fmla="*/ 1597119 h 2851999"/>
              <a:gd name="connsiteX9" fmla="*/ 2418883 w 2418883"/>
              <a:gd name="connsiteY9" fmla="*/ 2196039 h 2851999"/>
              <a:gd name="connsiteX10" fmla="*/ 2418883 w 2418883"/>
              <a:gd name="connsiteY10" fmla="*/ 2851999 h 2851999"/>
              <a:gd name="connsiteX11" fmla="*/ 1959295 w 2418883"/>
              <a:gd name="connsiteY11" fmla="*/ 2851999 h 2851999"/>
              <a:gd name="connsiteX12" fmla="*/ 1523896 w 2418883"/>
              <a:gd name="connsiteY12" fmla="*/ 2851999 h 2851999"/>
              <a:gd name="connsiteX13" fmla="*/ 1112686 w 2418883"/>
              <a:gd name="connsiteY13" fmla="*/ 2851999 h 2851999"/>
              <a:gd name="connsiteX14" fmla="*/ 580532 w 2418883"/>
              <a:gd name="connsiteY14" fmla="*/ 2851999 h 2851999"/>
              <a:gd name="connsiteX15" fmla="*/ 0 w 2418883"/>
              <a:gd name="connsiteY15" fmla="*/ 2851999 h 2851999"/>
              <a:gd name="connsiteX16" fmla="*/ 0 w 2418883"/>
              <a:gd name="connsiteY16" fmla="*/ 2310119 h 2851999"/>
              <a:gd name="connsiteX17" fmla="*/ 0 w 2418883"/>
              <a:gd name="connsiteY17" fmla="*/ 1682679 h 2851999"/>
              <a:gd name="connsiteX18" fmla="*/ 0 w 2418883"/>
              <a:gd name="connsiteY18" fmla="*/ 1083760 h 2851999"/>
              <a:gd name="connsiteX19" fmla="*/ 0 w 2418883"/>
              <a:gd name="connsiteY19" fmla="*/ 598920 h 2851999"/>
              <a:gd name="connsiteX20" fmla="*/ 0 w 2418883"/>
              <a:gd name="connsiteY20" fmla="*/ 0 h 2851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18883" h="2851999" fill="none" extrusionOk="0">
                <a:moveTo>
                  <a:pt x="0" y="0"/>
                </a:moveTo>
                <a:cubicBezTo>
                  <a:pt x="166320" y="-12988"/>
                  <a:pt x="286398" y="17884"/>
                  <a:pt x="435399" y="0"/>
                </a:cubicBezTo>
                <a:cubicBezTo>
                  <a:pt x="584400" y="-17884"/>
                  <a:pt x="778306" y="33771"/>
                  <a:pt x="919176" y="0"/>
                </a:cubicBezTo>
                <a:cubicBezTo>
                  <a:pt x="1060046" y="-33771"/>
                  <a:pt x="1257533" y="45546"/>
                  <a:pt x="1402952" y="0"/>
                </a:cubicBezTo>
                <a:cubicBezTo>
                  <a:pt x="1548371" y="-45546"/>
                  <a:pt x="1792716" y="31635"/>
                  <a:pt x="1910918" y="0"/>
                </a:cubicBezTo>
                <a:cubicBezTo>
                  <a:pt x="2029120" y="-31635"/>
                  <a:pt x="2284923" y="56888"/>
                  <a:pt x="2418883" y="0"/>
                </a:cubicBezTo>
                <a:cubicBezTo>
                  <a:pt x="2422940" y="158838"/>
                  <a:pt x="2413604" y="277582"/>
                  <a:pt x="2418883" y="541880"/>
                </a:cubicBezTo>
                <a:cubicBezTo>
                  <a:pt x="2424162" y="806178"/>
                  <a:pt x="2388880" y="886880"/>
                  <a:pt x="2418883" y="1055240"/>
                </a:cubicBezTo>
                <a:cubicBezTo>
                  <a:pt x="2448886" y="1223600"/>
                  <a:pt x="2369254" y="1381057"/>
                  <a:pt x="2418883" y="1597119"/>
                </a:cubicBezTo>
                <a:cubicBezTo>
                  <a:pt x="2468512" y="1813181"/>
                  <a:pt x="2348021" y="1977853"/>
                  <a:pt x="2418883" y="2196039"/>
                </a:cubicBezTo>
                <a:cubicBezTo>
                  <a:pt x="2489745" y="2414225"/>
                  <a:pt x="2363238" y="2568245"/>
                  <a:pt x="2418883" y="2851999"/>
                </a:cubicBezTo>
                <a:cubicBezTo>
                  <a:pt x="2276498" y="2886248"/>
                  <a:pt x="2110664" y="2841410"/>
                  <a:pt x="1959295" y="2851999"/>
                </a:cubicBezTo>
                <a:cubicBezTo>
                  <a:pt x="1807926" y="2862588"/>
                  <a:pt x="1680910" y="2844661"/>
                  <a:pt x="1523896" y="2851999"/>
                </a:cubicBezTo>
                <a:cubicBezTo>
                  <a:pt x="1366882" y="2859337"/>
                  <a:pt x="1218007" y="2821963"/>
                  <a:pt x="1112686" y="2851999"/>
                </a:cubicBezTo>
                <a:cubicBezTo>
                  <a:pt x="1007365" y="2882035"/>
                  <a:pt x="735351" y="2797549"/>
                  <a:pt x="580532" y="2851999"/>
                </a:cubicBezTo>
                <a:cubicBezTo>
                  <a:pt x="425713" y="2906449"/>
                  <a:pt x="171683" y="2790478"/>
                  <a:pt x="0" y="2851999"/>
                </a:cubicBezTo>
                <a:cubicBezTo>
                  <a:pt x="-64916" y="2696233"/>
                  <a:pt x="6994" y="2470160"/>
                  <a:pt x="0" y="2310119"/>
                </a:cubicBezTo>
                <a:cubicBezTo>
                  <a:pt x="-6994" y="2150078"/>
                  <a:pt x="75152" y="1886407"/>
                  <a:pt x="0" y="1682679"/>
                </a:cubicBezTo>
                <a:cubicBezTo>
                  <a:pt x="-75152" y="1478951"/>
                  <a:pt x="40530" y="1252939"/>
                  <a:pt x="0" y="1083760"/>
                </a:cubicBezTo>
                <a:cubicBezTo>
                  <a:pt x="-40530" y="914581"/>
                  <a:pt x="29000" y="814841"/>
                  <a:pt x="0" y="598920"/>
                </a:cubicBezTo>
                <a:cubicBezTo>
                  <a:pt x="-29000" y="382999"/>
                  <a:pt x="68394" y="185015"/>
                  <a:pt x="0" y="0"/>
                </a:cubicBezTo>
                <a:close/>
              </a:path>
              <a:path w="2418883" h="2851999" stroke="0" extrusionOk="0">
                <a:moveTo>
                  <a:pt x="0" y="0"/>
                </a:moveTo>
                <a:cubicBezTo>
                  <a:pt x="195040" y="-49836"/>
                  <a:pt x="292397" y="16014"/>
                  <a:pt x="435399" y="0"/>
                </a:cubicBezTo>
                <a:cubicBezTo>
                  <a:pt x="578401" y="-16014"/>
                  <a:pt x="743083" y="3522"/>
                  <a:pt x="870798" y="0"/>
                </a:cubicBezTo>
                <a:cubicBezTo>
                  <a:pt x="998513" y="-3522"/>
                  <a:pt x="1138762" y="5052"/>
                  <a:pt x="1330386" y="0"/>
                </a:cubicBezTo>
                <a:cubicBezTo>
                  <a:pt x="1522010" y="-5052"/>
                  <a:pt x="1629900" y="17960"/>
                  <a:pt x="1862540" y="0"/>
                </a:cubicBezTo>
                <a:cubicBezTo>
                  <a:pt x="2095180" y="-17960"/>
                  <a:pt x="2277904" y="26548"/>
                  <a:pt x="2418883" y="0"/>
                </a:cubicBezTo>
                <a:cubicBezTo>
                  <a:pt x="2441630" y="178975"/>
                  <a:pt x="2369719" y="305569"/>
                  <a:pt x="2418883" y="484840"/>
                </a:cubicBezTo>
                <a:cubicBezTo>
                  <a:pt x="2468047" y="664111"/>
                  <a:pt x="2353779" y="894936"/>
                  <a:pt x="2418883" y="1083760"/>
                </a:cubicBezTo>
                <a:cubicBezTo>
                  <a:pt x="2483987" y="1272584"/>
                  <a:pt x="2403389" y="1402407"/>
                  <a:pt x="2418883" y="1711199"/>
                </a:cubicBezTo>
                <a:cubicBezTo>
                  <a:pt x="2434377" y="2019991"/>
                  <a:pt x="2388211" y="1981133"/>
                  <a:pt x="2418883" y="2224559"/>
                </a:cubicBezTo>
                <a:cubicBezTo>
                  <a:pt x="2449555" y="2467985"/>
                  <a:pt x="2370202" y="2614372"/>
                  <a:pt x="2418883" y="2851999"/>
                </a:cubicBezTo>
                <a:cubicBezTo>
                  <a:pt x="2224040" y="2853484"/>
                  <a:pt x="2117566" y="2795771"/>
                  <a:pt x="1935106" y="2851999"/>
                </a:cubicBezTo>
                <a:cubicBezTo>
                  <a:pt x="1752646" y="2908227"/>
                  <a:pt x="1662856" y="2825700"/>
                  <a:pt x="1475519" y="2851999"/>
                </a:cubicBezTo>
                <a:cubicBezTo>
                  <a:pt x="1288182" y="2878298"/>
                  <a:pt x="1173467" y="2842806"/>
                  <a:pt x="1064309" y="2851999"/>
                </a:cubicBezTo>
                <a:cubicBezTo>
                  <a:pt x="955151" y="2861192"/>
                  <a:pt x="720971" y="2815586"/>
                  <a:pt x="604721" y="2851999"/>
                </a:cubicBezTo>
                <a:cubicBezTo>
                  <a:pt x="488471" y="2888412"/>
                  <a:pt x="284729" y="2782185"/>
                  <a:pt x="0" y="2851999"/>
                </a:cubicBezTo>
                <a:cubicBezTo>
                  <a:pt x="-75232" y="2639871"/>
                  <a:pt x="63289" y="2369985"/>
                  <a:pt x="0" y="2224559"/>
                </a:cubicBezTo>
                <a:cubicBezTo>
                  <a:pt x="-63289" y="2079133"/>
                  <a:pt x="61026" y="1771930"/>
                  <a:pt x="0" y="1597119"/>
                </a:cubicBezTo>
                <a:cubicBezTo>
                  <a:pt x="-61026" y="1422308"/>
                  <a:pt x="51039" y="1229994"/>
                  <a:pt x="0" y="969680"/>
                </a:cubicBezTo>
                <a:cubicBezTo>
                  <a:pt x="-51039" y="709366"/>
                  <a:pt x="6366" y="419956"/>
                  <a:pt x="0" y="0"/>
                </a:cubicBezTo>
                <a:close/>
              </a:path>
            </a:pathLst>
          </a:custGeom>
          <a:solidFill>
            <a:schemeClr val="bg2"/>
          </a:solidFill>
          <a:ln>
            <a:solidFill>
              <a:schemeClr val="tx1"/>
            </a:solidFill>
            <a:extLst>
              <a:ext uri="{C807C97D-BFC1-408E-A445-0C87EB9F89A2}">
                <ask:lineSketchStyleProps xmlns:ask="http://schemas.microsoft.com/office/drawing/2018/sketchyshapes" sd="787529607">
                  <a:prstGeom prst="rect">
                    <a:avLst/>
                  </a:prstGeom>
                  <ask:type>
                    <ask:lineSketchScribble/>
                  </ask:type>
                </ask:lineSketchStyleProps>
              </a:ext>
            </a:extLst>
          </a:ln>
        </p:spPr>
        <p:txBody>
          <a:bodyPr wrap="square">
            <a:spAutoFit/>
          </a:bodyPr>
          <a:lstStyle/>
          <a:p>
            <a:pPr marL="0" marR="0" lvl="0" indent="0" algn="ctr" defTabSz="914400" rtl="0" eaLnBrk="1" fontAlgn="auto" latinLnBrk="0" hangingPunct="1">
              <a:lnSpc>
                <a:spcPct val="107000"/>
              </a:lnSpc>
              <a:spcBef>
                <a:spcPts val="400"/>
              </a:spcBef>
              <a:spcAft>
                <a:spcPts val="200"/>
              </a:spcAft>
              <a:buClrTx/>
              <a:buSzTx/>
              <a:buFontTx/>
              <a:buNone/>
              <a:tabLst/>
              <a:defRPr/>
            </a:pPr>
            <a:r>
              <a:rPr kumimoji="0" lang="en-US" sz="1200" b="1" i="1" u="none" strike="noStrike" kern="100" cap="none" spc="0" normalizeH="0" baseline="0" noProof="0" dirty="0">
                <a:ln>
                  <a:noFill/>
                </a:ln>
                <a:solidFill>
                  <a:srgbClr val="0F4761"/>
                </a:solidFill>
                <a:effectLst/>
                <a:uLnTx/>
                <a:uFillTx/>
                <a:latin typeface="Lato Long"/>
                <a:ea typeface="Times New Roman" panose="02020603050405020304" pitchFamily="18" charset="0"/>
                <a:cs typeface="Times New Roman" panose="02020603050405020304" pitchFamily="18" charset="0"/>
              </a:rPr>
              <a:t>Documenting Insights</a:t>
            </a:r>
          </a:p>
          <a:p>
            <a:pPr marL="0" marR="0" lvl="0" indent="0" algn="l" defTabSz="914400" rtl="0" eaLnBrk="1" fontAlgn="auto" latinLnBrk="0" hangingPunct="1">
              <a:lnSpc>
                <a:spcPct val="107000"/>
              </a:lnSpc>
              <a:spcBef>
                <a:spcPts val="400"/>
              </a:spcBef>
              <a:spcAft>
                <a:spcPts val="200"/>
              </a:spcAft>
              <a:buClrTx/>
              <a:buSzTx/>
              <a:buFontTx/>
              <a:buNone/>
              <a:tabLst/>
              <a:defRPr/>
            </a:pPr>
            <a:endParaRPr kumimoji="0" lang="en-US" sz="1200" b="1" i="1" u="none" strike="noStrike" kern="100" cap="none" spc="0" normalizeH="0" baseline="0" noProof="0" dirty="0">
              <a:ln>
                <a:noFill/>
              </a:ln>
              <a:solidFill>
                <a:srgbClr val="0F4761"/>
              </a:solidFill>
              <a:effectLst/>
              <a:uLnTx/>
              <a:uFillTx/>
              <a:latin typeface="Lato Long"/>
              <a:ea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07000"/>
              </a:lnSpc>
              <a:spcBef>
                <a:spcPts val="0"/>
              </a:spcBef>
              <a:spcAft>
                <a:spcPts val="800"/>
              </a:spcAft>
              <a:buClrTx/>
              <a:buSzPts val="1000"/>
              <a:buFont typeface="Symbol" panose="05050102010706020507" pitchFamily="18" charset="2"/>
              <a:buChar char=""/>
              <a:tabLst>
                <a:tab pos="457200" algn="l"/>
              </a:tabLst>
              <a:defRPr/>
            </a:pPr>
            <a:r>
              <a:rPr kumimoji="0" lang="en-US" sz="1200" b="1"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Recording Conversations</a:t>
            </a:r>
            <a:r>
              <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 With the customer's permission, record conversations to ensure no details are missed.</a:t>
            </a:r>
          </a:p>
          <a:p>
            <a:pPr marL="342900" marR="0" lvl="0" indent="-342900" algn="l" defTabSz="914400" rtl="0" eaLnBrk="1" fontAlgn="auto" latinLnBrk="0" hangingPunct="1">
              <a:lnSpc>
                <a:spcPct val="107000"/>
              </a:lnSpc>
              <a:spcBef>
                <a:spcPts val="0"/>
              </a:spcBef>
              <a:spcAft>
                <a:spcPts val="800"/>
              </a:spcAft>
              <a:buClrTx/>
              <a:buSzPts val="1000"/>
              <a:buFont typeface="Symbol" panose="05050102010706020507" pitchFamily="18" charset="2"/>
              <a:buChar char=""/>
              <a:tabLst>
                <a:tab pos="457200" algn="l"/>
              </a:tabLst>
              <a:defRPr/>
            </a:pPr>
            <a:r>
              <a:rPr kumimoji="0" lang="en-US" sz="1200" b="1"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Taking Detailed Notes</a:t>
            </a:r>
            <a:r>
              <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 Write down key insights, including specific phrases and expressions used by the customer, which can be valuable for later analysis.</a:t>
            </a:r>
          </a:p>
        </p:txBody>
      </p:sp>
      <p:sp>
        <p:nvSpPr>
          <p:cNvPr id="4" name="TextBox 3">
            <a:extLst>
              <a:ext uri="{FF2B5EF4-FFF2-40B4-BE49-F238E27FC236}">
                <a16:creationId xmlns:a16="http://schemas.microsoft.com/office/drawing/2014/main" id="{927698CA-75E0-EF22-0DAB-8527178A4DA7}"/>
              </a:ext>
            </a:extLst>
          </p:cNvPr>
          <p:cNvSpPr txBox="1"/>
          <p:nvPr/>
        </p:nvSpPr>
        <p:spPr>
          <a:xfrm>
            <a:off x="7344523" y="1745045"/>
            <a:ext cx="2418883" cy="3642472"/>
          </a:xfrm>
          <a:custGeom>
            <a:avLst/>
            <a:gdLst>
              <a:gd name="connsiteX0" fmla="*/ 0 w 2418883"/>
              <a:gd name="connsiteY0" fmla="*/ 0 h 3642472"/>
              <a:gd name="connsiteX1" fmla="*/ 532154 w 2418883"/>
              <a:gd name="connsiteY1" fmla="*/ 0 h 3642472"/>
              <a:gd name="connsiteX2" fmla="*/ 991742 w 2418883"/>
              <a:gd name="connsiteY2" fmla="*/ 0 h 3642472"/>
              <a:gd name="connsiteX3" fmla="*/ 1475519 w 2418883"/>
              <a:gd name="connsiteY3" fmla="*/ 0 h 3642472"/>
              <a:gd name="connsiteX4" fmla="*/ 1935106 w 2418883"/>
              <a:gd name="connsiteY4" fmla="*/ 0 h 3642472"/>
              <a:gd name="connsiteX5" fmla="*/ 2418883 w 2418883"/>
              <a:gd name="connsiteY5" fmla="*/ 0 h 3642472"/>
              <a:gd name="connsiteX6" fmla="*/ 2418883 w 2418883"/>
              <a:gd name="connsiteY6" fmla="*/ 483928 h 3642472"/>
              <a:gd name="connsiteX7" fmla="*/ 2418883 w 2418883"/>
              <a:gd name="connsiteY7" fmla="*/ 967857 h 3642472"/>
              <a:gd name="connsiteX8" fmla="*/ 2418883 w 2418883"/>
              <a:gd name="connsiteY8" fmla="*/ 1451785 h 3642472"/>
              <a:gd name="connsiteX9" fmla="*/ 2418883 w 2418883"/>
              <a:gd name="connsiteY9" fmla="*/ 1935714 h 3642472"/>
              <a:gd name="connsiteX10" fmla="*/ 2418883 w 2418883"/>
              <a:gd name="connsiteY10" fmla="*/ 2492492 h 3642472"/>
              <a:gd name="connsiteX11" fmla="*/ 2418883 w 2418883"/>
              <a:gd name="connsiteY11" fmla="*/ 2976420 h 3642472"/>
              <a:gd name="connsiteX12" fmla="*/ 2418883 w 2418883"/>
              <a:gd name="connsiteY12" fmla="*/ 3642472 h 3642472"/>
              <a:gd name="connsiteX13" fmla="*/ 1959295 w 2418883"/>
              <a:gd name="connsiteY13" fmla="*/ 3642472 h 3642472"/>
              <a:gd name="connsiteX14" fmla="*/ 1475519 w 2418883"/>
              <a:gd name="connsiteY14" fmla="*/ 3642472 h 3642472"/>
              <a:gd name="connsiteX15" fmla="*/ 1015931 w 2418883"/>
              <a:gd name="connsiteY15" fmla="*/ 3642472 h 3642472"/>
              <a:gd name="connsiteX16" fmla="*/ 507965 w 2418883"/>
              <a:gd name="connsiteY16" fmla="*/ 3642472 h 3642472"/>
              <a:gd name="connsiteX17" fmla="*/ 0 w 2418883"/>
              <a:gd name="connsiteY17" fmla="*/ 3642472 h 3642472"/>
              <a:gd name="connsiteX18" fmla="*/ 0 w 2418883"/>
              <a:gd name="connsiteY18" fmla="*/ 3049269 h 3642472"/>
              <a:gd name="connsiteX19" fmla="*/ 0 w 2418883"/>
              <a:gd name="connsiteY19" fmla="*/ 2456067 h 3642472"/>
              <a:gd name="connsiteX20" fmla="*/ 0 w 2418883"/>
              <a:gd name="connsiteY20" fmla="*/ 1935714 h 3642472"/>
              <a:gd name="connsiteX21" fmla="*/ 0 w 2418883"/>
              <a:gd name="connsiteY21" fmla="*/ 1415361 h 3642472"/>
              <a:gd name="connsiteX22" fmla="*/ 0 w 2418883"/>
              <a:gd name="connsiteY22" fmla="*/ 931432 h 3642472"/>
              <a:gd name="connsiteX23" fmla="*/ 0 w 2418883"/>
              <a:gd name="connsiteY23" fmla="*/ 0 h 3642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418883" h="3642472" fill="none" extrusionOk="0">
                <a:moveTo>
                  <a:pt x="0" y="0"/>
                </a:moveTo>
                <a:cubicBezTo>
                  <a:pt x="252168" y="-31974"/>
                  <a:pt x="320706" y="48148"/>
                  <a:pt x="532154" y="0"/>
                </a:cubicBezTo>
                <a:cubicBezTo>
                  <a:pt x="743602" y="-48148"/>
                  <a:pt x="841295" y="33594"/>
                  <a:pt x="991742" y="0"/>
                </a:cubicBezTo>
                <a:cubicBezTo>
                  <a:pt x="1142189" y="-33594"/>
                  <a:pt x="1357655" y="47659"/>
                  <a:pt x="1475519" y="0"/>
                </a:cubicBezTo>
                <a:cubicBezTo>
                  <a:pt x="1593383" y="-47659"/>
                  <a:pt x="1768212" y="31140"/>
                  <a:pt x="1935106" y="0"/>
                </a:cubicBezTo>
                <a:cubicBezTo>
                  <a:pt x="2102000" y="-31140"/>
                  <a:pt x="2254339" y="19358"/>
                  <a:pt x="2418883" y="0"/>
                </a:cubicBezTo>
                <a:cubicBezTo>
                  <a:pt x="2474337" y="232475"/>
                  <a:pt x="2376563" y="381410"/>
                  <a:pt x="2418883" y="483928"/>
                </a:cubicBezTo>
                <a:cubicBezTo>
                  <a:pt x="2461203" y="586446"/>
                  <a:pt x="2381685" y="777940"/>
                  <a:pt x="2418883" y="967857"/>
                </a:cubicBezTo>
                <a:cubicBezTo>
                  <a:pt x="2456081" y="1157774"/>
                  <a:pt x="2399274" y="1295100"/>
                  <a:pt x="2418883" y="1451785"/>
                </a:cubicBezTo>
                <a:cubicBezTo>
                  <a:pt x="2438492" y="1608470"/>
                  <a:pt x="2404189" y="1754398"/>
                  <a:pt x="2418883" y="1935714"/>
                </a:cubicBezTo>
                <a:cubicBezTo>
                  <a:pt x="2433577" y="2117030"/>
                  <a:pt x="2367815" y="2242803"/>
                  <a:pt x="2418883" y="2492492"/>
                </a:cubicBezTo>
                <a:cubicBezTo>
                  <a:pt x="2469951" y="2742181"/>
                  <a:pt x="2362539" y="2875361"/>
                  <a:pt x="2418883" y="2976420"/>
                </a:cubicBezTo>
                <a:cubicBezTo>
                  <a:pt x="2475227" y="3077479"/>
                  <a:pt x="2391678" y="3435064"/>
                  <a:pt x="2418883" y="3642472"/>
                </a:cubicBezTo>
                <a:cubicBezTo>
                  <a:pt x="2295273" y="3673691"/>
                  <a:pt x="2105043" y="3641086"/>
                  <a:pt x="1959295" y="3642472"/>
                </a:cubicBezTo>
                <a:cubicBezTo>
                  <a:pt x="1813547" y="3643858"/>
                  <a:pt x="1661980" y="3589139"/>
                  <a:pt x="1475519" y="3642472"/>
                </a:cubicBezTo>
                <a:cubicBezTo>
                  <a:pt x="1289058" y="3695805"/>
                  <a:pt x="1108583" y="3632338"/>
                  <a:pt x="1015931" y="3642472"/>
                </a:cubicBezTo>
                <a:cubicBezTo>
                  <a:pt x="923279" y="3652606"/>
                  <a:pt x="664280" y="3621456"/>
                  <a:pt x="507965" y="3642472"/>
                </a:cubicBezTo>
                <a:cubicBezTo>
                  <a:pt x="351650" y="3663488"/>
                  <a:pt x="222961" y="3617981"/>
                  <a:pt x="0" y="3642472"/>
                </a:cubicBezTo>
                <a:cubicBezTo>
                  <a:pt x="-7571" y="3393008"/>
                  <a:pt x="6294" y="3292107"/>
                  <a:pt x="0" y="3049269"/>
                </a:cubicBezTo>
                <a:cubicBezTo>
                  <a:pt x="-6294" y="2806431"/>
                  <a:pt x="16804" y="2592048"/>
                  <a:pt x="0" y="2456067"/>
                </a:cubicBezTo>
                <a:cubicBezTo>
                  <a:pt x="-16804" y="2320086"/>
                  <a:pt x="42759" y="2075743"/>
                  <a:pt x="0" y="1935714"/>
                </a:cubicBezTo>
                <a:cubicBezTo>
                  <a:pt x="-42759" y="1795685"/>
                  <a:pt x="27029" y="1573076"/>
                  <a:pt x="0" y="1415361"/>
                </a:cubicBezTo>
                <a:cubicBezTo>
                  <a:pt x="-27029" y="1257646"/>
                  <a:pt x="8147" y="1038121"/>
                  <a:pt x="0" y="931432"/>
                </a:cubicBezTo>
                <a:cubicBezTo>
                  <a:pt x="-8147" y="824743"/>
                  <a:pt x="16208" y="204921"/>
                  <a:pt x="0" y="0"/>
                </a:cubicBezTo>
                <a:close/>
              </a:path>
              <a:path w="2418883" h="3642472" stroke="0" extrusionOk="0">
                <a:moveTo>
                  <a:pt x="0" y="0"/>
                </a:moveTo>
                <a:cubicBezTo>
                  <a:pt x="195040" y="-49836"/>
                  <a:pt x="292397" y="16014"/>
                  <a:pt x="435399" y="0"/>
                </a:cubicBezTo>
                <a:cubicBezTo>
                  <a:pt x="578401" y="-16014"/>
                  <a:pt x="743083" y="3522"/>
                  <a:pt x="870798" y="0"/>
                </a:cubicBezTo>
                <a:cubicBezTo>
                  <a:pt x="998513" y="-3522"/>
                  <a:pt x="1138762" y="5052"/>
                  <a:pt x="1330386" y="0"/>
                </a:cubicBezTo>
                <a:cubicBezTo>
                  <a:pt x="1522010" y="-5052"/>
                  <a:pt x="1629900" y="17960"/>
                  <a:pt x="1862540" y="0"/>
                </a:cubicBezTo>
                <a:cubicBezTo>
                  <a:pt x="2095180" y="-17960"/>
                  <a:pt x="2277904" y="26548"/>
                  <a:pt x="2418883" y="0"/>
                </a:cubicBezTo>
                <a:cubicBezTo>
                  <a:pt x="2441517" y="110575"/>
                  <a:pt x="2416874" y="257267"/>
                  <a:pt x="2418883" y="411079"/>
                </a:cubicBezTo>
                <a:cubicBezTo>
                  <a:pt x="2420892" y="564891"/>
                  <a:pt x="2416445" y="778544"/>
                  <a:pt x="2418883" y="967857"/>
                </a:cubicBezTo>
                <a:cubicBezTo>
                  <a:pt x="2421321" y="1157170"/>
                  <a:pt x="2354562" y="1367347"/>
                  <a:pt x="2418883" y="1561059"/>
                </a:cubicBezTo>
                <a:cubicBezTo>
                  <a:pt x="2483204" y="1754771"/>
                  <a:pt x="2368857" y="1807452"/>
                  <a:pt x="2418883" y="2008563"/>
                </a:cubicBezTo>
                <a:cubicBezTo>
                  <a:pt x="2468909" y="2209674"/>
                  <a:pt x="2367724" y="2404680"/>
                  <a:pt x="2418883" y="2528916"/>
                </a:cubicBezTo>
                <a:cubicBezTo>
                  <a:pt x="2470042" y="2653152"/>
                  <a:pt x="2396333" y="2864935"/>
                  <a:pt x="2418883" y="3049269"/>
                </a:cubicBezTo>
                <a:cubicBezTo>
                  <a:pt x="2441433" y="3233603"/>
                  <a:pt x="2368615" y="3352771"/>
                  <a:pt x="2418883" y="3642472"/>
                </a:cubicBezTo>
                <a:cubicBezTo>
                  <a:pt x="2298530" y="3671835"/>
                  <a:pt x="2073631" y="3595100"/>
                  <a:pt x="1886729" y="3642472"/>
                </a:cubicBezTo>
                <a:cubicBezTo>
                  <a:pt x="1699827" y="3689844"/>
                  <a:pt x="1543391" y="3606059"/>
                  <a:pt x="1427141" y="3642472"/>
                </a:cubicBezTo>
                <a:cubicBezTo>
                  <a:pt x="1310891" y="3678885"/>
                  <a:pt x="1027205" y="3595219"/>
                  <a:pt x="894987" y="3642472"/>
                </a:cubicBezTo>
                <a:cubicBezTo>
                  <a:pt x="762769" y="3689725"/>
                  <a:pt x="359121" y="3601086"/>
                  <a:pt x="0" y="3642472"/>
                </a:cubicBezTo>
                <a:cubicBezTo>
                  <a:pt x="-24871" y="3530834"/>
                  <a:pt x="12449" y="3287363"/>
                  <a:pt x="0" y="3158544"/>
                </a:cubicBezTo>
                <a:cubicBezTo>
                  <a:pt x="-12449" y="3029725"/>
                  <a:pt x="68128" y="2856449"/>
                  <a:pt x="0" y="2565341"/>
                </a:cubicBezTo>
                <a:cubicBezTo>
                  <a:pt x="-68128" y="2274233"/>
                  <a:pt x="11772" y="2198941"/>
                  <a:pt x="0" y="1972138"/>
                </a:cubicBezTo>
                <a:cubicBezTo>
                  <a:pt x="-11772" y="1745335"/>
                  <a:pt x="6237" y="1654008"/>
                  <a:pt x="0" y="1524635"/>
                </a:cubicBezTo>
                <a:cubicBezTo>
                  <a:pt x="-6237" y="1395262"/>
                  <a:pt x="27846" y="1232864"/>
                  <a:pt x="0" y="1004282"/>
                </a:cubicBezTo>
                <a:cubicBezTo>
                  <a:pt x="-27846" y="775700"/>
                  <a:pt x="35396" y="718582"/>
                  <a:pt x="0" y="556778"/>
                </a:cubicBezTo>
                <a:cubicBezTo>
                  <a:pt x="-35396" y="394974"/>
                  <a:pt x="37976" y="271755"/>
                  <a:pt x="0" y="0"/>
                </a:cubicBezTo>
                <a:close/>
              </a:path>
            </a:pathLst>
          </a:custGeom>
          <a:solidFill>
            <a:schemeClr val="bg2"/>
          </a:solidFill>
          <a:ln>
            <a:solidFill>
              <a:schemeClr val="tx1"/>
            </a:solidFill>
            <a:extLst>
              <a:ext uri="{C807C97D-BFC1-408E-A445-0C87EB9F89A2}">
                <ask:lineSketchStyleProps xmlns:ask="http://schemas.microsoft.com/office/drawing/2018/sketchyshapes" sd="787529607">
                  <a:prstGeom prst="rect">
                    <a:avLst/>
                  </a:prstGeom>
                  <ask:type>
                    <ask:lineSketchScribble/>
                  </ask:type>
                </ask:lineSketchStyleProps>
              </a:ext>
            </a:extLst>
          </a:ln>
        </p:spPr>
        <p:txBody>
          <a:bodyPr wrap="square">
            <a:spAutoFit/>
          </a:bodyPr>
          <a:lstStyle/>
          <a:p>
            <a:pPr marL="0" marR="0" lvl="0" indent="0" algn="ctr" defTabSz="914400" rtl="0" eaLnBrk="1" fontAlgn="auto" latinLnBrk="0" hangingPunct="1">
              <a:lnSpc>
                <a:spcPct val="107000"/>
              </a:lnSpc>
              <a:spcBef>
                <a:spcPts val="400"/>
              </a:spcBef>
              <a:spcAft>
                <a:spcPts val="200"/>
              </a:spcAft>
              <a:buClrTx/>
              <a:buSzTx/>
              <a:buFontTx/>
              <a:buNone/>
              <a:tabLst/>
              <a:defRPr/>
            </a:pPr>
            <a:r>
              <a:rPr kumimoji="0" lang="en-US" sz="1200" b="1" i="1" u="none" strike="noStrike" kern="100" cap="none" spc="0" normalizeH="0" baseline="0" noProof="0" dirty="0">
                <a:ln>
                  <a:noFill/>
                </a:ln>
                <a:solidFill>
                  <a:srgbClr val="0F4761"/>
                </a:solidFill>
                <a:effectLst/>
                <a:uLnTx/>
                <a:uFillTx/>
                <a:latin typeface="Lato Long"/>
                <a:ea typeface="Times New Roman" panose="02020603050405020304" pitchFamily="18" charset="0"/>
                <a:cs typeface="Times New Roman" panose="02020603050405020304" pitchFamily="18" charset="0"/>
              </a:rPr>
              <a:t>Analyzing and Acting on Information</a:t>
            </a:r>
          </a:p>
          <a:p>
            <a:pPr marL="0" marR="0" lvl="0" indent="0" algn="ctr" defTabSz="914400" rtl="0" eaLnBrk="1" fontAlgn="auto" latinLnBrk="0" hangingPunct="1">
              <a:lnSpc>
                <a:spcPct val="107000"/>
              </a:lnSpc>
              <a:spcBef>
                <a:spcPts val="400"/>
              </a:spcBef>
              <a:spcAft>
                <a:spcPts val="200"/>
              </a:spcAft>
              <a:buClrTx/>
              <a:buSzTx/>
              <a:buFontTx/>
              <a:buNone/>
              <a:tabLst/>
              <a:defRPr/>
            </a:pPr>
            <a:endParaRPr kumimoji="0" lang="en-US" sz="1200" b="1" i="1" u="none" strike="noStrike" kern="100" cap="none" spc="0" normalizeH="0" baseline="0" noProof="0" dirty="0">
              <a:ln>
                <a:noFill/>
              </a:ln>
              <a:solidFill>
                <a:srgbClr val="0F4761"/>
              </a:solidFill>
              <a:effectLst/>
              <a:uLnTx/>
              <a:uFillTx/>
              <a:latin typeface="Lato Long"/>
              <a:ea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07000"/>
              </a:lnSpc>
              <a:spcBef>
                <a:spcPts val="0"/>
              </a:spcBef>
              <a:spcAft>
                <a:spcPts val="800"/>
              </a:spcAft>
              <a:buClrTx/>
              <a:buSzPts val="1000"/>
              <a:buFont typeface="Symbol" panose="05050102010706020507" pitchFamily="18" charset="2"/>
              <a:buChar char=""/>
              <a:tabLst>
                <a:tab pos="457200" algn="l"/>
              </a:tabLst>
              <a:defRPr/>
            </a:pPr>
            <a:r>
              <a:rPr kumimoji="0" lang="en-US" sz="1200" b="1"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Identifying Patterns and Themes</a:t>
            </a:r>
            <a:r>
              <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 Review the collected information to identify common themes and patterns in customer needs.</a:t>
            </a:r>
          </a:p>
          <a:p>
            <a:pPr marL="342900" marR="0" lvl="0" indent="-342900" algn="l" defTabSz="914400" rtl="0" eaLnBrk="1" fontAlgn="auto" latinLnBrk="0" hangingPunct="1">
              <a:lnSpc>
                <a:spcPct val="107000"/>
              </a:lnSpc>
              <a:spcBef>
                <a:spcPts val="0"/>
              </a:spcBef>
              <a:spcAft>
                <a:spcPts val="800"/>
              </a:spcAft>
              <a:buClrTx/>
              <a:buSzPts val="1000"/>
              <a:buFont typeface="Symbol" panose="05050102010706020507" pitchFamily="18" charset="2"/>
              <a:buChar char=""/>
              <a:tabLst>
                <a:tab pos="457200" algn="l"/>
              </a:tabLst>
              <a:defRPr/>
            </a:pPr>
            <a:r>
              <a:rPr kumimoji="0" lang="en-US" sz="1200" b="1"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Developing Actionable Insights</a:t>
            </a:r>
            <a:r>
              <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 Translate the identified needs into actionable insights that can inform product development, marketing strategies, and sales approaches.</a:t>
            </a:r>
          </a:p>
        </p:txBody>
      </p:sp>
      <p:pic>
        <p:nvPicPr>
          <p:cNvPr id="5" name="Picture 4" descr="Logo&#10;&#10;Description automatically generated">
            <a:extLst>
              <a:ext uri="{FF2B5EF4-FFF2-40B4-BE49-F238E27FC236}">
                <a16:creationId xmlns:a16="http://schemas.microsoft.com/office/drawing/2014/main" id="{6B113B75-E2FB-C502-13C8-AF8F5BE1BE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4871" y="150636"/>
            <a:ext cx="1572955" cy="366106"/>
          </a:xfrm>
          <a:prstGeom prst="rect">
            <a:avLst/>
          </a:prstGeom>
        </p:spPr>
      </p:pic>
      <p:sp>
        <p:nvSpPr>
          <p:cNvPr id="6" name="TextBox 5">
            <a:extLst>
              <a:ext uri="{FF2B5EF4-FFF2-40B4-BE49-F238E27FC236}">
                <a16:creationId xmlns:a16="http://schemas.microsoft.com/office/drawing/2014/main" id="{85B7575D-4F75-7EC9-F51C-9F50953F2849}"/>
              </a:ext>
            </a:extLst>
          </p:cNvPr>
          <p:cNvSpPr txBox="1"/>
          <p:nvPr/>
        </p:nvSpPr>
        <p:spPr>
          <a:xfrm>
            <a:off x="4959125" y="6581001"/>
            <a:ext cx="25146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Lato Light" panose="020F0502020204030203" pitchFamily="34" charset="0"/>
                <a:ea typeface="Lato Light" panose="020F0502020204030203" pitchFamily="34" charset="0"/>
                <a:cs typeface="Lato Light" panose="020F0502020204030203" pitchFamily="34" charset="0"/>
              </a:rPr>
              <a:t>www.upskilpro.com</a:t>
            </a:r>
          </a:p>
        </p:txBody>
      </p:sp>
      <p:sp>
        <p:nvSpPr>
          <p:cNvPr id="8" name="TextBox 7">
            <a:extLst>
              <a:ext uri="{FF2B5EF4-FFF2-40B4-BE49-F238E27FC236}">
                <a16:creationId xmlns:a16="http://schemas.microsoft.com/office/drawing/2014/main" id="{3B7E3AF1-1DC0-E8C3-6982-3FBB019512A6}"/>
              </a:ext>
            </a:extLst>
          </p:cNvPr>
          <p:cNvSpPr txBox="1"/>
          <p:nvPr/>
        </p:nvSpPr>
        <p:spPr>
          <a:xfrm>
            <a:off x="0" y="0"/>
            <a:ext cx="7951327"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Module 5  - Identifying Customer Needs.</a:t>
            </a:r>
          </a:p>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Integration of techniques</a:t>
            </a:r>
            <a:r>
              <a:rPr kumimoji="0" lang="en-GB"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a:t>
            </a:r>
          </a:p>
        </p:txBody>
      </p:sp>
      <p:pic>
        <p:nvPicPr>
          <p:cNvPr id="10" name="Picture 9">
            <a:extLst>
              <a:ext uri="{FF2B5EF4-FFF2-40B4-BE49-F238E27FC236}">
                <a16:creationId xmlns:a16="http://schemas.microsoft.com/office/drawing/2014/main" id="{5473AC3D-96FA-7E56-FD4D-FCC49ED0AE7A}"/>
              </a:ext>
            </a:extLst>
          </p:cNvPr>
          <p:cNvPicPr>
            <a:picLocks noChangeAspect="1"/>
          </p:cNvPicPr>
          <p:nvPr/>
        </p:nvPicPr>
        <p:blipFill>
          <a:blip r:embed="rId3"/>
          <a:stretch>
            <a:fillRect/>
          </a:stretch>
        </p:blipFill>
        <p:spPr>
          <a:xfrm>
            <a:off x="393011" y="910371"/>
            <a:ext cx="3696710" cy="1199770"/>
          </a:xfrm>
          <a:prstGeom prst="rect">
            <a:avLst/>
          </a:prstGeom>
        </p:spPr>
      </p:pic>
    </p:spTree>
    <p:extLst>
      <p:ext uri="{BB962C8B-B14F-4D97-AF65-F5344CB8AC3E}">
        <p14:creationId xmlns:p14="http://schemas.microsoft.com/office/powerpoint/2010/main" val="3936320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1A1853C-5E4B-FD10-002B-C5B14BE4F61F}"/>
              </a:ext>
            </a:extLst>
          </p:cNvPr>
          <p:cNvSpPr txBox="1"/>
          <p:nvPr/>
        </p:nvSpPr>
        <p:spPr>
          <a:xfrm>
            <a:off x="0" y="2849479"/>
            <a:ext cx="12191999"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Needs assessment tools</a:t>
            </a:r>
          </a:p>
        </p:txBody>
      </p:sp>
    </p:spTree>
    <p:extLst>
      <p:ext uri="{BB962C8B-B14F-4D97-AF65-F5344CB8AC3E}">
        <p14:creationId xmlns:p14="http://schemas.microsoft.com/office/powerpoint/2010/main" val="405674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5306F4A-FFA4-DDD2-7472-21D3A27F6CAE}"/>
              </a:ext>
            </a:extLst>
          </p:cNvPr>
          <p:cNvSpPr txBox="1"/>
          <p:nvPr/>
        </p:nvSpPr>
        <p:spPr>
          <a:xfrm>
            <a:off x="1694121" y="2168235"/>
            <a:ext cx="8952614" cy="2862322"/>
          </a:xfrm>
          <a:custGeom>
            <a:avLst/>
            <a:gdLst>
              <a:gd name="connsiteX0" fmla="*/ 0 w 8952614"/>
              <a:gd name="connsiteY0" fmla="*/ 0 h 2862322"/>
              <a:gd name="connsiteX1" fmla="*/ 599136 w 8952614"/>
              <a:gd name="connsiteY1" fmla="*/ 0 h 2862322"/>
              <a:gd name="connsiteX2" fmla="*/ 1198273 w 8952614"/>
              <a:gd name="connsiteY2" fmla="*/ 0 h 2862322"/>
              <a:gd name="connsiteX3" fmla="*/ 1976462 w 8952614"/>
              <a:gd name="connsiteY3" fmla="*/ 0 h 2862322"/>
              <a:gd name="connsiteX4" fmla="*/ 2486072 w 8952614"/>
              <a:gd name="connsiteY4" fmla="*/ 0 h 2862322"/>
              <a:gd name="connsiteX5" fmla="*/ 2995682 w 8952614"/>
              <a:gd name="connsiteY5" fmla="*/ 0 h 2862322"/>
              <a:gd name="connsiteX6" fmla="*/ 3773871 w 8952614"/>
              <a:gd name="connsiteY6" fmla="*/ 0 h 2862322"/>
              <a:gd name="connsiteX7" fmla="*/ 4552060 w 8952614"/>
              <a:gd name="connsiteY7" fmla="*/ 0 h 2862322"/>
              <a:gd name="connsiteX8" fmla="*/ 4972144 w 8952614"/>
              <a:gd name="connsiteY8" fmla="*/ 0 h 2862322"/>
              <a:gd name="connsiteX9" fmla="*/ 5481754 w 8952614"/>
              <a:gd name="connsiteY9" fmla="*/ 0 h 2862322"/>
              <a:gd name="connsiteX10" fmla="*/ 6259943 w 8952614"/>
              <a:gd name="connsiteY10" fmla="*/ 0 h 2862322"/>
              <a:gd name="connsiteX11" fmla="*/ 6948606 w 8952614"/>
              <a:gd name="connsiteY11" fmla="*/ 0 h 2862322"/>
              <a:gd name="connsiteX12" fmla="*/ 7637268 w 8952614"/>
              <a:gd name="connsiteY12" fmla="*/ 0 h 2862322"/>
              <a:gd name="connsiteX13" fmla="*/ 8146879 w 8952614"/>
              <a:gd name="connsiteY13" fmla="*/ 0 h 2862322"/>
              <a:gd name="connsiteX14" fmla="*/ 8952614 w 8952614"/>
              <a:gd name="connsiteY14" fmla="*/ 0 h 2862322"/>
              <a:gd name="connsiteX15" fmla="*/ 8952614 w 8952614"/>
              <a:gd name="connsiteY15" fmla="*/ 629711 h 2862322"/>
              <a:gd name="connsiteX16" fmla="*/ 8952614 w 8952614"/>
              <a:gd name="connsiteY16" fmla="*/ 1116306 h 2862322"/>
              <a:gd name="connsiteX17" fmla="*/ 8952614 w 8952614"/>
              <a:gd name="connsiteY17" fmla="*/ 1717393 h 2862322"/>
              <a:gd name="connsiteX18" fmla="*/ 8952614 w 8952614"/>
              <a:gd name="connsiteY18" fmla="*/ 2203988 h 2862322"/>
              <a:gd name="connsiteX19" fmla="*/ 8952614 w 8952614"/>
              <a:gd name="connsiteY19" fmla="*/ 2862322 h 2862322"/>
              <a:gd name="connsiteX20" fmla="*/ 8532530 w 8952614"/>
              <a:gd name="connsiteY20" fmla="*/ 2862322 h 2862322"/>
              <a:gd name="connsiteX21" fmla="*/ 7933393 w 8952614"/>
              <a:gd name="connsiteY21" fmla="*/ 2862322 h 2862322"/>
              <a:gd name="connsiteX22" fmla="*/ 7513309 w 8952614"/>
              <a:gd name="connsiteY22" fmla="*/ 2862322 h 2862322"/>
              <a:gd name="connsiteX23" fmla="*/ 7093225 w 8952614"/>
              <a:gd name="connsiteY23" fmla="*/ 2862322 h 2862322"/>
              <a:gd name="connsiteX24" fmla="*/ 6315036 w 8952614"/>
              <a:gd name="connsiteY24" fmla="*/ 2862322 h 2862322"/>
              <a:gd name="connsiteX25" fmla="*/ 5805426 w 8952614"/>
              <a:gd name="connsiteY25" fmla="*/ 2862322 h 2862322"/>
              <a:gd name="connsiteX26" fmla="*/ 4937711 w 8952614"/>
              <a:gd name="connsiteY26" fmla="*/ 2862322 h 2862322"/>
              <a:gd name="connsiteX27" fmla="*/ 4159522 w 8952614"/>
              <a:gd name="connsiteY27" fmla="*/ 2862322 h 2862322"/>
              <a:gd name="connsiteX28" fmla="*/ 3739438 w 8952614"/>
              <a:gd name="connsiteY28" fmla="*/ 2862322 h 2862322"/>
              <a:gd name="connsiteX29" fmla="*/ 3229828 w 8952614"/>
              <a:gd name="connsiteY29" fmla="*/ 2862322 h 2862322"/>
              <a:gd name="connsiteX30" fmla="*/ 2630691 w 8952614"/>
              <a:gd name="connsiteY30" fmla="*/ 2862322 h 2862322"/>
              <a:gd name="connsiteX31" fmla="*/ 2210607 w 8952614"/>
              <a:gd name="connsiteY31" fmla="*/ 2862322 h 2862322"/>
              <a:gd name="connsiteX32" fmla="*/ 1700997 w 8952614"/>
              <a:gd name="connsiteY32" fmla="*/ 2862322 h 2862322"/>
              <a:gd name="connsiteX33" fmla="*/ 833282 w 8952614"/>
              <a:gd name="connsiteY33" fmla="*/ 2862322 h 2862322"/>
              <a:gd name="connsiteX34" fmla="*/ 0 w 8952614"/>
              <a:gd name="connsiteY34" fmla="*/ 2862322 h 2862322"/>
              <a:gd name="connsiteX35" fmla="*/ 0 w 8952614"/>
              <a:gd name="connsiteY35" fmla="*/ 2375727 h 2862322"/>
              <a:gd name="connsiteX36" fmla="*/ 0 w 8952614"/>
              <a:gd name="connsiteY36" fmla="*/ 1889133 h 2862322"/>
              <a:gd name="connsiteX37" fmla="*/ 0 w 8952614"/>
              <a:gd name="connsiteY37" fmla="*/ 1402538 h 2862322"/>
              <a:gd name="connsiteX38" fmla="*/ 0 w 8952614"/>
              <a:gd name="connsiteY38" fmla="*/ 772827 h 2862322"/>
              <a:gd name="connsiteX39" fmla="*/ 0 w 8952614"/>
              <a:gd name="connsiteY39" fmla="*/ 0 h 2862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8952614" h="2862322" fill="none" extrusionOk="0">
                <a:moveTo>
                  <a:pt x="0" y="0"/>
                </a:moveTo>
                <a:cubicBezTo>
                  <a:pt x="153990" y="-10366"/>
                  <a:pt x="368547" y="8181"/>
                  <a:pt x="599136" y="0"/>
                </a:cubicBezTo>
                <a:cubicBezTo>
                  <a:pt x="829725" y="-8181"/>
                  <a:pt x="1031844" y="-7045"/>
                  <a:pt x="1198273" y="0"/>
                </a:cubicBezTo>
                <a:cubicBezTo>
                  <a:pt x="1364702" y="7045"/>
                  <a:pt x="1801576" y="10969"/>
                  <a:pt x="1976462" y="0"/>
                </a:cubicBezTo>
                <a:cubicBezTo>
                  <a:pt x="2151348" y="-10969"/>
                  <a:pt x="2262534" y="16984"/>
                  <a:pt x="2486072" y="0"/>
                </a:cubicBezTo>
                <a:cubicBezTo>
                  <a:pt x="2709610" y="-16984"/>
                  <a:pt x="2744025" y="2859"/>
                  <a:pt x="2995682" y="0"/>
                </a:cubicBezTo>
                <a:cubicBezTo>
                  <a:pt x="3247339" y="-2859"/>
                  <a:pt x="3582531" y="13798"/>
                  <a:pt x="3773871" y="0"/>
                </a:cubicBezTo>
                <a:cubicBezTo>
                  <a:pt x="3965211" y="-13798"/>
                  <a:pt x="4282071" y="-19822"/>
                  <a:pt x="4552060" y="0"/>
                </a:cubicBezTo>
                <a:cubicBezTo>
                  <a:pt x="4822049" y="19822"/>
                  <a:pt x="4823592" y="-9254"/>
                  <a:pt x="4972144" y="0"/>
                </a:cubicBezTo>
                <a:cubicBezTo>
                  <a:pt x="5120696" y="9254"/>
                  <a:pt x="5375984" y="-19614"/>
                  <a:pt x="5481754" y="0"/>
                </a:cubicBezTo>
                <a:cubicBezTo>
                  <a:pt x="5587524" y="19614"/>
                  <a:pt x="5966966" y="-26511"/>
                  <a:pt x="6259943" y="0"/>
                </a:cubicBezTo>
                <a:cubicBezTo>
                  <a:pt x="6552920" y="26511"/>
                  <a:pt x="6737340" y="11557"/>
                  <a:pt x="6948606" y="0"/>
                </a:cubicBezTo>
                <a:cubicBezTo>
                  <a:pt x="7159872" y="-11557"/>
                  <a:pt x="7307078" y="16266"/>
                  <a:pt x="7637268" y="0"/>
                </a:cubicBezTo>
                <a:cubicBezTo>
                  <a:pt x="7967458" y="-16266"/>
                  <a:pt x="7925622" y="9368"/>
                  <a:pt x="8146879" y="0"/>
                </a:cubicBezTo>
                <a:cubicBezTo>
                  <a:pt x="8368136" y="-9368"/>
                  <a:pt x="8590649" y="-5696"/>
                  <a:pt x="8952614" y="0"/>
                </a:cubicBezTo>
                <a:cubicBezTo>
                  <a:pt x="8983910" y="156877"/>
                  <a:pt x="8961596" y="356748"/>
                  <a:pt x="8952614" y="629711"/>
                </a:cubicBezTo>
                <a:cubicBezTo>
                  <a:pt x="8943632" y="902674"/>
                  <a:pt x="8973339" y="963050"/>
                  <a:pt x="8952614" y="1116306"/>
                </a:cubicBezTo>
                <a:cubicBezTo>
                  <a:pt x="8931889" y="1269563"/>
                  <a:pt x="8951571" y="1558356"/>
                  <a:pt x="8952614" y="1717393"/>
                </a:cubicBezTo>
                <a:cubicBezTo>
                  <a:pt x="8953657" y="1876430"/>
                  <a:pt x="8929289" y="2093218"/>
                  <a:pt x="8952614" y="2203988"/>
                </a:cubicBezTo>
                <a:cubicBezTo>
                  <a:pt x="8975939" y="2314759"/>
                  <a:pt x="8954523" y="2680334"/>
                  <a:pt x="8952614" y="2862322"/>
                </a:cubicBezTo>
                <a:cubicBezTo>
                  <a:pt x="8861517" y="2869801"/>
                  <a:pt x="8741143" y="2858393"/>
                  <a:pt x="8532530" y="2862322"/>
                </a:cubicBezTo>
                <a:cubicBezTo>
                  <a:pt x="8323917" y="2866251"/>
                  <a:pt x="8174530" y="2870404"/>
                  <a:pt x="7933393" y="2862322"/>
                </a:cubicBezTo>
                <a:cubicBezTo>
                  <a:pt x="7692256" y="2854240"/>
                  <a:pt x="7664838" y="2844063"/>
                  <a:pt x="7513309" y="2862322"/>
                </a:cubicBezTo>
                <a:cubicBezTo>
                  <a:pt x="7361780" y="2880581"/>
                  <a:pt x="7263985" y="2875677"/>
                  <a:pt x="7093225" y="2862322"/>
                </a:cubicBezTo>
                <a:cubicBezTo>
                  <a:pt x="6922465" y="2848967"/>
                  <a:pt x="6692578" y="2843084"/>
                  <a:pt x="6315036" y="2862322"/>
                </a:cubicBezTo>
                <a:cubicBezTo>
                  <a:pt x="5937494" y="2881560"/>
                  <a:pt x="5921462" y="2842406"/>
                  <a:pt x="5805426" y="2862322"/>
                </a:cubicBezTo>
                <a:cubicBezTo>
                  <a:pt x="5689390" y="2882239"/>
                  <a:pt x="5313131" y="2821791"/>
                  <a:pt x="4937711" y="2862322"/>
                </a:cubicBezTo>
                <a:cubicBezTo>
                  <a:pt x="4562291" y="2902853"/>
                  <a:pt x="4316858" y="2833758"/>
                  <a:pt x="4159522" y="2862322"/>
                </a:cubicBezTo>
                <a:cubicBezTo>
                  <a:pt x="4002186" y="2890886"/>
                  <a:pt x="3826741" y="2850376"/>
                  <a:pt x="3739438" y="2862322"/>
                </a:cubicBezTo>
                <a:cubicBezTo>
                  <a:pt x="3652135" y="2874268"/>
                  <a:pt x="3353917" y="2843677"/>
                  <a:pt x="3229828" y="2862322"/>
                </a:cubicBezTo>
                <a:cubicBezTo>
                  <a:pt x="3105739" y="2880968"/>
                  <a:pt x="2798387" y="2891163"/>
                  <a:pt x="2630691" y="2862322"/>
                </a:cubicBezTo>
                <a:cubicBezTo>
                  <a:pt x="2462995" y="2833481"/>
                  <a:pt x="2361715" y="2873681"/>
                  <a:pt x="2210607" y="2862322"/>
                </a:cubicBezTo>
                <a:cubicBezTo>
                  <a:pt x="2059499" y="2850963"/>
                  <a:pt x="1818679" y="2860097"/>
                  <a:pt x="1700997" y="2862322"/>
                </a:cubicBezTo>
                <a:cubicBezTo>
                  <a:pt x="1583315" y="2864548"/>
                  <a:pt x="1023284" y="2900410"/>
                  <a:pt x="833282" y="2862322"/>
                </a:cubicBezTo>
                <a:cubicBezTo>
                  <a:pt x="643281" y="2824234"/>
                  <a:pt x="276568" y="2822129"/>
                  <a:pt x="0" y="2862322"/>
                </a:cubicBezTo>
                <a:cubicBezTo>
                  <a:pt x="20189" y="2655549"/>
                  <a:pt x="-20739" y="2479388"/>
                  <a:pt x="0" y="2375727"/>
                </a:cubicBezTo>
                <a:cubicBezTo>
                  <a:pt x="20739" y="2272067"/>
                  <a:pt x="6255" y="1990877"/>
                  <a:pt x="0" y="1889133"/>
                </a:cubicBezTo>
                <a:cubicBezTo>
                  <a:pt x="-6255" y="1787389"/>
                  <a:pt x="-16228" y="1607621"/>
                  <a:pt x="0" y="1402538"/>
                </a:cubicBezTo>
                <a:cubicBezTo>
                  <a:pt x="16228" y="1197456"/>
                  <a:pt x="17491" y="914675"/>
                  <a:pt x="0" y="772827"/>
                </a:cubicBezTo>
                <a:cubicBezTo>
                  <a:pt x="-17491" y="630979"/>
                  <a:pt x="-33256" y="184220"/>
                  <a:pt x="0" y="0"/>
                </a:cubicBezTo>
                <a:close/>
              </a:path>
              <a:path w="8952614" h="2862322" stroke="0" extrusionOk="0">
                <a:moveTo>
                  <a:pt x="0" y="0"/>
                </a:moveTo>
                <a:cubicBezTo>
                  <a:pt x="140765" y="16597"/>
                  <a:pt x="324565" y="-6556"/>
                  <a:pt x="420084" y="0"/>
                </a:cubicBezTo>
                <a:cubicBezTo>
                  <a:pt x="515603" y="6556"/>
                  <a:pt x="868809" y="28686"/>
                  <a:pt x="1287799" y="0"/>
                </a:cubicBezTo>
                <a:cubicBezTo>
                  <a:pt x="1706790" y="-28686"/>
                  <a:pt x="1555458" y="16354"/>
                  <a:pt x="1707883" y="0"/>
                </a:cubicBezTo>
                <a:cubicBezTo>
                  <a:pt x="1860308" y="-16354"/>
                  <a:pt x="2295170" y="24915"/>
                  <a:pt x="2575598" y="0"/>
                </a:cubicBezTo>
                <a:cubicBezTo>
                  <a:pt x="2856027" y="-24915"/>
                  <a:pt x="3158356" y="16849"/>
                  <a:pt x="3353787" y="0"/>
                </a:cubicBezTo>
                <a:cubicBezTo>
                  <a:pt x="3549218" y="-16849"/>
                  <a:pt x="3646259" y="-2197"/>
                  <a:pt x="3863397" y="0"/>
                </a:cubicBezTo>
                <a:cubicBezTo>
                  <a:pt x="4080535" y="2197"/>
                  <a:pt x="4247724" y="8929"/>
                  <a:pt x="4373008" y="0"/>
                </a:cubicBezTo>
                <a:cubicBezTo>
                  <a:pt x="4498292" y="-8929"/>
                  <a:pt x="4835696" y="20255"/>
                  <a:pt x="5240723" y="0"/>
                </a:cubicBezTo>
                <a:cubicBezTo>
                  <a:pt x="5645751" y="-20255"/>
                  <a:pt x="5778747" y="12064"/>
                  <a:pt x="5929385" y="0"/>
                </a:cubicBezTo>
                <a:cubicBezTo>
                  <a:pt x="6080023" y="-12064"/>
                  <a:pt x="6394829" y="6496"/>
                  <a:pt x="6618048" y="0"/>
                </a:cubicBezTo>
                <a:cubicBezTo>
                  <a:pt x="6841267" y="-6496"/>
                  <a:pt x="7093483" y="32614"/>
                  <a:pt x="7396236" y="0"/>
                </a:cubicBezTo>
                <a:cubicBezTo>
                  <a:pt x="7698989" y="-32614"/>
                  <a:pt x="7882453" y="-25713"/>
                  <a:pt x="8174425" y="0"/>
                </a:cubicBezTo>
                <a:cubicBezTo>
                  <a:pt x="8466397" y="25713"/>
                  <a:pt x="8644759" y="6461"/>
                  <a:pt x="8952614" y="0"/>
                </a:cubicBezTo>
                <a:cubicBezTo>
                  <a:pt x="8928113" y="274802"/>
                  <a:pt x="8973654" y="383193"/>
                  <a:pt x="8952614" y="572464"/>
                </a:cubicBezTo>
                <a:cubicBezTo>
                  <a:pt x="8931574" y="761735"/>
                  <a:pt x="8971761" y="913157"/>
                  <a:pt x="8952614" y="1202175"/>
                </a:cubicBezTo>
                <a:cubicBezTo>
                  <a:pt x="8933467" y="1491193"/>
                  <a:pt x="8927402" y="1691415"/>
                  <a:pt x="8952614" y="1831886"/>
                </a:cubicBezTo>
                <a:cubicBezTo>
                  <a:pt x="8977826" y="1972357"/>
                  <a:pt x="8948597" y="2592654"/>
                  <a:pt x="8952614" y="2862322"/>
                </a:cubicBezTo>
                <a:cubicBezTo>
                  <a:pt x="8800656" y="2860525"/>
                  <a:pt x="8419199" y="2846871"/>
                  <a:pt x="8263951" y="2862322"/>
                </a:cubicBezTo>
                <a:cubicBezTo>
                  <a:pt x="8108703" y="2877773"/>
                  <a:pt x="8007927" y="2879945"/>
                  <a:pt x="7843867" y="2862322"/>
                </a:cubicBezTo>
                <a:cubicBezTo>
                  <a:pt x="7679807" y="2844699"/>
                  <a:pt x="7306667" y="2896966"/>
                  <a:pt x="6976152" y="2862322"/>
                </a:cubicBezTo>
                <a:cubicBezTo>
                  <a:pt x="6645637" y="2827678"/>
                  <a:pt x="6753829" y="2844134"/>
                  <a:pt x="6556068" y="2862322"/>
                </a:cubicBezTo>
                <a:cubicBezTo>
                  <a:pt x="6358307" y="2880510"/>
                  <a:pt x="6230515" y="2842427"/>
                  <a:pt x="6046458" y="2862322"/>
                </a:cubicBezTo>
                <a:cubicBezTo>
                  <a:pt x="5862401" y="2882218"/>
                  <a:pt x="5813566" y="2844252"/>
                  <a:pt x="5626374" y="2862322"/>
                </a:cubicBezTo>
                <a:cubicBezTo>
                  <a:pt x="5439182" y="2880392"/>
                  <a:pt x="5188218" y="2858078"/>
                  <a:pt x="5027237" y="2862322"/>
                </a:cubicBezTo>
                <a:cubicBezTo>
                  <a:pt x="4866256" y="2866566"/>
                  <a:pt x="4720664" y="2878414"/>
                  <a:pt x="4607153" y="2862322"/>
                </a:cubicBezTo>
                <a:cubicBezTo>
                  <a:pt x="4493642" y="2846230"/>
                  <a:pt x="4345623" y="2864656"/>
                  <a:pt x="4097543" y="2862322"/>
                </a:cubicBezTo>
                <a:cubicBezTo>
                  <a:pt x="3849463" y="2859989"/>
                  <a:pt x="3617848" y="2843450"/>
                  <a:pt x="3408880" y="2862322"/>
                </a:cubicBezTo>
                <a:cubicBezTo>
                  <a:pt x="3199912" y="2881194"/>
                  <a:pt x="3106877" y="2883215"/>
                  <a:pt x="2988796" y="2862322"/>
                </a:cubicBezTo>
                <a:cubicBezTo>
                  <a:pt x="2870715" y="2841429"/>
                  <a:pt x="2495950" y="2895084"/>
                  <a:pt x="2300133" y="2862322"/>
                </a:cubicBezTo>
                <a:cubicBezTo>
                  <a:pt x="2104316" y="2829560"/>
                  <a:pt x="1749365" y="2867659"/>
                  <a:pt x="1611471" y="2862322"/>
                </a:cubicBezTo>
                <a:cubicBezTo>
                  <a:pt x="1473577" y="2856985"/>
                  <a:pt x="1318530" y="2863076"/>
                  <a:pt x="1101860" y="2862322"/>
                </a:cubicBezTo>
                <a:cubicBezTo>
                  <a:pt x="885190" y="2861568"/>
                  <a:pt x="283420" y="2853303"/>
                  <a:pt x="0" y="2862322"/>
                </a:cubicBezTo>
                <a:cubicBezTo>
                  <a:pt x="18721" y="2745677"/>
                  <a:pt x="20611" y="2514350"/>
                  <a:pt x="0" y="2289858"/>
                </a:cubicBezTo>
                <a:cubicBezTo>
                  <a:pt x="-20611" y="2065366"/>
                  <a:pt x="-12341" y="1942323"/>
                  <a:pt x="0" y="1746016"/>
                </a:cubicBezTo>
                <a:cubicBezTo>
                  <a:pt x="12341" y="1549709"/>
                  <a:pt x="13308" y="1340811"/>
                  <a:pt x="0" y="1116306"/>
                </a:cubicBezTo>
                <a:cubicBezTo>
                  <a:pt x="-13308" y="891801"/>
                  <a:pt x="16921" y="750900"/>
                  <a:pt x="0" y="543841"/>
                </a:cubicBezTo>
                <a:cubicBezTo>
                  <a:pt x="-16921" y="336782"/>
                  <a:pt x="-8709" y="172630"/>
                  <a:pt x="0" y="0"/>
                </a:cubicBezTo>
                <a:close/>
              </a:path>
            </a:pathLst>
          </a:custGeom>
          <a:solidFill>
            <a:schemeClr val="bg1">
              <a:lumMod val="95000"/>
            </a:schemeClr>
          </a:solidFill>
          <a:ln>
            <a:solidFill>
              <a:schemeClr val="tx1"/>
            </a:solidFill>
            <a:extLst>
              <a:ext uri="{C807C97D-BFC1-408E-A445-0C87EB9F89A2}">
                <ask:lineSketchStyleProps xmlns:ask="http://schemas.microsoft.com/office/drawing/2018/sketchyshapes" sd="2997235996">
                  <a:prstGeom prst="rect">
                    <a:avLst/>
                  </a:prstGeom>
                  <ask:type>
                    <ask:lineSketchFreehand/>
                  </ask:type>
                </ask:lineSketchStyleProps>
              </a:ext>
            </a:extLst>
          </a:ln>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Lato Long"/>
                <a:ea typeface="+mn-ea"/>
                <a:cs typeface="+mn-cs"/>
              </a:rPr>
              <a:t>Tools for understanding feedback and customer needs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Lato Long"/>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800" b="1" i="0" u="none" strike="noStrike" kern="1200" cap="none" spc="0" normalizeH="0" baseline="0" noProof="0" dirty="0">
                <a:ln>
                  <a:noFill/>
                </a:ln>
                <a:solidFill>
                  <a:prstClr val="black"/>
                </a:solidFill>
                <a:effectLst/>
                <a:uLnTx/>
                <a:uFillTx/>
                <a:latin typeface="Lato Long"/>
                <a:ea typeface="+mn-ea"/>
                <a:cs typeface="+mn-cs"/>
              </a:rPr>
              <a:t>Surveys and Questionnaires</a:t>
            </a:r>
            <a:r>
              <a:rPr kumimoji="0" lang="en-US" sz="1800" b="0" i="0" u="none" strike="noStrike" kern="1200" cap="none" spc="0" normalizeH="0" baseline="0" noProof="0" dirty="0">
                <a:ln>
                  <a:noFill/>
                </a:ln>
                <a:solidFill>
                  <a:prstClr val="black"/>
                </a:solidFill>
                <a:effectLst/>
                <a:uLnTx/>
                <a:uFillTx/>
                <a:latin typeface="Lato Long"/>
                <a:ea typeface="+mn-ea"/>
                <a:cs typeface="+mn-cs"/>
              </a:rPr>
              <a:t>: Google Forms, SurveyMonkey, Type form.</a:t>
            </a:r>
          </a:p>
          <a:p>
            <a:pPr marL="0" marR="0" lvl="0" indent="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800" b="1" i="0" u="none" strike="noStrike" kern="1200" cap="none" spc="0" normalizeH="0" baseline="0" noProof="0" dirty="0">
                <a:ln>
                  <a:noFill/>
                </a:ln>
                <a:solidFill>
                  <a:prstClr val="black"/>
                </a:solidFill>
                <a:effectLst/>
                <a:uLnTx/>
                <a:uFillTx/>
                <a:latin typeface="Lato Long"/>
                <a:ea typeface="+mn-ea"/>
                <a:cs typeface="+mn-cs"/>
              </a:rPr>
              <a:t>Customer Feedback Platforms</a:t>
            </a:r>
            <a:r>
              <a:rPr kumimoji="0" lang="en-US" sz="1800" b="0" i="0" u="none" strike="noStrike" kern="1200" cap="none" spc="0" normalizeH="0" baseline="0" noProof="0" dirty="0">
                <a:ln>
                  <a:noFill/>
                </a:ln>
                <a:solidFill>
                  <a:prstClr val="black"/>
                </a:solidFill>
                <a:effectLst/>
                <a:uLnTx/>
                <a:uFillTx/>
                <a:latin typeface="Lato Long"/>
                <a:ea typeface="+mn-ea"/>
                <a:cs typeface="+mn-cs"/>
              </a:rPr>
              <a:t>: Medallia, Qualtrics, Zendesk.</a:t>
            </a:r>
          </a:p>
          <a:p>
            <a:pPr marL="0" marR="0" lvl="0" indent="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800" b="1" i="0" u="none" strike="noStrike" kern="1200" cap="none" spc="0" normalizeH="0" baseline="0" noProof="0" dirty="0">
                <a:ln>
                  <a:noFill/>
                </a:ln>
                <a:solidFill>
                  <a:prstClr val="black"/>
                </a:solidFill>
                <a:effectLst/>
                <a:uLnTx/>
                <a:uFillTx/>
                <a:latin typeface="Lato Long"/>
                <a:ea typeface="+mn-ea"/>
                <a:cs typeface="+mn-cs"/>
              </a:rPr>
              <a:t>Social Media Monitoring</a:t>
            </a:r>
            <a:r>
              <a:rPr kumimoji="0" lang="en-US" sz="1800" b="0" i="0" u="none" strike="noStrike" kern="1200" cap="none" spc="0" normalizeH="0" baseline="0" noProof="0" dirty="0">
                <a:ln>
                  <a:noFill/>
                </a:ln>
                <a:solidFill>
                  <a:prstClr val="black"/>
                </a:solidFill>
                <a:effectLst/>
                <a:uLnTx/>
                <a:uFillTx/>
                <a:latin typeface="Lato Long"/>
                <a:ea typeface="+mn-ea"/>
                <a:cs typeface="+mn-cs"/>
              </a:rPr>
              <a:t>: Hootsuite, Sprout Social, Brand watch.</a:t>
            </a:r>
          </a:p>
          <a:p>
            <a:pPr marL="0" marR="0" lvl="0" indent="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800" b="1" i="0" u="none" strike="noStrike" kern="1200" cap="none" spc="0" normalizeH="0" baseline="0" noProof="0" dirty="0">
                <a:ln>
                  <a:noFill/>
                </a:ln>
                <a:solidFill>
                  <a:prstClr val="black"/>
                </a:solidFill>
                <a:effectLst/>
                <a:uLnTx/>
                <a:uFillTx/>
                <a:latin typeface="Lato Long"/>
                <a:ea typeface="+mn-ea"/>
                <a:cs typeface="+mn-cs"/>
              </a:rPr>
              <a:t>Analytics Tools</a:t>
            </a:r>
            <a:r>
              <a:rPr kumimoji="0" lang="en-US" sz="1800" b="0" i="0" u="none" strike="noStrike" kern="1200" cap="none" spc="0" normalizeH="0" baseline="0" noProof="0" dirty="0">
                <a:ln>
                  <a:noFill/>
                </a:ln>
                <a:solidFill>
                  <a:prstClr val="black"/>
                </a:solidFill>
                <a:effectLst/>
                <a:uLnTx/>
                <a:uFillTx/>
                <a:latin typeface="Lato Long"/>
                <a:ea typeface="+mn-ea"/>
                <a:cs typeface="+mn-cs"/>
              </a:rPr>
              <a:t>: Google Analytics, Mix panel, Hotjar.</a:t>
            </a:r>
          </a:p>
          <a:p>
            <a:pPr marL="0" marR="0" lvl="0" indent="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800" b="1" i="0" u="none" strike="noStrike" kern="1200" cap="none" spc="0" normalizeH="0" baseline="0" noProof="0" dirty="0">
                <a:ln>
                  <a:noFill/>
                </a:ln>
                <a:solidFill>
                  <a:prstClr val="black"/>
                </a:solidFill>
                <a:effectLst/>
                <a:uLnTx/>
                <a:uFillTx/>
                <a:latin typeface="Lato Long"/>
                <a:ea typeface="+mn-ea"/>
                <a:cs typeface="+mn-cs"/>
              </a:rPr>
              <a:t>Customer Relationship Management (CRM)</a:t>
            </a:r>
            <a:r>
              <a:rPr kumimoji="0" lang="en-US" sz="1800" b="0" i="0" u="none" strike="noStrike" kern="1200" cap="none" spc="0" normalizeH="0" baseline="0" noProof="0" dirty="0">
                <a:ln>
                  <a:noFill/>
                </a:ln>
                <a:solidFill>
                  <a:prstClr val="black"/>
                </a:solidFill>
                <a:effectLst/>
                <a:uLnTx/>
                <a:uFillTx/>
                <a:latin typeface="Lato Long"/>
                <a:ea typeface="+mn-ea"/>
                <a:cs typeface="+mn-cs"/>
              </a:rPr>
              <a:t>: Salesforce, HubSpot, Zoho CRM.</a:t>
            </a:r>
          </a:p>
          <a:p>
            <a:pPr marL="0" marR="0" lvl="0" indent="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800" b="1" i="0" u="none" strike="noStrike" kern="1200" cap="none" spc="0" normalizeH="0" baseline="0" noProof="0" dirty="0">
                <a:ln>
                  <a:noFill/>
                </a:ln>
                <a:solidFill>
                  <a:prstClr val="black"/>
                </a:solidFill>
                <a:effectLst/>
                <a:uLnTx/>
                <a:uFillTx/>
                <a:latin typeface="Lato Long"/>
                <a:ea typeface="+mn-ea"/>
                <a:cs typeface="+mn-cs"/>
              </a:rPr>
              <a:t>Voice of Customer (VoC) Programs</a:t>
            </a:r>
            <a:r>
              <a:rPr kumimoji="0" lang="en-US" sz="1800" b="0" i="0" u="none" strike="noStrike" kern="1200" cap="none" spc="0" normalizeH="0" baseline="0" noProof="0" dirty="0">
                <a:ln>
                  <a:noFill/>
                </a:ln>
                <a:solidFill>
                  <a:prstClr val="black"/>
                </a:solidFill>
                <a:effectLst/>
                <a:uLnTx/>
                <a:uFillTx/>
                <a:latin typeface="Lato Long"/>
                <a:ea typeface="+mn-ea"/>
                <a:cs typeface="+mn-cs"/>
              </a:rPr>
              <a:t>: Clarabridge, In Moment.</a:t>
            </a:r>
          </a:p>
          <a:p>
            <a:pPr marL="0" marR="0" lvl="0" indent="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800" b="1" i="0" u="none" strike="noStrike" kern="1200" cap="none" spc="0" normalizeH="0" baseline="0" noProof="0" dirty="0">
                <a:ln>
                  <a:noFill/>
                </a:ln>
                <a:solidFill>
                  <a:prstClr val="black"/>
                </a:solidFill>
                <a:effectLst/>
                <a:uLnTx/>
                <a:uFillTx/>
                <a:latin typeface="Lato Long"/>
                <a:ea typeface="+mn-ea"/>
                <a:cs typeface="+mn-cs"/>
              </a:rPr>
              <a:t>Net Promoter Score (NPS) Tools</a:t>
            </a:r>
            <a:r>
              <a:rPr kumimoji="0" lang="en-US" sz="1800" b="0" i="0" u="none" strike="noStrike" kern="1200" cap="none" spc="0" normalizeH="0" baseline="0" noProof="0" dirty="0">
                <a:ln>
                  <a:noFill/>
                </a:ln>
                <a:solidFill>
                  <a:prstClr val="black"/>
                </a:solidFill>
                <a:effectLst/>
                <a:uLnTx/>
                <a:uFillTx/>
                <a:latin typeface="Lato Long"/>
                <a:ea typeface="+mn-ea"/>
                <a:cs typeface="+mn-cs"/>
              </a:rPr>
              <a:t>: Delighted, Promoter.io.</a:t>
            </a:r>
          </a:p>
          <a:p>
            <a:pPr marL="0" marR="0" lvl="0" indent="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800" b="1" i="0" u="none" strike="noStrike" kern="1200" cap="none" spc="0" normalizeH="0" baseline="0" noProof="0" dirty="0">
                <a:ln>
                  <a:noFill/>
                </a:ln>
                <a:solidFill>
                  <a:prstClr val="black"/>
                </a:solidFill>
                <a:effectLst/>
                <a:uLnTx/>
                <a:uFillTx/>
                <a:latin typeface="Lato Long"/>
                <a:ea typeface="+mn-ea"/>
                <a:cs typeface="+mn-cs"/>
              </a:rPr>
              <a:t>Sentiment Analysis</a:t>
            </a:r>
            <a:r>
              <a:rPr kumimoji="0" lang="en-US" sz="1800" b="0" i="0" u="none" strike="noStrike" kern="1200" cap="none" spc="0" normalizeH="0" baseline="0" noProof="0" dirty="0">
                <a:ln>
                  <a:noFill/>
                </a:ln>
                <a:solidFill>
                  <a:prstClr val="black"/>
                </a:solidFill>
                <a:effectLst/>
                <a:uLnTx/>
                <a:uFillTx/>
                <a:latin typeface="Lato Long"/>
                <a:ea typeface="+mn-ea"/>
                <a:cs typeface="+mn-cs"/>
              </a:rPr>
              <a:t>: Monkey Learn, Lexalytics, Aylien.</a:t>
            </a:r>
          </a:p>
        </p:txBody>
      </p:sp>
      <p:sp>
        <p:nvSpPr>
          <p:cNvPr id="4" name="TextBox 3">
            <a:extLst>
              <a:ext uri="{FF2B5EF4-FFF2-40B4-BE49-F238E27FC236}">
                <a16:creationId xmlns:a16="http://schemas.microsoft.com/office/drawing/2014/main" id="{5FB95EBB-DEDC-C129-2365-076FCA7B8339}"/>
              </a:ext>
            </a:extLst>
          </p:cNvPr>
          <p:cNvSpPr txBox="1"/>
          <p:nvPr/>
        </p:nvSpPr>
        <p:spPr>
          <a:xfrm>
            <a:off x="0" y="0"/>
            <a:ext cx="7951327"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Module 5  - Identifying Customer Needs.</a:t>
            </a:r>
          </a:p>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Needs assessment tools</a:t>
            </a:r>
            <a:r>
              <a:rPr kumimoji="0" lang="en-GB"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a:t>
            </a:r>
          </a:p>
        </p:txBody>
      </p:sp>
    </p:spTree>
    <p:extLst>
      <p:ext uri="{BB962C8B-B14F-4D97-AF65-F5344CB8AC3E}">
        <p14:creationId xmlns:p14="http://schemas.microsoft.com/office/powerpoint/2010/main" val="874572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a:extLst>
              <a:ext uri="{FF2B5EF4-FFF2-40B4-BE49-F238E27FC236}">
                <a16:creationId xmlns:a16="http://schemas.microsoft.com/office/drawing/2014/main" id="{6AC01462-5FC5-5675-DD1B-1C82851A9B0B}"/>
              </a:ext>
            </a:extLst>
          </p:cNvPr>
          <p:cNvGrpSpPr/>
          <p:nvPr/>
        </p:nvGrpSpPr>
        <p:grpSpPr>
          <a:xfrm>
            <a:off x="292407" y="1801020"/>
            <a:ext cx="11458330" cy="3489875"/>
            <a:chOff x="316684" y="1477175"/>
            <a:chExt cx="11458330" cy="3489875"/>
          </a:xfrm>
        </p:grpSpPr>
        <p:sp>
          <p:nvSpPr>
            <p:cNvPr id="2" name="TextBox 1">
              <a:extLst>
                <a:ext uri="{FF2B5EF4-FFF2-40B4-BE49-F238E27FC236}">
                  <a16:creationId xmlns:a16="http://schemas.microsoft.com/office/drawing/2014/main" id="{0A1D6D75-5614-F2CB-8D23-E54FE714D434}"/>
                </a:ext>
              </a:extLst>
            </p:cNvPr>
            <p:cNvSpPr txBox="1"/>
            <p:nvPr/>
          </p:nvSpPr>
          <p:spPr>
            <a:xfrm>
              <a:off x="577182" y="1805382"/>
              <a:ext cx="2418883" cy="1142813"/>
            </a:xfrm>
            <a:custGeom>
              <a:avLst/>
              <a:gdLst>
                <a:gd name="connsiteX0" fmla="*/ 0 w 2418883"/>
                <a:gd name="connsiteY0" fmla="*/ 0 h 1142813"/>
                <a:gd name="connsiteX1" fmla="*/ 459588 w 2418883"/>
                <a:gd name="connsiteY1" fmla="*/ 0 h 1142813"/>
                <a:gd name="connsiteX2" fmla="*/ 943364 w 2418883"/>
                <a:gd name="connsiteY2" fmla="*/ 0 h 1142813"/>
                <a:gd name="connsiteX3" fmla="*/ 1402952 w 2418883"/>
                <a:gd name="connsiteY3" fmla="*/ 0 h 1142813"/>
                <a:gd name="connsiteX4" fmla="*/ 1862540 w 2418883"/>
                <a:gd name="connsiteY4" fmla="*/ 0 h 1142813"/>
                <a:gd name="connsiteX5" fmla="*/ 2418883 w 2418883"/>
                <a:gd name="connsiteY5" fmla="*/ 0 h 1142813"/>
                <a:gd name="connsiteX6" fmla="*/ 2418883 w 2418883"/>
                <a:gd name="connsiteY6" fmla="*/ 559978 h 1142813"/>
                <a:gd name="connsiteX7" fmla="*/ 2418883 w 2418883"/>
                <a:gd name="connsiteY7" fmla="*/ 1142813 h 1142813"/>
                <a:gd name="connsiteX8" fmla="*/ 2007673 w 2418883"/>
                <a:gd name="connsiteY8" fmla="*/ 1142813 h 1142813"/>
                <a:gd name="connsiteX9" fmla="*/ 1475519 w 2418883"/>
                <a:gd name="connsiteY9" fmla="*/ 1142813 h 1142813"/>
                <a:gd name="connsiteX10" fmla="*/ 1040120 w 2418883"/>
                <a:gd name="connsiteY10" fmla="*/ 1142813 h 1142813"/>
                <a:gd name="connsiteX11" fmla="*/ 556343 w 2418883"/>
                <a:gd name="connsiteY11" fmla="*/ 1142813 h 1142813"/>
                <a:gd name="connsiteX12" fmla="*/ 0 w 2418883"/>
                <a:gd name="connsiteY12" fmla="*/ 1142813 h 1142813"/>
                <a:gd name="connsiteX13" fmla="*/ 0 w 2418883"/>
                <a:gd name="connsiteY13" fmla="*/ 594263 h 1142813"/>
                <a:gd name="connsiteX14" fmla="*/ 0 w 2418883"/>
                <a:gd name="connsiteY14" fmla="*/ 0 h 11428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18883" h="1142813" fill="none" extrusionOk="0">
                  <a:moveTo>
                    <a:pt x="0" y="0"/>
                  </a:moveTo>
                  <a:cubicBezTo>
                    <a:pt x="139318" y="-27385"/>
                    <a:pt x="359545" y="13150"/>
                    <a:pt x="459588" y="0"/>
                  </a:cubicBezTo>
                  <a:cubicBezTo>
                    <a:pt x="559631" y="-13150"/>
                    <a:pt x="794108" y="18554"/>
                    <a:pt x="943364" y="0"/>
                  </a:cubicBezTo>
                  <a:cubicBezTo>
                    <a:pt x="1092620" y="-18554"/>
                    <a:pt x="1199021" y="34503"/>
                    <a:pt x="1402952" y="0"/>
                  </a:cubicBezTo>
                  <a:cubicBezTo>
                    <a:pt x="1606883" y="-34503"/>
                    <a:pt x="1662274" y="3491"/>
                    <a:pt x="1862540" y="0"/>
                  </a:cubicBezTo>
                  <a:cubicBezTo>
                    <a:pt x="2062806" y="-3491"/>
                    <a:pt x="2246704" y="47872"/>
                    <a:pt x="2418883" y="0"/>
                  </a:cubicBezTo>
                  <a:cubicBezTo>
                    <a:pt x="2424827" y="149444"/>
                    <a:pt x="2382344" y="384339"/>
                    <a:pt x="2418883" y="559978"/>
                  </a:cubicBezTo>
                  <a:cubicBezTo>
                    <a:pt x="2455422" y="735617"/>
                    <a:pt x="2395261" y="925762"/>
                    <a:pt x="2418883" y="1142813"/>
                  </a:cubicBezTo>
                  <a:cubicBezTo>
                    <a:pt x="2304036" y="1146429"/>
                    <a:pt x="2195911" y="1139804"/>
                    <a:pt x="2007673" y="1142813"/>
                  </a:cubicBezTo>
                  <a:cubicBezTo>
                    <a:pt x="1819435" y="1145822"/>
                    <a:pt x="1595859" y="1110929"/>
                    <a:pt x="1475519" y="1142813"/>
                  </a:cubicBezTo>
                  <a:cubicBezTo>
                    <a:pt x="1355179" y="1174697"/>
                    <a:pt x="1166877" y="1113089"/>
                    <a:pt x="1040120" y="1142813"/>
                  </a:cubicBezTo>
                  <a:cubicBezTo>
                    <a:pt x="913363" y="1172537"/>
                    <a:pt x="777430" y="1085947"/>
                    <a:pt x="556343" y="1142813"/>
                  </a:cubicBezTo>
                  <a:cubicBezTo>
                    <a:pt x="335256" y="1199679"/>
                    <a:pt x="230738" y="1081666"/>
                    <a:pt x="0" y="1142813"/>
                  </a:cubicBezTo>
                  <a:cubicBezTo>
                    <a:pt x="-57686" y="944171"/>
                    <a:pt x="19744" y="821794"/>
                    <a:pt x="0" y="594263"/>
                  </a:cubicBezTo>
                  <a:cubicBezTo>
                    <a:pt x="-19744" y="366732"/>
                    <a:pt x="32712" y="231458"/>
                    <a:pt x="0" y="0"/>
                  </a:cubicBezTo>
                  <a:close/>
                </a:path>
                <a:path w="2418883" h="1142813" stroke="0" extrusionOk="0">
                  <a:moveTo>
                    <a:pt x="0" y="0"/>
                  </a:moveTo>
                  <a:cubicBezTo>
                    <a:pt x="195040" y="-49836"/>
                    <a:pt x="292397" y="16014"/>
                    <a:pt x="435399" y="0"/>
                  </a:cubicBezTo>
                  <a:cubicBezTo>
                    <a:pt x="578401" y="-16014"/>
                    <a:pt x="743083" y="3522"/>
                    <a:pt x="870798" y="0"/>
                  </a:cubicBezTo>
                  <a:cubicBezTo>
                    <a:pt x="998513" y="-3522"/>
                    <a:pt x="1138762" y="5052"/>
                    <a:pt x="1330386" y="0"/>
                  </a:cubicBezTo>
                  <a:cubicBezTo>
                    <a:pt x="1522010" y="-5052"/>
                    <a:pt x="1629900" y="17960"/>
                    <a:pt x="1862540" y="0"/>
                  </a:cubicBezTo>
                  <a:cubicBezTo>
                    <a:pt x="2095180" y="-17960"/>
                    <a:pt x="2277904" y="26548"/>
                    <a:pt x="2418883" y="0"/>
                  </a:cubicBezTo>
                  <a:cubicBezTo>
                    <a:pt x="2446061" y="141446"/>
                    <a:pt x="2412422" y="398202"/>
                    <a:pt x="2418883" y="537122"/>
                  </a:cubicBezTo>
                  <a:cubicBezTo>
                    <a:pt x="2425344" y="676042"/>
                    <a:pt x="2358226" y="1014517"/>
                    <a:pt x="2418883" y="1142813"/>
                  </a:cubicBezTo>
                  <a:cubicBezTo>
                    <a:pt x="2307781" y="1150627"/>
                    <a:pt x="2109469" y="1127578"/>
                    <a:pt x="1886729" y="1142813"/>
                  </a:cubicBezTo>
                  <a:cubicBezTo>
                    <a:pt x="1663989" y="1158048"/>
                    <a:pt x="1491067" y="1114957"/>
                    <a:pt x="1378763" y="1142813"/>
                  </a:cubicBezTo>
                  <a:cubicBezTo>
                    <a:pt x="1266459" y="1170669"/>
                    <a:pt x="1119245" y="1122290"/>
                    <a:pt x="870798" y="1142813"/>
                  </a:cubicBezTo>
                  <a:cubicBezTo>
                    <a:pt x="622351" y="1163336"/>
                    <a:pt x="304455" y="1097378"/>
                    <a:pt x="0" y="1142813"/>
                  </a:cubicBezTo>
                  <a:cubicBezTo>
                    <a:pt x="-52439" y="883247"/>
                    <a:pt x="44938" y="792802"/>
                    <a:pt x="0" y="582835"/>
                  </a:cubicBezTo>
                  <a:cubicBezTo>
                    <a:pt x="-44938" y="372868"/>
                    <a:pt x="34262" y="143651"/>
                    <a:pt x="0" y="0"/>
                  </a:cubicBezTo>
                  <a:close/>
                </a:path>
              </a:pathLst>
            </a:custGeom>
            <a:solidFill>
              <a:schemeClr val="bg2"/>
            </a:solidFill>
            <a:ln>
              <a:solidFill>
                <a:schemeClr val="tx1"/>
              </a:solidFill>
              <a:extLst>
                <a:ext uri="{C807C97D-BFC1-408E-A445-0C87EB9F89A2}">
                  <ask:lineSketchStyleProps xmlns:ask="http://schemas.microsoft.com/office/drawing/2018/sketchyshapes" sd="787529607">
                    <a:prstGeom prst="rect">
                      <a:avLst/>
                    </a:prstGeom>
                    <ask:type>
                      <ask:lineSketchScribble/>
                    </ask:type>
                  </ask:lineSketchStyleProps>
                </a:ext>
              </a:extLst>
            </a:ln>
          </p:spPr>
          <p:txBody>
            <a:bodyPr wrap="square">
              <a:spAutoFit/>
            </a:bodyPr>
            <a:lstStyle/>
            <a:p>
              <a:pPr marL="0" marR="0" lvl="0" indent="0" algn="ctr" defTabSz="914400" rtl="0" eaLnBrk="1" fontAlgn="auto" latinLnBrk="0" hangingPunct="1">
                <a:lnSpc>
                  <a:spcPct val="107000"/>
                </a:lnSpc>
                <a:spcBef>
                  <a:spcPts val="400"/>
                </a:spcBef>
                <a:spcAft>
                  <a:spcPts val="20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Lato Long"/>
                  <a:ea typeface="+mn-ea"/>
                  <a:cs typeface="+mn-cs"/>
                </a:rPr>
                <a:t>Surveys and Questionnaires</a:t>
              </a:r>
              <a:r>
                <a:rPr kumimoji="0" lang="en-US" sz="1200" b="0" i="0" u="none" strike="noStrike" kern="1200" cap="none" spc="0" normalizeH="0" baseline="0" noProof="0" dirty="0">
                  <a:ln>
                    <a:noFill/>
                  </a:ln>
                  <a:solidFill>
                    <a:prstClr val="black"/>
                  </a:solidFill>
                  <a:effectLst/>
                  <a:uLnTx/>
                  <a:uFillTx/>
                  <a:latin typeface="Lato Long"/>
                  <a:ea typeface="+mn-ea"/>
                  <a:cs typeface="+mn-cs"/>
                </a:rPr>
                <a:t>:</a:t>
              </a:r>
            </a:p>
            <a:p>
              <a:pPr marL="0" marR="0" lvl="0" indent="0" algn="ctr" defTabSz="914400" rtl="0" eaLnBrk="1" fontAlgn="auto" latinLnBrk="0" hangingPunct="1">
                <a:lnSpc>
                  <a:spcPct val="107000"/>
                </a:lnSpc>
                <a:spcBef>
                  <a:spcPts val="400"/>
                </a:spcBef>
                <a:spcAft>
                  <a:spcPts val="20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Lato Long"/>
                  <a:ea typeface="+mn-ea"/>
                  <a:cs typeface="+mn-cs"/>
                </a:rPr>
                <a:t> Google Forms, SurveyMonkey, and Type form allow you to create and distribute surveys to collect customer feedback.</a:t>
              </a:r>
              <a:endPar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endParaRPr>
            </a:p>
          </p:txBody>
        </p:sp>
        <p:sp>
          <p:nvSpPr>
            <p:cNvPr id="3" name="TextBox 2">
              <a:extLst>
                <a:ext uri="{FF2B5EF4-FFF2-40B4-BE49-F238E27FC236}">
                  <a16:creationId xmlns:a16="http://schemas.microsoft.com/office/drawing/2014/main" id="{36E309F3-1A60-C98B-0067-930BB07B3BEB}"/>
                </a:ext>
              </a:extLst>
            </p:cNvPr>
            <p:cNvSpPr txBox="1"/>
            <p:nvPr/>
          </p:nvSpPr>
          <p:spPr>
            <a:xfrm>
              <a:off x="3557843" y="1805382"/>
              <a:ext cx="2418883" cy="1142813"/>
            </a:xfrm>
            <a:custGeom>
              <a:avLst/>
              <a:gdLst>
                <a:gd name="connsiteX0" fmla="*/ 0 w 2418883"/>
                <a:gd name="connsiteY0" fmla="*/ 0 h 1142813"/>
                <a:gd name="connsiteX1" fmla="*/ 459588 w 2418883"/>
                <a:gd name="connsiteY1" fmla="*/ 0 h 1142813"/>
                <a:gd name="connsiteX2" fmla="*/ 943364 w 2418883"/>
                <a:gd name="connsiteY2" fmla="*/ 0 h 1142813"/>
                <a:gd name="connsiteX3" fmla="*/ 1402952 w 2418883"/>
                <a:gd name="connsiteY3" fmla="*/ 0 h 1142813"/>
                <a:gd name="connsiteX4" fmla="*/ 1862540 w 2418883"/>
                <a:gd name="connsiteY4" fmla="*/ 0 h 1142813"/>
                <a:gd name="connsiteX5" fmla="*/ 2418883 w 2418883"/>
                <a:gd name="connsiteY5" fmla="*/ 0 h 1142813"/>
                <a:gd name="connsiteX6" fmla="*/ 2418883 w 2418883"/>
                <a:gd name="connsiteY6" fmla="*/ 559978 h 1142813"/>
                <a:gd name="connsiteX7" fmla="*/ 2418883 w 2418883"/>
                <a:gd name="connsiteY7" fmla="*/ 1142813 h 1142813"/>
                <a:gd name="connsiteX8" fmla="*/ 2007673 w 2418883"/>
                <a:gd name="connsiteY8" fmla="*/ 1142813 h 1142813"/>
                <a:gd name="connsiteX9" fmla="*/ 1475519 w 2418883"/>
                <a:gd name="connsiteY9" fmla="*/ 1142813 h 1142813"/>
                <a:gd name="connsiteX10" fmla="*/ 1040120 w 2418883"/>
                <a:gd name="connsiteY10" fmla="*/ 1142813 h 1142813"/>
                <a:gd name="connsiteX11" fmla="*/ 556343 w 2418883"/>
                <a:gd name="connsiteY11" fmla="*/ 1142813 h 1142813"/>
                <a:gd name="connsiteX12" fmla="*/ 0 w 2418883"/>
                <a:gd name="connsiteY12" fmla="*/ 1142813 h 1142813"/>
                <a:gd name="connsiteX13" fmla="*/ 0 w 2418883"/>
                <a:gd name="connsiteY13" fmla="*/ 594263 h 1142813"/>
                <a:gd name="connsiteX14" fmla="*/ 0 w 2418883"/>
                <a:gd name="connsiteY14" fmla="*/ 0 h 11428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18883" h="1142813" fill="none" extrusionOk="0">
                  <a:moveTo>
                    <a:pt x="0" y="0"/>
                  </a:moveTo>
                  <a:cubicBezTo>
                    <a:pt x="139318" y="-27385"/>
                    <a:pt x="359545" y="13150"/>
                    <a:pt x="459588" y="0"/>
                  </a:cubicBezTo>
                  <a:cubicBezTo>
                    <a:pt x="559631" y="-13150"/>
                    <a:pt x="794108" y="18554"/>
                    <a:pt x="943364" y="0"/>
                  </a:cubicBezTo>
                  <a:cubicBezTo>
                    <a:pt x="1092620" y="-18554"/>
                    <a:pt x="1199021" y="34503"/>
                    <a:pt x="1402952" y="0"/>
                  </a:cubicBezTo>
                  <a:cubicBezTo>
                    <a:pt x="1606883" y="-34503"/>
                    <a:pt x="1662274" y="3491"/>
                    <a:pt x="1862540" y="0"/>
                  </a:cubicBezTo>
                  <a:cubicBezTo>
                    <a:pt x="2062806" y="-3491"/>
                    <a:pt x="2246704" y="47872"/>
                    <a:pt x="2418883" y="0"/>
                  </a:cubicBezTo>
                  <a:cubicBezTo>
                    <a:pt x="2424827" y="149444"/>
                    <a:pt x="2382344" y="384339"/>
                    <a:pt x="2418883" y="559978"/>
                  </a:cubicBezTo>
                  <a:cubicBezTo>
                    <a:pt x="2455422" y="735617"/>
                    <a:pt x="2395261" y="925762"/>
                    <a:pt x="2418883" y="1142813"/>
                  </a:cubicBezTo>
                  <a:cubicBezTo>
                    <a:pt x="2304036" y="1146429"/>
                    <a:pt x="2195911" y="1139804"/>
                    <a:pt x="2007673" y="1142813"/>
                  </a:cubicBezTo>
                  <a:cubicBezTo>
                    <a:pt x="1819435" y="1145822"/>
                    <a:pt x="1595859" y="1110929"/>
                    <a:pt x="1475519" y="1142813"/>
                  </a:cubicBezTo>
                  <a:cubicBezTo>
                    <a:pt x="1355179" y="1174697"/>
                    <a:pt x="1166877" y="1113089"/>
                    <a:pt x="1040120" y="1142813"/>
                  </a:cubicBezTo>
                  <a:cubicBezTo>
                    <a:pt x="913363" y="1172537"/>
                    <a:pt x="777430" y="1085947"/>
                    <a:pt x="556343" y="1142813"/>
                  </a:cubicBezTo>
                  <a:cubicBezTo>
                    <a:pt x="335256" y="1199679"/>
                    <a:pt x="230738" y="1081666"/>
                    <a:pt x="0" y="1142813"/>
                  </a:cubicBezTo>
                  <a:cubicBezTo>
                    <a:pt x="-57686" y="944171"/>
                    <a:pt x="19744" y="821794"/>
                    <a:pt x="0" y="594263"/>
                  </a:cubicBezTo>
                  <a:cubicBezTo>
                    <a:pt x="-19744" y="366732"/>
                    <a:pt x="32712" y="231458"/>
                    <a:pt x="0" y="0"/>
                  </a:cubicBezTo>
                  <a:close/>
                </a:path>
                <a:path w="2418883" h="1142813" stroke="0" extrusionOk="0">
                  <a:moveTo>
                    <a:pt x="0" y="0"/>
                  </a:moveTo>
                  <a:cubicBezTo>
                    <a:pt x="195040" y="-49836"/>
                    <a:pt x="292397" y="16014"/>
                    <a:pt x="435399" y="0"/>
                  </a:cubicBezTo>
                  <a:cubicBezTo>
                    <a:pt x="578401" y="-16014"/>
                    <a:pt x="743083" y="3522"/>
                    <a:pt x="870798" y="0"/>
                  </a:cubicBezTo>
                  <a:cubicBezTo>
                    <a:pt x="998513" y="-3522"/>
                    <a:pt x="1138762" y="5052"/>
                    <a:pt x="1330386" y="0"/>
                  </a:cubicBezTo>
                  <a:cubicBezTo>
                    <a:pt x="1522010" y="-5052"/>
                    <a:pt x="1629900" y="17960"/>
                    <a:pt x="1862540" y="0"/>
                  </a:cubicBezTo>
                  <a:cubicBezTo>
                    <a:pt x="2095180" y="-17960"/>
                    <a:pt x="2277904" y="26548"/>
                    <a:pt x="2418883" y="0"/>
                  </a:cubicBezTo>
                  <a:cubicBezTo>
                    <a:pt x="2446061" y="141446"/>
                    <a:pt x="2412422" y="398202"/>
                    <a:pt x="2418883" y="537122"/>
                  </a:cubicBezTo>
                  <a:cubicBezTo>
                    <a:pt x="2425344" y="676042"/>
                    <a:pt x="2358226" y="1014517"/>
                    <a:pt x="2418883" y="1142813"/>
                  </a:cubicBezTo>
                  <a:cubicBezTo>
                    <a:pt x="2307781" y="1150627"/>
                    <a:pt x="2109469" y="1127578"/>
                    <a:pt x="1886729" y="1142813"/>
                  </a:cubicBezTo>
                  <a:cubicBezTo>
                    <a:pt x="1663989" y="1158048"/>
                    <a:pt x="1491067" y="1114957"/>
                    <a:pt x="1378763" y="1142813"/>
                  </a:cubicBezTo>
                  <a:cubicBezTo>
                    <a:pt x="1266459" y="1170669"/>
                    <a:pt x="1119245" y="1122290"/>
                    <a:pt x="870798" y="1142813"/>
                  </a:cubicBezTo>
                  <a:cubicBezTo>
                    <a:pt x="622351" y="1163336"/>
                    <a:pt x="304455" y="1097378"/>
                    <a:pt x="0" y="1142813"/>
                  </a:cubicBezTo>
                  <a:cubicBezTo>
                    <a:pt x="-52439" y="883247"/>
                    <a:pt x="44938" y="792802"/>
                    <a:pt x="0" y="582835"/>
                  </a:cubicBezTo>
                  <a:cubicBezTo>
                    <a:pt x="-44938" y="372868"/>
                    <a:pt x="34262" y="143651"/>
                    <a:pt x="0" y="0"/>
                  </a:cubicBezTo>
                  <a:close/>
                </a:path>
              </a:pathLst>
            </a:custGeom>
            <a:solidFill>
              <a:schemeClr val="bg2"/>
            </a:solidFill>
            <a:ln>
              <a:solidFill>
                <a:schemeClr val="tx1"/>
              </a:solidFill>
              <a:extLst>
                <a:ext uri="{C807C97D-BFC1-408E-A445-0C87EB9F89A2}">
                  <ask:lineSketchStyleProps xmlns:ask="http://schemas.microsoft.com/office/drawing/2018/sketchyshapes" sd="787529607">
                    <a:prstGeom prst="rect">
                      <a:avLst/>
                    </a:prstGeom>
                    <ask:type>
                      <ask:lineSketchScribble/>
                    </ask:type>
                  </ask:lineSketchStyleProps>
                </a:ext>
              </a:extLst>
            </a:ln>
          </p:spPr>
          <p:txBody>
            <a:bodyPr wrap="square">
              <a:spAutoFit/>
            </a:bodyPr>
            <a:lstStyle/>
            <a:p>
              <a:pPr marL="0" marR="0" lvl="0" indent="0" algn="ctr" defTabSz="914400" rtl="0" eaLnBrk="1" fontAlgn="auto" latinLnBrk="0" hangingPunct="1">
                <a:lnSpc>
                  <a:spcPct val="107000"/>
                </a:lnSpc>
                <a:spcBef>
                  <a:spcPts val="400"/>
                </a:spcBef>
                <a:spcAft>
                  <a:spcPts val="20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Lato Long"/>
                  <a:ea typeface="+mn-ea"/>
                  <a:cs typeface="+mn-cs"/>
                </a:rPr>
                <a:t>Customer Feedback Platforms</a:t>
              </a:r>
              <a:r>
                <a:rPr kumimoji="0" lang="en-US" sz="1200" b="0" i="0" u="none" strike="noStrike" kern="1200" cap="none" spc="0" normalizeH="0" baseline="0" noProof="0" dirty="0">
                  <a:ln>
                    <a:noFill/>
                  </a:ln>
                  <a:solidFill>
                    <a:prstClr val="black"/>
                  </a:solidFill>
                  <a:effectLst/>
                  <a:uLnTx/>
                  <a:uFillTx/>
                  <a:latin typeface="Lato Long"/>
                  <a:ea typeface="+mn-ea"/>
                  <a:cs typeface="+mn-cs"/>
                </a:rPr>
                <a:t>:</a:t>
              </a:r>
            </a:p>
            <a:p>
              <a:pPr marL="0" marR="0" lvl="0" indent="0" algn="ctr" defTabSz="914400" rtl="0" eaLnBrk="1" fontAlgn="auto" latinLnBrk="0" hangingPunct="1">
                <a:lnSpc>
                  <a:spcPct val="107000"/>
                </a:lnSpc>
                <a:spcBef>
                  <a:spcPts val="400"/>
                </a:spcBef>
                <a:spcAft>
                  <a:spcPts val="20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Lato Long"/>
                  <a:ea typeface="+mn-ea"/>
                  <a:cs typeface="+mn-cs"/>
                </a:rPr>
                <a:t> Medallia, Qualtrics, and Zendesk gather and analyze customer feedback to improve satisfaction and experiences.</a:t>
              </a:r>
              <a:endPar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endParaRPr>
            </a:p>
          </p:txBody>
        </p:sp>
        <p:sp>
          <p:nvSpPr>
            <p:cNvPr id="4" name="TextBox 3">
              <a:extLst>
                <a:ext uri="{FF2B5EF4-FFF2-40B4-BE49-F238E27FC236}">
                  <a16:creationId xmlns:a16="http://schemas.microsoft.com/office/drawing/2014/main" id="{E82F0B5C-AE6F-EE74-31FF-B59F81C7B310}"/>
                </a:ext>
              </a:extLst>
            </p:cNvPr>
            <p:cNvSpPr txBox="1"/>
            <p:nvPr/>
          </p:nvSpPr>
          <p:spPr>
            <a:xfrm>
              <a:off x="577182" y="3429000"/>
              <a:ext cx="2418883" cy="1340432"/>
            </a:xfrm>
            <a:custGeom>
              <a:avLst/>
              <a:gdLst>
                <a:gd name="connsiteX0" fmla="*/ 0 w 2418883"/>
                <a:gd name="connsiteY0" fmla="*/ 0 h 1340432"/>
                <a:gd name="connsiteX1" fmla="*/ 532154 w 2418883"/>
                <a:gd name="connsiteY1" fmla="*/ 0 h 1340432"/>
                <a:gd name="connsiteX2" fmla="*/ 943364 w 2418883"/>
                <a:gd name="connsiteY2" fmla="*/ 0 h 1340432"/>
                <a:gd name="connsiteX3" fmla="*/ 1402952 w 2418883"/>
                <a:gd name="connsiteY3" fmla="*/ 0 h 1340432"/>
                <a:gd name="connsiteX4" fmla="*/ 1910918 w 2418883"/>
                <a:gd name="connsiteY4" fmla="*/ 0 h 1340432"/>
                <a:gd name="connsiteX5" fmla="*/ 2418883 w 2418883"/>
                <a:gd name="connsiteY5" fmla="*/ 0 h 1340432"/>
                <a:gd name="connsiteX6" fmla="*/ 2418883 w 2418883"/>
                <a:gd name="connsiteY6" fmla="*/ 446811 h 1340432"/>
                <a:gd name="connsiteX7" fmla="*/ 2418883 w 2418883"/>
                <a:gd name="connsiteY7" fmla="*/ 920430 h 1340432"/>
                <a:gd name="connsiteX8" fmla="*/ 2418883 w 2418883"/>
                <a:gd name="connsiteY8" fmla="*/ 1340432 h 1340432"/>
                <a:gd name="connsiteX9" fmla="*/ 1886729 w 2418883"/>
                <a:gd name="connsiteY9" fmla="*/ 1340432 h 1340432"/>
                <a:gd name="connsiteX10" fmla="*/ 1451330 w 2418883"/>
                <a:gd name="connsiteY10" fmla="*/ 1340432 h 1340432"/>
                <a:gd name="connsiteX11" fmla="*/ 1040120 w 2418883"/>
                <a:gd name="connsiteY11" fmla="*/ 1340432 h 1340432"/>
                <a:gd name="connsiteX12" fmla="*/ 604721 w 2418883"/>
                <a:gd name="connsiteY12" fmla="*/ 1340432 h 1340432"/>
                <a:gd name="connsiteX13" fmla="*/ 0 w 2418883"/>
                <a:gd name="connsiteY13" fmla="*/ 1340432 h 1340432"/>
                <a:gd name="connsiteX14" fmla="*/ 0 w 2418883"/>
                <a:gd name="connsiteY14" fmla="*/ 866813 h 1340432"/>
                <a:gd name="connsiteX15" fmla="*/ 0 w 2418883"/>
                <a:gd name="connsiteY15" fmla="*/ 460215 h 1340432"/>
                <a:gd name="connsiteX16" fmla="*/ 0 w 2418883"/>
                <a:gd name="connsiteY16" fmla="*/ 0 h 1340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18883" h="1340432" fill="none" extrusionOk="0">
                  <a:moveTo>
                    <a:pt x="0" y="0"/>
                  </a:moveTo>
                  <a:cubicBezTo>
                    <a:pt x="167616" y="-55182"/>
                    <a:pt x="328569" y="38999"/>
                    <a:pt x="532154" y="0"/>
                  </a:cubicBezTo>
                  <a:cubicBezTo>
                    <a:pt x="735739" y="-38999"/>
                    <a:pt x="799756" y="24860"/>
                    <a:pt x="943364" y="0"/>
                  </a:cubicBezTo>
                  <a:cubicBezTo>
                    <a:pt x="1086972" y="-24860"/>
                    <a:pt x="1225750" y="20998"/>
                    <a:pt x="1402952" y="0"/>
                  </a:cubicBezTo>
                  <a:cubicBezTo>
                    <a:pt x="1580154" y="-20998"/>
                    <a:pt x="1726064" y="31313"/>
                    <a:pt x="1910918" y="0"/>
                  </a:cubicBezTo>
                  <a:cubicBezTo>
                    <a:pt x="2095772" y="-31313"/>
                    <a:pt x="2229189" y="51817"/>
                    <a:pt x="2418883" y="0"/>
                  </a:cubicBezTo>
                  <a:cubicBezTo>
                    <a:pt x="2471898" y="172676"/>
                    <a:pt x="2368536" y="319047"/>
                    <a:pt x="2418883" y="446811"/>
                  </a:cubicBezTo>
                  <a:cubicBezTo>
                    <a:pt x="2469230" y="574575"/>
                    <a:pt x="2384841" y="787853"/>
                    <a:pt x="2418883" y="920430"/>
                  </a:cubicBezTo>
                  <a:cubicBezTo>
                    <a:pt x="2452925" y="1053007"/>
                    <a:pt x="2395076" y="1253553"/>
                    <a:pt x="2418883" y="1340432"/>
                  </a:cubicBezTo>
                  <a:cubicBezTo>
                    <a:pt x="2158874" y="1383362"/>
                    <a:pt x="2054495" y="1295580"/>
                    <a:pt x="1886729" y="1340432"/>
                  </a:cubicBezTo>
                  <a:cubicBezTo>
                    <a:pt x="1718963" y="1385284"/>
                    <a:pt x="1651153" y="1318854"/>
                    <a:pt x="1451330" y="1340432"/>
                  </a:cubicBezTo>
                  <a:cubicBezTo>
                    <a:pt x="1251507" y="1362010"/>
                    <a:pt x="1131619" y="1338203"/>
                    <a:pt x="1040120" y="1340432"/>
                  </a:cubicBezTo>
                  <a:cubicBezTo>
                    <a:pt x="948621" y="1342661"/>
                    <a:pt x="722199" y="1336798"/>
                    <a:pt x="604721" y="1340432"/>
                  </a:cubicBezTo>
                  <a:cubicBezTo>
                    <a:pt x="487243" y="1344066"/>
                    <a:pt x="258553" y="1329702"/>
                    <a:pt x="0" y="1340432"/>
                  </a:cubicBezTo>
                  <a:cubicBezTo>
                    <a:pt x="-38372" y="1129148"/>
                    <a:pt x="48640" y="1097853"/>
                    <a:pt x="0" y="866813"/>
                  </a:cubicBezTo>
                  <a:cubicBezTo>
                    <a:pt x="-48640" y="635773"/>
                    <a:pt x="25605" y="552450"/>
                    <a:pt x="0" y="460215"/>
                  </a:cubicBezTo>
                  <a:cubicBezTo>
                    <a:pt x="-25605" y="367980"/>
                    <a:pt x="26168" y="132431"/>
                    <a:pt x="0" y="0"/>
                  </a:cubicBezTo>
                  <a:close/>
                </a:path>
                <a:path w="2418883" h="1340432" stroke="0" extrusionOk="0">
                  <a:moveTo>
                    <a:pt x="0" y="0"/>
                  </a:moveTo>
                  <a:cubicBezTo>
                    <a:pt x="195040" y="-49836"/>
                    <a:pt x="292397" y="16014"/>
                    <a:pt x="435399" y="0"/>
                  </a:cubicBezTo>
                  <a:cubicBezTo>
                    <a:pt x="578401" y="-16014"/>
                    <a:pt x="743083" y="3522"/>
                    <a:pt x="870798" y="0"/>
                  </a:cubicBezTo>
                  <a:cubicBezTo>
                    <a:pt x="998513" y="-3522"/>
                    <a:pt x="1138762" y="5052"/>
                    <a:pt x="1330386" y="0"/>
                  </a:cubicBezTo>
                  <a:cubicBezTo>
                    <a:pt x="1522010" y="-5052"/>
                    <a:pt x="1629900" y="17960"/>
                    <a:pt x="1862540" y="0"/>
                  </a:cubicBezTo>
                  <a:cubicBezTo>
                    <a:pt x="2095180" y="-17960"/>
                    <a:pt x="2277904" y="26548"/>
                    <a:pt x="2418883" y="0"/>
                  </a:cubicBezTo>
                  <a:cubicBezTo>
                    <a:pt x="2420766" y="96582"/>
                    <a:pt x="2399451" y="256504"/>
                    <a:pt x="2418883" y="406598"/>
                  </a:cubicBezTo>
                  <a:cubicBezTo>
                    <a:pt x="2438315" y="556692"/>
                    <a:pt x="2391705" y="670810"/>
                    <a:pt x="2418883" y="866813"/>
                  </a:cubicBezTo>
                  <a:cubicBezTo>
                    <a:pt x="2446061" y="1062816"/>
                    <a:pt x="2408446" y="1195274"/>
                    <a:pt x="2418883" y="1340432"/>
                  </a:cubicBezTo>
                  <a:cubicBezTo>
                    <a:pt x="2216579" y="1383878"/>
                    <a:pt x="2103408" y="1294911"/>
                    <a:pt x="1983484" y="1340432"/>
                  </a:cubicBezTo>
                  <a:cubicBezTo>
                    <a:pt x="1863560" y="1385953"/>
                    <a:pt x="1723966" y="1319909"/>
                    <a:pt x="1475519" y="1340432"/>
                  </a:cubicBezTo>
                  <a:cubicBezTo>
                    <a:pt x="1227072" y="1360955"/>
                    <a:pt x="1082166" y="1322289"/>
                    <a:pt x="967553" y="1340432"/>
                  </a:cubicBezTo>
                  <a:cubicBezTo>
                    <a:pt x="852940" y="1358575"/>
                    <a:pt x="703389" y="1314357"/>
                    <a:pt x="507965" y="1340432"/>
                  </a:cubicBezTo>
                  <a:cubicBezTo>
                    <a:pt x="312541" y="1366507"/>
                    <a:pt x="138394" y="1318463"/>
                    <a:pt x="0" y="1340432"/>
                  </a:cubicBezTo>
                  <a:cubicBezTo>
                    <a:pt x="-19177" y="1179575"/>
                    <a:pt x="25143" y="1007916"/>
                    <a:pt x="0" y="907026"/>
                  </a:cubicBezTo>
                  <a:cubicBezTo>
                    <a:pt x="-25143" y="806136"/>
                    <a:pt x="20935" y="584165"/>
                    <a:pt x="0" y="446811"/>
                  </a:cubicBezTo>
                  <a:cubicBezTo>
                    <a:pt x="-20935" y="309458"/>
                    <a:pt x="48747" y="211938"/>
                    <a:pt x="0" y="0"/>
                  </a:cubicBezTo>
                  <a:close/>
                </a:path>
              </a:pathLst>
            </a:custGeom>
            <a:solidFill>
              <a:schemeClr val="bg2"/>
            </a:solidFill>
            <a:ln>
              <a:solidFill>
                <a:schemeClr val="tx1"/>
              </a:solidFill>
              <a:extLst>
                <a:ext uri="{C807C97D-BFC1-408E-A445-0C87EB9F89A2}">
                  <ask:lineSketchStyleProps xmlns:ask="http://schemas.microsoft.com/office/drawing/2018/sketchyshapes" sd="787529607">
                    <a:prstGeom prst="rect">
                      <a:avLst/>
                    </a:prstGeom>
                    <ask:type>
                      <ask:lineSketchScribble/>
                    </ask:type>
                  </ask:lineSketchStyleProps>
                </a:ext>
              </a:extLst>
            </a:ln>
          </p:spPr>
          <p:txBody>
            <a:bodyPr wrap="square">
              <a:spAutoFit/>
            </a:bodyPr>
            <a:lstStyle/>
            <a:p>
              <a:pPr marL="0" marR="0" lvl="0" indent="0" algn="ctr" defTabSz="914400" rtl="0" eaLnBrk="1" fontAlgn="auto" latinLnBrk="0" hangingPunct="1">
                <a:lnSpc>
                  <a:spcPct val="107000"/>
                </a:lnSpc>
                <a:spcBef>
                  <a:spcPts val="400"/>
                </a:spcBef>
                <a:spcAft>
                  <a:spcPts val="20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Lato Long"/>
                  <a:ea typeface="+mn-ea"/>
                  <a:cs typeface="+mn-cs"/>
                </a:rPr>
                <a:t>Customer Relationship Management (CRM)</a:t>
              </a:r>
              <a:r>
                <a:rPr kumimoji="0" lang="en-US" sz="1200" b="0" i="0" u="none" strike="noStrike" kern="1200" cap="none" spc="0" normalizeH="0" baseline="0" noProof="0" dirty="0">
                  <a:ln>
                    <a:noFill/>
                  </a:ln>
                  <a:solidFill>
                    <a:prstClr val="black"/>
                  </a:solidFill>
                  <a:effectLst/>
                  <a:uLnTx/>
                  <a:uFillTx/>
                  <a:latin typeface="Lato Long"/>
                  <a:ea typeface="+mn-ea"/>
                  <a:cs typeface="+mn-cs"/>
                </a:rPr>
                <a:t>: </a:t>
              </a:r>
            </a:p>
            <a:p>
              <a:pPr marL="0" marR="0" lvl="0" indent="0" algn="ctr" defTabSz="914400" rtl="0" eaLnBrk="1" fontAlgn="auto" latinLnBrk="0" hangingPunct="1">
                <a:lnSpc>
                  <a:spcPct val="107000"/>
                </a:lnSpc>
                <a:spcBef>
                  <a:spcPts val="400"/>
                </a:spcBef>
                <a:spcAft>
                  <a:spcPts val="20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Lato Long"/>
                  <a:ea typeface="+mn-ea"/>
                  <a:cs typeface="+mn-cs"/>
                </a:rPr>
                <a:t>Salesforce, HubSpot, and Zoho CRM manage customer data and interactions to enhance relationships and retention..</a:t>
              </a:r>
              <a:endPar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endParaRPr>
            </a:p>
          </p:txBody>
        </p:sp>
        <p:sp>
          <p:nvSpPr>
            <p:cNvPr id="5" name="TextBox 4">
              <a:extLst>
                <a:ext uri="{FF2B5EF4-FFF2-40B4-BE49-F238E27FC236}">
                  <a16:creationId xmlns:a16="http://schemas.microsoft.com/office/drawing/2014/main" id="{287D0786-1B0D-622A-DCC5-E2872789D088}"/>
                </a:ext>
              </a:extLst>
            </p:cNvPr>
            <p:cNvSpPr txBox="1"/>
            <p:nvPr/>
          </p:nvSpPr>
          <p:spPr>
            <a:xfrm>
              <a:off x="3557843" y="3429000"/>
              <a:ext cx="2418883" cy="1538050"/>
            </a:xfrm>
            <a:custGeom>
              <a:avLst/>
              <a:gdLst>
                <a:gd name="connsiteX0" fmla="*/ 0 w 2418883"/>
                <a:gd name="connsiteY0" fmla="*/ 0 h 1538050"/>
                <a:gd name="connsiteX1" fmla="*/ 532154 w 2418883"/>
                <a:gd name="connsiteY1" fmla="*/ 0 h 1538050"/>
                <a:gd name="connsiteX2" fmla="*/ 943364 w 2418883"/>
                <a:gd name="connsiteY2" fmla="*/ 0 h 1538050"/>
                <a:gd name="connsiteX3" fmla="*/ 1402952 w 2418883"/>
                <a:gd name="connsiteY3" fmla="*/ 0 h 1538050"/>
                <a:gd name="connsiteX4" fmla="*/ 1910918 w 2418883"/>
                <a:gd name="connsiteY4" fmla="*/ 0 h 1538050"/>
                <a:gd name="connsiteX5" fmla="*/ 2418883 w 2418883"/>
                <a:gd name="connsiteY5" fmla="*/ 0 h 1538050"/>
                <a:gd name="connsiteX6" fmla="*/ 2418883 w 2418883"/>
                <a:gd name="connsiteY6" fmla="*/ 512683 h 1538050"/>
                <a:gd name="connsiteX7" fmla="*/ 2418883 w 2418883"/>
                <a:gd name="connsiteY7" fmla="*/ 1056128 h 1538050"/>
                <a:gd name="connsiteX8" fmla="*/ 2418883 w 2418883"/>
                <a:gd name="connsiteY8" fmla="*/ 1538050 h 1538050"/>
                <a:gd name="connsiteX9" fmla="*/ 1886729 w 2418883"/>
                <a:gd name="connsiteY9" fmla="*/ 1538050 h 1538050"/>
                <a:gd name="connsiteX10" fmla="*/ 1451330 w 2418883"/>
                <a:gd name="connsiteY10" fmla="*/ 1538050 h 1538050"/>
                <a:gd name="connsiteX11" fmla="*/ 1040120 w 2418883"/>
                <a:gd name="connsiteY11" fmla="*/ 1538050 h 1538050"/>
                <a:gd name="connsiteX12" fmla="*/ 604721 w 2418883"/>
                <a:gd name="connsiteY12" fmla="*/ 1538050 h 1538050"/>
                <a:gd name="connsiteX13" fmla="*/ 0 w 2418883"/>
                <a:gd name="connsiteY13" fmla="*/ 1538050 h 1538050"/>
                <a:gd name="connsiteX14" fmla="*/ 0 w 2418883"/>
                <a:gd name="connsiteY14" fmla="*/ 994606 h 1538050"/>
                <a:gd name="connsiteX15" fmla="*/ 0 w 2418883"/>
                <a:gd name="connsiteY15" fmla="*/ 528064 h 1538050"/>
                <a:gd name="connsiteX16" fmla="*/ 0 w 2418883"/>
                <a:gd name="connsiteY16" fmla="*/ 0 h 1538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18883" h="1538050" fill="none" extrusionOk="0">
                  <a:moveTo>
                    <a:pt x="0" y="0"/>
                  </a:moveTo>
                  <a:cubicBezTo>
                    <a:pt x="167616" y="-55182"/>
                    <a:pt x="328569" y="38999"/>
                    <a:pt x="532154" y="0"/>
                  </a:cubicBezTo>
                  <a:cubicBezTo>
                    <a:pt x="735739" y="-38999"/>
                    <a:pt x="799756" y="24860"/>
                    <a:pt x="943364" y="0"/>
                  </a:cubicBezTo>
                  <a:cubicBezTo>
                    <a:pt x="1086972" y="-24860"/>
                    <a:pt x="1225750" y="20998"/>
                    <a:pt x="1402952" y="0"/>
                  </a:cubicBezTo>
                  <a:cubicBezTo>
                    <a:pt x="1580154" y="-20998"/>
                    <a:pt x="1726064" y="31313"/>
                    <a:pt x="1910918" y="0"/>
                  </a:cubicBezTo>
                  <a:cubicBezTo>
                    <a:pt x="2095772" y="-31313"/>
                    <a:pt x="2229189" y="51817"/>
                    <a:pt x="2418883" y="0"/>
                  </a:cubicBezTo>
                  <a:cubicBezTo>
                    <a:pt x="2451254" y="109005"/>
                    <a:pt x="2418074" y="375416"/>
                    <a:pt x="2418883" y="512683"/>
                  </a:cubicBezTo>
                  <a:cubicBezTo>
                    <a:pt x="2419692" y="649950"/>
                    <a:pt x="2414969" y="827412"/>
                    <a:pt x="2418883" y="1056128"/>
                  </a:cubicBezTo>
                  <a:cubicBezTo>
                    <a:pt x="2422797" y="1284845"/>
                    <a:pt x="2400272" y="1398867"/>
                    <a:pt x="2418883" y="1538050"/>
                  </a:cubicBezTo>
                  <a:cubicBezTo>
                    <a:pt x="2158874" y="1580980"/>
                    <a:pt x="2054495" y="1493198"/>
                    <a:pt x="1886729" y="1538050"/>
                  </a:cubicBezTo>
                  <a:cubicBezTo>
                    <a:pt x="1718963" y="1582902"/>
                    <a:pt x="1651153" y="1516472"/>
                    <a:pt x="1451330" y="1538050"/>
                  </a:cubicBezTo>
                  <a:cubicBezTo>
                    <a:pt x="1251507" y="1559628"/>
                    <a:pt x="1131619" y="1535821"/>
                    <a:pt x="1040120" y="1538050"/>
                  </a:cubicBezTo>
                  <a:cubicBezTo>
                    <a:pt x="948621" y="1540279"/>
                    <a:pt x="722199" y="1534416"/>
                    <a:pt x="604721" y="1538050"/>
                  </a:cubicBezTo>
                  <a:cubicBezTo>
                    <a:pt x="487243" y="1541684"/>
                    <a:pt x="258553" y="1527320"/>
                    <a:pt x="0" y="1538050"/>
                  </a:cubicBezTo>
                  <a:cubicBezTo>
                    <a:pt x="-31123" y="1289304"/>
                    <a:pt x="52783" y="1124082"/>
                    <a:pt x="0" y="994606"/>
                  </a:cubicBezTo>
                  <a:cubicBezTo>
                    <a:pt x="-52783" y="865130"/>
                    <a:pt x="396" y="727569"/>
                    <a:pt x="0" y="528064"/>
                  </a:cubicBezTo>
                  <a:cubicBezTo>
                    <a:pt x="-396" y="328559"/>
                    <a:pt x="4061" y="200388"/>
                    <a:pt x="0" y="0"/>
                  </a:cubicBezTo>
                  <a:close/>
                </a:path>
                <a:path w="2418883" h="1538050" stroke="0" extrusionOk="0">
                  <a:moveTo>
                    <a:pt x="0" y="0"/>
                  </a:moveTo>
                  <a:cubicBezTo>
                    <a:pt x="195040" y="-49836"/>
                    <a:pt x="292397" y="16014"/>
                    <a:pt x="435399" y="0"/>
                  </a:cubicBezTo>
                  <a:cubicBezTo>
                    <a:pt x="578401" y="-16014"/>
                    <a:pt x="743083" y="3522"/>
                    <a:pt x="870798" y="0"/>
                  </a:cubicBezTo>
                  <a:cubicBezTo>
                    <a:pt x="998513" y="-3522"/>
                    <a:pt x="1138762" y="5052"/>
                    <a:pt x="1330386" y="0"/>
                  </a:cubicBezTo>
                  <a:cubicBezTo>
                    <a:pt x="1522010" y="-5052"/>
                    <a:pt x="1629900" y="17960"/>
                    <a:pt x="1862540" y="0"/>
                  </a:cubicBezTo>
                  <a:cubicBezTo>
                    <a:pt x="2095180" y="-17960"/>
                    <a:pt x="2277904" y="26548"/>
                    <a:pt x="2418883" y="0"/>
                  </a:cubicBezTo>
                  <a:cubicBezTo>
                    <a:pt x="2422830" y="176476"/>
                    <a:pt x="2379793" y="310629"/>
                    <a:pt x="2418883" y="466542"/>
                  </a:cubicBezTo>
                  <a:cubicBezTo>
                    <a:pt x="2457973" y="622455"/>
                    <a:pt x="2389516" y="755161"/>
                    <a:pt x="2418883" y="994606"/>
                  </a:cubicBezTo>
                  <a:cubicBezTo>
                    <a:pt x="2448250" y="1234051"/>
                    <a:pt x="2356116" y="1326632"/>
                    <a:pt x="2418883" y="1538050"/>
                  </a:cubicBezTo>
                  <a:cubicBezTo>
                    <a:pt x="2216579" y="1581496"/>
                    <a:pt x="2103408" y="1492529"/>
                    <a:pt x="1983484" y="1538050"/>
                  </a:cubicBezTo>
                  <a:cubicBezTo>
                    <a:pt x="1863560" y="1583571"/>
                    <a:pt x="1723966" y="1517527"/>
                    <a:pt x="1475519" y="1538050"/>
                  </a:cubicBezTo>
                  <a:cubicBezTo>
                    <a:pt x="1227072" y="1558573"/>
                    <a:pt x="1082166" y="1519907"/>
                    <a:pt x="967553" y="1538050"/>
                  </a:cubicBezTo>
                  <a:cubicBezTo>
                    <a:pt x="852940" y="1556193"/>
                    <a:pt x="703389" y="1511975"/>
                    <a:pt x="507965" y="1538050"/>
                  </a:cubicBezTo>
                  <a:cubicBezTo>
                    <a:pt x="312541" y="1564125"/>
                    <a:pt x="138394" y="1516081"/>
                    <a:pt x="0" y="1538050"/>
                  </a:cubicBezTo>
                  <a:cubicBezTo>
                    <a:pt x="-57735" y="1422530"/>
                    <a:pt x="17984" y="1248558"/>
                    <a:pt x="0" y="1040747"/>
                  </a:cubicBezTo>
                  <a:cubicBezTo>
                    <a:pt x="-17984" y="832936"/>
                    <a:pt x="6570" y="746494"/>
                    <a:pt x="0" y="512683"/>
                  </a:cubicBezTo>
                  <a:cubicBezTo>
                    <a:pt x="-6570" y="278872"/>
                    <a:pt x="19962" y="226876"/>
                    <a:pt x="0" y="0"/>
                  </a:cubicBezTo>
                  <a:close/>
                </a:path>
              </a:pathLst>
            </a:custGeom>
            <a:solidFill>
              <a:schemeClr val="bg2"/>
            </a:solidFill>
            <a:ln>
              <a:solidFill>
                <a:schemeClr val="tx1"/>
              </a:solidFill>
              <a:extLst>
                <a:ext uri="{C807C97D-BFC1-408E-A445-0C87EB9F89A2}">
                  <ask:lineSketchStyleProps xmlns:ask="http://schemas.microsoft.com/office/drawing/2018/sketchyshapes" sd="787529607">
                    <a:prstGeom prst="rect">
                      <a:avLst/>
                    </a:prstGeom>
                    <ask:type>
                      <ask:lineSketchScribble/>
                    </ask:type>
                  </ask:lineSketchStyleProps>
                </a:ext>
              </a:extLst>
            </a:ln>
          </p:spPr>
          <p:txBody>
            <a:bodyPr wrap="square">
              <a:spAutoFit/>
            </a:bodyPr>
            <a:lstStyle/>
            <a:p>
              <a:pPr marL="0" marR="0" lvl="0" indent="0" algn="ctr" defTabSz="914400" rtl="0" eaLnBrk="1" fontAlgn="auto" latinLnBrk="0" hangingPunct="1">
                <a:lnSpc>
                  <a:spcPct val="107000"/>
                </a:lnSpc>
                <a:spcBef>
                  <a:spcPts val="400"/>
                </a:spcBef>
                <a:spcAft>
                  <a:spcPts val="20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Lato Long"/>
                  <a:ea typeface="+mn-ea"/>
                  <a:cs typeface="+mn-cs"/>
                </a:rPr>
                <a:t>Voice of Customer (VoC) Programs</a:t>
              </a:r>
              <a:r>
                <a:rPr kumimoji="0" lang="en-US" sz="1200" b="0" i="0" u="none" strike="noStrike" kern="1200" cap="none" spc="0" normalizeH="0" baseline="0" noProof="0" dirty="0">
                  <a:ln>
                    <a:noFill/>
                  </a:ln>
                  <a:solidFill>
                    <a:prstClr val="black"/>
                  </a:solidFill>
                  <a:effectLst/>
                  <a:uLnTx/>
                  <a:uFillTx/>
                  <a:latin typeface="Lato Long"/>
                  <a:ea typeface="+mn-ea"/>
                  <a:cs typeface="+mn-cs"/>
                </a:rPr>
                <a:t>: </a:t>
              </a:r>
            </a:p>
            <a:p>
              <a:pPr marL="0" marR="0" lvl="0" indent="0" algn="ctr" defTabSz="914400" rtl="0" eaLnBrk="1" fontAlgn="auto" latinLnBrk="0" hangingPunct="1">
                <a:lnSpc>
                  <a:spcPct val="107000"/>
                </a:lnSpc>
                <a:spcBef>
                  <a:spcPts val="400"/>
                </a:spcBef>
                <a:spcAft>
                  <a:spcPts val="20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Lato Long"/>
                  <a:ea typeface="+mn-ea"/>
                  <a:cs typeface="+mn-cs"/>
                </a:rPr>
                <a:t>Clarabridge and In Moment collect and analyze customer feedback from multiple channels to understand their needs and preferences.</a:t>
              </a:r>
              <a:endPar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endParaRPr>
            </a:p>
          </p:txBody>
        </p:sp>
        <p:sp>
          <p:nvSpPr>
            <p:cNvPr id="6" name="TextBox 5">
              <a:extLst>
                <a:ext uri="{FF2B5EF4-FFF2-40B4-BE49-F238E27FC236}">
                  <a16:creationId xmlns:a16="http://schemas.microsoft.com/office/drawing/2014/main" id="{130AB3D9-C783-C61B-A22B-25E0C58386A6}"/>
                </a:ext>
              </a:extLst>
            </p:cNvPr>
            <p:cNvSpPr txBox="1"/>
            <p:nvPr/>
          </p:nvSpPr>
          <p:spPr>
            <a:xfrm>
              <a:off x="6375470" y="1805382"/>
              <a:ext cx="2418883" cy="1340432"/>
            </a:xfrm>
            <a:custGeom>
              <a:avLst/>
              <a:gdLst>
                <a:gd name="connsiteX0" fmla="*/ 0 w 2418883"/>
                <a:gd name="connsiteY0" fmla="*/ 0 h 1340432"/>
                <a:gd name="connsiteX1" fmla="*/ 532154 w 2418883"/>
                <a:gd name="connsiteY1" fmla="*/ 0 h 1340432"/>
                <a:gd name="connsiteX2" fmla="*/ 943364 w 2418883"/>
                <a:gd name="connsiteY2" fmla="*/ 0 h 1340432"/>
                <a:gd name="connsiteX3" fmla="*/ 1402952 w 2418883"/>
                <a:gd name="connsiteY3" fmla="*/ 0 h 1340432"/>
                <a:gd name="connsiteX4" fmla="*/ 1910918 w 2418883"/>
                <a:gd name="connsiteY4" fmla="*/ 0 h 1340432"/>
                <a:gd name="connsiteX5" fmla="*/ 2418883 w 2418883"/>
                <a:gd name="connsiteY5" fmla="*/ 0 h 1340432"/>
                <a:gd name="connsiteX6" fmla="*/ 2418883 w 2418883"/>
                <a:gd name="connsiteY6" fmla="*/ 446811 h 1340432"/>
                <a:gd name="connsiteX7" fmla="*/ 2418883 w 2418883"/>
                <a:gd name="connsiteY7" fmla="*/ 920430 h 1340432"/>
                <a:gd name="connsiteX8" fmla="*/ 2418883 w 2418883"/>
                <a:gd name="connsiteY8" fmla="*/ 1340432 h 1340432"/>
                <a:gd name="connsiteX9" fmla="*/ 1886729 w 2418883"/>
                <a:gd name="connsiteY9" fmla="*/ 1340432 h 1340432"/>
                <a:gd name="connsiteX10" fmla="*/ 1451330 w 2418883"/>
                <a:gd name="connsiteY10" fmla="*/ 1340432 h 1340432"/>
                <a:gd name="connsiteX11" fmla="*/ 1040120 w 2418883"/>
                <a:gd name="connsiteY11" fmla="*/ 1340432 h 1340432"/>
                <a:gd name="connsiteX12" fmla="*/ 604721 w 2418883"/>
                <a:gd name="connsiteY12" fmla="*/ 1340432 h 1340432"/>
                <a:gd name="connsiteX13" fmla="*/ 0 w 2418883"/>
                <a:gd name="connsiteY13" fmla="*/ 1340432 h 1340432"/>
                <a:gd name="connsiteX14" fmla="*/ 0 w 2418883"/>
                <a:gd name="connsiteY14" fmla="*/ 866813 h 1340432"/>
                <a:gd name="connsiteX15" fmla="*/ 0 w 2418883"/>
                <a:gd name="connsiteY15" fmla="*/ 460215 h 1340432"/>
                <a:gd name="connsiteX16" fmla="*/ 0 w 2418883"/>
                <a:gd name="connsiteY16" fmla="*/ 0 h 1340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18883" h="1340432" fill="none" extrusionOk="0">
                  <a:moveTo>
                    <a:pt x="0" y="0"/>
                  </a:moveTo>
                  <a:cubicBezTo>
                    <a:pt x="167616" y="-55182"/>
                    <a:pt x="328569" y="38999"/>
                    <a:pt x="532154" y="0"/>
                  </a:cubicBezTo>
                  <a:cubicBezTo>
                    <a:pt x="735739" y="-38999"/>
                    <a:pt x="799756" y="24860"/>
                    <a:pt x="943364" y="0"/>
                  </a:cubicBezTo>
                  <a:cubicBezTo>
                    <a:pt x="1086972" y="-24860"/>
                    <a:pt x="1225750" y="20998"/>
                    <a:pt x="1402952" y="0"/>
                  </a:cubicBezTo>
                  <a:cubicBezTo>
                    <a:pt x="1580154" y="-20998"/>
                    <a:pt x="1726064" y="31313"/>
                    <a:pt x="1910918" y="0"/>
                  </a:cubicBezTo>
                  <a:cubicBezTo>
                    <a:pt x="2095772" y="-31313"/>
                    <a:pt x="2229189" y="51817"/>
                    <a:pt x="2418883" y="0"/>
                  </a:cubicBezTo>
                  <a:cubicBezTo>
                    <a:pt x="2471898" y="172676"/>
                    <a:pt x="2368536" y="319047"/>
                    <a:pt x="2418883" y="446811"/>
                  </a:cubicBezTo>
                  <a:cubicBezTo>
                    <a:pt x="2469230" y="574575"/>
                    <a:pt x="2384841" y="787853"/>
                    <a:pt x="2418883" y="920430"/>
                  </a:cubicBezTo>
                  <a:cubicBezTo>
                    <a:pt x="2452925" y="1053007"/>
                    <a:pt x="2395076" y="1253553"/>
                    <a:pt x="2418883" y="1340432"/>
                  </a:cubicBezTo>
                  <a:cubicBezTo>
                    <a:pt x="2158874" y="1383362"/>
                    <a:pt x="2054495" y="1295580"/>
                    <a:pt x="1886729" y="1340432"/>
                  </a:cubicBezTo>
                  <a:cubicBezTo>
                    <a:pt x="1718963" y="1385284"/>
                    <a:pt x="1651153" y="1318854"/>
                    <a:pt x="1451330" y="1340432"/>
                  </a:cubicBezTo>
                  <a:cubicBezTo>
                    <a:pt x="1251507" y="1362010"/>
                    <a:pt x="1131619" y="1338203"/>
                    <a:pt x="1040120" y="1340432"/>
                  </a:cubicBezTo>
                  <a:cubicBezTo>
                    <a:pt x="948621" y="1342661"/>
                    <a:pt x="722199" y="1336798"/>
                    <a:pt x="604721" y="1340432"/>
                  </a:cubicBezTo>
                  <a:cubicBezTo>
                    <a:pt x="487243" y="1344066"/>
                    <a:pt x="258553" y="1329702"/>
                    <a:pt x="0" y="1340432"/>
                  </a:cubicBezTo>
                  <a:cubicBezTo>
                    <a:pt x="-38372" y="1129148"/>
                    <a:pt x="48640" y="1097853"/>
                    <a:pt x="0" y="866813"/>
                  </a:cubicBezTo>
                  <a:cubicBezTo>
                    <a:pt x="-48640" y="635773"/>
                    <a:pt x="25605" y="552450"/>
                    <a:pt x="0" y="460215"/>
                  </a:cubicBezTo>
                  <a:cubicBezTo>
                    <a:pt x="-25605" y="367980"/>
                    <a:pt x="26168" y="132431"/>
                    <a:pt x="0" y="0"/>
                  </a:cubicBezTo>
                  <a:close/>
                </a:path>
                <a:path w="2418883" h="1340432" stroke="0" extrusionOk="0">
                  <a:moveTo>
                    <a:pt x="0" y="0"/>
                  </a:moveTo>
                  <a:cubicBezTo>
                    <a:pt x="195040" y="-49836"/>
                    <a:pt x="292397" y="16014"/>
                    <a:pt x="435399" y="0"/>
                  </a:cubicBezTo>
                  <a:cubicBezTo>
                    <a:pt x="578401" y="-16014"/>
                    <a:pt x="743083" y="3522"/>
                    <a:pt x="870798" y="0"/>
                  </a:cubicBezTo>
                  <a:cubicBezTo>
                    <a:pt x="998513" y="-3522"/>
                    <a:pt x="1138762" y="5052"/>
                    <a:pt x="1330386" y="0"/>
                  </a:cubicBezTo>
                  <a:cubicBezTo>
                    <a:pt x="1522010" y="-5052"/>
                    <a:pt x="1629900" y="17960"/>
                    <a:pt x="1862540" y="0"/>
                  </a:cubicBezTo>
                  <a:cubicBezTo>
                    <a:pt x="2095180" y="-17960"/>
                    <a:pt x="2277904" y="26548"/>
                    <a:pt x="2418883" y="0"/>
                  </a:cubicBezTo>
                  <a:cubicBezTo>
                    <a:pt x="2420766" y="96582"/>
                    <a:pt x="2399451" y="256504"/>
                    <a:pt x="2418883" y="406598"/>
                  </a:cubicBezTo>
                  <a:cubicBezTo>
                    <a:pt x="2438315" y="556692"/>
                    <a:pt x="2391705" y="670810"/>
                    <a:pt x="2418883" y="866813"/>
                  </a:cubicBezTo>
                  <a:cubicBezTo>
                    <a:pt x="2446061" y="1062816"/>
                    <a:pt x="2408446" y="1195274"/>
                    <a:pt x="2418883" y="1340432"/>
                  </a:cubicBezTo>
                  <a:cubicBezTo>
                    <a:pt x="2216579" y="1383878"/>
                    <a:pt x="2103408" y="1294911"/>
                    <a:pt x="1983484" y="1340432"/>
                  </a:cubicBezTo>
                  <a:cubicBezTo>
                    <a:pt x="1863560" y="1385953"/>
                    <a:pt x="1723966" y="1319909"/>
                    <a:pt x="1475519" y="1340432"/>
                  </a:cubicBezTo>
                  <a:cubicBezTo>
                    <a:pt x="1227072" y="1360955"/>
                    <a:pt x="1082166" y="1322289"/>
                    <a:pt x="967553" y="1340432"/>
                  </a:cubicBezTo>
                  <a:cubicBezTo>
                    <a:pt x="852940" y="1358575"/>
                    <a:pt x="703389" y="1314357"/>
                    <a:pt x="507965" y="1340432"/>
                  </a:cubicBezTo>
                  <a:cubicBezTo>
                    <a:pt x="312541" y="1366507"/>
                    <a:pt x="138394" y="1318463"/>
                    <a:pt x="0" y="1340432"/>
                  </a:cubicBezTo>
                  <a:cubicBezTo>
                    <a:pt x="-19177" y="1179575"/>
                    <a:pt x="25143" y="1007916"/>
                    <a:pt x="0" y="907026"/>
                  </a:cubicBezTo>
                  <a:cubicBezTo>
                    <a:pt x="-25143" y="806136"/>
                    <a:pt x="20935" y="584165"/>
                    <a:pt x="0" y="446811"/>
                  </a:cubicBezTo>
                  <a:cubicBezTo>
                    <a:pt x="-20935" y="309458"/>
                    <a:pt x="48747" y="211938"/>
                    <a:pt x="0" y="0"/>
                  </a:cubicBezTo>
                  <a:close/>
                </a:path>
              </a:pathLst>
            </a:custGeom>
            <a:solidFill>
              <a:schemeClr val="bg2"/>
            </a:solidFill>
            <a:ln>
              <a:solidFill>
                <a:schemeClr val="tx1"/>
              </a:solidFill>
              <a:extLst>
                <a:ext uri="{C807C97D-BFC1-408E-A445-0C87EB9F89A2}">
                  <ask:lineSketchStyleProps xmlns:ask="http://schemas.microsoft.com/office/drawing/2018/sketchyshapes" sd="787529607">
                    <a:prstGeom prst="rect">
                      <a:avLst/>
                    </a:prstGeom>
                    <ask:type>
                      <ask:lineSketchScribble/>
                    </ask:type>
                  </ask:lineSketchStyleProps>
                </a:ext>
              </a:extLst>
            </a:ln>
          </p:spPr>
          <p:txBody>
            <a:bodyPr wrap="square">
              <a:spAutoFit/>
            </a:bodyPr>
            <a:lstStyle/>
            <a:p>
              <a:pPr marL="0" marR="0" lvl="0" indent="0" algn="ctr" defTabSz="914400" rtl="0" eaLnBrk="1" fontAlgn="auto" latinLnBrk="0" hangingPunct="1">
                <a:lnSpc>
                  <a:spcPct val="107000"/>
                </a:lnSpc>
                <a:spcBef>
                  <a:spcPts val="400"/>
                </a:spcBef>
                <a:spcAft>
                  <a:spcPts val="20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Lato Long"/>
                  <a:ea typeface="+mn-ea"/>
                  <a:cs typeface="+mn-cs"/>
                </a:rPr>
                <a:t>Social Media Monitoring</a:t>
              </a:r>
              <a:r>
                <a:rPr kumimoji="0" lang="en-US" sz="1200" b="0" i="0" u="none" strike="noStrike" kern="1200" cap="none" spc="0" normalizeH="0" baseline="0" noProof="0" dirty="0">
                  <a:ln>
                    <a:noFill/>
                  </a:ln>
                  <a:solidFill>
                    <a:prstClr val="black"/>
                  </a:solidFill>
                  <a:effectLst/>
                  <a:uLnTx/>
                  <a:uFillTx/>
                  <a:latin typeface="Lato Long"/>
                  <a:ea typeface="+mn-ea"/>
                  <a:cs typeface="+mn-cs"/>
                </a:rPr>
                <a:t>:</a:t>
              </a:r>
            </a:p>
            <a:p>
              <a:pPr marL="0" marR="0" lvl="0" indent="0" algn="ctr" defTabSz="914400" rtl="0" eaLnBrk="1" fontAlgn="auto" latinLnBrk="0" hangingPunct="1">
                <a:lnSpc>
                  <a:spcPct val="107000"/>
                </a:lnSpc>
                <a:spcBef>
                  <a:spcPts val="400"/>
                </a:spcBef>
                <a:spcAft>
                  <a:spcPts val="20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Lato Long"/>
                  <a:ea typeface="+mn-ea"/>
                  <a:cs typeface="+mn-cs"/>
                </a:rPr>
                <a:t> Hootsuite, Sprout Social, and Brand watch track and analyze customer mentions and sentiments on social media platforms.</a:t>
              </a:r>
              <a:endPar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endParaRPr>
            </a:p>
          </p:txBody>
        </p:sp>
        <p:sp>
          <p:nvSpPr>
            <p:cNvPr id="7" name="TextBox 6">
              <a:extLst>
                <a:ext uri="{FF2B5EF4-FFF2-40B4-BE49-F238E27FC236}">
                  <a16:creationId xmlns:a16="http://schemas.microsoft.com/office/drawing/2014/main" id="{0485DDB4-E7D4-79EB-F184-4389D7F05B09}"/>
                </a:ext>
              </a:extLst>
            </p:cNvPr>
            <p:cNvSpPr txBox="1"/>
            <p:nvPr/>
          </p:nvSpPr>
          <p:spPr>
            <a:xfrm>
              <a:off x="9356131" y="1805382"/>
              <a:ext cx="2418883" cy="1142813"/>
            </a:xfrm>
            <a:custGeom>
              <a:avLst/>
              <a:gdLst>
                <a:gd name="connsiteX0" fmla="*/ 0 w 2418883"/>
                <a:gd name="connsiteY0" fmla="*/ 0 h 1142813"/>
                <a:gd name="connsiteX1" fmla="*/ 459588 w 2418883"/>
                <a:gd name="connsiteY1" fmla="*/ 0 h 1142813"/>
                <a:gd name="connsiteX2" fmla="*/ 943364 w 2418883"/>
                <a:gd name="connsiteY2" fmla="*/ 0 h 1142813"/>
                <a:gd name="connsiteX3" fmla="*/ 1402952 w 2418883"/>
                <a:gd name="connsiteY3" fmla="*/ 0 h 1142813"/>
                <a:gd name="connsiteX4" fmla="*/ 1862540 w 2418883"/>
                <a:gd name="connsiteY4" fmla="*/ 0 h 1142813"/>
                <a:gd name="connsiteX5" fmla="*/ 2418883 w 2418883"/>
                <a:gd name="connsiteY5" fmla="*/ 0 h 1142813"/>
                <a:gd name="connsiteX6" fmla="*/ 2418883 w 2418883"/>
                <a:gd name="connsiteY6" fmla="*/ 559978 h 1142813"/>
                <a:gd name="connsiteX7" fmla="*/ 2418883 w 2418883"/>
                <a:gd name="connsiteY7" fmla="*/ 1142813 h 1142813"/>
                <a:gd name="connsiteX8" fmla="*/ 2007673 w 2418883"/>
                <a:gd name="connsiteY8" fmla="*/ 1142813 h 1142813"/>
                <a:gd name="connsiteX9" fmla="*/ 1475519 w 2418883"/>
                <a:gd name="connsiteY9" fmla="*/ 1142813 h 1142813"/>
                <a:gd name="connsiteX10" fmla="*/ 1040120 w 2418883"/>
                <a:gd name="connsiteY10" fmla="*/ 1142813 h 1142813"/>
                <a:gd name="connsiteX11" fmla="*/ 556343 w 2418883"/>
                <a:gd name="connsiteY11" fmla="*/ 1142813 h 1142813"/>
                <a:gd name="connsiteX12" fmla="*/ 0 w 2418883"/>
                <a:gd name="connsiteY12" fmla="*/ 1142813 h 1142813"/>
                <a:gd name="connsiteX13" fmla="*/ 0 w 2418883"/>
                <a:gd name="connsiteY13" fmla="*/ 594263 h 1142813"/>
                <a:gd name="connsiteX14" fmla="*/ 0 w 2418883"/>
                <a:gd name="connsiteY14" fmla="*/ 0 h 11428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18883" h="1142813" fill="none" extrusionOk="0">
                  <a:moveTo>
                    <a:pt x="0" y="0"/>
                  </a:moveTo>
                  <a:cubicBezTo>
                    <a:pt x="139318" y="-27385"/>
                    <a:pt x="359545" y="13150"/>
                    <a:pt x="459588" y="0"/>
                  </a:cubicBezTo>
                  <a:cubicBezTo>
                    <a:pt x="559631" y="-13150"/>
                    <a:pt x="794108" y="18554"/>
                    <a:pt x="943364" y="0"/>
                  </a:cubicBezTo>
                  <a:cubicBezTo>
                    <a:pt x="1092620" y="-18554"/>
                    <a:pt x="1199021" y="34503"/>
                    <a:pt x="1402952" y="0"/>
                  </a:cubicBezTo>
                  <a:cubicBezTo>
                    <a:pt x="1606883" y="-34503"/>
                    <a:pt x="1662274" y="3491"/>
                    <a:pt x="1862540" y="0"/>
                  </a:cubicBezTo>
                  <a:cubicBezTo>
                    <a:pt x="2062806" y="-3491"/>
                    <a:pt x="2246704" y="47872"/>
                    <a:pt x="2418883" y="0"/>
                  </a:cubicBezTo>
                  <a:cubicBezTo>
                    <a:pt x="2424827" y="149444"/>
                    <a:pt x="2382344" y="384339"/>
                    <a:pt x="2418883" y="559978"/>
                  </a:cubicBezTo>
                  <a:cubicBezTo>
                    <a:pt x="2455422" y="735617"/>
                    <a:pt x="2395261" y="925762"/>
                    <a:pt x="2418883" y="1142813"/>
                  </a:cubicBezTo>
                  <a:cubicBezTo>
                    <a:pt x="2304036" y="1146429"/>
                    <a:pt x="2195911" y="1139804"/>
                    <a:pt x="2007673" y="1142813"/>
                  </a:cubicBezTo>
                  <a:cubicBezTo>
                    <a:pt x="1819435" y="1145822"/>
                    <a:pt x="1595859" y="1110929"/>
                    <a:pt x="1475519" y="1142813"/>
                  </a:cubicBezTo>
                  <a:cubicBezTo>
                    <a:pt x="1355179" y="1174697"/>
                    <a:pt x="1166877" y="1113089"/>
                    <a:pt x="1040120" y="1142813"/>
                  </a:cubicBezTo>
                  <a:cubicBezTo>
                    <a:pt x="913363" y="1172537"/>
                    <a:pt x="777430" y="1085947"/>
                    <a:pt x="556343" y="1142813"/>
                  </a:cubicBezTo>
                  <a:cubicBezTo>
                    <a:pt x="335256" y="1199679"/>
                    <a:pt x="230738" y="1081666"/>
                    <a:pt x="0" y="1142813"/>
                  </a:cubicBezTo>
                  <a:cubicBezTo>
                    <a:pt x="-57686" y="944171"/>
                    <a:pt x="19744" y="821794"/>
                    <a:pt x="0" y="594263"/>
                  </a:cubicBezTo>
                  <a:cubicBezTo>
                    <a:pt x="-19744" y="366732"/>
                    <a:pt x="32712" y="231458"/>
                    <a:pt x="0" y="0"/>
                  </a:cubicBezTo>
                  <a:close/>
                </a:path>
                <a:path w="2418883" h="1142813" stroke="0" extrusionOk="0">
                  <a:moveTo>
                    <a:pt x="0" y="0"/>
                  </a:moveTo>
                  <a:cubicBezTo>
                    <a:pt x="195040" y="-49836"/>
                    <a:pt x="292397" y="16014"/>
                    <a:pt x="435399" y="0"/>
                  </a:cubicBezTo>
                  <a:cubicBezTo>
                    <a:pt x="578401" y="-16014"/>
                    <a:pt x="743083" y="3522"/>
                    <a:pt x="870798" y="0"/>
                  </a:cubicBezTo>
                  <a:cubicBezTo>
                    <a:pt x="998513" y="-3522"/>
                    <a:pt x="1138762" y="5052"/>
                    <a:pt x="1330386" y="0"/>
                  </a:cubicBezTo>
                  <a:cubicBezTo>
                    <a:pt x="1522010" y="-5052"/>
                    <a:pt x="1629900" y="17960"/>
                    <a:pt x="1862540" y="0"/>
                  </a:cubicBezTo>
                  <a:cubicBezTo>
                    <a:pt x="2095180" y="-17960"/>
                    <a:pt x="2277904" y="26548"/>
                    <a:pt x="2418883" y="0"/>
                  </a:cubicBezTo>
                  <a:cubicBezTo>
                    <a:pt x="2446061" y="141446"/>
                    <a:pt x="2412422" y="398202"/>
                    <a:pt x="2418883" y="537122"/>
                  </a:cubicBezTo>
                  <a:cubicBezTo>
                    <a:pt x="2425344" y="676042"/>
                    <a:pt x="2358226" y="1014517"/>
                    <a:pt x="2418883" y="1142813"/>
                  </a:cubicBezTo>
                  <a:cubicBezTo>
                    <a:pt x="2307781" y="1150627"/>
                    <a:pt x="2109469" y="1127578"/>
                    <a:pt x="1886729" y="1142813"/>
                  </a:cubicBezTo>
                  <a:cubicBezTo>
                    <a:pt x="1663989" y="1158048"/>
                    <a:pt x="1491067" y="1114957"/>
                    <a:pt x="1378763" y="1142813"/>
                  </a:cubicBezTo>
                  <a:cubicBezTo>
                    <a:pt x="1266459" y="1170669"/>
                    <a:pt x="1119245" y="1122290"/>
                    <a:pt x="870798" y="1142813"/>
                  </a:cubicBezTo>
                  <a:cubicBezTo>
                    <a:pt x="622351" y="1163336"/>
                    <a:pt x="304455" y="1097378"/>
                    <a:pt x="0" y="1142813"/>
                  </a:cubicBezTo>
                  <a:cubicBezTo>
                    <a:pt x="-52439" y="883247"/>
                    <a:pt x="44938" y="792802"/>
                    <a:pt x="0" y="582835"/>
                  </a:cubicBezTo>
                  <a:cubicBezTo>
                    <a:pt x="-44938" y="372868"/>
                    <a:pt x="34262" y="143651"/>
                    <a:pt x="0" y="0"/>
                  </a:cubicBezTo>
                  <a:close/>
                </a:path>
              </a:pathLst>
            </a:custGeom>
            <a:solidFill>
              <a:schemeClr val="bg2"/>
            </a:solidFill>
            <a:ln>
              <a:solidFill>
                <a:schemeClr val="tx1"/>
              </a:solidFill>
              <a:extLst>
                <a:ext uri="{C807C97D-BFC1-408E-A445-0C87EB9F89A2}">
                  <ask:lineSketchStyleProps xmlns:ask="http://schemas.microsoft.com/office/drawing/2018/sketchyshapes" sd="787529607">
                    <a:prstGeom prst="rect">
                      <a:avLst/>
                    </a:prstGeom>
                    <ask:type>
                      <ask:lineSketchScribble/>
                    </ask:type>
                  </ask:lineSketchStyleProps>
                </a:ext>
              </a:extLst>
            </a:ln>
          </p:spPr>
          <p:txBody>
            <a:bodyPr wrap="square">
              <a:spAutoFit/>
            </a:bodyPr>
            <a:lstStyle/>
            <a:p>
              <a:pPr marL="0" marR="0" lvl="0" indent="0" algn="ctr" defTabSz="914400" rtl="0" eaLnBrk="1" fontAlgn="auto" latinLnBrk="0" hangingPunct="1">
                <a:lnSpc>
                  <a:spcPct val="107000"/>
                </a:lnSpc>
                <a:spcBef>
                  <a:spcPts val="400"/>
                </a:spcBef>
                <a:spcAft>
                  <a:spcPts val="20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Lato Long"/>
                  <a:ea typeface="+mn-ea"/>
                  <a:cs typeface="+mn-cs"/>
                </a:rPr>
                <a:t>Analytics Tools</a:t>
              </a:r>
              <a:r>
                <a:rPr kumimoji="0" lang="en-US" sz="1200" b="0" i="0" u="none" strike="noStrike" kern="1200" cap="none" spc="0" normalizeH="0" baseline="0" noProof="0" dirty="0">
                  <a:ln>
                    <a:noFill/>
                  </a:ln>
                  <a:solidFill>
                    <a:prstClr val="black"/>
                  </a:solidFill>
                  <a:effectLst/>
                  <a:uLnTx/>
                  <a:uFillTx/>
                  <a:latin typeface="Lato Long"/>
                  <a:ea typeface="+mn-ea"/>
                  <a:cs typeface="+mn-cs"/>
                </a:rPr>
                <a:t>: </a:t>
              </a:r>
            </a:p>
            <a:p>
              <a:pPr marL="0" marR="0" lvl="0" indent="0" algn="ctr" defTabSz="914400" rtl="0" eaLnBrk="1" fontAlgn="auto" latinLnBrk="0" hangingPunct="1">
                <a:lnSpc>
                  <a:spcPct val="107000"/>
                </a:lnSpc>
                <a:spcBef>
                  <a:spcPts val="400"/>
                </a:spcBef>
                <a:spcAft>
                  <a:spcPts val="20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Lato Long"/>
                  <a:ea typeface="+mn-ea"/>
                  <a:cs typeface="+mn-cs"/>
                </a:rPr>
                <a:t>Google Analytics, Mix panel, and Hotjar provide insights into customer behavior and interactions on your website.</a:t>
              </a:r>
              <a:endPar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endParaRPr>
            </a:p>
          </p:txBody>
        </p:sp>
        <p:sp>
          <p:nvSpPr>
            <p:cNvPr id="8" name="TextBox 7">
              <a:extLst>
                <a:ext uri="{FF2B5EF4-FFF2-40B4-BE49-F238E27FC236}">
                  <a16:creationId xmlns:a16="http://schemas.microsoft.com/office/drawing/2014/main" id="{C49EF004-5131-574E-78C2-C501349AC2CC}"/>
                </a:ext>
              </a:extLst>
            </p:cNvPr>
            <p:cNvSpPr txBox="1"/>
            <p:nvPr/>
          </p:nvSpPr>
          <p:spPr>
            <a:xfrm>
              <a:off x="6375470" y="3429000"/>
              <a:ext cx="2418883" cy="1142813"/>
            </a:xfrm>
            <a:custGeom>
              <a:avLst/>
              <a:gdLst>
                <a:gd name="connsiteX0" fmla="*/ 0 w 2418883"/>
                <a:gd name="connsiteY0" fmla="*/ 0 h 1142813"/>
                <a:gd name="connsiteX1" fmla="*/ 459588 w 2418883"/>
                <a:gd name="connsiteY1" fmla="*/ 0 h 1142813"/>
                <a:gd name="connsiteX2" fmla="*/ 943364 w 2418883"/>
                <a:gd name="connsiteY2" fmla="*/ 0 h 1142813"/>
                <a:gd name="connsiteX3" fmla="*/ 1402952 w 2418883"/>
                <a:gd name="connsiteY3" fmla="*/ 0 h 1142813"/>
                <a:gd name="connsiteX4" fmla="*/ 1862540 w 2418883"/>
                <a:gd name="connsiteY4" fmla="*/ 0 h 1142813"/>
                <a:gd name="connsiteX5" fmla="*/ 2418883 w 2418883"/>
                <a:gd name="connsiteY5" fmla="*/ 0 h 1142813"/>
                <a:gd name="connsiteX6" fmla="*/ 2418883 w 2418883"/>
                <a:gd name="connsiteY6" fmla="*/ 559978 h 1142813"/>
                <a:gd name="connsiteX7" fmla="*/ 2418883 w 2418883"/>
                <a:gd name="connsiteY7" fmla="*/ 1142813 h 1142813"/>
                <a:gd name="connsiteX8" fmla="*/ 2007673 w 2418883"/>
                <a:gd name="connsiteY8" fmla="*/ 1142813 h 1142813"/>
                <a:gd name="connsiteX9" fmla="*/ 1475519 w 2418883"/>
                <a:gd name="connsiteY9" fmla="*/ 1142813 h 1142813"/>
                <a:gd name="connsiteX10" fmla="*/ 1040120 w 2418883"/>
                <a:gd name="connsiteY10" fmla="*/ 1142813 h 1142813"/>
                <a:gd name="connsiteX11" fmla="*/ 556343 w 2418883"/>
                <a:gd name="connsiteY11" fmla="*/ 1142813 h 1142813"/>
                <a:gd name="connsiteX12" fmla="*/ 0 w 2418883"/>
                <a:gd name="connsiteY12" fmla="*/ 1142813 h 1142813"/>
                <a:gd name="connsiteX13" fmla="*/ 0 w 2418883"/>
                <a:gd name="connsiteY13" fmla="*/ 594263 h 1142813"/>
                <a:gd name="connsiteX14" fmla="*/ 0 w 2418883"/>
                <a:gd name="connsiteY14" fmla="*/ 0 h 11428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18883" h="1142813" fill="none" extrusionOk="0">
                  <a:moveTo>
                    <a:pt x="0" y="0"/>
                  </a:moveTo>
                  <a:cubicBezTo>
                    <a:pt x="139318" y="-27385"/>
                    <a:pt x="359545" y="13150"/>
                    <a:pt x="459588" y="0"/>
                  </a:cubicBezTo>
                  <a:cubicBezTo>
                    <a:pt x="559631" y="-13150"/>
                    <a:pt x="794108" y="18554"/>
                    <a:pt x="943364" y="0"/>
                  </a:cubicBezTo>
                  <a:cubicBezTo>
                    <a:pt x="1092620" y="-18554"/>
                    <a:pt x="1199021" y="34503"/>
                    <a:pt x="1402952" y="0"/>
                  </a:cubicBezTo>
                  <a:cubicBezTo>
                    <a:pt x="1606883" y="-34503"/>
                    <a:pt x="1662274" y="3491"/>
                    <a:pt x="1862540" y="0"/>
                  </a:cubicBezTo>
                  <a:cubicBezTo>
                    <a:pt x="2062806" y="-3491"/>
                    <a:pt x="2246704" y="47872"/>
                    <a:pt x="2418883" y="0"/>
                  </a:cubicBezTo>
                  <a:cubicBezTo>
                    <a:pt x="2424827" y="149444"/>
                    <a:pt x="2382344" y="384339"/>
                    <a:pt x="2418883" y="559978"/>
                  </a:cubicBezTo>
                  <a:cubicBezTo>
                    <a:pt x="2455422" y="735617"/>
                    <a:pt x="2395261" y="925762"/>
                    <a:pt x="2418883" y="1142813"/>
                  </a:cubicBezTo>
                  <a:cubicBezTo>
                    <a:pt x="2304036" y="1146429"/>
                    <a:pt x="2195911" y="1139804"/>
                    <a:pt x="2007673" y="1142813"/>
                  </a:cubicBezTo>
                  <a:cubicBezTo>
                    <a:pt x="1819435" y="1145822"/>
                    <a:pt x="1595859" y="1110929"/>
                    <a:pt x="1475519" y="1142813"/>
                  </a:cubicBezTo>
                  <a:cubicBezTo>
                    <a:pt x="1355179" y="1174697"/>
                    <a:pt x="1166877" y="1113089"/>
                    <a:pt x="1040120" y="1142813"/>
                  </a:cubicBezTo>
                  <a:cubicBezTo>
                    <a:pt x="913363" y="1172537"/>
                    <a:pt x="777430" y="1085947"/>
                    <a:pt x="556343" y="1142813"/>
                  </a:cubicBezTo>
                  <a:cubicBezTo>
                    <a:pt x="335256" y="1199679"/>
                    <a:pt x="230738" y="1081666"/>
                    <a:pt x="0" y="1142813"/>
                  </a:cubicBezTo>
                  <a:cubicBezTo>
                    <a:pt x="-57686" y="944171"/>
                    <a:pt x="19744" y="821794"/>
                    <a:pt x="0" y="594263"/>
                  </a:cubicBezTo>
                  <a:cubicBezTo>
                    <a:pt x="-19744" y="366732"/>
                    <a:pt x="32712" y="231458"/>
                    <a:pt x="0" y="0"/>
                  </a:cubicBezTo>
                  <a:close/>
                </a:path>
                <a:path w="2418883" h="1142813" stroke="0" extrusionOk="0">
                  <a:moveTo>
                    <a:pt x="0" y="0"/>
                  </a:moveTo>
                  <a:cubicBezTo>
                    <a:pt x="195040" y="-49836"/>
                    <a:pt x="292397" y="16014"/>
                    <a:pt x="435399" y="0"/>
                  </a:cubicBezTo>
                  <a:cubicBezTo>
                    <a:pt x="578401" y="-16014"/>
                    <a:pt x="743083" y="3522"/>
                    <a:pt x="870798" y="0"/>
                  </a:cubicBezTo>
                  <a:cubicBezTo>
                    <a:pt x="998513" y="-3522"/>
                    <a:pt x="1138762" y="5052"/>
                    <a:pt x="1330386" y="0"/>
                  </a:cubicBezTo>
                  <a:cubicBezTo>
                    <a:pt x="1522010" y="-5052"/>
                    <a:pt x="1629900" y="17960"/>
                    <a:pt x="1862540" y="0"/>
                  </a:cubicBezTo>
                  <a:cubicBezTo>
                    <a:pt x="2095180" y="-17960"/>
                    <a:pt x="2277904" y="26548"/>
                    <a:pt x="2418883" y="0"/>
                  </a:cubicBezTo>
                  <a:cubicBezTo>
                    <a:pt x="2446061" y="141446"/>
                    <a:pt x="2412422" y="398202"/>
                    <a:pt x="2418883" y="537122"/>
                  </a:cubicBezTo>
                  <a:cubicBezTo>
                    <a:pt x="2425344" y="676042"/>
                    <a:pt x="2358226" y="1014517"/>
                    <a:pt x="2418883" y="1142813"/>
                  </a:cubicBezTo>
                  <a:cubicBezTo>
                    <a:pt x="2307781" y="1150627"/>
                    <a:pt x="2109469" y="1127578"/>
                    <a:pt x="1886729" y="1142813"/>
                  </a:cubicBezTo>
                  <a:cubicBezTo>
                    <a:pt x="1663989" y="1158048"/>
                    <a:pt x="1491067" y="1114957"/>
                    <a:pt x="1378763" y="1142813"/>
                  </a:cubicBezTo>
                  <a:cubicBezTo>
                    <a:pt x="1266459" y="1170669"/>
                    <a:pt x="1119245" y="1122290"/>
                    <a:pt x="870798" y="1142813"/>
                  </a:cubicBezTo>
                  <a:cubicBezTo>
                    <a:pt x="622351" y="1163336"/>
                    <a:pt x="304455" y="1097378"/>
                    <a:pt x="0" y="1142813"/>
                  </a:cubicBezTo>
                  <a:cubicBezTo>
                    <a:pt x="-52439" y="883247"/>
                    <a:pt x="44938" y="792802"/>
                    <a:pt x="0" y="582835"/>
                  </a:cubicBezTo>
                  <a:cubicBezTo>
                    <a:pt x="-44938" y="372868"/>
                    <a:pt x="34262" y="143651"/>
                    <a:pt x="0" y="0"/>
                  </a:cubicBezTo>
                  <a:close/>
                </a:path>
              </a:pathLst>
            </a:custGeom>
            <a:solidFill>
              <a:schemeClr val="bg2"/>
            </a:solidFill>
            <a:ln>
              <a:solidFill>
                <a:schemeClr val="tx1"/>
              </a:solidFill>
              <a:extLst>
                <a:ext uri="{C807C97D-BFC1-408E-A445-0C87EB9F89A2}">
                  <ask:lineSketchStyleProps xmlns:ask="http://schemas.microsoft.com/office/drawing/2018/sketchyshapes" sd="787529607">
                    <a:prstGeom prst="rect">
                      <a:avLst/>
                    </a:prstGeom>
                    <ask:type>
                      <ask:lineSketchScribble/>
                    </ask:type>
                  </ask:lineSketchStyleProps>
                </a:ext>
              </a:extLst>
            </a:ln>
          </p:spPr>
          <p:txBody>
            <a:bodyPr wrap="square">
              <a:spAutoFit/>
            </a:bodyPr>
            <a:lstStyle/>
            <a:p>
              <a:pPr marL="0" marR="0" lvl="0" indent="0" algn="ctr" defTabSz="914400" rtl="0" eaLnBrk="1" fontAlgn="auto" latinLnBrk="0" hangingPunct="1">
                <a:lnSpc>
                  <a:spcPct val="107000"/>
                </a:lnSpc>
                <a:spcBef>
                  <a:spcPts val="400"/>
                </a:spcBef>
                <a:spcAft>
                  <a:spcPts val="20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Lato Long"/>
                  <a:ea typeface="+mn-ea"/>
                  <a:cs typeface="+mn-cs"/>
                </a:rPr>
                <a:t>Net Promoter Score (NPS) Tools</a:t>
              </a:r>
              <a:r>
                <a:rPr kumimoji="0" lang="en-US" sz="1200" b="0" i="0" u="none" strike="noStrike" kern="1200" cap="none" spc="0" normalizeH="0" baseline="0" noProof="0" dirty="0">
                  <a:ln>
                    <a:noFill/>
                  </a:ln>
                  <a:solidFill>
                    <a:prstClr val="black"/>
                  </a:solidFill>
                  <a:effectLst/>
                  <a:uLnTx/>
                  <a:uFillTx/>
                  <a:latin typeface="Lato Long"/>
                  <a:ea typeface="+mn-ea"/>
                  <a:cs typeface="+mn-cs"/>
                </a:rPr>
                <a:t>: </a:t>
              </a:r>
            </a:p>
            <a:p>
              <a:pPr marL="0" marR="0" lvl="0" indent="0" algn="ctr" defTabSz="914400" rtl="0" eaLnBrk="1" fontAlgn="auto" latinLnBrk="0" hangingPunct="1">
                <a:lnSpc>
                  <a:spcPct val="107000"/>
                </a:lnSpc>
                <a:spcBef>
                  <a:spcPts val="400"/>
                </a:spcBef>
                <a:spcAft>
                  <a:spcPts val="20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Lato Long"/>
                  <a:ea typeface="+mn-ea"/>
                  <a:cs typeface="+mn-cs"/>
                </a:rPr>
                <a:t>Delighted and Promoter.io measure customer loyalty and satisfaction through NPS surveys.</a:t>
              </a:r>
              <a:endPar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endParaRPr>
            </a:p>
          </p:txBody>
        </p:sp>
        <p:sp>
          <p:nvSpPr>
            <p:cNvPr id="9" name="TextBox 8">
              <a:extLst>
                <a:ext uri="{FF2B5EF4-FFF2-40B4-BE49-F238E27FC236}">
                  <a16:creationId xmlns:a16="http://schemas.microsoft.com/office/drawing/2014/main" id="{FD01947B-DA15-88E6-1ECC-5E4FC7044E7E}"/>
                </a:ext>
              </a:extLst>
            </p:cNvPr>
            <p:cNvSpPr txBox="1"/>
            <p:nvPr/>
          </p:nvSpPr>
          <p:spPr>
            <a:xfrm>
              <a:off x="9356131" y="3429000"/>
              <a:ext cx="2418883" cy="1142813"/>
            </a:xfrm>
            <a:custGeom>
              <a:avLst/>
              <a:gdLst>
                <a:gd name="connsiteX0" fmla="*/ 0 w 2418883"/>
                <a:gd name="connsiteY0" fmla="*/ 0 h 1142813"/>
                <a:gd name="connsiteX1" fmla="*/ 459588 w 2418883"/>
                <a:gd name="connsiteY1" fmla="*/ 0 h 1142813"/>
                <a:gd name="connsiteX2" fmla="*/ 943364 w 2418883"/>
                <a:gd name="connsiteY2" fmla="*/ 0 h 1142813"/>
                <a:gd name="connsiteX3" fmla="*/ 1402952 w 2418883"/>
                <a:gd name="connsiteY3" fmla="*/ 0 h 1142813"/>
                <a:gd name="connsiteX4" fmla="*/ 1862540 w 2418883"/>
                <a:gd name="connsiteY4" fmla="*/ 0 h 1142813"/>
                <a:gd name="connsiteX5" fmla="*/ 2418883 w 2418883"/>
                <a:gd name="connsiteY5" fmla="*/ 0 h 1142813"/>
                <a:gd name="connsiteX6" fmla="*/ 2418883 w 2418883"/>
                <a:gd name="connsiteY6" fmla="*/ 559978 h 1142813"/>
                <a:gd name="connsiteX7" fmla="*/ 2418883 w 2418883"/>
                <a:gd name="connsiteY7" fmla="*/ 1142813 h 1142813"/>
                <a:gd name="connsiteX8" fmla="*/ 2007673 w 2418883"/>
                <a:gd name="connsiteY8" fmla="*/ 1142813 h 1142813"/>
                <a:gd name="connsiteX9" fmla="*/ 1475519 w 2418883"/>
                <a:gd name="connsiteY9" fmla="*/ 1142813 h 1142813"/>
                <a:gd name="connsiteX10" fmla="*/ 1040120 w 2418883"/>
                <a:gd name="connsiteY10" fmla="*/ 1142813 h 1142813"/>
                <a:gd name="connsiteX11" fmla="*/ 556343 w 2418883"/>
                <a:gd name="connsiteY11" fmla="*/ 1142813 h 1142813"/>
                <a:gd name="connsiteX12" fmla="*/ 0 w 2418883"/>
                <a:gd name="connsiteY12" fmla="*/ 1142813 h 1142813"/>
                <a:gd name="connsiteX13" fmla="*/ 0 w 2418883"/>
                <a:gd name="connsiteY13" fmla="*/ 594263 h 1142813"/>
                <a:gd name="connsiteX14" fmla="*/ 0 w 2418883"/>
                <a:gd name="connsiteY14" fmla="*/ 0 h 11428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18883" h="1142813" fill="none" extrusionOk="0">
                  <a:moveTo>
                    <a:pt x="0" y="0"/>
                  </a:moveTo>
                  <a:cubicBezTo>
                    <a:pt x="139318" y="-27385"/>
                    <a:pt x="359545" y="13150"/>
                    <a:pt x="459588" y="0"/>
                  </a:cubicBezTo>
                  <a:cubicBezTo>
                    <a:pt x="559631" y="-13150"/>
                    <a:pt x="794108" y="18554"/>
                    <a:pt x="943364" y="0"/>
                  </a:cubicBezTo>
                  <a:cubicBezTo>
                    <a:pt x="1092620" y="-18554"/>
                    <a:pt x="1199021" y="34503"/>
                    <a:pt x="1402952" y="0"/>
                  </a:cubicBezTo>
                  <a:cubicBezTo>
                    <a:pt x="1606883" y="-34503"/>
                    <a:pt x="1662274" y="3491"/>
                    <a:pt x="1862540" y="0"/>
                  </a:cubicBezTo>
                  <a:cubicBezTo>
                    <a:pt x="2062806" y="-3491"/>
                    <a:pt x="2246704" y="47872"/>
                    <a:pt x="2418883" y="0"/>
                  </a:cubicBezTo>
                  <a:cubicBezTo>
                    <a:pt x="2424827" y="149444"/>
                    <a:pt x="2382344" y="384339"/>
                    <a:pt x="2418883" y="559978"/>
                  </a:cubicBezTo>
                  <a:cubicBezTo>
                    <a:pt x="2455422" y="735617"/>
                    <a:pt x="2395261" y="925762"/>
                    <a:pt x="2418883" y="1142813"/>
                  </a:cubicBezTo>
                  <a:cubicBezTo>
                    <a:pt x="2304036" y="1146429"/>
                    <a:pt x="2195911" y="1139804"/>
                    <a:pt x="2007673" y="1142813"/>
                  </a:cubicBezTo>
                  <a:cubicBezTo>
                    <a:pt x="1819435" y="1145822"/>
                    <a:pt x="1595859" y="1110929"/>
                    <a:pt x="1475519" y="1142813"/>
                  </a:cubicBezTo>
                  <a:cubicBezTo>
                    <a:pt x="1355179" y="1174697"/>
                    <a:pt x="1166877" y="1113089"/>
                    <a:pt x="1040120" y="1142813"/>
                  </a:cubicBezTo>
                  <a:cubicBezTo>
                    <a:pt x="913363" y="1172537"/>
                    <a:pt x="777430" y="1085947"/>
                    <a:pt x="556343" y="1142813"/>
                  </a:cubicBezTo>
                  <a:cubicBezTo>
                    <a:pt x="335256" y="1199679"/>
                    <a:pt x="230738" y="1081666"/>
                    <a:pt x="0" y="1142813"/>
                  </a:cubicBezTo>
                  <a:cubicBezTo>
                    <a:pt x="-57686" y="944171"/>
                    <a:pt x="19744" y="821794"/>
                    <a:pt x="0" y="594263"/>
                  </a:cubicBezTo>
                  <a:cubicBezTo>
                    <a:pt x="-19744" y="366732"/>
                    <a:pt x="32712" y="231458"/>
                    <a:pt x="0" y="0"/>
                  </a:cubicBezTo>
                  <a:close/>
                </a:path>
                <a:path w="2418883" h="1142813" stroke="0" extrusionOk="0">
                  <a:moveTo>
                    <a:pt x="0" y="0"/>
                  </a:moveTo>
                  <a:cubicBezTo>
                    <a:pt x="195040" y="-49836"/>
                    <a:pt x="292397" y="16014"/>
                    <a:pt x="435399" y="0"/>
                  </a:cubicBezTo>
                  <a:cubicBezTo>
                    <a:pt x="578401" y="-16014"/>
                    <a:pt x="743083" y="3522"/>
                    <a:pt x="870798" y="0"/>
                  </a:cubicBezTo>
                  <a:cubicBezTo>
                    <a:pt x="998513" y="-3522"/>
                    <a:pt x="1138762" y="5052"/>
                    <a:pt x="1330386" y="0"/>
                  </a:cubicBezTo>
                  <a:cubicBezTo>
                    <a:pt x="1522010" y="-5052"/>
                    <a:pt x="1629900" y="17960"/>
                    <a:pt x="1862540" y="0"/>
                  </a:cubicBezTo>
                  <a:cubicBezTo>
                    <a:pt x="2095180" y="-17960"/>
                    <a:pt x="2277904" y="26548"/>
                    <a:pt x="2418883" y="0"/>
                  </a:cubicBezTo>
                  <a:cubicBezTo>
                    <a:pt x="2446061" y="141446"/>
                    <a:pt x="2412422" y="398202"/>
                    <a:pt x="2418883" y="537122"/>
                  </a:cubicBezTo>
                  <a:cubicBezTo>
                    <a:pt x="2425344" y="676042"/>
                    <a:pt x="2358226" y="1014517"/>
                    <a:pt x="2418883" y="1142813"/>
                  </a:cubicBezTo>
                  <a:cubicBezTo>
                    <a:pt x="2307781" y="1150627"/>
                    <a:pt x="2109469" y="1127578"/>
                    <a:pt x="1886729" y="1142813"/>
                  </a:cubicBezTo>
                  <a:cubicBezTo>
                    <a:pt x="1663989" y="1158048"/>
                    <a:pt x="1491067" y="1114957"/>
                    <a:pt x="1378763" y="1142813"/>
                  </a:cubicBezTo>
                  <a:cubicBezTo>
                    <a:pt x="1266459" y="1170669"/>
                    <a:pt x="1119245" y="1122290"/>
                    <a:pt x="870798" y="1142813"/>
                  </a:cubicBezTo>
                  <a:cubicBezTo>
                    <a:pt x="622351" y="1163336"/>
                    <a:pt x="304455" y="1097378"/>
                    <a:pt x="0" y="1142813"/>
                  </a:cubicBezTo>
                  <a:cubicBezTo>
                    <a:pt x="-52439" y="883247"/>
                    <a:pt x="44938" y="792802"/>
                    <a:pt x="0" y="582835"/>
                  </a:cubicBezTo>
                  <a:cubicBezTo>
                    <a:pt x="-44938" y="372868"/>
                    <a:pt x="34262" y="143651"/>
                    <a:pt x="0" y="0"/>
                  </a:cubicBezTo>
                  <a:close/>
                </a:path>
              </a:pathLst>
            </a:custGeom>
            <a:solidFill>
              <a:schemeClr val="bg2"/>
            </a:solidFill>
            <a:ln>
              <a:solidFill>
                <a:schemeClr val="tx1"/>
              </a:solidFill>
              <a:extLst>
                <a:ext uri="{C807C97D-BFC1-408E-A445-0C87EB9F89A2}">
                  <ask:lineSketchStyleProps xmlns:ask="http://schemas.microsoft.com/office/drawing/2018/sketchyshapes" sd="787529607">
                    <a:prstGeom prst="rect">
                      <a:avLst/>
                    </a:prstGeom>
                    <ask:type>
                      <ask:lineSketchScribble/>
                    </ask:type>
                  </ask:lineSketchStyleProps>
                </a:ext>
              </a:extLst>
            </a:ln>
          </p:spPr>
          <p:txBody>
            <a:bodyPr wrap="square">
              <a:spAutoFit/>
            </a:bodyPr>
            <a:lstStyle/>
            <a:p>
              <a:pPr marL="0" marR="0" lvl="0" indent="0" algn="ctr" defTabSz="914400" rtl="0" eaLnBrk="1" fontAlgn="auto" latinLnBrk="0" hangingPunct="1">
                <a:lnSpc>
                  <a:spcPct val="107000"/>
                </a:lnSpc>
                <a:spcBef>
                  <a:spcPts val="400"/>
                </a:spcBef>
                <a:spcAft>
                  <a:spcPts val="20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Lato Long"/>
                  <a:ea typeface="+mn-ea"/>
                  <a:cs typeface="+mn-cs"/>
                </a:rPr>
                <a:t>Sentiment Analysis</a:t>
              </a:r>
              <a:r>
                <a:rPr kumimoji="0" lang="en-US" sz="1200" b="0" i="0" u="none" strike="noStrike" kern="1200" cap="none" spc="0" normalizeH="0" baseline="0" noProof="0" dirty="0">
                  <a:ln>
                    <a:noFill/>
                  </a:ln>
                  <a:solidFill>
                    <a:prstClr val="black"/>
                  </a:solidFill>
                  <a:effectLst/>
                  <a:uLnTx/>
                  <a:uFillTx/>
                  <a:latin typeface="Lato Long"/>
                  <a:ea typeface="+mn-ea"/>
                  <a:cs typeface="+mn-cs"/>
                </a:rPr>
                <a:t>:</a:t>
              </a:r>
            </a:p>
            <a:p>
              <a:pPr marL="0" marR="0" lvl="0" indent="0" algn="ctr" defTabSz="914400" rtl="0" eaLnBrk="1" fontAlgn="auto" latinLnBrk="0" hangingPunct="1">
                <a:lnSpc>
                  <a:spcPct val="107000"/>
                </a:lnSpc>
                <a:spcBef>
                  <a:spcPts val="400"/>
                </a:spcBef>
                <a:spcAft>
                  <a:spcPts val="20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Lato Long"/>
                  <a:ea typeface="+mn-ea"/>
                  <a:cs typeface="+mn-cs"/>
                </a:rPr>
                <a:t> Monkey Learn, Lexalytics, and Aylien analyze text data to determine customer sentiments and emotions.</a:t>
              </a:r>
              <a:endPar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endParaRPr>
            </a:p>
          </p:txBody>
        </p:sp>
        <p:sp>
          <p:nvSpPr>
            <p:cNvPr id="12" name="Heptagon 11">
              <a:extLst>
                <a:ext uri="{FF2B5EF4-FFF2-40B4-BE49-F238E27FC236}">
                  <a16:creationId xmlns:a16="http://schemas.microsoft.com/office/drawing/2014/main" id="{68FE8B1F-01E6-0240-0299-4D047FD0C42F}"/>
                </a:ext>
              </a:extLst>
            </p:cNvPr>
            <p:cNvSpPr/>
            <p:nvPr/>
          </p:nvSpPr>
          <p:spPr>
            <a:xfrm>
              <a:off x="337949" y="1507676"/>
              <a:ext cx="478465" cy="446568"/>
            </a:xfrm>
            <a:prstGeom prst="heptagon">
              <a:avLst/>
            </a:prstGeom>
            <a:solidFill>
              <a:schemeClr val="tx1">
                <a:lumMod val="50000"/>
                <a:lumOff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Lato Long"/>
                  <a:ea typeface="+mn-ea"/>
                  <a:cs typeface="+mn-cs"/>
                </a:rPr>
                <a:t>1</a:t>
              </a:r>
            </a:p>
          </p:txBody>
        </p:sp>
        <p:sp>
          <p:nvSpPr>
            <p:cNvPr id="14" name="Heptagon 13">
              <a:extLst>
                <a:ext uri="{FF2B5EF4-FFF2-40B4-BE49-F238E27FC236}">
                  <a16:creationId xmlns:a16="http://schemas.microsoft.com/office/drawing/2014/main" id="{FFDF4440-8A67-E9B7-8E7B-6D76EB2C0F80}"/>
                </a:ext>
              </a:extLst>
            </p:cNvPr>
            <p:cNvSpPr/>
            <p:nvPr/>
          </p:nvSpPr>
          <p:spPr>
            <a:xfrm>
              <a:off x="9116898" y="3150755"/>
              <a:ext cx="478465" cy="446568"/>
            </a:xfrm>
            <a:prstGeom prst="heptagon">
              <a:avLst/>
            </a:prstGeom>
            <a:solidFill>
              <a:schemeClr val="tx1">
                <a:lumMod val="50000"/>
                <a:lumOff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Lato Long"/>
                  <a:ea typeface="+mn-ea"/>
                  <a:cs typeface="+mn-cs"/>
                </a:rPr>
                <a:t>8</a:t>
              </a:r>
            </a:p>
          </p:txBody>
        </p:sp>
        <p:sp>
          <p:nvSpPr>
            <p:cNvPr id="15" name="Heptagon 14">
              <a:extLst>
                <a:ext uri="{FF2B5EF4-FFF2-40B4-BE49-F238E27FC236}">
                  <a16:creationId xmlns:a16="http://schemas.microsoft.com/office/drawing/2014/main" id="{FEDD33C6-4296-563E-4862-29D8883A9AB4}"/>
                </a:ext>
              </a:extLst>
            </p:cNvPr>
            <p:cNvSpPr/>
            <p:nvPr/>
          </p:nvSpPr>
          <p:spPr>
            <a:xfrm>
              <a:off x="6096000" y="3205716"/>
              <a:ext cx="478465" cy="446568"/>
            </a:xfrm>
            <a:prstGeom prst="heptagon">
              <a:avLst/>
            </a:prstGeom>
            <a:solidFill>
              <a:schemeClr val="tx1">
                <a:lumMod val="50000"/>
                <a:lumOff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Lato Long"/>
                  <a:ea typeface="+mn-ea"/>
                  <a:cs typeface="+mn-cs"/>
                </a:rPr>
                <a:t>7</a:t>
              </a:r>
            </a:p>
          </p:txBody>
        </p:sp>
        <p:sp>
          <p:nvSpPr>
            <p:cNvPr id="16" name="Heptagon 15">
              <a:extLst>
                <a:ext uri="{FF2B5EF4-FFF2-40B4-BE49-F238E27FC236}">
                  <a16:creationId xmlns:a16="http://schemas.microsoft.com/office/drawing/2014/main" id="{17321D0F-9034-AC53-3213-482290998143}"/>
                </a:ext>
              </a:extLst>
            </p:cNvPr>
            <p:cNvSpPr/>
            <p:nvPr/>
          </p:nvSpPr>
          <p:spPr>
            <a:xfrm>
              <a:off x="3339353" y="3205716"/>
              <a:ext cx="478465" cy="446568"/>
            </a:xfrm>
            <a:prstGeom prst="heptagon">
              <a:avLst/>
            </a:prstGeom>
            <a:solidFill>
              <a:schemeClr val="tx1">
                <a:lumMod val="50000"/>
                <a:lumOff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Lato Long"/>
                  <a:ea typeface="+mn-ea"/>
                  <a:cs typeface="+mn-cs"/>
                </a:rPr>
                <a:t>6</a:t>
              </a:r>
            </a:p>
          </p:txBody>
        </p:sp>
        <p:sp>
          <p:nvSpPr>
            <p:cNvPr id="17" name="Heptagon 16">
              <a:extLst>
                <a:ext uri="{FF2B5EF4-FFF2-40B4-BE49-F238E27FC236}">
                  <a16:creationId xmlns:a16="http://schemas.microsoft.com/office/drawing/2014/main" id="{8DEAC027-DD04-45B7-2F7C-E279333AC663}"/>
                </a:ext>
              </a:extLst>
            </p:cNvPr>
            <p:cNvSpPr/>
            <p:nvPr/>
          </p:nvSpPr>
          <p:spPr>
            <a:xfrm>
              <a:off x="316684" y="3145814"/>
              <a:ext cx="478465" cy="446568"/>
            </a:xfrm>
            <a:prstGeom prst="heptagon">
              <a:avLst/>
            </a:prstGeom>
            <a:solidFill>
              <a:schemeClr val="tx1">
                <a:lumMod val="50000"/>
                <a:lumOff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Lato Long"/>
                  <a:ea typeface="+mn-ea"/>
                  <a:cs typeface="+mn-cs"/>
                </a:rPr>
                <a:t>5</a:t>
              </a:r>
            </a:p>
          </p:txBody>
        </p:sp>
        <p:sp>
          <p:nvSpPr>
            <p:cNvPr id="18" name="Heptagon 17">
              <a:extLst>
                <a:ext uri="{FF2B5EF4-FFF2-40B4-BE49-F238E27FC236}">
                  <a16:creationId xmlns:a16="http://schemas.microsoft.com/office/drawing/2014/main" id="{9EB934BC-4DC3-CCCA-766E-DC61EC34341D}"/>
                </a:ext>
              </a:extLst>
            </p:cNvPr>
            <p:cNvSpPr/>
            <p:nvPr/>
          </p:nvSpPr>
          <p:spPr>
            <a:xfrm>
              <a:off x="9116898" y="1477175"/>
              <a:ext cx="478465" cy="446568"/>
            </a:xfrm>
            <a:prstGeom prst="heptagon">
              <a:avLst/>
            </a:prstGeom>
            <a:solidFill>
              <a:schemeClr val="tx1">
                <a:lumMod val="50000"/>
                <a:lumOff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Lato Long"/>
                  <a:ea typeface="+mn-ea"/>
                  <a:cs typeface="+mn-cs"/>
                </a:rPr>
                <a:t>4</a:t>
              </a:r>
            </a:p>
          </p:txBody>
        </p:sp>
        <p:sp>
          <p:nvSpPr>
            <p:cNvPr id="19" name="Heptagon 18">
              <a:extLst>
                <a:ext uri="{FF2B5EF4-FFF2-40B4-BE49-F238E27FC236}">
                  <a16:creationId xmlns:a16="http://schemas.microsoft.com/office/drawing/2014/main" id="{043685CD-029B-529E-094F-F3FC67D8F65B}"/>
                </a:ext>
              </a:extLst>
            </p:cNvPr>
            <p:cNvSpPr/>
            <p:nvPr/>
          </p:nvSpPr>
          <p:spPr>
            <a:xfrm>
              <a:off x="6084835" y="1507676"/>
              <a:ext cx="478465" cy="446568"/>
            </a:xfrm>
            <a:prstGeom prst="heptagon">
              <a:avLst/>
            </a:prstGeom>
            <a:solidFill>
              <a:schemeClr val="tx1">
                <a:lumMod val="50000"/>
                <a:lumOff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Lato Long"/>
                  <a:ea typeface="+mn-ea"/>
                  <a:cs typeface="+mn-cs"/>
                </a:rPr>
                <a:t>3</a:t>
              </a:r>
            </a:p>
          </p:txBody>
        </p:sp>
        <p:sp>
          <p:nvSpPr>
            <p:cNvPr id="20" name="Heptagon 19">
              <a:extLst>
                <a:ext uri="{FF2B5EF4-FFF2-40B4-BE49-F238E27FC236}">
                  <a16:creationId xmlns:a16="http://schemas.microsoft.com/office/drawing/2014/main" id="{E4A7F56D-59FE-7F17-DDBC-03C5139C5E77}"/>
                </a:ext>
              </a:extLst>
            </p:cNvPr>
            <p:cNvSpPr/>
            <p:nvPr/>
          </p:nvSpPr>
          <p:spPr>
            <a:xfrm>
              <a:off x="3280509" y="1518308"/>
              <a:ext cx="478465" cy="446568"/>
            </a:xfrm>
            <a:prstGeom prst="heptagon">
              <a:avLst/>
            </a:prstGeom>
            <a:solidFill>
              <a:schemeClr val="tx1">
                <a:lumMod val="50000"/>
                <a:lumOff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Lato Long"/>
                  <a:ea typeface="+mn-ea"/>
                  <a:cs typeface="+mn-cs"/>
                </a:rPr>
                <a:t>2</a:t>
              </a:r>
            </a:p>
          </p:txBody>
        </p:sp>
      </p:grpSp>
      <p:sp>
        <p:nvSpPr>
          <p:cNvPr id="22" name="TextBox 21">
            <a:extLst>
              <a:ext uri="{FF2B5EF4-FFF2-40B4-BE49-F238E27FC236}">
                <a16:creationId xmlns:a16="http://schemas.microsoft.com/office/drawing/2014/main" id="{2FCF60D4-FA1A-774C-5E46-2656EF527455}"/>
              </a:ext>
            </a:extLst>
          </p:cNvPr>
          <p:cNvSpPr txBox="1"/>
          <p:nvPr/>
        </p:nvSpPr>
        <p:spPr>
          <a:xfrm>
            <a:off x="0" y="0"/>
            <a:ext cx="7951327"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Module 5  - Identifying Customer Needs.</a:t>
            </a:r>
          </a:p>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Needs assessment tools</a:t>
            </a:r>
            <a:r>
              <a:rPr kumimoji="0" lang="en-GB"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a:t>
            </a:r>
          </a:p>
        </p:txBody>
      </p:sp>
    </p:spTree>
    <p:extLst>
      <p:ext uri="{BB962C8B-B14F-4D97-AF65-F5344CB8AC3E}">
        <p14:creationId xmlns:p14="http://schemas.microsoft.com/office/powerpoint/2010/main" val="2463596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Eye icon thin line for web and mobile, modern minimalistic flat design. Vector dark grey icon on light grey background.">
            <a:extLst>
              <a:ext uri="{FF2B5EF4-FFF2-40B4-BE49-F238E27FC236}">
                <a16:creationId xmlns:a16="http://schemas.microsoft.com/office/drawing/2014/main" id="{25767E8E-BFB3-6DC8-EA8D-CAD23307B7B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3566" t="15429" r="16785" b="18684"/>
          <a:stretch/>
        </p:blipFill>
        <p:spPr bwMode="auto">
          <a:xfrm>
            <a:off x="9812214" y="1958104"/>
            <a:ext cx="962592" cy="910577"/>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Human ear continuous one line drawing. World deaf day single line concept. Minimalist vector illustration.">
            <a:extLst>
              <a:ext uri="{FF2B5EF4-FFF2-40B4-BE49-F238E27FC236}">
                <a16:creationId xmlns:a16="http://schemas.microsoft.com/office/drawing/2014/main" id="{329C4869-E9C1-4A1D-2088-D6A053E5608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7944" t="19428" r="39027" b="16982"/>
          <a:stretch/>
        </p:blipFill>
        <p:spPr bwMode="auto">
          <a:xfrm>
            <a:off x="3125753" y="1499483"/>
            <a:ext cx="643424" cy="99397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Vector brain silhouette illustration with woman face profile.">
            <a:extLst>
              <a:ext uri="{FF2B5EF4-FFF2-40B4-BE49-F238E27FC236}">
                <a16:creationId xmlns:a16="http://schemas.microsoft.com/office/drawing/2014/main" id="{B5DD5363-F49A-DCDA-2215-3389055614C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96681" y="1724411"/>
            <a:ext cx="1029580" cy="116009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74C4CF5C-DCEF-9643-4048-23D83E51CB74}"/>
              </a:ext>
            </a:extLst>
          </p:cNvPr>
          <p:cNvSpPr txBox="1"/>
          <p:nvPr/>
        </p:nvSpPr>
        <p:spPr>
          <a:xfrm>
            <a:off x="2217786" y="2490741"/>
            <a:ext cx="2418883" cy="1735668"/>
          </a:xfrm>
          <a:custGeom>
            <a:avLst/>
            <a:gdLst>
              <a:gd name="connsiteX0" fmla="*/ 0 w 2418883"/>
              <a:gd name="connsiteY0" fmla="*/ 0 h 1735668"/>
              <a:gd name="connsiteX1" fmla="*/ 532154 w 2418883"/>
              <a:gd name="connsiteY1" fmla="*/ 0 h 1735668"/>
              <a:gd name="connsiteX2" fmla="*/ 943364 w 2418883"/>
              <a:gd name="connsiteY2" fmla="*/ 0 h 1735668"/>
              <a:gd name="connsiteX3" fmla="*/ 1402952 w 2418883"/>
              <a:gd name="connsiteY3" fmla="*/ 0 h 1735668"/>
              <a:gd name="connsiteX4" fmla="*/ 1910918 w 2418883"/>
              <a:gd name="connsiteY4" fmla="*/ 0 h 1735668"/>
              <a:gd name="connsiteX5" fmla="*/ 2418883 w 2418883"/>
              <a:gd name="connsiteY5" fmla="*/ 0 h 1735668"/>
              <a:gd name="connsiteX6" fmla="*/ 2418883 w 2418883"/>
              <a:gd name="connsiteY6" fmla="*/ 578556 h 1735668"/>
              <a:gd name="connsiteX7" fmla="*/ 2418883 w 2418883"/>
              <a:gd name="connsiteY7" fmla="*/ 1191825 h 1735668"/>
              <a:gd name="connsiteX8" fmla="*/ 2418883 w 2418883"/>
              <a:gd name="connsiteY8" fmla="*/ 1735668 h 1735668"/>
              <a:gd name="connsiteX9" fmla="*/ 1886729 w 2418883"/>
              <a:gd name="connsiteY9" fmla="*/ 1735668 h 1735668"/>
              <a:gd name="connsiteX10" fmla="*/ 1451330 w 2418883"/>
              <a:gd name="connsiteY10" fmla="*/ 1735668 h 1735668"/>
              <a:gd name="connsiteX11" fmla="*/ 1040120 w 2418883"/>
              <a:gd name="connsiteY11" fmla="*/ 1735668 h 1735668"/>
              <a:gd name="connsiteX12" fmla="*/ 604721 w 2418883"/>
              <a:gd name="connsiteY12" fmla="*/ 1735668 h 1735668"/>
              <a:gd name="connsiteX13" fmla="*/ 0 w 2418883"/>
              <a:gd name="connsiteY13" fmla="*/ 1735668 h 1735668"/>
              <a:gd name="connsiteX14" fmla="*/ 0 w 2418883"/>
              <a:gd name="connsiteY14" fmla="*/ 1122399 h 1735668"/>
              <a:gd name="connsiteX15" fmla="*/ 0 w 2418883"/>
              <a:gd name="connsiteY15" fmla="*/ 595913 h 1735668"/>
              <a:gd name="connsiteX16" fmla="*/ 0 w 2418883"/>
              <a:gd name="connsiteY16" fmla="*/ 0 h 1735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18883" h="1735668" fill="none" extrusionOk="0">
                <a:moveTo>
                  <a:pt x="0" y="0"/>
                </a:moveTo>
                <a:cubicBezTo>
                  <a:pt x="167616" y="-55182"/>
                  <a:pt x="328569" y="38999"/>
                  <a:pt x="532154" y="0"/>
                </a:cubicBezTo>
                <a:cubicBezTo>
                  <a:pt x="735739" y="-38999"/>
                  <a:pt x="799756" y="24860"/>
                  <a:pt x="943364" y="0"/>
                </a:cubicBezTo>
                <a:cubicBezTo>
                  <a:pt x="1086972" y="-24860"/>
                  <a:pt x="1225750" y="20998"/>
                  <a:pt x="1402952" y="0"/>
                </a:cubicBezTo>
                <a:cubicBezTo>
                  <a:pt x="1580154" y="-20998"/>
                  <a:pt x="1726064" y="31313"/>
                  <a:pt x="1910918" y="0"/>
                </a:cubicBezTo>
                <a:cubicBezTo>
                  <a:pt x="2095772" y="-31313"/>
                  <a:pt x="2229189" y="51817"/>
                  <a:pt x="2418883" y="0"/>
                </a:cubicBezTo>
                <a:cubicBezTo>
                  <a:pt x="2458602" y="145676"/>
                  <a:pt x="2398279" y="317931"/>
                  <a:pt x="2418883" y="578556"/>
                </a:cubicBezTo>
                <a:cubicBezTo>
                  <a:pt x="2439487" y="839181"/>
                  <a:pt x="2360349" y="939887"/>
                  <a:pt x="2418883" y="1191825"/>
                </a:cubicBezTo>
                <a:cubicBezTo>
                  <a:pt x="2477417" y="1443763"/>
                  <a:pt x="2390861" y="1596584"/>
                  <a:pt x="2418883" y="1735668"/>
                </a:cubicBezTo>
                <a:cubicBezTo>
                  <a:pt x="2158874" y="1778598"/>
                  <a:pt x="2054495" y="1690816"/>
                  <a:pt x="1886729" y="1735668"/>
                </a:cubicBezTo>
                <a:cubicBezTo>
                  <a:pt x="1718963" y="1780520"/>
                  <a:pt x="1651153" y="1714090"/>
                  <a:pt x="1451330" y="1735668"/>
                </a:cubicBezTo>
                <a:cubicBezTo>
                  <a:pt x="1251507" y="1757246"/>
                  <a:pt x="1131619" y="1733439"/>
                  <a:pt x="1040120" y="1735668"/>
                </a:cubicBezTo>
                <a:cubicBezTo>
                  <a:pt x="948621" y="1737897"/>
                  <a:pt x="722199" y="1732034"/>
                  <a:pt x="604721" y="1735668"/>
                </a:cubicBezTo>
                <a:cubicBezTo>
                  <a:pt x="487243" y="1739302"/>
                  <a:pt x="258553" y="1724938"/>
                  <a:pt x="0" y="1735668"/>
                </a:cubicBezTo>
                <a:cubicBezTo>
                  <a:pt x="-63230" y="1481765"/>
                  <a:pt x="15308" y="1316965"/>
                  <a:pt x="0" y="1122399"/>
                </a:cubicBezTo>
                <a:cubicBezTo>
                  <a:pt x="-15308" y="927833"/>
                  <a:pt x="47546" y="765962"/>
                  <a:pt x="0" y="595913"/>
                </a:cubicBezTo>
                <a:cubicBezTo>
                  <a:pt x="-47546" y="425864"/>
                  <a:pt x="4353" y="271118"/>
                  <a:pt x="0" y="0"/>
                </a:cubicBezTo>
                <a:close/>
              </a:path>
              <a:path w="2418883" h="1735668" stroke="0" extrusionOk="0">
                <a:moveTo>
                  <a:pt x="0" y="0"/>
                </a:moveTo>
                <a:cubicBezTo>
                  <a:pt x="195040" y="-49836"/>
                  <a:pt x="292397" y="16014"/>
                  <a:pt x="435399" y="0"/>
                </a:cubicBezTo>
                <a:cubicBezTo>
                  <a:pt x="578401" y="-16014"/>
                  <a:pt x="743083" y="3522"/>
                  <a:pt x="870798" y="0"/>
                </a:cubicBezTo>
                <a:cubicBezTo>
                  <a:pt x="998513" y="-3522"/>
                  <a:pt x="1138762" y="5052"/>
                  <a:pt x="1330386" y="0"/>
                </a:cubicBezTo>
                <a:cubicBezTo>
                  <a:pt x="1522010" y="-5052"/>
                  <a:pt x="1629900" y="17960"/>
                  <a:pt x="1862540" y="0"/>
                </a:cubicBezTo>
                <a:cubicBezTo>
                  <a:pt x="2095180" y="-17960"/>
                  <a:pt x="2277904" y="26548"/>
                  <a:pt x="2418883" y="0"/>
                </a:cubicBezTo>
                <a:cubicBezTo>
                  <a:pt x="2433804" y="231082"/>
                  <a:pt x="2371436" y="334371"/>
                  <a:pt x="2418883" y="526486"/>
                </a:cubicBezTo>
                <a:cubicBezTo>
                  <a:pt x="2466330" y="718601"/>
                  <a:pt x="2353329" y="874329"/>
                  <a:pt x="2418883" y="1122399"/>
                </a:cubicBezTo>
                <a:cubicBezTo>
                  <a:pt x="2484437" y="1370469"/>
                  <a:pt x="2399234" y="1521328"/>
                  <a:pt x="2418883" y="1735668"/>
                </a:cubicBezTo>
                <a:cubicBezTo>
                  <a:pt x="2216579" y="1779114"/>
                  <a:pt x="2103408" y="1690147"/>
                  <a:pt x="1983484" y="1735668"/>
                </a:cubicBezTo>
                <a:cubicBezTo>
                  <a:pt x="1863560" y="1781189"/>
                  <a:pt x="1723966" y="1715145"/>
                  <a:pt x="1475519" y="1735668"/>
                </a:cubicBezTo>
                <a:cubicBezTo>
                  <a:pt x="1227072" y="1756191"/>
                  <a:pt x="1082166" y="1717525"/>
                  <a:pt x="967553" y="1735668"/>
                </a:cubicBezTo>
                <a:cubicBezTo>
                  <a:pt x="852940" y="1753811"/>
                  <a:pt x="703389" y="1709593"/>
                  <a:pt x="507965" y="1735668"/>
                </a:cubicBezTo>
                <a:cubicBezTo>
                  <a:pt x="312541" y="1761743"/>
                  <a:pt x="138394" y="1713699"/>
                  <a:pt x="0" y="1735668"/>
                </a:cubicBezTo>
                <a:cubicBezTo>
                  <a:pt x="-30410" y="1468087"/>
                  <a:pt x="627" y="1346334"/>
                  <a:pt x="0" y="1174469"/>
                </a:cubicBezTo>
                <a:cubicBezTo>
                  <a:pt x="-627" y="1002604"/>
                  <a:pt x="22107" y="852698"/>
                  <a:pt x="0" y="578556"/>
                </a:cubicBezTo>
                <a:cubicBezTo>
                  <a:pt x="-22107" y="304414"/>
                  <a:pt x="64535" y="180008"/>
                  <a:pt x="0" y="0"/>
                </a:cubicBezTo>
                <a:close/>
              </a:path>
            </a:pathLst>
          </a:custGeom>
          <a:solidFill>
            <a:schemeClr val="bg2"/>
          </a:solidFill>
          <a:ln>
            <a:solidFill>
              <a:schemeClr val="tx1"/>
            </a:solidFill>
            <a:extLst>
              <a:ext uri="{C807C97D-BFC1-408E-A445-0C87EB9F89A2}">
                <ask:lineSketchStyleProps xmlns:ask="http://schemas.microsoft.com/office/drawing/2018/sketchyshapes" sd="787529607">
                  <a:prstGeom prst="rect">
                    <a:avLst/>
                  </a:prstGeom>
                  <ask:type>
                    <ask:lineSketchScribble/>
                  </ask:type>
                </ask:lineSketchStyleProps>
              </a:ext>
            </a:extLst>
          </a:ln>
        </p:spPr>
        <p:txBody>
          <a:bodyPr wrap="square">
            <a:spAutoFit/>
          </a:bodyPr>
          <a:lstStyle/>
          <a:p>
            <a:pPr marL="0" marR="0" lvl="0" indent="0" algn="ctr" defTabSz="914400" rtl="0" eaLnBrk="1" fontAlgn="auto" latinLnBrk="0" hangingPunct="1">
              <a:lnSpc>
                <a:spcPct val="107000"/>
              </a:lnSpc>
              <a:spcBef>
                <a:spcPts val="400"/>
              </a:spcBef>
              <a:spcAft>
                <a:spcPts val="20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Lato Long"/>
                <a:ea typeface="+mn-ea"/>
                <a:cs typeface="+mn-cs"/>
              </a:rPr>
              <a:t>Human ear </a:t>
            </a:r>
            <a:endParaRPr kumimoji="0" lang="en-US" sz="1200" b="0" i="0" u="none" strike="noStrike" kern="1200" cap="none" spc="0" normalizeH="0" baseline="0" noProof="0" dirty="0">
              <a:ln>
                <a:noFill/>
              </a:ln>
              <a:solidFill>
                <a:prstClr val="black"/>
              </a:solidFill>
              <a:effectLst/>
              <a:uLnTx/>
              <a:uFillTx/>
              <a:latin typeface="Lato Long"/>
              <a:ea typeface="+mn-ea"/>
              <a:cs typeface="+mn-cs"/>
            </a:endParaRPr>
          </a:p>
          <a:p>
            <a:pPr marL="171450" marR="0" lvl="0" indent="-171450" algn="l" defTabSz="914400" rtl="0" eaLnBrk="1" fontAlgn="auto" latinLnBrk="0" hangingPunct="1">
              <a:lnSpc>
                <a:spcPct val="107000"/>
              </a:lnSpc>
              <a:spcBef>
                <a:spcPts val="400"/>
              </a:spcBef>
              <a:spcAft>
                <a:spcPts val="20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Lato Long"/>
                <a:ea typeface="+mn-ea"/>
                <a:cs typeface="+mn-cs"/>
              </a:rPr>
              <a:t>Using the human ear and brain is an effective form of understanding customer feedback because it allows for nuanced interpretation and empathy that automated systems may miss..</a:t>
            </a:r>
            <a:endPar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endParaRPr>
          </a:p>
        </p:txBody>
      </p:sp>
      <p:sp>
        <p:nvSpPr>
          <p:cNvPr id="3" name="Heptagon 2">
            <a:extLst>
              <a:ext uri="{FF2B5EF4-FFF2-40B4-BE49-F238E27FC236}">
                <a16:creationId xmlns:a16="http://schemas.microsoft.com/office/drawing/2014/main" id="{988F7B1A-D769-277F-BD7B-C5951702A90C}"/>
              </a:ext>
            </a:extLst>
          </p:cNvPr>
          <p:cNvSpPr/>
          <p:nvPr/>
        </p:nvSpPr>
        <p:spPr>
          <a:xfrm>
            <a:off x="1978553" y="2193035"/>
            <a:ext cx="478465" cy="446568"/>
          </a:xfrm>
          <a:prstGeom prst="heptagon">
            <a:avLst/>
          </a:prstGeom>
          <a:solidFill>
            <a:schemeClr val="tx1">
              <a:lumMod val="50000"/>
              <a:lumOff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Lato Long"/>
                <a:ea typeface="+mn-ea"/>
                <a:cs typeface="+mn-cs"/>
              </a:rPr>
              <a:t>9</a:t>
            </a:r>
          </a:p>
        </p:txBody>
      </p:sp>
      <p:sp>
        <p:nvSpPr>
          <p:cNvPr id="4" name="TextBox 3">
            <a:extLst>
              <a:ext uri="{FF2B5EF4-FFF2-40B4-BE49-F238E27FC236}">
                <a16:creationId xmlns:a16="http://schemas.microsoft.com/office/drawing/2014/main" id="{4FFB2ACF-BCA7-11AF-13BF-169F3F0C5664}"/>
              </a:ext>
            </a:extLst>
          </p:cNvPr>
          <p:cNvSpPr txBox="1"/>
          <p:nvPr/>
        </p:nvSpPr>
        <p:spPr>
          <a:xfrm>
            <a:off x="5654395" y="2864530"/>
            <a:ext cx="2418883" cy="1340432"/>
          </a:xfrm>
          <a:custGeom>
            <a:avLst/>
            <a:gdLst>
              <a:gd name="connsiteX0" fmla="*/ 0 w 2418883"/>
              <a:gd name="connsiteY0" fmla="*/ 0 h 1340432"/>
              <a:gd name="connsiteX1" fmla="*/ 532154 w 2418883"/>
              <a:gd name="connsiteY1" fmla="*/ 0 h 1340432"/>
              <a:gd name="connsiteX2" fmla="*/ 943364 w 2418883"/>
              <a:gd name="connsiteY2" fmla="*/ 0 h 1340432"/>
              <a:gd name="connsiteX3" fmla="*/ 1402952 w 2418883"/>
              <a:gd name="connsiteY3" fmla="*/ 0 h 1340432"/>
              <a:gd name="connsiteX4" fmla="*/ 1910918 w 2418883"/>
              <a:gd name="connsiteY4" fmla="*/ 0 h 1340432"/>
              <a:gd name="connsiteX5" fmla="*/ 2418883 w 2418883"/>
              <a:gd name="connsiteY5" fmla="*/ 0 h 1340432"/>
              <a:gd name="connsiteX6" fmla="*/ 2418883 w 2418883"/>
              <a:gd name="connsiteY6" fmla="*/ 446811 h 1340432"/>
              <a:gd name="connsiteX7" fmla="*/ 2418883 w 2418883"/>
              <a:gd name="connsiteY7" fmla="*/ 920430 h 1340432"/>
              <a:gd name="connsiteX8" fmla="*/ 2418883 w 2418883"/>
              <a:gd name="connsiteY8" fmla="*/ 1340432 h 1340432"/>
              <a:gd name="connsiteX9" fmla="*/ 1886729 w 2418883"/>
              <a:gd name="connsiteY9" fmla="*/ 1340432 h 1340432"/>
              <a:gd name="connsiteX10" fmla="*/ 1451330 w 2418883"/>
              <a:gd name="connsiteY10" fmla="*/ 1340432 h 1340432"/>
              <a:gd name="connsiteX11" fmla="*/ 1040120 w 2418883"/>
              <a:gd name="connsiteY11" fmla="*/ 1340432 h 1340432"/>
              <a:gd name="connsiteX12" fmla="*/ 604721 w 2418883"/>
              <a:gd name="connsiteY12" fmla="*/ 1340432 h 1340432"/>
              <a:gd name="connsiteX13" fmla="*/ 0 w 2418883"/>
              <a:gd name="connsiteY13" fmla="*/ 1340432 h 1340432"/>
              <a:gd name="connsiteX14" fmla="*/ 0 w 2418883"/>
              <a:gd name="connsiteY14" fmla="*/ 866813 h 1340432"/>
              <a:gd name="connsiteX15" fmla="*/ 0 w 2418883"/>
              <a:gd name="connsiteY15" fmla="*/ 460215 h 1340432"/>
              <a:gd name="connsiteX16" fmla="*/ 0 w 2418883"/>
              <a:gd name="connsiteY16" fmla="*/ 0 h 1340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18883" h="1340432" fill="none" extrusionOk="0">
                <a:moveTo>
                  <a:pt x="0" y="0"/>
                </a:moveTo>
                <a:cubicBezTo>
                  <a:pt x="167616" y="-55182"/>
                  <a:pt x="328569" y="38999"/>
                  <a:pt x="532154" y="0"/>
                </a:cubicBezTo>
                <a:cubicBezTo>
                  <a:pt x="735739" y="-38999"/>
                  <a:pt x="799756" y="24860"/>
                  <a:pt x="943364" y="0"/>
                </a:cubicBezTo>
                <a:cubicBezTo>
                  <a:pt x="1086972" y="-24860"/>
                  <a:pt x="1225750" y="20998"/>
                  <a:pt x="1402952" y="0"/>
                </a:cubicBezTo>
                <a:cubicBezTo>
                  <a:pt x="1580154" y="-20998"/>
                  <a:pt x="1726064" y="31313"/>
                  <a:pt x="1910918" y="0"/>
                </a:cubicBezTo>
                <a:cubicBezTo>
                  <a:pt x="2095772" y="-31313"/>
                  <a:pt x="2229189" y="51817"/>
                  <a:pt x="2418883" y="0"/>
                </a:cubicBezTo>
                <a:cubicBezTo>
                  <a:pt x="2471898" y="172676"/>
                  <a:pt x="2368536" y="319047"/>
                  <a:pt x="2418883" y="446811"/>
                </a:cubicBezTo>
                <a:cubicBezTo>
                  <a:pt x="2469230" y="574575"/>
                  <a:pt x="2384841" y="787853"/>
                  <a:pt x="2418883" y="920430"/>
                </a:cubicBezTo>
                <a:cubicBezTo>
                  <a:pt x="2452925" y="1053007"/>
                  <a:pt x="2395076" y="1253553"/>
                  <a:pt x="2418883" y="1340432"/>
                </a:cubicBezTo>
                <a:cubicBezTo>
                  <a:pt x="2158874" y="1383362"/>
                  <a:pt x="2054495" y="1295580"/>
                  <a:pt x="1886729" y="1340432"/>
                </a:cubicBezTo>
                <a:cubicBezTo>
                  <a:pt x="1718963" y="1385284"/>
                  <a:pt x="1651153" y="1318854"/>
                  <a:pt x="1451330" y="1340432"/>
                </a:cubicBezTo>
                <a:cubicBezTo>
                  <a:pt x="1251507" y="1362010"/>
                  <a:pt x="1131619" y="1338203"/>
                  <a:pt x="1040120" y="1340432"/>
                </a:cubicBezTo>
                <a:cubicBezTo>
                  <a:pt x="948621" y="1342661"/>
                  <a:pt x="722199" y="1336798"/>
                  <a:pt x="604721" y="1340432"/>
                </a:cubicBezTo>
                <a:cubicBezTo>
                  <a:pt x="487243" y="1344066"/>
                  <a:pt x="258553" y="1329702"/>
                  <a:pt x="0" y="1340432"/>
                </a:cubicBezTo>
                <a:cubicBezTo>
                  <a:pt x="-38372" y="1129148"/>
                  <a:pt x="48640" y="1097853"/>
                  <a:pt x="0" y="866813"/>
                </a:cubicBezTo>
                <a:cubicBezTo>
                  <a:pt x="-48640" y="635773"/>
                  <a:pt x="25605" y="552450"/>
                  <a:pt x="0" y="460215"/>
                </a:cubicBezTo>
                <a:cubicBezTo>
                  <a:pt x="-25605" y="367980"/>
                  <a:pt x="26168" y="132431"/>
                  <a:pt x="0" y="0"/>
                </a:cubicBezTo>
                <a:close/>
              </a:path>
              <a:path w="2418883" h="1340432" stroke="0" extrusionOk="0">
                <a:moveTo>
                  <a:pt x="0" y="0"/>
                </a:moveTo>
                <a:cubicBezTo>
                  <a:pt x="195040" y="-49836"/>
                  <a:pt x="292397" y="16014"/>
                  <a:pt x="435399" y="0"/>
                </a:cubicBezTo>
                <a:cubicBezTo>
                  <a:pt x="578401" y="-16014"/>
                  <a:pt x="743083" y="3522"/>
                  <a:pt x="870798" y="0"/>
                </a:cubicBezTo>
                <a:cubicBezTo>
                  <a:pt x="998513" y="-3522"/>
                  <a:pt x="1138762" y="5052"/>
                  <a:pt x="1330386" y="0"/>
                </a:cubicBezTo>
                <a:cubicBezTo>
                  <a:pt x="1522010" y="-5052"/>
                  <a:pt x="1629900" y="17960"/>
                  <a:pt x="1862540" y="0"/>
                </a:cubicBezTo>
                <a:cubicBezTo>
                  <a:pt x="2095180" y="-17960"/>
                  <a:pt x="2277904" y="26548"/>
                  <a:pt x="2418883" y="0"/>
                </a:cubicBezTo>
                <a:cubicBezTo>
                  <a:pt x="2420766" y="96582"/>
                  <a:pt x="2399451" y="256504"/>
                  <a:pt x="2418883" y="406598"/>
                </a:cubicBezTo>
                <a:cubicBezTo>
                  <a:pt x="2438315" y="556692"/>
                  <a:pt x="2391705" y="670810"/>
                  <a:pt x="2418883" y="866813"/>
                </a:cubicBezTo>
                <a:cubicBezTo>
                  <a:pt x="2446061" y="1062816"/>
                  <a:pt x="2408446" y="1195274"/>
                  <a:pt x="2418883" y="1340432"/>
                </a:cubicBezTo>
                <a:cubicBezTo>
                  <a:pt x="2216579" y="1383878"/>
                  <a:pt x="2103408" y="1294911"/>
                  <a:pt x="1983484" y="1340432"/>
                </a:cubicBezTo>
                <a:cubicBezTo>
                  <a:pt x="1863560" y="1385953"/>
                  <a:pt x="1723966" y="1319909"/>
                  <a:pt x="1475519" y="1340432"/>
                </a:cubicBezTo>
                <a:cubicBezTo>
                  <a:pt x="1227072" y="1360955"/>
                  <a:pt x="1082166" y="1322289"/>
                  <a:pt x="967553" y="1340432"/>
                </a:cubicBezTo>
                <a:cubicBezTo>
                  <a:pt x="852940" y="1358575"/>
                  <a:pt x="703389" y="1314357"/>
                  <a:pt x="507965" y="1340432"/>
                </a:cubicBezTo>
                <a:cubicBezTo>
                  <a:pt x="312541" y="1366507"/>
                  <a:pt x="138394" y="1318463"/>
                  <a:pt x="0" y="1340432"/>
                </a:cubicBezTo>
                <a:cubicBezTo>
                  <a:pt x="-19177" y="1179575"/>
                  <a:pt x="25143" y="1007916"/>
                  <a:pt x="0" y="907026"/>
                </a:cubicBezTo>
                <a:cubicBezTo>
                  <a:pt x="-25143" y="806136"/>
                  <a:pt x="20935" y="584165"/>
                  <a:pt x="0" y="446811"/>
                </a:cubicBezTo>
                <a:cubicBezTo>
                  <a:pt x="-20935" y="309458"/>
                  <a:pt x="48747" y="211938"/>
                  <a:pt x="0" y="0"/>
                </a:cubicBezTo>
                <a:close/>
              </a:path>
            </a:pathLst>
          </a:custGeom>
          <a:solidFill>
            <a:schemeClr val="bg2"/>
          </a:solidFill>
          <a:ln>
            <a:solidFill>
              <a:schemeClr val="tx1"/>
            </a:solidFill>
            <a:extLst>
              <a:ext uri="{C807C97D-BFC1-408E-A445-0C87EB9F89A2}">
                <ask:lineSketchStyleProps xmlns:ask="http://schemas.microsoft.com/office/drawing/2018/sketchyshapes" sd="787529607">
                  <a:prstGeom prst="rect">
                    <a:avLst/>
                  </a:prstGeom>
                  <ask:type>
                    <ask:lineSketchScribble/>
                  </ask:type>
                </ask:lineSketchStyleProps>
              </a:ext>
            </a:extLst>
          </a:ln>
        </p:spPr>
        <p:txBody>
          <a:bodyPr wrap="square">
            <a:spAutoFit/>
          </a:bodyPr>
          <a:lstStyle/>
          <a:p>
            <a:pPr marL="0" marR="0" lvl="0" indent="0" algn="ctr" defTabSz="914400" rtl="0" eaLnBrk="1" fontAlgn="auto" latinLnBrk="0" hangingPunct="1">
              <a:lnSpc>
                <a:spcPct val="107000"/>
              </a:lnSpc>
              <a:spcBef>
                <a:spcPts val="400"/>
              </a:spcBef>
              <a:spcAft>
                <a:spcPts val="20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Lato Long"/>
                <a:ea typeface="+mn-ea"/>
                <a:cs typeface="+mn-cs"/>
              </a:rPr>
              <a:t>The brain </a:t>
            </a:r>
            <a:endParaRPr kumimoji="0" lang="en-US" sz="1200" b="0" i="0" u="none" strike="noStrike" kern="1200" cap="none" spc="0" normalizeH="0" baseline="0" noProof="0" dirty="0">
              <a:ln>
                <a:noFill/>
              </a:ln>
              <a:solidFill>
                <a:prstClr val="black"/>
              </a:solidFill>
              <a:effectLst/>
              <a:uLnTx/>
              <a:uFillTx/>
              <a:latin typeface="Lato Long"/>
              <a:ea typeface="+mn-ea"/>
              <a:cs typeface="+mn-cs"/>
            </a:endParaRPr>
          </a:p>
          <a:p>
            <a:pPr marL="171450" marR="0" lvl="0" indent="-171450" algn="l" defTabSz="914400" rtl="0" eaLnBrk="1" fontAlgn="auto" latinLnBrk="0" hangingPunct="1">
              <a:lnSpc>
                <a:spcPct val="107000"/>
              </a:lnSpc>
              <a:spcBef>
                <a:spcPts val="400"/>
              </a:spcBef>
              <a:spcAft>
                <a:spcPts val="20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Lato Long"/>
                <a:ea typeface="+mn-ea"/>
                <a:cs typeface="+mn-cs"/>
              </a:rPr>
              <a:t>Ultimately, the human ear and brain integrate cognitive and emotional intelligence, leading to richer insights and more effective solutions.</a:t>
            </a:r>
            <a:endPar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endParaRPr>
          </a:p>
        </p:txBody>
      </p:sp>
      <p:sp>
        <p:nvSpPr>
          <p:cNvPr id="5" name="Heptagon 4">
            <a:extLst>
              <a:ext uri="{FF2B5EF4-FFF2-40B4-BE49-F238E27FC236}">
                <a16:creationId xmlns:a16="http://schemas.microsoft.com/office/drawing/2014/main" id="{699F2E44-F6DC-E5F4-A171-C32D005514DC}"/>
              </a:ext>
            </a:extLst>
          </p:cNvPr>
          <p:cNvSpPr/>
          <p:nvPr/>
        </p:nvSpPr>
        <p:spPr>
          <a:xfrm>
            <a:off x="5415162" y="2601443"/>
            <a:ext cx="478465" cy="446568"/>
          </a:xfrm>
          <a:prstGeom prst="heptagon">
            <a:avLst/>
          </a:prstGeom>
          <a:solidFill>
            <a:schemeClr val="tx1">
              <a:lumMod val="50000"/>
              <a:lumOff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Lato Long"/>
                <a:ea typeface="+mn-ea"/>
                <a:cs typeface="+mn-cs"/>
              </a:rPr>
              <a:t>10</a:t>
            </a:r>
          </a:p>
        </p:txBody>
      </p:sp>
      <p:sp>
        <p:nvSpPr>
          <p:cNvPr id="6" name="TextBox 5">
            <a:extLst>
              <a:ext uri="{FF2B5EF4-FFF2-40B4-BE49-F238E27FC236}">
                <a16:creationId xmlns:a16="http://schemas.microsoft.com/office/drawing/2014/main" id="{49BDD339-4F27-AD8B-3A5F-FD8C792E363B}"/>
              </a:ext>
            </a:extLst>
          </p:cNvPr>
          <p:cNvSpPr txBox="1"/>
          <p:nvPr/>
        </p:nvSpPr>
        <p:spPr>
          <a:xfrm>
            <a:off x="1335262" y="4340634"/>
            <a:ext cx="7570382" cy="473015"/>
          </a:xfrm>
          <a:solidFill>
            <a:schemeClr val="bg2"/>
          </a:solidFill>
          <a:ln>
            <a:solidFill>
              <a:schemeClr val="tx1"/>
            </a:solidFill>
          </a:ln>
        </p:spPr>
        <p:txBody>
          <a:bodyPr wrap="square">
            <a:spAutoFit/>
          </a:bodyPr>
          <a:lstStyle>
            <a:defPPr>
              <a:defRPr lang="en-US"/>
            </a:defPPr>
            <a:lvl1pPr marR="0" algn="ctr">
              <a:lnSpc>
                <a:spcPct val="107000"/>
              </a:lnSpc>
              <a:spcBef>
                <a:spcPts val="400"/>
              </a:spcBef>
              <a:spcAft>
                <a:spcPts val="200"/>
              </a:spcAft>
              <a:defRPr sz="1200" b="1"/>
            </a:lvl1pPr>
          </a:lstStyle>
          <a:p>
            <a:pPr marL="0" marR="0" lvl="0" indent="0" algn="ctr" defTabSz="914400" rtl="0" eaLnBrk="1" fontAlgn="auto" latinLnBrk="0" hangingPunct="1">
              <a:lnSpc>
                <a:spcPct val="107000"/>
              </a:lnSpc>
              <a:spcBef>
                <a:spcPts val="400"/>
              </a:spcBef>
              <a:spcAft>
                <a:spcPts val="20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Lato Long"/>
                <a:ea typeface="+mn-ea"/>
                <a:cs typeface="+mn-cs"/>
              </a:rPr>
              <a:t>Moreover, humans can adapt their responses in real-time, ask follow-up questions for clarification, and provide immediate support and resolution.</a:t>
            </a:r>
          </a:p>
        </p:txBody>
      </p:sp>
      <p:sp>
        <p:nvSpPr>
          <p:cNvPr id="7" name="TextBox 6">
            <a:extLst>
              <a:ext uri="{FF2B5EF4-FFF2-40B4-BE49-F238E27FC236}">
                <a16:creationId xmlns:a16="http://schemas.microsoft.com/office/drawing/2014/main" id="{BFB5410F-A551-ECF8-A9E1-3E9649B6C8C5}"/>
              </a:ext>
            </a:extLst>
          </p:cNvPr>
          <p:cNvSpPr txBox="1"/>
          <p:nvPr/>
        </p:nvSpPr>
        <p:spPr>
          <a:xfrm>
            <a:off x="9108593" y="2864530"/>
            <a:ext cx="2418883" cy="1933286"/>
          </a:xfrm>
          <a:custGeom>
            <a:avLst/>
            <a:gdLst>
              <a:gd name="connsiteX0" fmla="*/ 0 w 2418883"/>
              <a:gd name="connsiteY0" fmla="*/ 0 h 1933286"/>
              <a:gd name="connsiteX1" fmla="*/ 532154 w 2418883"/>
              <a:gd name="connsiteY1" fmla="*/ 0 h 1933286"/>
              <a:gd name="connsiteX2" fmla="*/ 1040120 w 2418883"/>
              <a:gd name="connsiteY2" fmla="*/ 0 h 1933286"/>
              <a:gd name="connsiteX3" fmla="*/ 1523896 w 2418883"/>
              <a:gd name="connsiteY3" fmla="*/ 0 h 1933286"/>
              <a:gd name="connsiteX4" fmla="*/ 2418883 w 2418883"/>
              <a:gd name="connsiteY4" fmla="*/ 0 h 1933286"/>
              <a:gd name="connsiteX5" fmla="*/ 2418883 w 2418883"/>
              <a:gd name="connsiteY5" fmla="*/ 502654 h 1933286"/>
              <a:gd name="connsiteX6" fmla="*/ 2418883 w 2418883"/>
              <a:gd name="connsiteY6" fmla="*/ 985976 h 1933286"/>
              <a:gd name="connsiteX7" fmla="*/ 2418883 w 2418883"/>
              <a:gd name="connsiteY7" fmla="*/ 1507963 h 1933286"/>
              <a:gd name="connsiteX8" fmla="*/ 2418883 w 2418883"/>
              <a:gd name="connsiteY8" fmla="*/ 1933286 h 1933286"/>
              <a:gd name="connsiteX9" fmla="*/ 1959295 w 2418883"/>
              <a:gd name="connsiteY9" fmla="*/ 1933286 h 1933286"/>
              <a:gd name="connsiteX10" fmla="*/ 1523896 w 2418883"/>
              <a:gd name="connsiteY10" fmla="*/ 1933286 h 1933286"/>
              <a:gd name="connsiteX11" fmla="*/ 1064309 w 2418883"/>
              <a:gd name="connsiteY11" fmla="*/ 1933286 h 1933286"/>
              <a:gd name="connsiteX12" fmla="*/ 532154 w 2418883"/>
              <a:gd name="connsiteY12" fmla="*/ 1933286 h 1933286"/>
              <a:gd name="connsiteX13" fmla="*/ 0 w 2418883"/>
              <a:gd name="connsiteY13" fmla="*/ 1933286 h 1933286"/>
              <a:gd name="connsiteX14" fmla="*/ 0 w 2418883"/>
              <a:gd name="connsiteY14" fmla="*/ 1507963 h 1933286"/>
              <a:gd name="connsiteX15" fmla="*/ 0 w 2418883"/>
              <a:gd name="connsiteY15" fmla="*/ 1005309 h 1933286"/>
              <a:gd name="connsiteX16" fmla="*/ 0 w 2418883"/>
              <a:gd name="connsiteY16" fmla="*/ 579986 h 1933286"/>
              <a:gd name="connsiteX17" fmla="*/ 0 w 2418883"/>
              <a:gd name="connsiteY17" fmla="*/ 0 h 193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418883" h="1933286" fill="none" extrusionOk="0">
                <a:moveTo>
                  <a:pt x="0" y="0"/>
                </a:moveTo>
                <a:cubicBezTo>
                  <a:pt x="264439" y="-54896"/>
                  <a:pt x="274411" y="56985"/>
                  <a:pt x="532154" y="0"/>
                </a:cubicBezTo>
                <a:cubicBezTo>
                  <a:pt x="789897" y="-56985"/>
                  <a:pt x="855266" y="31313"/>
                  <a:pt x="1040120" y="0"/>
                </a:cubicBezTo>
                <a:cubicBezTo>
                  <a:pt x="1224974" y="-31313"/>
                  <a:pt x="1390059" y="41721"/>
                  <a:pt x="1523896" y="0"/>
                </a:cubicBezTo>
                <a:cubicBezTo>
                  <a:pt x="1657733" y="-41721"/>
                  <a:pt x="2127106" y="24525"/>
                  <a:pt x="2418883" y="0"/>
                </a:cubicBezTo>
                <a:cubicBezTo>
                  <a:pt x="2429366" y="105425"/>
                  <a:pt x="2371197" y="317711"/>
                  <a:pt x="2418883" y="502654"/>
                </a:cubicBezTo>
                <a:cubicBezTo>
                  <a:pt x="2466569" y="687597"/>
                  <a:pt x="2367737" y="782338"/>
                  <a:pt x="2418883" y="985976"/>
                </a:cubicBezTo>
                <a:cubicBezTo>
                  <a:pt x="2470029" y="1189614"/>
                  <a:pt x="2396748" y="1298867"/>
                  <a:pt x="2418883" y="1507963"/>
                </a:cubicBezTo>
                <a:cubicBezTo>
                  <a:pt x="2441018" y="1717059"/>
                  <a:pt x="2377630" y="1770861"/>
                  <a:pt x="2418883" y="1933286"/>
                </a:cubicBezTo>
                <a:cubicBezTo>
                  <a:pt x="2242139" y="1986668"/>
                  <a:pt x="2082156" y="1885934"/>
                  <a:pt x="1959295" y="1933286"/>
                </a:cubicBezTo>
                <a:cubicBezTo>
                  <a:pt x="1836434" y="1980638"/>
                  <a:pt x="1641374" y="1929652"/>
                  <a:pt x="1523896" y="1933286"/>
                </a:cubicBezTo>
                <a:cubicBezTo>
                  <a:pt x="1406418" y="1936920"/>
                  <a:pt x="1257084" y="1932695"/>
                  <a:pt x="1064309" y="1933286"/>
                </a:cubicBezTo>
                <a:cubicBezTo>
                  <a:pt x="871534" y="1933877"/>
                  <a:pt x="661345" y="1870904"/>
                  <a:pt x="532154" y="1933286"/>
                </a:cubicBezTo>
                <a:cubicBezTo>
                  <a:pt x="402964" y="1995668"/>
                  <a:pt x="245754" y="1902265"/>
                  <a:pt x="0" y="1933286"/>
                </a:cubicBezTo>
                <a:cubicBezTo>
                  <a:pt x="-33489" y="1731059"/>
                  <a:pt x="48432" y="1643293"/>
                  <a:pt x="0" y="1507963"/>
                </a:cubicBezTo>
                <a:cubicBezTo>
                  <a:pt x="-48432" y="1372633"/>
                  <a:pt x="39650" y="1165045"/>
                  <a:pt x="0" y="1005309"/>
                </a:cubicBezTo>
                <a:cubicBezTo>
                  <a:pt x="-39650" y="845573"/>
                  <a:pt x="9667" y="774754"/>
                  <a:pt x="0" y="579986"/>
                </a:cubicBezTo>
                <a:cubicBezTo>
                  <a:pt x="-9667" y="385218"/>
                  <a:pt x="64" y="260140"/>
                  <a:pt x="0" y="0"/>
                </a:cubicBezTo>
                <a:close/>
              </a:path>
              <a:path w="2418883" h="1933286" stroke="0" extrusionOk="0">
                <a:moveTo>
                  <a:pt x="0" y="0"/>
                </a:moveTo>
                <a:cubicBezTo>
                  <a:pt x="195040" y="-49836"/>
                  <a:pt x="292397" y="16014"/>
                  <a:pt x="435399" y="0"/>
                </a:cubicBezTo>
                <a:cubicBezTo>
                  <a:pt x="578401" y="-16014"/>
                  <a:pt x="743083" y="3522"/>
                  <a:pt x="870798" y="0"/>
                </a:cubicBezTo>
                <a:cubicBezTo>
                  <a:pt x="998513" y="-3522"/>
                  <a:pt x="1138762" y="5052"/>
                  <a:pt x="1330386" y="0"/>
                </a:cubicBezTo>
                <a:cubicBezTo>
                  <a:pt x="1522010" y="-5052"/>
                  <a:pt x="1629900" y="17960"/>
                  <a:pt x="1862540" y="0"/>
                </a:cubicBezTo>
                <a:cubicBezTo>
                  <a:pt x="2095180" y="-17960"/>
                  <a:pt x="2277904" y="26548"/>
                  <a:pt x="2418883" y="0"/>
                </a:cubicBezTo>
                <a:cubicBezTo>
                  <a:pt x="2463866" y="193018"/>
                  <a:pt x="2396953" y="317790"/>
                  <a:pt x="2418883" y="425323"/>
                </a:cubicBezTo>
                <a:cubicBezTo>
                  <a:pt x="2440813" y="532856"/>
                  <a:pt x="2397430" y="678035"/>
                  <a:pt x="2418883" y="927977"/>
                </a:cubicBezTo>
                <a:cubicBezTo>
                  <a:pt x="2440336" y="1177919"/>
                  <a:pt x="2406901" y="1288085"/>
                  <a:pt x="2418883" y="1449965"/>
                </a:cubicBezTo>
                <a:cubicBezTo>
                  <a:pt x="2430865" y="1611845"/>
                  <a:pt x="2403734" y="1797819"/>
                  <a:pt x="2418883" y="1933286"/>
                </a:cubicBezTo>
                <a:cubicBezTo>
                  <a:pt x="2272718" y="1965053"/>
                  <a:pt x="2152429" y="1885596"/>
                  <a:pt x="1935106" y="1933286"/>
                </a:cubicBezTo>
                <a:cubicBezTo>
                  <a:pt x="1717783" y="1980976"/>
                  <a:pt x="1534689" y="1912806"/>
                  <a:pt x="1427141" y="1933286"/>
                </a:cubicBezTo>
                <a:cubicBezTo>
                  <a:pt x="1319593" y="1953766"/>
                  <a:pt x="1162977" y="1907211"/>
                  <a:pt x="967553" y="1933286"/>
                </a:cubicBezTo>
                <a:cubicBezTo>
                  <a:pt x="772129" y="1959361"/>
                  <a:pt x="665501" y="1924093"/>
                  <a:pt x="556343" y="1933286"/>
                </a:cubicBezTo>
                <a:cubicBezTo>
                  <a:pt x="447185" y="1942479"/>
                  <a:pt x="269800" y="1867241"/>
                  <a:pt x="0" y="1933286"/>
                </a:cubicBezTo>
                <a:cubicBezTo>
                  <a:pt x="-59857" y="1800196"/>
                  <a:pt x="35997" y="1607589"/>
                  <a:pt x="0" y="1411299"/>
                </a:cubicBezTo>
                <a:cubicBezTo>
                  <a:pt x="-35997" y="1215009"/>
                  <a:pt x="48570" y="1113937"/>
                  <a:pt x="0" y="966643"/>
                </a:cubicBezTo>
                <a:cubicBezTo>
                  <a:pt x="-48570" y="819349"/>
                  <a:pt x="60911" y="568901"/>
                  <a:pt x="0" y="444656"/>
                </a:cubicBezTo>
                <a:cubicBezTo>
                  <a:pt x="-60911" y="320411"/>
                  <a:pt x="11133" y="195209"/>
                  <a:pt x="0" y="0"/>
                </a:cubicBezTo>
                <a:close/>
              </a:path>
            </a:pathLst>
          </a:custGeom>
          <a:solidFill>
            <a:schemeClr val="bg2"/>
          </a:solidFill>
          <a:ln>
            <a:solidFill>
              <a:schemeClr val="tx1"/>
            </a:solidFill>
            <a:extLst>
              <a:ext uri="{C807C97D-BFC1-408E-A445-0C87EB9F89A2}">
                <ask:lineSketchStyleProps xmlns:ask="http://schemas.microsoft.com/office/drawing/2018/sketchyshapes" sd="787529607">
                  <a:prstGeom prst="rect">
                    <a:avLst/>
                  </a:prstGeom>
                  <ask:type>
                    <ask:lineSketchScribble/>
                  </ask:type>
                </ask:lineSketchStyleProps>
              </a:ext>
            </a:extLst>
          </a:ln>
        </p:spPr>
        <p:txBody>
          <a:bodyPr wrap="square">
            <a:spAutoFit/>
          </a:bodyPr>
          <a:lstStyle/>
          <a:p>
            <a:pPr marL="0" marR="0" lvl="0" indent="0" algn="ctr" defTabSz="914400" rtl="0" eaLnBrk="1" fontAlgn="auto" latinLnBrk="0" hangingPunct="1">
              <a:lnSpc>
                <a:spcPct val="107000"/>
              </a:lnSpc>
              <a:spcBef>
                <a:spcPts val="400"/>
              </a:spcBef>
              <a:spcAft>
                <a:spcPts val="20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Lato Long"/>
                <a:ea typeface="+mn-ea"/>
                <a:cs typeface="+mn-cs"/>
              </a:rPr>
              <a:t>The eye</a:t>
            </a:r>
            <a:endParaRPr kumimoji="0" lang="en-US" sz="1200" b="0" i="0" u="none" strike="noStrike" kern="1200" cap="none" spc="0" normalizeH="0" baseline="0" noProof="0" dirty="0">
              <a:ln>
                <a:noFill/>
              </a:ln>
              <a:solidFill>
                <a:prstClr val="black"/>
              </a:solidFill>
              <a:effectLst/>
              <a:uLnTx/>
              <a:uFillTx/>
              <a:latin typeface="Lato Long"/>
              <a:ea typeface="+mn-ea"/>
              <a:cs typeface="+mn-cs"/>
            </a:endParaRPr>
          </a:p>
          <a:p>
            <a:pPr marL="171450" marR="0" lvl="0" indent="-171450" algn="l" defTabSz="914400" rtl="0" eaLnBrk="1" fontAlgn="auto" latinLnBrk="0" hangingPunct="1">
              <a:lnSpc>
                <a:spcPct val="107000"/>
              </a:lnSpc>
              <a:spcBef>
                <a:spcPts val="400"/>
              </a:spcBef>
              <a:spcAft>
                <a:spcPts val="20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Lato Long"/>
                <a:ea typeface="+mn-ea"/>
                <a:cs typeface="+mn-cs"/>
              </a:rPr>
              <a:t>Using the human eye in understanding customer feedback allows for observation of non-verbal cues such as body language and facial expressions, which convey emotions and attitudes. </a:t>
            </a:r>
            <a:endPar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endParaRPr>
          </a:p>
        </p:txBody>
      </p:sp>
      <p:sp>
        <p:nvSpPr>
          <p:cNvPr id="8" name="Heptagon 7">
            <a:extLst>
              <a:ext uri="{FF2B5EF4-FFF2-40B4-BE49-F238E27FC236}">
                <a16:creationId xmlns:a16="http://schemas.microsoft.com/office/drawing/2014/main" id="{AE7B7479-1C9C-F76E-931D-9581C0569CE2}"/>
              </a:ext>
            </a:extLst>
          </p:cNvPr>
          <p:cNvSpPr/>
          <p:nvPr/>
        </p:nvSpPr>
        <p:spPr>
          <a:xfrm>
            <a:off x="8869360" y="2601443"/>
            <a:ext cx="478465" cy="446568"/>
          </a:xfrm>
          <a:prstGeom prst="heptagon">
            <a:avLst/>
          </a:prstGeom>
          <a:solidFill>
            <a:schemeClr val="tx1">
              <a:lumMod val="50000"/>
              <a:lumOff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Lato Long"/>
                <a:ea typeface="+mn-ea"/>
                <a:cs typeface="+mn-cs"/>
              </a:rPr>
              <a:t>10</a:t>
            </a:r>
          </a:p>
        </p:txBody>
      </p:sp>
      <p:sp>
        <p:nvSpPr>
          <p:cNvPr id="9" name="TextBox 8">
            <a:extLst>
              <a:ext uri="{FF2B5EF4-FFF2-40B4-BE49-F238E27FC236}">
                <a16:creationId xmlns:a16="http://schemas.microsoft.com/office/drawing/2014/main" id="{637658E1-867E-C91F-5CA3-6DB36E2C6154}"/>
              </a:ext>
            </a:extLst>
          </p:cNvPr>
          <p:cNvSpPr txBox="1"/>
          <p:nvPr/>
        </p:nvSpPr>
        <p:spPr>
          <a:xfrm>
            <a:off x="0" y="0"/>
            <a:ext cx="7951327"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Module 5  - Identifying Customer Needs.</a:t>
            </a:r>
          </a:p>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Needs assessment tools</a:t>
            </a:r>
            <a:r>
              <a:rPr kumimoji="0" lang="en-GB"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a:t>
            </a:r>
          </a:p>
        </p:txBody>
      </p:sp>
      <p:sp>
        <p:nvSpPr>
          <p:cNvPr id="10" name="TextBox 9">
            <a:extLst>
              <a:ext uri="{FF2B5EF4-FFF2-40B4-BE49-F238E27FC236}">
                <a16:creationId xmlns:a16="http://schemas.microsoft.com/office/drawing/2014/main" id="{E1E0C6F6-AE22-161B-D6E3-E3678071BE27}"/>
              </a:ext>
            </a:extLst>
          </p:cNvPr>
          <p:cNvSpPr txBox="1"/>
          <p:nvPr/>
        </p:nvSpPr>
        <p:spPr>
          <a:xfrm>
            <a:off x="458073" y="1013119"/>
            <a:ext cx="417859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Lato Long"/>
                <a:ea typeface="+mn-ea"/>
                <a:cs typeface="+mn-cs"/>
              </a:rPr>
              <a:t>Last but not the least…..</a:t>
            </a:r>
          </a:p>
        </p:txBody>
      </p:sp>
    </p:spTree>
    <p:extLst>
      <p:ext uri="{BB962C8B-B14F-4D97-AF65-F5344CB8AC3E}">
        <p14:creationId xmlns:p14="http://schemas.microsoft.com/office/powerpoint/2010/main" val="545957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5E6281E-CE9B-4198-E3B3-01B71C91F157}"/>
              </a:ext>
            </a:extLst>
          </p:cNvPr>
          <p:cNvSpPr txBox="1"/>
          <p:nvPr/>
        </p:nvSpPr>
        <p:spPr>
          <a:xfrm>
            <a:off x="0" y="3052968"/>
            <a:ext cx="12192000" cy="538674"/>
          </a:xfrm>
          <a:prstGeom prst="rect">
            <a:avLst/>
          </a:prstGeom>
          <a:noFill/>
        </p:spPr>
        <p:txBody>
          <a:bodyPr wrap="square">
            <a:spAutoFit/>
          </a:bodyPr>
          <a:lstStyle/>
          <a:p>
            <a:pPr marL="0" marR="0" lvl="0" indent="0" algn="ctr" defTabSz="914400" rtl="0" eaLnBrk="1" fontAlgn="auto" latinLnBrk="0" hangingPunct="1">
              <a:lnSpc>
                <a:spcPct val="107000"/>
              </a:lnSpc>
              <a:spcBef>
                <a:spcPts val="800"/>
              </a:spcBef>
              <a:spcAft>
                <a:spcPts val="400"/>
              </a:spcAft>
              <a:buClrTx/>
              <a:buSzTx/>
              <a:buFontTx/>
              <a:buNone/>
              <a:tabLst/>
              <a:defRPr/>
            </a:pPr>
            <a:r>
              <a:rPr kumimoji="0" lang="en-US"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Conclusion </a:t>
            </a:r>
          </a:p>
        </p:txBody>
      </p:sp>
    </p:spTree>
    <p:extLst>
      <p:ext uri="{BB962C8B-B14F-4D97-AF65-F5344CB8AC3E}">
        <p14:creationId xmlns:p14="http://schemas.microsoft.com/office/powerpoint/2010/main" val="2936806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DCDDA4B-4540-5789-705A-C21A2B8484DC}"/>
              </a:ext>
            </a:extLst>
          </p:cNvPr>
          <p:cNvSpPr txBox="1"/>
          <p:nvPr/>
        </p:nvSpPr>
        <p:spPr>
          <a:xfrm>
            <a:off x="1912088" y="2115875"/>
            <a:ext cx="8367823" cy="2411942"/>
          </a:xfrm>
          <a:prstGeom prst="rect">
            <a:avLst/>
          </a:prstGeom>
          <a:noFill/>
        </p:spPr>
        <p:txBody>
          <a:bodyPr wrap="square">
            <a:spAutoFit/>
          </a:bodyPr>
          <a:lstStyle/>
          <a:p>
            <a:pPr marL="0" marR="0" lvl="0" indent="0" algn="l" defTabSz="914400" rtl="0" eaLnBrk="1" fontAlgn="auto" latinLnBrk="0" hangingPunct="1">
              <a:lnSpc>
                <a:spcPct val="107000"/>
              </a:lnSpc>
              <a:spcBef>
                <a:spcPts val="800"/>
              </a:spcBef>
              <a:spcAft>
                <a:spcPts val="400"/>
              </a:spcAft>
              <a:buClrTx/>
              <a:buSzTx/>
              <a:buFontTx/>
              <a:buNone/>
              <a:tabLst/>
              <a:defRPr/>
            </a:pPr>
            <a:r>
              <a:rPr kumimoji="0" lang="en-US" sz="2000" b="1" i="0" u="none" strike="noStrike" kern="100" cap="none" spc="0" normalizeH="0" baseline="0" noProof="0" dirty="0">
                <a:ln>
                  <a:noFill/>
                </a:ln>
                <a:solidFill>
                  <a:srgbClr val="0F4761"/>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Conclusion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AE"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Effectively identifying customer needs requires a combination of asking open-ended questions and active listening. These techniques, when used together, enable sales and marketing professionals to gain a deeper understanding of their customers. By preparing thoroughly, crafting thoughtful questions, and actively listening, professionals can uncover valuable insights that drive customer satisfaction and loyalty.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AE"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Documenting and analysing these insights further ensures that the identified needs are effectively addressed, leading to better customer relationships and business success.</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4" name="TextBox 3">
            <a:extLst>
              <a:ext uri="{FF2B5EF4-FFF2-40B4-BE49-F238E27FC236}">
                <a16:creationId xmlns:a16="http://schemas.microsoft.com/office/drawing/2014/main" id="{7AE9F5E7-9CE2-378D-68F5-FBAC1A9A8227}"/>
              </a:ext>
            </a:extLst>
          </p:cNvPr>
          <p:cNvSpPr txBox="1"/>
          <p:nvPr/>
        </p:nvSpPr>
        <p:spPr>
          <a:xfrm>
            <a:off x="0" y="0"/>
            <a:ext cx="7951327"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Module 5  - Identifying Customer Needs.</a:t>
            </a:r>
          </a:p>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Conclusion</a:t>
            </a:r>
            <a:r>
              <a:rPr kumimoji="0" lang="en-GB"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a:t>
            </a:r>
          </a:p>
        </p:txBody>
      </p:sp>
    </p:spTree>
    <p:extLst>
      <p:ext uri="{BB962C8B-B14F-4D97-AF65-F5344CB8AC3E}">
        <p14:creationId xmlns:p14="http://schemas.microsoft.com/office/powerpoint/2010/main" val="1519052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Freeform 50"/>
          <p:cNvSpPr>
            <a:spLocks/>
          </p:cNvSpPr>
          <p:nvPr/>
        </p:nvSpPr>
        <p:spPr bwMode="auto">
          <a:xfrm>
            <a:off x="6964890" y="0"/>
            <a:ext cx="5227110" cy="2595385"/>
          </a:xfrm>
          <a:custGeom>
            <a:avLst/>
            <a:gdLst>
              <a:gd name="T0" fmla="*/ 719 w 3287"/>
              <a:gd name="T1" fmla="*/ 0 h 1633"/>
              <a:gd name="T2" fmla="*/ 3287 w 3287"/>
              <a:gd name="T3" fmla="*/ 0 h 1633"/>
              <a:gd name="T4" fmla="*/ 3287 w 3287"/>
              <a:gd name="T5" fmla="*/ 0 h 1633"/>
              <a:gd name="T6" fmla="*/ 394 w 3287"/>
              <a:gd name="T7" fmla="*/ 1633 h 1633"/>
              <a:gd name="T8" fmla="*/ 334 w 3287"/>
              <a:gd name="T9" fmla="*/ 1538 h 1633"/>
              <a:gd name="T10" fmla="*/ 262 w 3287"/>
              <a:gd name="T11" fmla="*/ 1450 h 1633"/>
              <a:gd name="T12" fmla="*/ 183 w 3287"/>
              <a:gd name="T13" fmla="*/ 1369 h 1633"/>
              <a:gd name="T14" fmla="*/ 95 w 3287"/>
              <a:gd name="T15" fmla="*/ 1297 h 1633"/>
              <a:gd name="T16" fmla="*/ 0 w 3287"/>
              <a:gd name="T17" fmla="*/ 1234 h 1633"/>
              <a:gd name="T18" fmla="*/ 719 w 3287"/>
              <a:gd name="T19" fmla="*/ 0 h 1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87" h="1633">
                <a:moveTo>
                  <a:pt x="719" y="0"/>
                </a:moveTo>
                <a:lnTo>
                  <a:pt x="3287" y="0"/>
                </a:lnTo>
                <a:lnTo>
                  <a:pt x="3287" y="0"/>
                </a:lnTo>
                <a:lnTo>
                  <a:pt x="394" y="1633"/>
                </a:lnTo>
                <a:lnTo>
                  <a:pt x="334" y="1538"/>
                </a:lnTo>
                <a:lnTo>
                  <a:pt x="262" y="1450"/>
                </a:lnTo>
                <a:lnTo>
                  <a:pt x="183" y="1369"/>
                </a:lnTo>
                <a:lnTo>
                  <a:pt x="95" y="1297"/>
                </a:lnTo>
                <a:lnTo>
                  <a:pt x="0" y="1234"/>
                </a:lnTo>
                <a:lnTo>
                  <a:pt x="719" y="0"/>
                </a:lnTo>
                <a:close/>
              </a:path>
            </a:pathLst>
          </a:custGeom>
          <a:solidFill>
            <a:schemeClr val="accent3"/>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48" name="Freeform 46"/>
          <p:cNvSpPr>
            <a:spLocks/>
          </p:cNvSpPr>
          <p:nvPr/>
        </p:nvSpPr>
        <p:spPr bwMode="auto">
          <a:xfrm>
            <a:off x="4123396" y="0"/>
            <a:ext cx="1969432" cy="1953294"/>
          </a:xfrm>
          <a:custGeom>
            <a:avLst/>
            <a:gdLst>
              <a:gd name="T0" fmla="*/ 0 w 1238"/>
              <a:gd name="T1" fmla="*/ 0 h 1229"/>
              <a:gd name="T2" fmla="*/ 1238 w 1238"/>
              <a:gd name="T3" fmla="*/ 0 h 1229"/>
              <a:gd name="T4" fmla="*/ 1238 w 1238"/>
              <a:gd name="T5" fmla="*/ 1088 h 1229"/>
              <a:gd name="T6" fmla="*/ 1238 w 1238"/>
              <a:gd name="T7" fmla="*/ 1088 h 1229"/>
              <a:gd name="T8" fmla="*/ 1121 w 1238"/>
              <a:gd name="T9" fmla="*/ 1095 h 1229"/>
              <a:gd name="T10" fmla="*/ 1012 w 1238"/>
              <a:gd name="T11" fmla="*/ 1113 h 1229"/>
              <a:gd name="T12" fmla="*/ 903 w 1238"/>
              <a:gd name="T13" fmla="*/ 1141 h 1229"/>
              <a:gd name="T14" fmla="*/ 801 w 1238"/>
              <a:gd name="T15" fmla="*/ 1181 h 1229"/>
              <a:gd name="T16" fmla="*/ 703 w 1238"/>
              <a:gd name="T17" fmla="*/ 1229 h 1229"/>
              <a:gd name="T18" fmla="*/ 0 w 1238"/>
              <a:gd name="T19" fmla="*/ 0 h 1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38" h="1229">
                <a:moveTo>
                  <a:pt x="0" y="0"/>
                </a:moveTo>
                <a:lnTo>
                  <a:pt x="1238" y="0"/>
                </a:lnTo>
                <a:lnTo>
                  <a:pt x="1238" y="1088"/>
                </a:lnTo>
                <a:lnTo>
                  <a:pt x="1238" y="1088"/>
                </a:lnTo>
                <a:lnTo>
                  <a:pt x="1121" y="1095"/>
                </a:lnTo>
                <a:lnTo>
                  <a:pt x="1012" y="1113"/>
                </a:lnTo>
                <a:lnTo>
                  <a:pt x="903" y="1141"/>
                </a:lnTo>
                <a:lnTo>
                  <a:pt x="801" y="1181"/>
                </a:lnTo>
                <a:lnTo>
                  <a:pt x="703" y="1229"/>
                </a:lnTo>
                <a:lnTo>
                  <a:pt x="0" y="0"/>
                </a:lnTo>
                <a:close/>
              </a:path>
            </a:pathLst>
          </a:custGeom>
          <a:solidFill>
            <a:schemeClr val="accent1"/>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49" name="Freeform 47"/>
          <p:cNvSpPr>
            <a:spLocks/>
          </p:cNvSpPr>
          <p:nvPr/>
        </p:nvSpPr>
        <p:spPr bwMode="auto">
          <a:xfrm>
            <a:off x="1589" y="3436144"/>
            <a:ext cx="4602235" cy="3437733"/>
          </a:xfrm>
          <a:custGeom>
            <a:avLst/>
            <a:gdLst>
              <a:gd name="T0" fmla="*/ 0 w 2893"/>
              <a:gd name="T1" fmla="*/ 0 h 2163"/>
              <a:gd name="T2" fmla="*/ 2753 w 2893"/>
              <a:gd name="T3" fmla="*/ 0 h 2163"/>
              <a:gd name="T4" fmla="*/ 2760 w 2893"/>
              <a:gd name="T5" fmla="*/ 114 h 2163"/>
              <a:gd name="T6" fmla="*/ 2777 w 2893"/>
              <a:gd name="T7" fmla="*/ 225 h 2163"/>
              <a:gd name="T8" fmla="*/ 2805 w 2893"/>
              <a:gd name="T9" fmla="*/ 330 h 2163"/>
              <a:gd name="T10" fmla="*/ 2844 w 2893"/>
              <a:gd name="T11" fmla="*/ 432 h 2163"/>
              <a:gd name="T12" fmla="*/ 2893 w 2893"/>
              <a:gd name="T13" fmla="*/ 529 h 2163"/>
              <a:gd name="T14" fmla="*/ 0 w 2893"/>
              <a:gd name="T15" fmla="*/ 2163 h 2163"/>
              <a:gd name="T16" fmla="*/ 0 w 2893"/>
              <a:gd name="T17" fmla="*/ 0 h 2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93" h="2163">
                <a:moveTo>
                  <a:pt x="0" y="0"/>
                </a:moveTo>
                <a:lnTo>
                  <a:pt x="2753" y="0"/>
                </a:lnTo>
                <a:lnTo>
                  <a:pt x="2760" y="114"/>
                </a:lnTo>
                <a:lnTo>
                  <a:pt x="2777" y="225"/>
                </a:lnTo>
                <a:lnTo>
                  <a:pt x="2805" y="330"/>
                </a:lnTo>
                <a:lnTo>
                  <a:pt x="2844" y="432"/>
                </a:lnTo>
                <a:lnTo>
                  <a:pt x="2893" y="529"/>
                </a:lnTo>
                <a:lnTo>
                  <a:pt x="0" y="2163"/>
                </a:lnTo>
                <a:lnTo>
                  <a:pt x="0" y="0"/>
                </a:lnTo>
                <a:close/>
              </a:path>
            </a:pathLst>
          </a:custGeom>
          <a:solidFill>
            <a:schemeClr val="accent1"/>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0" name="Freeform 48"/>
          <p:cNvSpPr>
            <a:spLocks/>
          </p:cNvSpPr>
          <p:nvPr/>
        </p:nvSpPr>
        <p:spPr bwMode="auto">
          <a:xfrm>
            <a:off x="0" y="0"/>
            <a:ext cx="4602235" cy="3432964"/>
          </a:xfrm>
          <a:custGeom>
            <a:avLst/>
            <a:gdLst>
              <a:gd name="T0" fmla="*/ 0 w 2893"/>
              <a:gd name="T1" fmla="*/ 0 h 2160"/>
              <a:gd name="T2" fmla="*/ 2893 w 2893"/>
              <a:gd name="T3" fmla="*/ 1634 h 2160"/>
              <a:gd name="T4" fmla="*/ 2844 w 2893"/>
              <a:gd name="T5" fmla="*/ 1729 h 2160"/>
              <a:gd name="T6" fmla="*/ 2805 w 2893"/>
              <a:gd name="T7" fmla="*/ 1831 h 2160"/>
              <a:gd name="T8" fmla="*/ 2777 w 2893"/>
              <a:gd name="T9" fmla="*/ 1938 h 2160"/>
              <a:gd name="T10" fmla="*/ 2760 w 2893"/>
              <a:gd name="T11" fmla="*/ 2047 h 2160"/>
              <a:gd name="T12" fmla="*/ 2753 w 2893"/>
              <a:gd name="T13" fmla="*/ 2160 h 2160"/>
              <a:gd name="T14" fmla="*/ 0 w 2893"/>
              <a:gd name="T15" fmla="*/ 2160 h 2160"/>
              <a:gd name="T16" fmla="*/ 0 w 2893"/>
              <a:gd name="T17" fmla="*/ 0 h 2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93" h="2160">
                <a:moveTo>
                  <a:pt x="0" y="0"/>
                </a:moveTo>
                <a:lnTo>
                  <a:pt x="2893" y="1634"/>
                </a:lnTo>
                <a:lnTo>
                  <a:pt x="2844" y="1729"/>
                </a:lnTo>
                <a:lnTo>
                  <a:pt x="2805" y="1831"/>
                </a:lnTo>
                <a:lnTo>
                  <a:pt x="2777" y="1938"/>
                </a:lnTo>
                <a:lnTo>
                  <a:pt x="2760" y="2047"/>
                </a:lnTo>
                <a:lnTo>
                  <a:pt x="2753" y="2160"/>
                </a:lnTo>
                <a:lnTo>
                  <a:pt x="0" y="2160"/>
                </a:lnTo>
                <a:lnTo>
                  <a:pt x="0" y="0"/>
                </a:lnTo>
                <a:close/>
              </a:path>
            </a:pathLst>
          </a:custGeom>
          <a:solidFill>
            <a:schemeClr val="accent2"/>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1" name="Freeform 49"/>
          <p:cNvSpPr>
            <a:spLocks/>
          </p:cNvSpPr>
          <p:nvPr/>
        </p:nvSpPr>
        <p:spPr bwMode="auto">
          <a:xfrm>
            <a:off x="1588" y="1"/>
            <a:ext cx="5240152" cy="2600153"/>
          </a:xfrm>
          <a:custGeom>
            <a:avLst/>
            <a:gdLst>
              <a:gd name="T0" fmla="*/ 0 w 3294"/>
              <a:gd name="T1" fmla="*/ 0 h 1636"/>
              <a:gd name="T2" fmla="*/ 2591 w 3294"/>
              <a:gd name="T3" fmla="*/ 0 h 1636"/>
              <a:gd name="T4" fmla="*/ 3294 w 3294"/>
              <a:gd name="T5" fmla="*/ 1229 h 1636"/>
              <a:gd name="T6" fmla="*/ 3197 w 3294"/>
              <a:gd name="T7" fmla="*/ 1292 h 1636"/>
              <a:gd name="T8" fmla="*/ 3109 w 3294"/>
              <a:gd name="T9" fmla="*/ 1366 h 1636"/>
              <a:gd name="T10" fmla="*/ 3027 w 3294"/>
              <a:gd name="T11" fmla="*/ 1448 h 1636"/>
              <a:gd name="T12" fmla="*/ 2955 w 3294"/>
              <a:gd name="T13" fmla="*/ 1538 h 1636"/>
              <a:gd name="T14" fmla="*/ 2893 w 3294"/>
              <a:gd name="T15" fmla="*/ 1636 h 1636"/>
              <a:gd name="T16" fmla="*/ 0 w 3294"/>
              <a:gd name="T17" fmla="*/ 2 h 1636"/>
              <a:gd name="T18" fmla="*/ 0 w 3294"/>
              <a:gd name="T19" fmla="*/ 0 h 16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94" h="1636">
                <a:moveTo>
                  <a:pt x="0" y="0"/>
                </a:moveTo>
                <a:lnTo>
                  <a:pt x="2591" y="0"/>
                </a:lnTo>
                <a:lnTo>
                  <a:pt x="3294" y="1229"/>
                </a:lnTo>
                <a:lnTo>
                  <a:pt x="3197" y="1292"/>
                </a:lnTo>
                <a:lnTo>
                  <a:pt x="3109" y="1366"/>
                </a:lnTo>
                <a:lnTo>
                  <a:pt x="3027" y="1448"/>
                </a:lnTo>
                <a:lnTo>
                  <a:pt x="2955" y="1538"/>
                </a:lnTo>
                <a:lnTo>
                  <a:pt x="2893" y="1636"/>
                </a:lnTo>
                <a:lnTo>
                  <a:pt x="0" y="2"/>
                </a:lnTo>
                <a:lnTo>
                  <a:pt x="0" y="0"/>
                </a:lnTo>
                <a:close/>
              </a:path>
            </a:pathLst>
          </a:custGeom>
          <a:solidFill>
            <a:schemeClr val="accent3"/>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3" name="Freeform 51"/>
          <p:cNvSpPr>
            <a:spLocks/>
          </p:cNvSpPr>
          <p:nvPr/>
        </p:nvSpPr>
        <p:spPr bwMode="auto">
          <a:xfrm>
            <a:off x="6092828" y="0"/>
            <a:ext cx="2004430" cy="1961240"/>
          </a:xfrm>
          <a:custGeom>
            <a:avLst/>
            <a:gdLst>
              <a:gd name="T0" fmla="*/ 0 w 1260"/>
              <a:gd name="T1" fmla="*/ 0 h 1234"/>
              <a:gd name="T2" fmla="*/ 1260 w 1260"/>
              <a:gd name="T3" fmla="*/ 0 h 1234"/>
              <a:gd name="T4" fmla="*/ 541 w 1260"/>
              <a:gd name="T5" fmla="*/ 1234 h 1234"/>
              <a:gd name="T6" fmla="*/ 443 w 1260"/>
              <a:gd name="T7" fmla="*/ 1183 h 1234"/>
              <a:gd name="T8" fmla="*/ 339 w 1260"/>
              <a:gd name="T9" fmla="*/ 1144 h 1234"/>
              <a:gd name="T10" fmla="*/ 229 w 1260"/>
              <a:gd name="T11" fmla="*/ 1113 h 1234"/>
              <a:gd name="T12" fmla="*/ 116 w 1260"/>
              <a:gd name="T13" fmla="*/ 1095 h 1234"/>
              <a:gd name="T14" fmla="*/ 0 w 1260"/>
              <a:gd name="T15" fmla="*/ 1088 h 1234"/>
              <a:gd name="T16" fmla="*/ 0 w 1260"/>
              <a:gd name="T17" fmla="*/ 0 h 1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60" h="1234">
                <a:moveTo>
                  <a:pt x="0" y="0"/>
                </a:moveTo>
                <a:lnTo>
                  <a:pt x="1260" y="0"/>
                </a:lnTo>
                <a:lnTo>
                  <a:pt x="541" y="1234"/>
                </a:lnTo>
                <a:lnTo>
                  <a:pt x="443" y="1183"/>
                </a:lnTo>
                <a:lnTo>
                  <a:pt x="339" y="1144"/>
                </a:lnTo>
                <a:lnTo>
                  <a:pt x="229" y="1113"/>
                </a:lnTo>
                <a:lnTo>
                  <a:pt x="116" y="1095"/>
                </a:lnTo>
                <a:lnTo>
                  <a:pt x="0" y="1088"/>
                </a:lnTo>
                <a:lnTo>
                  <a:pt x="0" y="0"/>
                </a:lnTo>
                <a:close/>
              </a:path>
            </a:pathLst>
          </a:custGeom>
          <a:solidFill>
            <a:schemeClr val="accent1"/>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4" name="Freeform 52"/>
          <p:cNvSpPr>
            <a:spLocks/>
          </p:cNvSpPr>
          <p:nvPr/>
        </p:nvSpPr>
        <p:spPr bwMode="auto">
          <a:xfrm>
            <a:off x="1589" y="4276901"/>
            <a:ext cx="5230607" cy="2596974"/>
          </a:xfrm>
          <a:custGeom>
            <a:avLst/>
            <a:gdLst>
              <a:gd name="T0" fmla="*/ 2893 w 3288"/>
              <a:gd name="T1" fmla="*/ 0 h 1634"/>
              <a:gd name="T2" fmla="*/ 2953 w 3288"/>
              <a:gd name="T3" fmla="*/ 96 h 1634"/>
              <a:gd name="T4" fmla="*/ 3025 w 3288"/>
              <a:gd name="T5" fmla="*/ 184 h 1634"/>
              <a:gd name="T6" fmla="*/ 3104 w 3288"/>
              <a:gd name="T7" fmla="*/ 265 h 1634"/>
              <a:gd name="T8" fmla="*/ 3192 w 3288"/>
              <a:gd name="T9" fmla="*/ 337 h 1634"/>
              <a:gd name="T10" fmla="*/ 3288 w 3288"/>
              <a:gd name="T11" fmla="*/ 400 h 1634"/>
              <a:gd name="T12" fmla="*/ 2568 w 3288"/>
              <a:gd name="T13" fmla="*/ 1634 h 1634"/>
              <a:gd name="T14" fmla="*/ 0 w 3288"/>
              <a:gd name="T15" fmla="*/ 1634 h 1634"/>
              <a:gd name="T16" fmla="*/ 0 w 3288"/>
              <a:gd name="T17" fmla="*/ 1634 h 1634"/>
              <a:gd name="T18" fmla="*/ 2893 w 3288"/>
              <a:gd name="T19" fmla="*/ 0 h 16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88" h="1634">
                <a:moveTo>
                  <a:pt x="2893" y="0"/>
                </a:moveTo>
                <a:lnTo>
                  <a:pt x="2953" y="96"/>
                </a:lnTo>
                <a:lnTo>
                  <a:pt x="3025" y="184"/>
                </a:lnTo>
                <a:lnTo>
                  <a:pt x="3104" y="265"/>
                </a:lnTo>
                <a:lnTo>
                  <a:pt x="3192" y="337"/>
                </a:lnTo>
                <a:lnTo>
                  <a:pt x="3288" y="400"/>
                </a:lnTo>
                <a:lnTo>
                  <a:pt x="2568" y="1634"/>
                </a:lnTo>
                <a:lnTo>
                  <a:pt x="0" y="1634"/>
                </a:lnTo>
                <a:lnTo>
                  <a:pt x="0" y="1634"/>
                </a:lnTo>
                <a:lnTo>
                  <a:pt x="2893" y="0"/>
                </a:lnTo>
                <a:close/>
              </a:path>
            </a:pathLst>
          </a:custGeom>
          <a:solidFill>
            <a:schemeClr val="accent2"/>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5" name="Freeform 53"/>
          <p:cNvSpPr>
            <a:spLocks/>
          </p:cNvSpPr>
          <p:nvPr/>
        </p:nvSpPr>
        <p:spPr bwMode="auto">
          <a:xfrm>
            <a:off x="7589765" y="0"/>
            <a:ext cx="4602235" cy="3436143"/>
          </a:xfrm>
          <a:custGeom>
            <a:avLst/>
            <a:gdLst>
              <a:gd name="T0" fmla="*/ 2893 w 2893"/>
              <a:gd name="T1" fmla="*/ 0 h 2162"/>
              <a:gd name="T2" fmla="*/ 2893 w 2893"/>
              <a:gd name="T3" fmla="*/ 2162 h 2162"/>
              <a:gd name="T4" fmla="*/ 140 w 2893"/>
              <a:gd name="T5" fmla="*/ 2162 h 2162"/>
              <a:gd name="T6" fmla="*/ 133 w 2893"/>
              <a:gd name="T7" fmla="*/ 2049 h 2162"/>
              <a:gd name="T8" fmla="*/ 116 w 2893"/>
              <a:gd name="T9" fmla="*/ 1940 h 2162"/>
              <a:gd name="T10" fmla="*/ 86 w 2893"/>
              <a:gd name="T11" fmla="*/ 1833 h 2162"/>
              <a:gd name="T12" fmla="*/ 49 w 2893"/>
              <a:gd name="T13" fmla="*/ 1731 h 2162"/>
              <a:gd name="T14" fmla="*/ 0 w 2893"/>
              <a:gd name="T15" fmla="*/ 1633 h 2162"/>
              <a:gd name="T16" fmla="*/ 2893 w 2893"/>
              <a:gd name="T17" fmla="*/ 0 h 2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93" h="2162">
                <a:moveTo>
                  <a:pt x="2893" y="0"/>
                </a:moveTo>
                <a:lnTo>
                  <a:pt x="2893" y="2162"/>
                </a:lnTo>
                <a:lnTo>
                  <a:pt x="140" y="2162"/>
                </a:lnTo>
                <a:lnTo>
                  <a:pt x="133" y="2049"/>
                </a:lnTo>
                <a:lnTo>
                  <a:pt x="116" y="1940"/>
                </a:lnTo>
                <a:lnTo>
                  <a:pt x="86" y="1833"/>
                </a:lnTo>
                <a:lnTo>
                  <a:pt x="49" y="1731"/>
                </a:lnTo>
                <a:lnTo>
                  <a:pt x="0" y="1633"/>
                </a:lnTo>
                <a:lnTo>
                  <a:pt x="2893" y="0"/>
                </a:lnTo>
                <a:close/>
              </a:path>
            </a:pathLst>
          </a:custGeom>
          <a:solidFill>
            <a:schemeClr val="accent2"/>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6" name="Freeform 54"/>
          <p:cNvSpPr>
            <a:spLocks/>
          </p:cNvSpPr>
          <p:nvPr/>
        </p:nvSpPr>
        <p:spPr bwMode="auto">
          <a:xfrm>
            <a:off x="6942324" y="4276901"/>
            <a:ext cx="5240152" cy="2596974"/>
          </a:xfrm>
          <a:custGeom>
            <a:avLst/>
            <a:gdLst>
              <a:gd name="T0" fmla="*/ 401 w 3294"/>
              <a:gd name="T1" fmla="*/ 0 h 1634"/>
              <a:gd name="T2" fmla="*/ 3294 w 3294"/>
              <a:gd name="T3" fmla="*/ 1632 h 1634"/>
              <a:gd name="T4" fmla="*/ 3294 w 3294"/>
              <a:gd name="T5" fmla="*/ 1634 h 1634"/>
              <a:gd name="T6" fmla="*/ 703 w 3294"/>
              <a:gd name="T7" fmla="*/ 1634 h 1634"/>
              <a:gd name="T8" fmla="*/ 0 w 3294"/>
              <a:gd name="T9" fmla="*/ 404 h 1634"/>
              <a:gd name="T10" fmla="*/ 97 w 3294"/>
              <a:gd name="T11" fmla="*/ 341 h 1634"/>
              <a:gd name="T12" fmla="*/ 185 w 3294"/>
              <a:gd name="T13" fmla="*/ 270 h 1634"/>
              <a:gd name="T14" fmla="*/ 267 w 3294"/>
              <a:gd name="T15" fmla="*/ 186 h 1634"/>
              <a:gd name="T16" fmla="*/ 339 w 3294"/>
              <a:gd name="T17" fmla="*/ 98 h 1634"/>
              <a:gd name="T18" fmla="*/ 401 w 3294"/>
              <a:gd name="T19" fmla="*/ 0 h 16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94" h="1634">
                <a:moveTo>
                  <a:pt x="401" y="0"/>
                </a:moveTo>
                <a:lnTo>
                  <a:pt x="3294" y="1632"/>
                </a:lnTo>
                <a:lnTo>
                  <a:pt x="3294" y="1634"/>
                </a:lnTo>
                <a:lnTo>
                  <a:pt x="703" y="1634"/>
                </a:lnTo>
                <a:lnTo>
                  <a:pt x="0" y="404"/>
                </a:lnTo>
                <a:lnTo>
                  <a:pt x="97" y="341"/>
                </a:lnTo>
                <a:lnTo>
                  <a:pt x="185" y="270"/>
                </a:lnTo>
                <a:lnTo>
                  <a:pt x="267" y="186"/>
                </a:lnTo>
                <a:lnTo>
                  <a:pt x="339" y="98"/>
                </a:lnTo>
                <a:lnTo>
                  <a:pt x="401" y="0"/>
                </a:lnTo>
                <a:close/>
              </a:path>
            </a:pathLst>
          </a:custGeom>
          <a:solidFill>
            <a:schemeClr val="accent2"/>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7" name="Freeform 55"/>
          <p:cNvSpPr>
            <a:spLocks/>
          </p:cNvSpPr>
          <p:nvPr/>
        </p:nvSpPr>
        <p:spPr bwMode="auto">
          <a:xfrm>
            <a:off x="7580242" y="3436143"/>
            <a:ext cx="4602235" cy="3434554"/>
          </a:xfrm>
          <a:custGeom>
            <a:avLst/>
            <a:gdLst>
              <a:gd name="T0" fmla="*/ 140 w 2893"/>
              <a:gd name="T1" fmla="*/ 0 h 2161"/>
              <a:gd name="T2" fmla="*/ 2893 w 2893"/>
              <a:gd name="T3" fmla="*/ 0 h 2161"/>
              <a:gd name="T4" fmla="*/ 2893 w 2893"/>
              <a:gd name="T5" fmla="*/ 2161 h 2161"/>
              <a:gd name="T6" fmla="*/ 0 w 2893"/>
              <a:gd name="T7" fmla="*/ 529 h 2161"/>
              <a:gd name="T8" fmla="*/ 49 w 2893"/>
              <a:gd name="T9" fmla="*/ 432 h 2161"/>
              <a:gd name="T10" fmla="*/ 86 w 2893"/>
              <a:gd name="T11" fmla="*/ 330 h 2161"/>
              <a:gd name="T12" fmla="*/ 116 w 2893"/>
              <a:gd name="T13" fmla="*/ 225 h 2161"/>
              <a:gd name="T14" fmla="*/ 133 w 2893"/>
              <a:gd name="T15" fmla="*/ 114 h 2161"/>
              <a:gd name="T16" fmla="*/ 140 w 2893"/>
              <a:gd name="T17" fmla="*/ 0 h 2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93" h="2161">
                <a:moveTo>
                  <a:pt x="140" y="0"/>
                </a:moveTo>
                <a:lnTo>
                  <a:pt x="2893" y="0"/>
                </a:lnTo>
                <a:lnTo>
                  <a:pt x="2893" y="2161"/>
                </a:lnTo>
                <a:lnTo>
                  <a:pt x="0" y="529"/>
                </a:lnTo>
                <a:lnTo>
                  <a:pt x="49" y="432"/>
                </a:lnTo>
                <a:lnTo>
                  <a:pt x="86" y="330"/>
                </a:lnTo>
                <a:lnTo>
                  <a:pt x="116" y="225"/>
                </a:lnTo>
                <a:lnTo>
                  <a:pt x="133" y="114"/>
                </a:lnTo>
                <a:lnTo>
                  <a:pt x="140" y="0"/>
                </a:lnTo>
                <a:close/>
              </a:path>
            </a:pathLst>
          </a:custGeom>
          <a:solidFill>
            <a:schemeClr val="accent1"/>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8" name="Freeform 56"/>
          <p:cNvSpPr>
            <a:spLocks/>
          </p:cNvSpPr>
          <p:nvPr/>
        </p:nvSpPr>
        <p:spPr bwMode="auto">
          <a:xfrm>
            <a:off x="6092829" y="4918993"/>
            <a:ext cx="1967841" cy="1954883"/>
          </a:xfrm>
          <a:custGeom>
            <a:avLst/>
            <a:gdLst>
              <a:gd name="T0" fmla="*/ 534 w 1237"/>
              <a:gd name="T1" fmla="*/ 0 h 1230"/>
              <a:gd name="T2" fmla="*/ 1237 w 1237"/>
              <a:gd name="T3" fmla="*/ 1230 h 1230"/>
              <a:gd name="T4" fmla="*/ 0 w 1237"/>
              <a:gd name="T5" fmla="*/ 1230 h 1230"/>
              <a:gd name="T6" fmla="*/ 0 w 1237"/>
              <a:gd name="T7" fmla="*/ 142 h 1230"/>
              <a:gd name="T8" fmla="*/ 113 w 1237"/>
              <a:gd name="T9" fmla="*/ 135 h 1230"/>
              <a:gd name="T10" fmla="*/ 225 w 1237"/>
              <a:gd name="T11" fmla="*/ 118 h 1230"/>
              <a:gd name="T12" fmla="*/ 334 w 1237"/>
              <a:gd name="T13" fmla="*/ 88 h 1230"/>
              <a:gd name="T14" fmla="*/ 436 w 1237"/>
              <a:gd name="T15" fmla="*/ 49 h 1230"/>
              <a:gd name="T16" fmla="*/ 534 w 1237"/>
              <a:gd name="T17" fmla="*/ 0 h 1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37" h="1230">
                <a:moveTo>
                  <a:pt x="534" y="0"/>
                </a:moveTo>
                <a:lnTo>
                  <a:pt x="1237" y="1230"/>
                </a:lnTo>
                <a:lnTo>
                  <a:pt x="0" y="1230"/>
                </a:lnTo>
                <a:lnTo>
                  <a:pt x="0" y="142"/>
                </a:lnTo>
                <a:lnTo>
                  <a:pt x="113" y="135"/>
                </a:lnTo>
                <a:lnTo>
                  <a:pt x="225" y="118"/>
                </a:lnTo>
                <a:lnTo>
                  <a:pt x="334" y="88"/>
                </a:lnTo>
                <a:lnTo>
                  <a:pt x="436" y="49"/>
                </a:lnTo>
                <a:lnTo>
                  <a:pt x="534" y="0"/>
                </a:lnTo>
                <a:close/>
              </a:path>
            </a:pathLst>
          </a:custGeom>
          <a:solidFill>
            <a:schemeClr val="accent3"/>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9" name="Freeform 57"/>
          <p:cNvSpPr>
            <a:spLocks/>
          </p:cNvSpPr>
          <p:nvPr/>
        </p:nvSpPr>
        <p:spPr bwMode="auto">
          <a:xfrm>
            <a:off x="4086808" y="4912635"/>
            <a:ext cx="2006021" cy="1961240"/>
          </a:xfrm>
          <a:custGeom>
            <a:avLst/>
            <a:gdLst>
              <a:gd name="T0" fmla="*/ 720 w 1261"/>
              <a:gd name="T1" fmla="*/ 0 h 1234"/>
              <a:gd name="T2" fmla="*/ 817 w 1261"/>
              <a:gd name="T3" fmla="*/ 51 h 1234"/>
              <a:gd name="T4" fmla="*/ 922 w 1261"/>
              <a:gd name="T5" fmla="*/ 90 h 1234"/>
              <a:gd name="T6" fmla="*/ 1031 w 1261"/>
              <a:gd name="T7" fmla="*/ 120 h 1234"/>
              <a:gd name="T8" fmla="*/ 1144 w 1261"/>
              <a:gd name="T9" fmla="*/ 139 h 1234"/>
              <a:gd name="T10" fmla="*/ 1261 w 1261"/>
              <a:gd name="T11" fmla="*/ 146 h 1234"/>
              <a:gd name="T12" fmla="*/ 1261 w 1261"/>
              <a:gd name="T13" fmla="*/ 146 h 1234"/>
              <a:gd name="T14" fmla="*/ 1261 w 1261"/>
              <a:gd name="T15" fmla="*/ 1234 h 1234"/>
              <a:gd name="T16" fmla="*/ 0 w 1261"/>
              <a:gd name="T17" fmla="*/ 1234 h 1234"/>
              <a:gd name="T18" fmla="*/ 720 w 1261"/>
              <a:gd name="T19" fmla="*/ 0 h 1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61" h="1234">
                <a:moveTo>
                  <a:pt x="720" y="0"/>
                </a:moveTo>
                <a:lnTo>
                  <a:pt x="817" y="51"/>
                </a:lnTo>
                <a:lnTo>
                  <a:pt x="922" y="90"/>
                </a:lnTo>
                <a:lnTo>
                  <a:pt x="1031" y="120"/>
                </a:lnTo>
                <a:lnTo>
                  <a:pt x="1144" y="139"/>
                </a:lnTo>
                <a:lnTo>
                  <a:pt x="1261" y="146"/>
                </a:lnTo>
                <a:lnTo>
                  <a:pt x="1261" y="146"/>
                </a:lnTo>
                <a:lnTo>
                  <a:pt x="1261" y="1234"/>
                </a:lnTo>
                <a:lnTo>
                  <a:pt x="0" y="1234"/>
                </a:lnTo>
                <a:lnTo>
                  <a:pt x="720" y="0"/>
                </a:lnTo>
                <a:close/>
              </a:path>
            </a:pathLst>
          </a:custGeom>
          <a:solidFill>
            <a:schemeClr val="accent3"/>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83" name="TextBox 82"/>
          <p:cNvSpPr txBox="1"/>
          <p:nvPr/>
        </p:nvSpPr>
        <p:spPr>
          <a:xfrm>
            <a:off x="7981138" y="459917"/>
            <a:ext cx="2597962" cy="784830"/>
          </a:xfrm>
          <a:prstGeom prst="rect">
            <a:avLst/>
          </a:prstGeom>
          <a:noFill/>
        </p:spPr>
        <p:txBody>
          <a:bodyPr wrap="square" rtlCol="0">
            <a:spAutoFit/>
          </a:bodyPr>
          <a:lstStyle/>
          <a:p>
            <a:pPr marL="0" marR="0" lvl="0" indent="0" algn="l" defTabSz="1218987"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KPI’s</a:t>
            </a:r>
          </a:p>
          <a:p>
            <a:pPr marL="0" marR="0" lvl="0" indent="0" algn="l" defTabSz="1218987"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Performance indicator, a quantifiable measure of performance over time versus a specific objective. </a:t>
            </a:r>
            <a:endParaRPr kumimoji="0" lang="en-US"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endParaRPr>
          </a:p>
        </p:txBody>
      </p:sp>
      <p:sp>
        <p:nvSpPr>
          <p:cNvPr id="86" name="TextBox 85"/>
          <p:cNvSpPr txBox="1"/>
          <p:nvPr/>
        </p:nvSpPr>
        <p:spPr>
          <a:xfrm>
            <a:off x="9033933" y="1927613"/>
            <a:ext cx="2980265"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white"/>
                </a:solidFill>
                <a:effectLst/>
                <a:uLnTx/>
                <a:uFillTx/>
                <a:latin typeface="Poppins" panose="00000500000000000000" pitchFamily="2" charset="0"/>
                <a:ea typeface="Lato light" panose="020F0502020204030203" pitchFamily="34" charset="0"/>
                <a:cs typeface="Poppins" panose="00000500000000000000" pitchFamily="2" charset="0"/>
              </a:rPr>
              <a:t>Strategic </a:t>
            </a:r>
            <a:r>
              <a:rPr kumimoji="0" lang="en-GB" sz="1200" b="1" i="0" u="none" strike="noStrike" kern="1200" cap="none" spc="0" normalizeH="0" baseline="0" noProof="0" dirty="0">
                <a:ln>
                  <a:noFill/>
                </a:ln>
                <a:solidFill>
                  <a:prstClr val="white"/>
                </a:solidFill>
                <a:effectLst/>
                <a:uLnTx/>
                <a:uFillTx/>
                <a:latin typeface="Poppins" panose="00000500000000000000" pitchFamily="2" charset="0"/>
                <a:ea typeface="Lato light" panose="020F0502020204030203" pitchFamily="34" charset="0"/>
                <a:cs typeface="Poppins" panose="00000500000000000000" pitchFamily="2" charset="0"/>
                <a:hlinkClick r:id="rId2" action="ppaction://hlinkfile">
                  <a:extLst>
                    <a:ext uri="{A12FA001-AC4F-418D-AE19-62706E023703}">
                      <ahyp:hlinkClr xmlns:ahyp="http://schemas.microsoft.com/office/drawing/2018/hyperlinkcolor" val="tx"/>
                    </a:ext>
                  </a:extLst>
                </a:hlinkClick>
              </a:rPr>
              <a:t>tools</a:t>
            </a:r>
            <a:r>
              <a:rPr kumimoji="0" lang="en-GB" sz="1200" b="1" i="0" u="none" strike="noStrike" kern="1200" cap="none" spc="0" normalizeH="0" baseline="0" noProof="0" dirty="0">
                <a:ln>
                  <a:noFill/>
                </a:ln>
                <a:solidFill>
                  <a:prstClr val="white"/>
                </a:solidFill>
                <a:effectLst/>
                <a:uLnTx/>
                <a:uFillTx/>
                <a:latin typeface="Poppins" panose="00000500000000000000" pitchFamily="2" charset="0"/>
                <a:ea typeface="Lato light" panose="020F0502020204030203" pitchFamily="34" charset="0"/>
                <a:cs typeface="Poppins" panose="00000500000000000000" pitchFamily="2"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white"/>
              </a:solidFill>
              <a:effectLst/>
              <a:uLnTx/>
              <a:uFillTx/>
              <a:latin typeface="Poppins" panose="00000500000000000000" pitchFamily="2" charset="0"/>
              <a:ea typeface="Lato light" panose="020F0502020204030203" pitchFamily="34" charset="0"/>
              <a:cs typeface="Poppins" panose="00000500000000000000"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These tools are  recognised the world over in business schools, consulting firms and companies who plan strategically.</a:t>
            </a: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Lato light" panose="020F0502020204030203" pitchFamily="34" charset="0"/>
                <a:cs typeface="Arial" panose="020B0604020202020204" pitchFamily="34" charset="0"/>
              </a:rPr>
              <a:t>  </a:t>
            </a:r>
            <a:endPar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endParaRPr>
          </a:p>
        </p:txBody>
      </p:sp>
      <p:sp>
        <p:nvSpPr>
          <p:cNvPr id="89" name="TextBox 88"/>
          <p:cNvSpPr txBox="1"/>
          <p:nvPr/>
        </p:nvSpPr>
        <p:spPr>
          <a:xfrm>
            <a:off x="9144000" y="3826646"/>
            <a:ext cx="2921000" cy="1200329"/>
          </a:xfrm>
          <a:prstGeom prst="rect">
            <a:avLst/>
          </a:prstGeom>
          <a:noFill/>
        </p:spPr>
        <p:txBody>
          <a:bodyPr wrap="square" rtlCol="0">
            <a:spAutoFit/>
          </a:body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Scorecards </a:t>
            </a:r>
          </a:p>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1218987"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Designed as functional </a:t>
            </a: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or subject </a:t>
            </a: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indicators across </a:t>
            </a: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a </a:t>
            </a: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variety off situation</a:t>
            </a: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s</a:t>
            </a: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 to enable performance o</a:t>
            </a: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f</a:t>
            </a: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 situational evaluation versus </a:t>
            </a: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aligned </a:t>
            </a: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standards.</a:t>
            </a:r>
            <a:endPar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95" name="TextBox 94"/>
          <p:cNvSpPr txBox="1"/>
          <p:nvPr/>
        </p:nvSpPr>
        <p:spPr>
          <a:xfrm>
            <a:off x="7806267" y="5371356"/>
            <a:ext cx="2887133" cy="1200329"/>
          </a:xfrm>
          <a:prstGeom prst="rect">
            <a:avLst/>
          </a:prstGeom>
          <a:noFill/>
        </p:spPr>
        <p:txBody>
          <a:bodyPr wrap="square" rtlCol="0">
            <a:spAutoFit/>
          </a:bodyPr>
          <a:lstStyle/>
          <a:p>
            <a:pPr marL="0" marR="0" lvl="0" indent="0" algn="l" defTabSz="1218987"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Assessments</a:t>
            </a:r>
          </a:p>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1218987"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Assessments </a:t>
            </a: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are designed around specific areas to conduct reviews  and</a:t>
            </a: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 </a:t>
            </a: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will center around a benchmark reviewing individuals or functions</a:t>
            </a:r>
            <a:endPar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98" name="TextBox 97"/>
          <p:cNvSpPr txBox="1"/>
          <p:nvPr/>
        </p:nvSpPr>
        <p:spPr>
          <a:xfrm>
            <a:off x="4559300" y="5782503"/>
            <a:ext cx="1612901" cy="96949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666D7F"/>
                </a:solidFill>
                <a:effectLst/>
                <a:uLnTx/>
                <a:uFillTx/>
                <a:latin typeface="Poppins" panose="00000500000000000000" pitchFamily="2" charset="0"/>
                <a:ea typeface="Lato light" panose="020F0502020204030203" pitchFamily="34" charset="0"/>
                <a:cs typeface="Poppins" panose="00000500000000000000" pitchFamily="2" charset="0"/>
              </a:rPr>
              <a:t>    </a:t>
            </a: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Checklists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Designed around achieving milestones in a sequential manner.</a:t>
            </a:r>
            <a:endParaRPr kumimoji="0" lang="en-GB"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endParaRPr>
          </a:p>
        </p:txBody>
      </p:sp>
      <p:sp>
        <p:nvSpPr>
          <p:cNvPr id="101" name="TextBox 100"/>
          <p:cNvSpPr txBox="1"/>
          <p:nvPr/>
        </p:nvSpPr>
        <p:spPr>
          <a:xfrm>
            <a:off x="1574799" y="5464198"/>
            <a:ext cx="2709333" cy="1015663"/>
          </a:xfrm>
          <a:prstGeom prst="rect">
            <a:avLst/>
          </a:prstGeom>
          <a:noFill/>
        </p:spPr>
        <p:txBody>
          <a:bodyPr wrap="square" rtlCol="0">
            <a:spAutoFit/>
          </a:body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Calculators </a:t>
            </a:r>
          </a:p>
          <a:p>
            <a:pPr marL="0" marR="0" lvl="0" indent="0" algn="r"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r" defTabSz="1218987"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calculate the right ratios for businesses looking for benchmarks in a variety of situations</a:t>
            </a:r>
            <a:endPar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endParaRPr>
          </a:p>
        </p:txBody>
      </p:sp>
      <p:sp>
        <p:nvSpPr>
          <p:cNvPr id="104" name="TextBox 103"/>
          <p:cNvSpPr txBox="1"/>
          <p:nvPr/>
        </p:nvSpPr>
        <p:spPr>
          <a:xfrm>
            <a:off x="271422" y="3850604"/>
            <a:ext cx="3089844" cy="1015663"/>
          </a:xfrm>
          <a:prstGeom prst="rect">
            <a:avLst/>
          </a:prstGeom>
          <a:noFill/>
        </p:spPr>
        <p:txBody>
          <a:bodyPr wrap="square" rtlCol="0">
            <a:spAutoFit/>
          </a:body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Analytical </a:t>
            </a:r>
            <a:r>
              <a:rPr kumimoji="0" lang="en-US" sz="1200" b="1" i="0" u="sng"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Tools </a:t>
            </a:r>
          </a:p>
          <a:p>
            <a:pPr marL="0" marR="0" lvl="0" indent="0" algn="r"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1218987"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Interactive excel tools on specific business areas based on your data inputs delivered in a workbook model with instructions.</a:t>
            </a:r>
            <a:endPar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07" name="TextBox 106"/>
          <p:cNvSpPr txBox="1"/>
          <p:nvPr/>
        </p:nvSpPr>
        <p:spPr>
          <a:xfrm>
            <a:off x="2058535" y="500688"/>
            <a:ext cx="2504997" cy="800219"/>
          </a:xfrm>
          <a:prstGeom prst="rect">
            <a:avLst/>
          </a:prstGeom>
          <a:noFill/>
        </p:spPr>
        <p:txBody>
          <a:bodyPr wrap="square" rtlCol="0">
            <a:spAutoFit/>
          </a:body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Templates</a:t>
            </a:r>
          </a:p>
          <a:p>
            <a:pPr marL="0" marR="0" lvl="0" indent="0" algn="r"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r" defTabSz="1218987"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Templates are designed based gather information in a structured manner </a:t>
            </a:r>
            <a:endParaRPr kumimoji="0" lang="en-US"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endParaRPr>
          </a:p>
        </p:txBody>
      </p:sp>
      <p:sp>
        <p:nvSpPr>
          <p:cNvPr id="110" name="TextBox 109"/>
          <p:cNvSpPr txBox="1"/>
          <p:nvPr/>
        </p:nvSpPr>
        <p:spPr>
          <a:xfrm>
            <a:off x="161693" y="1966208"/>
            <a:ext cx="2755073" cy="96949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white"/>
                </a:solidFill>
                <a:effectLst/>
                <a:uLnTx/>
                <a:uFillTx/>
                <a:latin typeface="Poppins" panose="00000500000000000000" pitchFamily="2" charset="0"/>
                <a:ea typeface="Lato light" panose="020F0502020204030203" pitchFamily="34" charset="0"/>
                <a:cs typeface="Poppins" panose="00000500000000000000" pitchFamily="2" charset="0"/>
              </a:rPr>
              <a:t>Content </a:t>
            </a:r>
            <a:r>
              <a:rPr kumimoji="0" lang="en-GB" sz="1200" b="1" i="0" u="sng" strike="noStrike" kern="1200" cap="none" spc="0" normalizeH="0" baseline="0" noProof="0" dirty="0">
                <a:ln>
                  <a:noFill/>
                </a:ln>
                <a:solidFill>
                  <a:prstClr val="white"/>
                </a:solidFill>
                <a:effectLst/>
                <a:uLnTx/>
                <a:uFillTx/>
                <a:latin typeface="Poppins" panose="00000500000000000000" pitchFamily="2" charset="0"/>
                <a:ea typeface="Lato light" panose="020F0502020204030203" pitchFamily="34" charset="0"/>
                <a:cs typeface="Poppins" panose="00000500000000000000" pitchFamily="2" charset="0"/>
              </a:rPr>
              <a:t>Modules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Best practice material in power point for use as a knowledge base in business training , planning and execution . </a:t>
            </a:r>
          </a:p>
        </p:txBody>
      </p:sp>
      <p:sp>
        <p:nvSpPr>
          <p:cNvPr id="113" name="TextBox 112"/>
          <p:cNvSpPr txBox="1"/>
          <p:nvPr/>
        </p:nvSpPr>
        <p:spPr>
          <a:xfrm>
            <a:off x="4521201" y="196208"/>
            <a:ext cx="1756832" cy="1138773"/>
          </a:xfrm>
          <a:prstGeom prst="rect">
            <a:avLst/>
          </a:prstGeom>
          <a:noFill/>
        </p:spPr>
        <p:txBody>
          <a:bodyPr wrap="square" rtlCol="0">
            <a:spAutoFit/>
          </a:body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Job </a:t>
            </a:r>
            <a:r>
              <a:rPr kumimoji="0" lang="en-US" sz="1200" b="1" i="0" u="sng"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Descriptions</a:t>
            </a:r>
          </a:p>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Develop roles clearly and completely  across varying levels of experience</a:t>
            </a:r>
            <a:endPar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nvGrpSpPr>
          <p:cNvPr id="2" name="Group 1"/>
          <p:cNvGrpSpPr/>
          <p:nvPr/>
        </p:nvGrpSpPr>
        <p:grpSpPr>
          <a:xfrm>
            <a:off x="4095967" y="1429565"/>
            <a:ext cx="4011612" cy="4019514"/>
            <a:chOff x="4379520" y="1716091"/>
            <a:chExt cx="3421848" cy="3428588"/>
          </a:xfrm>
        </p:grpSpPr>
        <p:sp>
          <p:nvSpPr>
            <p:cNvPr id="60" name="Freeform 58"/>
            <p:cNvSpPr>
              <a:spLocks/>
            </p:cNvSpPr>
            <p:nvPr/>
          </p:nvSpPr>
          <p:spPr bwMode="auto">
            <a:xfrm>
              <a:off x="4379520" y="1729197"/>
              <a:ext cx="3421848" cy="3415482"/>
            </a:xfrm>
            <a:custGeom>
              <a:avLst/>
              <a:gdLst>
                <a:gd name="T0" fmla="*/ 1076 w 2151"/>
                <a:gd name="T1" fmla="*/ 0 h 2149"/>
                <a:gd name="T2" fmla="*/ 1076 w 2151"/>
                <a:gd name="T3" fmla="*/ 0 h 2149"/>
                <a:gd name="T4" fmla="*/ 1192 w 2151"/>
                <a:gd name="T5" fmla="*/ 7 h 2149"/>
                <a:gd name="T6" fmla="*/ 1305 w 2151"/>
                <a:gd name="T7" fmla="*/ 25 h 2149"/>
                <a:gd name="T8" fmla="*/ 1415 w 2151"/>
                <a:gd name="T9" fmla="*/ 56 h 2149"/>
                <a:gd name="T10" fmla="*/ 1519 w 2151"/>
                <a:gd name="T11" fmla="*/ 95 h 2149"/>
                <a:gd name="T12" fmla="*/ 1617 w 2151"/>
                <a:gd name="T13" fmla="*/ 146 h 2149"/>
                <a:gd name="T14" fmla="*/ 1712 w 2151"/>
                <a:gd name="T15" fmla="*/ 209 h 2149"/>
                <a:gd name="T16" fmla="*/ 1800 w 2151"/>
                <a:gd name="T17" fmla="*/ 281 h 2149"/>
                <a:gd name="T18" fmla="*/ 1879 w 2151"/>
                <a:gd name="T19" fmla="*/ 362 h 2149"/>
                <a:gd name="T20" fmla="*/ 1951 w 2151"/>
                <a:gd name="T21" fmla="*/ 450 h 2149"/>
                <a:gd name="T22" fmla="*/ 2011 w 2151"/>
                <a:gd name="T23" fmla="*/ 545 h 2149"/>
                <a:gd name="T24" fmla="*/ 2060 w 2151"/>
                <a:gd name="T25" fmla="*/ 643 h 2149"/>
                <a:gd name="T26" fmla="*/ 2097 w 2151"/>
                <a:gd name="T27" fmla="*/ 745 h 2149"/>
                <a:gd name="T28" fmla="*/ 2127 w 2151"/>
                <a:gd name="T29" fmla="*/ 852 h 2149"/>
                <a:gd name="T30" fmla="*/ 2144 w 2151"/>
                <a:gd name="T31" fmla="*/ 961 h 2149"/>
                <a:gd name="T32" fmla="*/ 2151 w 2151"/>
                <a:gd name="T33" fmla="*/ 1074 h 2149"/>
                <a:gd name="T34" fmla="*/ 2144 w 2151"/>
                <a:gd name="T35" fmla="*/ 1188 h 2149"/>
                <a:gd name="T36" fmla="*/ 2127 w 2151"/>
                <a:gd name="T37" fmla="*/ 1299 h 2149"/>
                <a:gd name="T38" fmla="*/ 2097 w 2151"/>
                <a:gd name="T39" fmla="*/ 1404 h 2149"/>
                <a:gd name="T40" fmla="*/ 2060 w 2151"/>
                <a:gd name="T41" fmla="*/ 1506 h 2149"/>
                <a:gd name="T42" fmla="*/ 2011 w 2151"/>
                <a:gd name="T43" fmla="*/ 1603 h 2149"/>
                <a:gd name="T44" fmla="*/ 1949 w 2151"/>
                <a:gd name="T45" fmla="*/ 1701 h 2149"/>
                <a:gd name="T46" fmla="*/ 1877 w 2151"/>
                <a:gd name="T47" fmla="*/ 1789 h 2149"/>
                <a:gd name="T48" fmla="*/ 1795 w 2151"/>
                <a:gd name="T49" fmla="*/ 1873 h 2149"/>
                <a:gd name="T50" fmla="*/ 1707 w 2151"/>
                <a:gd name="T51" fmla="*/ 1944 h 2149"/>
                <a:gd name="T52" fmla="*/ 1610 w 2151"/>
                <a:gd name="T53" fmla="*/ 2007 h 2149"/>
                <a:gd name="T54" fmla="*/ 1512 w 2151"/>
                <a:gd name="T55" fmla="*/ 2056 h 2149"/>
                <a:gd name="T56" fmla="*/ 1410 w 2151"/>
                <a:gd name="T57" fmla="*/ 2095 h 2149"/>
                <a:gd name="T58" fmla="*/ 1301 w 2151"/>
                <a:gd name="T59" fmla="*/ 2125 h 2149"/>
                <a:gd name="T60" fmla="*/ 1189 w 2151"/>
                <a:gd name="T61" fmla="*/ 2142 h 2149"/>
                <a:gd name="T62" fmla="*/ 1076 w 2151"/>
                <a:gd name="T63" fmla="*/ 2149 h 2149"/>
                <a:gd name="T64" fmla="*/ 1076 w 2151"/>
                <a:gd name="T65" fmla="*/ 2149 h 2149"/>
                <a:gd name="T66" fmla="*/ 959 w 2151"/>
                <a:gd name="T67" fmla="*/ 2142 h 2149"/>
                <a:gd name="T68" fmla="*/ 846 w 2151"/>
                <a:gd name="T69" fmla="*/ 2123 h 2149"/>
                <a:gd name="T70" fmla="*/ 737 w 2151"/>
                <a:gd name="T71" fmla="*/ 2093 h 2149"/>
                <a:gd name="T72" fmla="*/ 632 w 2151"/>
                <a:gd name="T73" fmla="*/ 2054 h 2149"/>
                <a:gd name="T74" fmla="*/ 535 w 2151"/>
                <a:gd name="T75" fmla="*/ 2003 h 2149"/>
                <a:gd name="T76" fmla="*/ 439 w 2151"/>
                <a:gd name="T77" fmla="*/ 1940 h 2149"/>
                <a:gd name="T78" fmla="*/ 351 w 2151"/>
                <a:gd name="T79" fmla="*/ 1868 h 2149"/>
                <a:gd name="T80" fmla="*/ 272 w 2151"/>
                <a:gd name="T81" fmla="*/ 1787 h 2149"/>
                <a:gd name="T82" fmla="*/ 200 w 2151"/>
                <a:gd name="T83" fmla="*/ 1699 h 2149"/>
                <a:gd name="T84" fmla="*/ 140 w 2151"/>
                <a:gd name="T85" fmla="*/ 1603 h 2149"/>
                <a:gd name="T86" fmla="*/ 91 w 2151"/>
                <a:gd name="T87" fmla="*/ 1506 h 2149"/>
                <a:gd name="T88" fmla="*/ 52 w 2151"/>
                <a:gd name="T89" fmla="*/ 1404 h 2149"/>
                <a:gd name="T90" fmla="*/ 24 w 2151"/>
                <a:gd name="T91" fmla="*/ 1299 h 2149"/>
                <a:gd name="T92" fmla="*/ 7 w 2151"/>
                <a:gd name="T93" fmla="*/ 1188 h 2149"/>
                <a:gd name="T94" fmla="*/ 0 w 2151"/>
                <a:gd name="T95" fmla="*/ 1074 h 2149"/>
                <a:gd name="T96" fmla="*/ 7 w 2151"/>
                <a:gd name="T97" fmla="*/ 961 h 2149"/>
                <a:gd name="T98" fmla="*/ 24 w 2151"/>
                <a:gd name="T99" fmla="*/ 852 h 2149"/>
                <a:gd name="T100" fmla="*/ 52 w 2151"/>
                <a:gd name="T101" fmla="*/ 745 h 2149"/>
                <a:gd name="T102" fmla="*/ 91 w 2151"/>
                <a:gd name="T103" fmla="*/ 643 h 2149"/>
                <a:gd name="T104" fmla="*/ 140 w 2151"/>
                <a:gd name="T105" fmla="*/ 548 h 2149"/>
                <a:gd name="T106" fmla="*/ 202 w 2151"/>
                <a:gd name="T107" fmla="*/ 450 h 2149"/>
                <a:gd name="T108" fmla="*/ 274 w 2151"/>
                <a:gd name="T109" fmla="*/ 360 h 2149"/>
                <a:gd name="T110" fmla="*/ 356 w 2151"/>
                <a:gd name="T111" fmla="*/ 278 h 2149"/>
                <a:gd name="T112" fmla="*/ 444 w 2151"/>
                <a:gd name="T113" fmla="*/ 204 h 2149"/>
                <a:gd name="T114" fmla="*/ 541 w 2151"/>
                <a:gd name="T115" fmla="*/ 141 h 2149"/>
                <a:gd name="T116" fmla="*/ 639 w 2151"/>
                <a:gd name="T117" fmla="*/ 93 h 2149"/>
                <a:gd name="T118" fmla="*/ 741 w 2151"/>
                <a:gd name="T119" fmla="*/ 53 h 2149"/>
                <a:gd name="T120" fmla="*/ 850 w 2151"/>
                <a:gd name="T121" fmla="*/ 25 h 2149"/>
                <a:gd name="T122" fmla="*/ 959 w 2151"/>
                <a:gd name="T123" fmla="*/ 7 h 2149"/>
                <a:gd name="T124" fmla="*/ 1076 w 2151"/>
                <a:gd name="T125" fmla="*/ 0 h 2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51" h="2149">
                  <a:moveTo>
                    <a:pt x="1076" y="0"/>
                  </a:moveTo>
                  <a:lnTo>
                    <a:pt x="1076" y="0"/>
                  </a:lnTo>
                  <a:lnTo>
                    <a:pt x="1192" y="7"/>
                  </a:lnTo>
                  <a:lnTo>
                    <a:pt x="1305" y="25"/>
                  </a:lnTo>
                  <a:lnTo>
                    <a:pt x="1415" y="56"/>
                  </a:lnTo>
                  <a:lnTo>
                    <a:pt x="1519" y="95"/>
                  </a:lnTo>
                  <a:lnTo>
                    <a:pt x="1617" y="146"/>
                  </a:lnTo>
                  <a:lnTo>
                    <a:pt x="1712" y="209"/>
                  </a:lnTo>
                  <a:lnTo>
                    <a:pt x="1800" y="281"/>
                  </a:lnTo>
                  <a:lnTo>
                    <a:pt x="1879" y="362"/>
                  </a:lnTo>
                  <a:lnTo>
                    <a:pt x="1951" y="450"/>
                  </a:lnTo>
                  <a:lnTo>
                    <a:pt x="2011" y="545"/>
                  </a:lnTo>
                  <a:lnTo>
                    <a:pt x="2060" y="643"/>
                  </a:lnTo>
                  <a:lnTo>
                    <a:pt x="2097" y="745"/>
                  </a:lnTo>
                  <a:lnTo>
                    <a:pt x="2127" y="852"/>
                  </a:lnTo>
                  <a:lnTo>
                    <a:pt x="2144" y="961"/>
                  </a:lnTo>
                  <a:lnTo>
                    <a:pt x="2151" y="1074"/>
                  </a:lnTo>
                  <a:lnTo>
                    <a:pt x="2144" y="1188"/>
                  </a:lnTo>
                  <a:lnTo>
                    <a:pt x="2127" y="1299"/>
                  </a:lnTo>
                  <a:lnTo>
                    <a:pt x="2097" y="1404"/>
                  </a:lnTo>
                  <a:lnTo>
                    <a:pt x="2060" y="1506"/>
                  </a:lnTo>
                  <a:lnTo>
                    <a:pt x="2011" y="1603"/>
                  </a:lnTo>
                  <a:lnTo>
                    <a:pt x="1949" y="1701"/>
                  </a:lnTo>
                  <a:lnTo>
                    <a:pt x="1877" y="1789"/>
                  </a:lnTo>
                  <a:lnTo>
                    <a:pt x="1795" y="1873"/>
                  </a:lnTo>
                  <a:lnTo>
                    <a:pt x="1707" y="1944"/>
                  </a:lnTo>
                  <a:lnTo>
                    <a:pt x="1610" y="2007"/>
                  </a:lnTo>
                  <a:lnTo>
                    <a:pt x="1512" y="2056"/>
                  </a:lnTo>
                  <a:lnTo>
                    <a:pt x="1410" y="2095"/>
                  </a:lnTo>
                  <a:lnTo>
                    <a:pt x="1301" y="2125"/>
                  </a:lnTo>
                  <a:lnTo>
                    <a:pt x="1189" y="2142"/>
                  </a:lnTo>
                  <a:lnTo>
                    <a:pt x="1076" y="2149"/>
                  </a:lnTo>
                  <a:lnTo>
                    <a:pt x="1076" y="2149"/>
                  </a:lnTo>
                  <a:lnTo>
                    <a:pt x="959" y="2142"/>
                  </a:lnTo>
                  <a:lnTo>
                    <a:pt x="846" y="2123"/>
                  </a:lnTo>
                  <a:lnTo>
                    <a:pt x="737" y="2093"/>
                  </a:lnTo>
                  <a:lnTo>
                    <a:pt x="632" y="2054"/>
                  </a:lnTo>
                  <a:lnTo>
                    <a:pt x="535" y="2003"/>
                  </a:lnTo>
                  <a:lnTo>
                    <a:pt x="439" y="1940"/>
                  </a:lnTo>
                  <a:lnTo>
                    <a:pt x="351" y="1868"/>
                  </a:lnTo>
                  <a:lnTo>
                    <a:pt x="272" y="1787"/>
                  </a:lnTo>
                  <a:lnTo>
                    <a:pt x="200" y="1699"/>
                  </a:lnTo>
                  <a:lnTo>
                    <a:pt x="140" y="1603"/>
                  </a:lnTo>
                  <a:lnTo>
                    <a:pt x="91" y="1506"/>
                  </a:lnTo>
                  <a:lnTo>
                    <a:pt x="52" y="1404"/>
                  </a:lnTo>
                  <a:lnTo>
                    <a:pt x="24" y="1299"/>
                  </a:lnTo>
                  <a:lnTo>
                    <a:pt x="7" y="1188"/>
                  </a:lnTo>
                  <a:lnTo>
                    <a:pt x="0" y="1074"/>
                  </a:lnTo>
                  <a:lnTo>
                    <a:pt x="7" y="961"/>
                  </a:lnTo>
                  <a:lnTo>
                    <a:pt x="24" y="852"/>
                  </a:lnTo>
                  <a:lnTo>
                    <a:pt x="52" y="745"/>
                  </a:lnTo>
                  <a:lnTo>
                    <a:pt x="91" y="643"/>
                  </a:lnTo>
                  <a:lnTo>
                    <a:pt x="140" y="548"/>
                  </a:lnTo>
                  <a:lnTo>
                    <a:pt x="202" y="450"/>
                  </a:lnTo>
                  <a:lnTo>
                    <a:pt x="274" y="360"/>
                  </a:lnTo>
                  <a:lnTo>
                    <a:pt x="356" y="278"/>
                  </a:lnTo>
                  <a:lnTo>
                    <a:pt x="444" y="204"/>
                  </a:lnTo>
                  <a:lnTo>
                    <a:pt x="541" y="141"/>
                  </a:lnTo>
                  <a:lnTo>
                    <a:pt x="639" y="93"/>
                  </a:lnTo>
                  <a:lnTo>
                    <a:pt x="741" y="53"/>
                  </a:lnTo>
                  <a:lnTo>
                    <a:pt x="850" y="25"/>
                  </a:lnTo>
                  <a:lnTo>
                    <a:pt x="959" y="7"/>
                  </a:lnTo>
                  <a:lnTo>
                    <a:pt x="1076" y="0"/>
                  </a:lnTo>
                  <a:close/>
                </a:path>
              </a:pathLst>
            </a:custGeom>
            <a:solidFill>
              <a:schemeClr val="bg1"/>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grpSp>
          <p:nvGrpSpPr>
            <p:cNvPr id="283" name="Group 282"/>
            <p:cNvGrpSpPr/>
            <p:nvPr/>
          </p:nvGrpSpPr>
          <p:grpSpPr>
            <a:xfrm>
              <a:off x="4387458" y="1716091"/>
              <a:ext cx="3413910" cy="3417855"/>
              <a:chOff x="4387458" y="1722047"/>
              <a:chExt cx="3413910" cy="3413908"/>
            </a:xfrm>
            <a:effectLst>
              <a:outerShdw blurRad="292100" sx="108000" sy="108000" algn="ctr" rotWithShape="0">
                <a:prstClr val="black">
                  <a:alpha val="40000"/>
                </a:prstClr>
              </a:outerShdw>
            </a:effectLst>
          </p:grpSpPr>
          <p:sp>
            <p:nvSpPr>
              <p:cNvPr id="65" name="Freeform 64"/>
              <p:cNvSpPr>
                <a:spLocks/>
              </p:cNvSpPr>
              <p:nvPr/>
            </p:nvSpPr>
            <p:spPr bwMode="auto">
              <a:xfrm>
                <a:off x="6094937" y="1722047"/>
                <a:ext cx="859497" cy="842747"/>
              </a:xfrm>
              <a:custGeom>
                <a:avLst/>
                <a:gdLst>
                  <a:gd name="T0" fmla="*/ 0 w 1642"/>
                  <a:gd name="T1" fmla="*/ 0 h 1610"/>
                  <a:gd name="T2" fmla="*/ 198 w 1642"/>
                  <a:gd name="T3" fmla="*/ 6 h 1610"/>
                  <a:gd name="T4" fmla="*/ 392 w 1642"/>
                  <a:gd name="T5" fmla="*/ 22 h 1610"/>
                  <a:gd name="T6" fmla="*/ 584 w 1642"/>
                  <a:gd name="T7" fmla="*/ 51 h 1610"/>
                  <a:gd name="T8" fmla="*/ 772 w 1642"/>
                  <a:gd name="T9" fmla="*/ 91 h 1610"/>
                  <a:gd name="T10" fmla="*/ 955 w 1642"/>
                  <a:gd name="T11" fmla="*/ 142 h 1610"/>
                  <a:gd name="T12" fmla="*/ 1134 w 1642"/>
                  <a:gd name="T13" fmla="*/ 202 h 1610"/>
                  <a:gd name="T14" fmla="*/ 1310 w 1642"/>
                  <a:gd name="T15" fmla="*/ 273 h 1610"/>
                  <a:gd name="T16" fmla="*/ 1478 w 1642"/>
                  <a:gd name="T17" fmla="*/ 352 h 1610"/>
                  <a:gd name="T18" fmla="*/ 1642 w 1642"/>
                  <a:gd name="T19" fmla="*/ 441 h 1610"/>
                  <a:gd name="T20" fmla="*/ 961 w 1642"/>
                  <a:gd name="T21" fmla="*/ 1610 h 1610"/>
                  <a:gd name="T22" fmla="*/ 837 w 1642"/>
                  <a:gd name="T23" fmla="*/ 1543 h 1610"/>
                  <a:gd name="T24" fmla="*/ 708 w 1642"/>
                  <a:gd name="T25" fmla="*/ 1486 h 1610"/>
                  <a:gd name="T26" fmla="*/ 574 w 1642"/>
                  <a:gd name="T27" fmla="*/ 1438 h 1610"/>
                  <a:gd name="T28" fmla="*/ 437 w 1642"/>
                  <a:gd name="T29" fmla="*/ 1400 h 1610"/>
                  <a:gd name="T30" fmla="*/ 295 w 1642"/>
                  <a:gd name="T31" fmla="*/ 1373 h 1610"/>
                  <a:gd name="T32" fmla="*/ 148 w 1642"/>
                  <a:gd name="T33" fmla="*/ 1355 h 1610"/>
                  <a:gd name="T34" fmla="*/ 0 w 1642"/>
                  <a:gd name="T35" fmla="*/ 1349 h 1610"/>
                  <a:gd name="T36" fmla="*/ 0 w 1642"/>
                  <a:gd name="T37" fmla="*/ 0 h 1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42" h="1610">
                    <a:moveTo>
                      <a:pt x="0" y="0"/>
                    </a:moveTo>
                    <a:lnTo>
                      <a:pt x="198" y="6"/>
                    </a:lnTo>
                    <a:lnTo>
                      <a:pt x="392" y="22"/>
                    </a:lnTo>
                    <a:lnTo>
                      <a:pt x="584" y="51"/>
                    </a:lnTo>
                    <a:lnTo>
                      <a:pt x="772" y="91"/>
                    </a:lnTo>
                    <a:lnTo>
                      <a:pt x="955" y="142"/>
                    </a:lnTo>
                    <a:lnTo>
                      <a:pt x="1134" y="202"/>
                    </a:lnTo>
                    <a:lnTo>
                      <a:pt x="1310" y="273"/>
                    </a:lnTo>
                    <a:lnTo>
                      <a:pt x="1478" y="352"/>
                    </a:lnTo>
                    <a:lnTo>
                      <a:pt x="1642" y="441"/>
                    </a:lnTo>
                    <a:lnTo>
                      <a:pt x="961" y="1610"/>
                    </a:lnTo>
                    <a:lnTo>
                      <a:pt x="837" y="1543"/>
                    </a:lnTo>
                    <a:lnTo>
                      <a:pt x="708" y="1486"/>
                    </a:lnTo>
                    <a:lnTo>
                      <a:pt x="574" y="1438"/>
                    </a:lnTo>
                    <a:lnTo>
                      <a:pt x="437" y="1400"/>
                    </a:lnTo>
                    <a:lnTo>
                      <a:pt x="295" y="1373"/>
                    </a:lnTo>
                    <a:lnTo>
                      <a:pt x="148" y="1355"/>
                    </a:lnTo>
                    <a:lnTo>
                      <a:pt x="0" y="1349"/>
                    </a:lnTo>
                    <a:lnTo>
                      <a:pt x="0" y="0"/>
                    </a:lnTo>
                    <a:close/>
                  </a:path>
                </a:pathLst>
              </a:custGeom>
              <a:gradFill>
                <a:gsLst>
                  <a:gs pos="86000">
                    <a:schemeClr val="bg1">
                      <a:lumMod val="85000"/>
                    </a:schemeClr>
                  </a:gs>
                  <a:gs pos="20000">
                    <a:schemeClr val="bg1">
                      <a:lumMod val="95000"/>
                    </a:schemeClr>
                  </a:gs>
                </a:gsLst>
                <a:lin ang="1080000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66" name="Freeform 65"/>
              <p:cNvSpPr>
                <a:spLocks/>
              </p:cNvSpPr>
              <p:nvPr/>
            </p:nvSpPr>
            <p:spPr bwMode="auto">
              <a:xfrm>
                <a:off x="4387458" y="2589918"/>
                <a:ext cx="836466" cy="838559"/>
              </a:xfrm>
              <a:custGeom>
                <a:avLst/>
                <a:gdLst>
                  <a:gd name="T0" fmla="*/ 421 w 1598"/>
                  <a:gd name="T1" fmla="*/ 0 h 1602"/>
                  <a:gd name="T2" fmla="*/ 1598 w 1598"/>
                  <a:gd name="T3" fmla="*/ 662 h 1602"/>
                  <a:gd name="T4" fmla="*/ 1535 w 1598"/>
                  <a:gd name="T5" fmla="*/ 785 h 1602"/>
                  <a:gd name="T6" fmla="*/ 1480 w 1598"/>
                  <a:gd name="T7" fmla="*/ 912 h 1602"/>
                  <a:gd name="T8" fmla="*/ 1434 w 1598"/>
                  <a:gd name="T9" fmla="*/ 1042 h 1602"/>
                  <a:gd name="T10" fmla="*/ 1399 w 1598"/>
                  <a:gd name="T11" fmla="*/ 1177 h 1602"/>
                  <a:gd name="T12" fmla="*/ 1373 w 1598"/>
                  <a:gd name="T13" fmla="*/ 1315 h 1602"/>
                  <a:gd name="T14" fmla="*/ 1355 w 1598"/>
                  <a:gd name="T15" fmla="*/ 1458 h 1602"/>
                  <a:gd name="T16" fmla="*/ 1351 w 1598"/>
                  <a:gd name="T17" fmla="*/ 1602 h 1602"/>
                  <a:gd name="T18" fmla="*/ 0 w 1598"/>
                  <a:gd name="T19" fmla="*/ 1602 h 1602"/>
                  <a:gd name="T20" fmla="*/ 6 w 1598"/>
                  <a:gd name="T21" fmla="*/ 1410 h 1602"/>
                  <a:gd name="T22" fmla="*/ 22 w 1598"/>
                  <a:gd name="T23" fmla="*/ 1220 h 1602"/>
                  <a:gd name="T24" fmla="*/ 49 w 1598"/>
                  <a:gd name="T25" fmla="*/ 1032 h 1602"/>
                  <a:gd name="T26" fmla="*/ 87 w 1598"/>
                  <a:gd name="T27" fmla="*/ 850 h 1602"/>
                  <a:gd name="T28" fmla="*/ 135 w 1598"/>
                  <a:gd name="T29" fmla="*/ 670 h 1602"/>
                  <a:gd name="T30" fmla="*/ 192 w 1598"/>
                  <a:gd name="T31" fmla="*/ 496 h 1602"/>
                  <a:gd name="T32" fmla="*/ 259 w 1598"/>
                  <a:gd name="T33" fmla="*/ 326 h 1602"/>
                  <a:gd name="T34" fmla="*/ 336 w 1598"/>
                  <a:gd name="T35" fmla="*/ 160 h 1602"/>
                  <a:gd name="T36" fmla="*/ 421 w 1598"/>
                  <a:gd name="T37" fmla="*/ 0 h 1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98" h="1602">
                    <a:moveTo>
                      <a:pt x="421" y="0"/>
                    </a:moveTo>
                    <a:lnTo>
                      <a:pt x="1598" y="662"/>
                    </a:lnTo>
                    <a:lnTo>
                      <a:pt x="1535" y="785"/>
                    </a:lnTo>
                    <a:lnTo>
                      <a:pt x="1480" y="912"/>
                    </a:lnTo>
                    <a:lnTo>
                      <a:pt x="1434" y="1042"/>
                    </a:lnTo>
                    <a:lnTo>
                      <a:pt x="1399" y="1177"/>
                    </a:lnTo>
                    <a:lnTo>
                      <a:pt x="1373" y="1315"/>
                    </a:lnTo>
                    <a:lnTo>
                      <a:pt x="1355" y="1458"/>
                    </a:lnTo>
                    <a:lnTo>
                      <a:pt x="1351" y="1602"/>
                    </a:lnTo>
                    <a:lnTo>
                      <a:pt x="0" y="1602"/>
                    </a:lnTo>
                    <a:lnTo>
                      <a:pt x="6" y="1410"/>
                    </a:lnTo>
                    <a:lnTo>
                      <a:pt x="22" y="1220"/>
                    </a:lnTo>
                    <a:lnTo>
                      <a:pt x="49" y="1032"/>
                    </a:lnTo>
                    <a:lnTo>
                      <a:pt x="87" y="850"/>
                    </a:lnTo>
                    <a:lnTo>
                      <a:pt x="135" y="670"/>
                    </a:lnTo>
                    <a:lnTo>
                      <a:pt x="192" y="496"/>
                    </a:lnTo>
                    <a:lnTo>
                      <a:pt x="259" y="326"/>
                    </a:lnTo>
                    <a:lnTo>
                      <a:pt x="336" y="160"/>
                    </a:lnTo>
                    <a:lnTo>
                      <a:pt x="421" y="0"/>
                    </a:lnTo>
                    <a:close/>
                  </a:path>
                </a:pathLst>
              </a:custGeom>
              <a:gradFill>
                <a:gsLst>
                  <a:gs pos="100000">
                    <a:schemeClr val="bg1">
                      <a:lumMod val="85000"/>
                    </a:schemeClr>
                  </a:gs>
                  <a:gs pos="60000">
                    <a:schemeClr val="bg1">
                      <a:lumMod val="95000"/>
                    </a:schemeClr>
                  </a:gs>
                </a:gsLst>
                <a:lin ang="540000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67" name="Freeform 66"/>
              <p:cNvSpPr>
                <a:spLocks/>
              </p:cNvSpPr>
              <p:nvPr/>
            </p:nvSpPr>
            <p:spPr bwMode="auto">
              <a:xfrm>
                <a:off x="4608352" y="1947128"/>
                <a:ext cx="989312" cy="989311"/>
              </a:xfrm>
              <a:custGeom>
                <a:avLst/>
                <a:gdLst>
                  <a:gd name="T0" fmla="*/ 1223 w 1891"/>
                  <a:gd name="T1" fmla="*/ 0 h 1891"/>
                  <a:gd name="T2" fmla="*/ 1891 w 1891"/>
                  <a:gd name="T3" fmla="*/ 1173 h 1891"/>
                  <a:gd name="T4" fmla="*/ 1767 w 1891"/>
                  <a:gd name="T5" fmla="*/ 1250 h 1891"/>
                  <a:gd name="T6" fmla="*/ 1650 w 1891"/>
                  <a:gd name="T7" fmla="*/ 1337 h 1891"/>
                  <a:gd name="T8" fmla="*/ 1539 w 1891"/>
                  <a:gd name="T9" fmla="*/ 1432 h 1891"/>
                  <a:gd name="T10" fmla="*/ 1435 w 1891"/>
                  <a:gd name="T11" fmla="*/ 1537 h 1891"/>
                  <a:gd name="T12" fmla="*/ 1340 w 1891"/>
                  <a:gd name="T13" fmla="*/ 1648 h 1891"/>
                  <a:gd name="T14" fmla="*/ 1255 w 1891"/>
                  <a:gd name="T15" fmla="*/ 1767 h 1891"/>
                  <a:gd name="T16" fmla="*/ 1177 w 1891"/>
                  <a:gd name="T17" fmla="*/ 1891 h 1891"/>
                  <a:gd name="T18" fmla="*/ 0 w 1891"/>
                  <a:gd name="T19" fmla="*/ 1229 h 1891"/>
                  <a:gd name="T20" fmla="*/ 91 w 1891"/>
                  <a:gd name="T21" fmla="*/ 1076 h 1891"/>
                  <a:gd name="T22" fmla="*/ 188 w 1891"/>
                  <a:gd name="T23" fmla="*/ 932 h 1891"/>
                  <a:gd name="T24" fmla="*/ 295 w 1891"/>
                  <a:gd name="T25" fmla="*/ 791 h 1891"/>
                  <a:gd name="T26" fmla="*/ 408 w 1891"/>
                  <a:gd name="T27" fmla="*/ 659 h 1891"/>
                  <a:gd name="T28" fmla="*/ 529 w 1891"/>
                  <a:gd name="T29" fmla="*/ 532 h 1891"/>
                  <a:gd name="T30" fmla="*/ 655 w 1891"/>
                  <a:gd name="T31" fmla="*/ 412 h 1891"/>
                  <a:gd name="T32" fmla="*/ 788 w 1891"/>
                  <a:gd name="T33" fmla="*/ 297 h 1891"/>
                  <a:gd name="T34" fmla="*/ 926 w 1891"/>
                  <a:gd name="T35" fmla="*/ 190 h 1891"/>
                  <a:gd name="T36" fmla="*/ 1073 w 1891"/>
                  <a:gd name="T37" fmla="*/ 91 h 1891"/>
                  <a:gd name="T38" fmla="*/ 1223 w 1891"/>
                  <a:gd name="T39" fmla="*/ 0 h 1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91" h="1891">
                    <a:moveTo>
                      <a:pt x="1223" y="0"/>
                    </a:moveTo>
                    <a:lnTo>
                      <a:pt x="1891" y="1173"/>
                    </a:lnTo>
                    <a:lnTo>
                      <a:pt x="1767" y="1250"/>
                    </a:lnTo>
                    <a:lnTo>
                      <a:pt x="1650" y="1337"/>
                    </a:lnTo>
                    <a:lnTo>
                      <a:pt x="1539" y="1432"/>
                    </a:lnTo>
                    <a:lnTo>
                      <a:pt x="1435" y="1537"/>
                    </a:lnTo>
                    <a:lnTo>
                      <a:pt x="1340" y="1648"/>
                    </a:lnTo>
                    <a:lnTo>
                      <a:pt x="1255" y="1767"/>
                    </a:lnTo>
                    <a:lnTo>
                      <a:pt x="1177" y="1891"/>
                    </a:lnTo>
                    <a:lnTo>
                      <a:pt x="0" y="1229"/>
                    </a:lnTo>
                    <a:lnTo>
                      <a:pt x="91" y="1076"/>
                    </a:lnTo>
                    <a:lnTo>
                      <a:pt x="188" y="932"/>
                    </a:lnTo>
                    <a:lnTo>
                      <a:pt x="295" y="791"/>
                    </a:lnTo>
                    <a:lnTo>
                      <a:pt x="408" y="659"/>
                    </a:lnTo>
                    <a:lnTo>
                      <a:pt x="529" y="532"/>
                    </a:lnTo>
                    <a:lnTo>
                      <a:pt x="655" y="412"/>
                    </a:lnTo>
                    <a:lnTo>
                      <a:pt x="788" y="297"/>
                    </a:lnTo>
                    <a:lnTo>
                      <a:pt x="926" y="190"/>
                    </a:lnTo>
                    <a:lnTo>
                      <a:pt x="1073" y="91"/>
                    </a:lnTo>
                    <a:lnTo>
                      <a:pt x="1223" y="0"/>
                    </a:lnTo>
                    <a:close/>
                  </a:path>
                </a:pathLst>
              </a:custGeom>
              <a:gradFill>
                <a:gsLst>
                  <a:gs pos="86000">
                    <a:schemeClr val="bg1">
                      <a:lumMod val="85000"/>
                    </a:schemeClr>
                  </a:gs>
                  <a:gs pos="17000">
                    <a:schemeClr val="bg1">
                      <a:lumMod val="95000"/>
                    </a:schemeClr>
                  </a:gs>
                </a:gsLst>
                <a:lin ang="1080000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68" name="Freeform 67"/>
              <p:cNvSpPr>
                <a:spLocks/>
              </p:cNvSpPr>
              <p:nvPr/>
            </p:nvSpPr>
            <p:spPr bwMode="auto">
              <a:xfrm>
                <a:off x="4387458" y="3428477"/>
                <a:ext cx="836466" cy="839606"/>
              </a:xfrm>
              <a:custGeom>
                <a:avLst/>
                <a:gdLst>
                  <a:gd name="T0" fmla="*/ 0 w 1598"/>
                  <a:gd name="T1" fmla="*/ 0 h 1604"/>
                  <a:gd name="T2" fmla="*/ 1351 w 1598"/>
                  <a:gd name="T3" fmla="*/ 0 h 1604"/>
                  <a:gd name="T4" fmla="*/ 1355 w 1598"/>
                  <a:gd name="T5" fmla="*/ 146 h 1604"/>
                  <a:gd name="T6" fmla="*/ 1373 w 1598"/>
                  <a:gd name="T7" fmla="*/ 289 h 1604"/>
                  <a:gd name="T8" fmla="*/ 1399 w 1598"/>
                  <a:gd name="T9" fmla="*/ 427 h 1604"/>
                  <a:gd name="T10" fmla="*/ 1434 w 1598"/>
                  <a:gd name="T11" fmla="*/ 562 h 1604"/>
                  <a:gd name="T12" fmla="*/ 1480 w 1598"/>
                  <a:gd name="T13" fmla="*/ 692 h 1604"/>
                  <a:gd name="T14" fmla="*/ 1535 w 1598"/>
                  <a:gd name="T15" fmla="*/ 819 h 1604"/>
                  <a:gd name="T16" fmla="*/ 1598 w 1598"/>
                  <a:gd name="T17" fmla="*/ 940 h 1604"/>
                  <a:gd name="T18" fmla="*/ 421 w 1598"/>
                  <a:gd name="T19" fmla="*/ 1604 h 1604"/>
                  <a:gd name="T20" fmla="*/ 336 w 1598"/>
                  <a:gd name="T21" fmla="*/ 1444 h 1604"/>
                  <a:gd name="T22" fmla="*/ 261 w 1598"/>
                  <a:gd name="T23" fmla="*/ 1280 h 1604"/>
                  <a:gd name="T24" fmla="*/ 194 w 1598"/>
                  <a:gd name="T25" fmla="*/ 1108 h 1604"/>
                  <a:gd name="T26" fmla="*/ 135 w 1598"/>
                  <a:gd name="T27" fmla="*/ 934 h 1604"/>
                  <a:gd name="T28" fmla="*/ 87 w 1598"/>
                  <a:gd name="T29" fmla="*/ 754 h 1604"/>
                  <a:gd name="T30" fmla="*/ 49 w 1598"/>
                  <a:gd name="T31" fmla="*/ 570 h 1604"/>
                  <a:gd name="T32" fmla="*/ 22 w 1598"/>
                  <a:gd name="T33" fmla="*/ 384 h 1604"/>
                  <a:gd name="T34" fmla="*/ 6 w 1598"/>
                  <a:gd name="T35" fmla="*/ 194 h 1604"/>
                  <a:gd name="T36" fmla="*/ 0 w 1598"/>
                  <a:gd name="T37" fmla="*/ 0 h 1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98" h="1604">
                    <a:moveTo>
                      <a:pt x="0" y="0"/>
                    </a:moveTo>
                    <a:lnTo>
                      <a:pt x="1351" y="0"/>
                    </a:lnTo>
                    <a:lnTo>
                      <a:pt x="1355" y="146"/>
                    </a:lnTo>
                    <a:lnTo>
                      <a:pt x="1373" y="289"/>
                    </a:lnTo>
                    <a:lnTo>
                      <a:pt x="1399" y="427"/>
                    </a:lnTo>
                    <a:lnTo>
                      <a:pt x="1434" y="562"/>
                    </a:lnTo>
                    <a:lnTo>
                      <a:pt x="1480" y="692"/>
                    </a:lnTo>
                    <a:lnTo>
                      <a:pt x="1535" y="819"/>
                    </a:lnTo>
                    <a:lnTo>
                      <a:pt x="1598" y="940"/>
                    </a:lnTo>
                    <a:lnTo>
                      <a:pt x="421" y="1604"/>
                    </a:lnTo>
                    <a:lnTo>
                      <a:pt x="336" y="1444"/>
                    </a:lnTo>
                    <a:lnTo>
                      <a:pt x="261" y="1280"/>
                    </a:lnTo>
                    <a:lnTo>
                      <a:pt x="194" y="1108"/>
                    </a:lnTo>
                    <a:lnTo>
                      <a:pt x="135" y="934"/>
                    </a:lnTo>
                    <a:lnTo>
                      <a:pt x="87" y="754"/>
                    </a:lnTo>
                    <a:lnTo>
                      <a:pt x="49" y="570"/>
                    </a:lnTo>
                    <a:lnTo>
                      <a:pt x="22" y="384"/>
                    </a:lnTo>
                    <a:lnTo>
                      <a:pt x="6" y="194"/>
                    </a:lnTo>
                    <a:lnTo>
                      <a:pt x="0" y="0"/>
                    </a:lnTo>
                    <a:close/>
                  </a:path>
                </a:pathLst>
              </a:custGeom>
              <a:gradFill>
                <a:gsLst>
                  <a:gs pos="49000">
                    <a:schemeClr val="bg1">
                      <a:lumMod val="85000"/>
                    </a:schemeClr>
                  </a:gs>
                  <a:gs pos="29000">
                    <a:schemeClr val="bg1">
                      <a:lumMod val="95000"/>
                    </a:schemeClr>
                  </a:gs>
                </a:gsLst>
                <a:lin ang="3960000" scaled="0"/>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69" name="Freeform 68"/>
              <p:cNvSpPr>
                <a:spLocks/>
              </p:cNvSpPr>
              <p:nvPr/>
            </p:nvSpPr>
            <p:spPr bwMode="auto">
              <a:xfrm>
                <a:off x="5248002" y="1722047"/>
                <a:ext cx="846935" cy="838559"/>
              </a:xfrm>
              <a:custGeom>
                <a:avLst/>
                <a:gdLst>
                  <a:gd name="T0" fmla="*/ 1618 w 1618"/>
                  <a:gd name="T1" fmla="*/ 0 h 1602"/>
                  <a:gd name="T2" fmla="*/ 1618 w 1618"/>
                  <a:gd name="T3" fmla="*/ 0 h 1602"/>
                  <a:gd name="T4" fmla="*/ 1618 w 1618"/>
                  <a:gd name="T5" fmla="*/ 1349 h 1602"/>
                  <a:gd name="T6" fmla="*/ 1618 w 1618"/>
                  <a:gd name="T7" fmla="*/ 1349 h 1602"/>
                  <a:gd name="T8" fmla="*/ 1472 w 1618"/>
                  <a:gd name="T9" fmla="*/ 1355 h 1602"/>
                  <a:gd name="T10" fmla="*/ 1327 w 1618"/>
                  <a:gd name="T11" fmla="*/ 1371 h 1602"/>
                  <a:gd name="T12" fmla="*/ 1187 w 1618"/>
                  <a:gd name="T13" fmla="*/ 1399 h 1602"/>
                  <a:gd name="T14" fmla="*/ 1050 w 1618"/>
                  <a:gd name="T15" fmla="*/ 1436 h 1602"/>
                  <a:gd name="T16" fmla="*/ 920 w 1618"/>
                  <a:gd name="T17" fmla="*/ 1482 h 1602"/>
                  <a:gd name="T18" fmla="*/ 791 w 1618"/>
                  <a:gd name="T19" fmla="*/ 1537 h 1602"/>
                  <a:gd name="T20" fmla="*/ 668 w 1618"/>
                  <a:gd name="T21" fmla="*/ 1602 h 1602"/>
                  <a:gd name="T22" fmla="*/ 0 w 1618"/>
                  <a:gd name="T23" fmla="*/ 429 h 1602"/>
                  <a:gd name="T24" fmla="*/ 160 w 1618"/>
                  <a:gd name="T25" fmla="*/ 342 h 1602"/>
                  <a:gd name="T26" fmla="*/ 328 w 1618"/>
                  <a:gd name="T27" fmla="*/ 265 h 1602"/>
                  <a:gd name="T28" fmla="*/ 500 w 1618"/>
                  <a:gd name="T29" fmla="*/ 196 h 1602"/>
                  <a:gd name="T30" fmla="*/ 676 w 1618"/>
                  <a:gd name="T31" fmla="*/ 136 h 1602"/>
                  <a:gd name="T32" fmla="*/ 856 w 1618"/>
                  <a:gd name="T33" fmla="*/ 89 h 1602"/>
                  <a:gd name="T34" fmla="*/ 1042 w 1618"/>
                  <a:gd name="T35" fmla="*/ 49 h 1602"/>
                  <a:gd name="T36" fmla="*/ 1230 w 1618"/>
                  <a:gd name="T37" fmla="*/ 22 h 1602"/>
                  <a:gd name="T38" fmla="*/ 1422 w 1618"/>
                  <a:gd name="T39" fmla="*/ 4 h 1602"/>
                  <a:gd name="T40" fmla="*/ 1618 w 1618"/>
                  <a:gd name="T41" fmla="*/ 0 h 1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18" h="1602">
                    <a:moveTo>
                      <a:pt x="1618" y="0"/>
                    </a:moveTo>
                    <a:lnTo>
                      <a:pt x="1618" y="0"/>
                    </a:lnTo>
                    <a:lnTo>
                      <a:pt x="1618" y="1349"/>
                    </a:lnTo>
                    <a:lnTo>
                      <a:pt x="1618" y="1349"/>
                    </a:lnTo>
                    <a:lnTo>
                      <a:pt x="1472" y="1355"/>
                    </a:lnTo>
                    <a:lnTo>
                      <a:pt x="1327" y="1371"/>
                    </a:lnTo>
                    <a:lnTo>
                      <a:pt x="1187" y="1399"/>
                    </a:lnTo>
                    <a:lnTo>
                      <a:pt x="1050" y="1436"/>
                    </a:lnTo>
                    <a:lnTo>
                      <a:pt x="920" y="1482"/>
                    </a:lnTo>
                    <a:lnTo>
                      <a:pt x="791" y="1537"/>
                    </a:lnTo>
                    <a:lnTo>
                      <a:pt x="668" y="1602"/>
                    </a:lnTo>
                    <a:lnTo>
                      <a:pt x="0" y="429"/>
                    </a:lnTo>
                    <a:lnTo>
                      <a:pt x="160" y="342"/>
                    </a:lnTo>
                    <a:lnTo>
                      <a:pt x="328" y="265"/>
                    </a:lnTo>
                    <a:lnTo>
                      <a:pt x="500" y="196"/>
                    </a:lnTo>
                    <a:lnTo>
                      <a:pt x="676" y="136"/>
                    </a:lnTo>
                    <a:lnTo>
                      <a:pt x="856" y="89"/>
                    </a:lnTo>
                    <a:lnTo>
                      <a:pt x="1042" y="49"/>
                    </a:lnTo>
                    <a:lnTo>
                      <a:pt x="1230" y="22"/>
                    </a:lnTo>
                    <a:lnTo>
                      <a:pt x="1422" y="4"/>
                    </a:lnTo>
                    <a:lnTo>
                      <a:pt x="1618" y="0"/>
                    </a:lnTo>
                    <a:close/>
                  </a:path>
                </a:pathLst>
              </a:custGeom>
              <a:gradFill>
                <a:gsLst>
                  <a:gs pos="86000">
                    <a:schemeClr val="bg1">
                      <a:lumMod val="85000"/>
                    </a:schemeClr>
                  </a:gs>
                  <a:gs pos="17000">
                    <a:schemeClr val="bg1">
                      <a:lumMod val="95000"/>
                    </a:schemeClr>
                  </a:gs>
                </a:gsLst>
                <a:lin ang="1080000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70" name="Freeform 69"/>
              <p:cNvSpPr>
                <a:spLocks/>
              </p:cNvSpPr>
              <p:nvPr/>
            </p:nvSpPr>
            <p:spPr bwMode="auto">
              <a:xfrm>
                <a:off x="6965949" y="2588872"/>
                <a:ext cx="835419" cy="839606"/>
              </a:xfrm>
              <a:custGeom>
                <a:avLst/>
                <a:gdLst>
                  <a:gd name="T0" fmla="*/ 1175 w 1596"/>
                  <a:gd name="T1" fmla="*/ 0 h 1604"/>
                  <a:gd name="T2" fmla="*/ 1260 w 1596"/>
                  <a:gd name="T3" fmla="*/ 160 h 1604"/>
                  <a:gd name="T4" fmla="*/ 1337 w 1596"/>
                  <a:gd name="T5" fmla="*/ 326 h 1604"/>
                  <a:gd name="T6" fmla="*/ 1404 w 1596"/>
                  <a:gd name="T7" fmla="*/ 496 h 1604"/>
                  <a:gd name="T8" fmla="*/ 1462 w 1596"/>
                  <a:gd name="T9" fmla="*/ 672 h 1604"/>
                  <a:gd name="T10" fmla="*/ 1509 w 1596"/>
                  <a:gd name="T11" fmla="*/ 850 h 1604"/>
                  <a:gd name="T12" fmla="*/ 1547 w 1596"/>
                  <a:gd name="T13" fmla="*/ 1034 h 1604"/>
                  <a:gd name="T14" fmla="*/ 1574 w 1596"/>
                  <a:gd name="T15" fmla="*/ 1222 h 1604"/>
                  <a:gd name="T16" fmla="*/ 1592 w 1596"/>
                  <a:gd name="T17" fmla="*/ 1412 h 1604"/>
                  <a:gd name="T18" fmla="*/ 1596 w 1596"/>
                  <a:gd name="T19" fmla="*/ 1604 h 1604"/>
                  <a:gd name="T20" fmla="*/ 247 w 1596"/>
                  <a:gd name="T21" fmla="*/ 1604 h 1604"/>
                  <a:gd name="T22" fmla="*/ 241 w 1596"/>
                  <a:gd name="T23" fmla="*/ 1460 h 1604"/>
                  <a:gd name="T24" fmla="*/ 225 w 1596"/>
                  <a:gd name="T25" fmla="*/ 1317 h 1604"/>
                  <a:gd name="T26" fmla="*/ 199 w 1596"/>
                  <a:gd name="T27" fmla="*/ 1179 h 1604"/>
                  <a:gd name="T28" fmla="*/ 162 w 1596"/>
                  <a:gd name="T29" fmla="*/ 1044 h 1604"/>
                  <a:gd name="T30" fmla="*/ 116 w 1596"/>
                  <a:gd name="T31" fmla="*/ 912 h 1604"/>
                  <a:gd name="T32" fmla="*/ 63 w 1596"/>
                  <a:gd name="T33" fmla="*/ 785 h 1604"/>
                  <a:gd name="T34" fmla="*/ 0 w 1596"/>
                  <a:gd name="T35" fmla="*/ 664 h 1604"/>
                  <a:gd name="T36" fmla="*/ 1175 w 1596"/>
                  <a:gd name="T37" fmla="*/ 0 h 1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96" h="1604">
                    <a:moveTo>
                      <a:pt x="1175" y="0"/>
                    </a:moveTo>
                    <a:lnTo>
                      <a:pt x="1260" y="160"/>
                    </a:lnTo>
                    <a:lnTo>
                      <a:pt x="1337" y="326"/>
                    </a:lnTo>
                    <a:lnTo>
                      <a:pt x="1404" y="496"/>
                    </a:lnTo>
                    <a:lnTo>
                      <a:pt x="1462" y="672"/>
                    </a:lnTo>
                    <a:lnTo>
                      <a:pt x="1509" y="850"/>
                    </a:lnTo>
                    <a:lnTo>
                      <a:pt x="1547" y="1034"/>
                    </a:lnTo>
                    <a:lnTo>
                      <a:pt x="1574" y="1222"/>
                    </a:lnTo>
                    <a:lnTo>
                      <a:pt x="1592" y="1412"/>
                    </a:lnTo>
                    <a:lnTo>
                      <a:pt x="1596" y="1604"/>
                    </a:lnTo>
                    <a:lnTo>
                      <a:pt x="247" y="1604"/>
                    </a:lnTo>
                    <a:lnTo>
                      <a:pt x="241" y="1460"/>
                    </a:lnTo>
                    <a:lnTo>
                      <a:pt x="225" y="1317"/>
                    </a:lnTo>
                    <a:lnTo>
                      <a:pt x="199" y="1179"/>
                    </a:lnTo>
                    <a:lnTo>
                      <a:pt x="162" y="1044"/>
                    </a:lnTo>
                    <a:lnTo>
                      <a:pt x="116" y="912"/>
                    </a:lnTo>
                    <a:lnTo>
                      <a:pt x="63" y="785"/>
                    </a:lnTo>
                    <a:lnTo>
                      <a:pt x="0" y="664"/>
                    </a:lnTo>
                    <a:lnTo>
                      <a:pt x="1175" y="0"/>
                    </a:lnTo>
                    <a:close/>
                  </a:path>
                </a:pathLst>
              </a:custGeom>
              <a:gradFill>
                <a:gsLst>
                  <a:gs pos="86000">
                    <a:schemeClr val="bg1">
                      <a:lumMod val="85000"/>
                    </a:schemeClr>
                  </a:gs>
                  <a:gs pos="17000">
                    <a:schemeClr val="bg1">
                      <a:lumMod val="95000"/>
                    </a:schemeClr>
                  </a:gs>
                </a:gsLst>
                <a:lin ang="15000000" scaled="0"/>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71" name="Freeform 70"/>
              <p:cNvSpPr>
                <a:spLocks/>
              </p:cNvSpPr>
              <p:nvPr/>
            </p:nvSpPr>
            <p:spPr bwMode="auto">
              <a:xfrm>
                <a:off x="6598491" y="1953409"/>
                <a:ext cx="981983" cy="983030"/>
              </a:xfrm>
              <a:custGeom>
                <a:avLst/>
                <a:gdLst>
                  <a:gd name="T0" fmla="*/ 681 w 1878"/>
                  <a:gd name="T1" fmla="*/ 0 h 1879"/>
                  <a:gd name="T2" fmla="*/ 843 w 1878"/>
                  <a:gd name="T3" fmla="*/ 103 h 1879"/>
                  <a:gd name="T4" fmla="*/ 999 w 1878"/>
                  <a:gd name="T5" fmla="*/ 214 h 1879"/>
                  <a:gd name="T6" fmla="*/ 1150 w 1878"/>
                  <a:gd name="T7" fmla="*/ 332 h 1879"/>
                  <a:gd name="T8" fmla="*/ 1292 w 1878"/>
                  <a:gd name="T9" fmla="*/ 461 h 1879"/>
                  <a:gd name="T10" fmla="*/ 1427 w 1878"/>
                  <a:gd name="T11" fmla="*/ 597 h 1879"/>
                  <a:gd name="T12" fmla="*/ 1551 w 1878"/>
                  <a:gd name="T13" fmla="*/ 742 h 1879"/>
                  <a:gd name="T14" fmla="*/ 1670 w 1878"/>
                  <a:gd name="T15" fmla="*/ 892 h 1879"/>
                  <a:gd name="T16" fmla="*/ 1779 w 1878"/>
                  <a:gd name="T17" fmla="*/ 1050 h 1879"/>
                  <a:gd name="T18" fmla="*/ 1878 w 1878"/>
                  <a:gd name="T19" fmla="*/ 1215 h 1879"/>
                  <a:gd name="T20" fmla="*/ 703 w 1878"/>
                  <a:gd name="T21" fmla="*/ 1879 h 1879"/>
                  <a:gd name="T22" fmla="*/ 626 w 1878"/>
                  <a:gd name="T23" fmla="*/ 1757 h 1879"/>
                  <a:gd name="T24" fmla="*/ 540 w 1878"/>
                  <a:gd name="T25" fmla="*/ 1640 h 1879"/>
                  <a:gd name="T26" fmla="*/ 447 w 1878"/>
                  <a:gd name="T27" fmla="*/ 1529 h 1879"/>
                  <a:gd name="T28" fmla="*/ 347 w 1878"/>
                  <a:gd name="T29" fmla="*/ 1426 h 1879"/>
                  <a:gd name="T30" fmla="*/ 238 w 1878"/>
                  <a:gd name="T31" fmla="*/ 1333 h 1879"/>
                  <a:gd name="T32" fmla="*/ 123 w 1878"/>
                  <a:gd name="T33" fmla="*/ 1246 h 1879"/>
                  <a:gd name="T34" fmla="*/ 0 w 1878"/>
                  <a:gd name="T35" fmla="*/ 1169 h 1879"/>
                  <a:gd name="T36" fmla="*/ 681 w 1878"/>
                  <a:gd name="T37" fmla="*/ 0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78" h="1879">
                    <a:moveTo>
                      <a:pt x="681" y="0"/>
                    </a:moveTo>
                    <a:lnTo>
                      <a:pt x="843" y="103"/>
                    </a:lnTo>
                    <a:lnTo>
                      <a:pt x="999" y="214"/>
                    </a:lnTo>
                    <a:lnTo>
                      <a:pt x="1150" y="332"/>
                    </a:lnTo>
                    <a:lnTo>
                      <a:pt x="1292" y="461"/>
                    </a:lnTo>
                    <a:lnTo>
                      <a:pt x="1427" y="597"/>
                    </a:lnTo>
                    <a:lnTo>
                      <a:pt x="1551" y="742"/>
                    </a:lnTo>
                    <a:lnTo>
                      <a:pt x="1670" y="892"/>
                    </a:lnTo>
                    <a:lnTo>
                      <a:pt x="1779" y="1050"/>
                    </a:lnTo>
                    <a:lnTo>
                      <a:pt x="1878" y="1215"/>
                    </a:lnTo>
                    <a:lnTo>
                      <a:pt x="703" y="1879"/>
                    </a:lnTo>
                    <a:lnTo>
                      <a:pt x="626" y="1757"/>
                    </a:lnTo>
                    <a:lnTo>
                      <a:pt x="540" y="1640"/>
                    </a:lnTo>
                    <a:lnTo>
                      <a:pt x="447" y="1529"/>
                    </a:lnTo>
                    <a:lnTo>
                      <a:pt x="347" y="1426"/>
                    </a:lnTo>
                    <a:lnTo>
                      <a:pt x="238" y="1333"/>
                    </a:lnTo>
                    <a:lnTo>
                      <a:pt x="123" y="1246"/>
                    </a:lnTo>
                    <a:lnTo>
                      <a:pt x="0" y="1169"/>
                    </a:lnTo>
                    <a:lnTo>
                      <a:pt x="681" y="0"/>
                    </a:lnTo>
                    <a:close/>
                  </a:path>
                </a:pathLst>
              </a:custGeom>
              <a:gradFill>
                <a:gsLst>
                  <a:gs pos="86000">
                    <a:schemeClr val="bg1">
                      <a:lumMod val="85000"/>
                    </a:schemeClr>
                  </a:gs>
                  <a:gs pos="17000">
                    <a:schemeClr val="bg1">
                      <a:lumMod val="95000"/>
                    </a:schemeClr>
                  </a:gs>
                </a:gsLst>
                <a:lin ang="15000000" scaled="0"/>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72" name="Freeform 71"/>
              <p:cNvSpPr>
                <a:spLocks/>
              </p:cNvSpPr>
              <p:nvPr/>
            </p:nvSpPr>
            <p:spPr bwMode="auto">
              <a:xfrm>
                <a:off x="4608352" y="3920516"/>
                <a:ext cx="983030" cy="983030"/>
              </a:xfrm>
              <a:custGeom>
                <a:avLst/>
                <a:gdLst>
                  <a:gd name="T0" fmla="*/ 1177 w 1880"/>
                  <a:gd name="T1" fmla="*/ 0 h 1879"/>
                  <a:gd name="T2" fmla="*/ 1253 w 1880"/>
                  <a:gd name="T3" fmla="*/ 124 h 1879"/>
                  <a:gd name="T4" fmla="*/ 1338 w 1880"/>
                  <a:gd name="T5" fmla="*/ 241 h 1879"/>
                  <a:gd name="T6" fmla="*/ 1431 w 1880"/>
                  <a:gd name="T7" fmla="*/ 350 h 1879"/>
                  <a:gd name="T8" fmla="*/ 1531 w 1880"/>
                  <a:gd name="T9" fmla="*/ 453 h 1879"/>
                  <a:gd name="T10" fmla="*/ 1640 w 1880"/>
                  <a:gd name="T11" fmla="*/ 548 h 1879"/>
                  <a:gd name="T12" fmla="*/ 1757 w 1880"/>
                  <a:gd name="T13" fmla="*/ 635 h 1879"/>
                  <a:gd name="T14" fmla="*/ 1880 w 1880"/>
                  <a:gd name="T15" fmla="*/ 712 h 1879"/>
                  <a:gd name="T16" fmla="*/ 1199 w 1880"/>
                  <a:gd name="T17" fmla="*/ 1879 h 1879"/>
                  <a:gd name="T18" fmla="*/ 1035 w 1880"/>
                  <a:gd name="T19" fmla="*/ 1778 h 1879"/>
                  <a:gd name="T20" fmla="*/ 879 w 1880"/>
                  <a:gd name="T21" fmla="*/ 1667 h 1879"/>
                  <a:gd name="T22" fmla="*/ 730 w 1880"/>
                  <a:gd name="T23" fmla="*/ 1547 h 1879"/>
                  <a:gd name="T24" fmla="*/ 588 w 1880"/>
                  <a:gd name="T25" fmla="*/ 1418 h 1879"/>
                  <a:gd name="T26" fmla="*/ 453 w 1880"/>
                  <a:gd name="T27" fmla="*/ 1283 h 1879"/>
                  <a:gd name="T28" fmla="*/ 327 w 1880"/>
                  <a:gd name="T29" fmla="*/ 1139 h 1879"/>
                  <a:gd name="T30" fmla="*/ 210 w 1880"/>
                  <a:gd name="T31" fmla="*/ 987 h 1879"/>
                  <a:gd name="T32" fmla="*/ 101 w 1880"/>
                  <a:gd name="T33" fmla="*/ 830 h 1879"/>
                  <a:gd name="T34" fmla="*/ 0 w 1880"/>
                  <a:gd name="T35" fmla="*/ 664 h 1879"/>
                  <a:gd name="T36" fmla="*/ 1177 w 1880"/>
                  <a:gd name="T37" fmla="*/ 0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80" h="1879">
                    <a:moveTo>
                      <a:pt x="1177" y="0"/>
                    </a:moveTo>
                    <a:lnTo>
                      <a:pt x="1253" y="124"/>
                    </a:lnTo>
                    <a:lnTo>
                      <a:pt x="1338" y="241"/>
                    </a:lnTo>
                    <a:lnTo>
                      <a:pt x="1431" y="350"/>
                    </a:lnTo>
                    <a:lnTo>
                      <a:pt x="1531" y="453"/>
                    </a:lnTo>
                    <a:lnTo>
                      <a:pt x="1640" y="548"/>
                    </a:lnTo>
                    <a:lnTo>
                      <a:pt x="1757" y="635"/>
                    </a:lnTo>
                    <a:lnTo>
                      <a:pt x="1880" y="712"/>
                    </a:lnTo>
                    <a:lnTo>
                      <a:pt x="1199" y="1879"/>
                    </a:lnTo>
                    <a:lnTo>
                      <a:pt x="1035" y="1778"/>
                    </a:lnTo>
                    <a:lnTo>
                      <a:pt x="879" y="1667"/>
                    </a:lnTo>
                    <a:lnTo>
                      <a:pt x="730" y="1547"/>
                    </a:lnTo>
                    <a:lnTo>
                      <a:pt x="588" y="1418"/>
                    </a:lnTo>
                    <a:lnTo>
                      <a:pt x="453" y="1283"/>
                    </a:lnTo>
                    <a:lnTo>
                      <a:pt x="327" y="1139"/>
                    </a:lnTo>
                    <a:lnTo>
                      <a:pt x="210" y="987"/>
                    </a:lnTo>
                    <a:lnTo>
                      <a:pt x="101" y="830"/>
                    </a:lnTo>
                    <a:lnTo>
                      <a:pt x="0" y="664"/>
                    </a:lnTo>
                    <a:lnTo>
                      <a:pt x="1177" y="0"/>
                    </a:lnTo>
                    <a:close/>
                  </a:path>
                </a:pathLst>
              </a:custGeom>
              <a:gradFill>
                <a:gsLst>
                  <a:gs pos="69000">
                    <a:schemeClr val="bg1">
                      <a:lumMod val="85000"/>
                    </a:schemeClr>
                  </a:gs>
                  <a:gs pos="48000">
                    <a:schemeClr val="bg1">
                      <a:lumMod val="95000"/>
                    </a:schemeClr>
                  </a:gs>
                </a:gsLst>
                <a:lin ang="3000000" scaled="0"/>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73" name="Freeform 72"/>
              <p:cNvSpPr>
                <a:spLocks/>
              </p:cNvSpPr>
              <p:nvPr/>
            </p:nvSpPr>
            <p:spPr bwMode="auto">
              <a:xfrm>
                <a:off x="6591163" y="3920516"/>
                <a:ext cx="990358" cy="990358"/>
              </a:xfrm>
              <a:custGeom>
                <a:avLst/>
                <a:gdLst>
                  <a:gd name="T0" fmla="*/ 716 w 1893"/>
                  <a:gd name="T1" fmla="*/ 0 h 1893"/>
                  <a:gd name="T2" fmla="*/ 1893 w 1893"/>
                  <a:gd name="T3" fmla="*/ 664 h 1893"/>
                  <a:gd name="T4" fmla="*/ 1802 w 1893"/>
                  <a:gd name="T5" fmla="*/ 815 h 1893"/>
                  <a:gd name="T6" fmla="*/ 1703 w 1893"/>
                  <a:gd name="T7" fmla="*/ 961 h 1893"/>
                  <a:gd name="T8" fmla="*/ 1596 w 1893"/>
                  <a:gd name="T9" fmla="*/ 1099 h 1893"/>
                  <a:gd name="T10" fmla="*/ 1483 w 1893"/>
                  <a:gd name="T11" fmla="*/ 1234 h 1893"/>
                  <a:gd name="T12" fmla="*/ 1365 w 1893"/>
                  <a:gd name="T13" fmla="*/ 1361 h 1893"/>
                  <a:gd name="T14" fmla="*/ 1238 w 1893"/>
                  <a:gd name="T15" fmla="*/ 1481 h 1893"/>
                  <a:gd name="T16" fmla="*/ 1103 w 1893"/>
                  <a:gd name="T17" fmla="*/ 1596 h 1893"/>
                  <a:gd name="T18" fmla="*/ 965 w 1893"/>
                  <a:gd name="T19" fmla="*/ 1701 h 1893"/>
                  <a:gd name="T20" fmla="*/ 821 w 1893"/>
                  <a:gd name="T21" fmla="*/ 1802 h 1893"/>
                  <a:gd name="T22" fmla="*/ 670 w 1893"/>
                  <a:gd name="T23" fmla="*/ 1893 h 1893"/>
                  <a:gd name="T24" fmla="*/ 0 w 1893"/>
                  <a:gd name="T25" fmla="*/ 720 h 1893"/>
                  <a:gd name="T26" fmla="*/ 124 w 1893"/>
                  <a:gd name="T27" fmla="*/ 641 h 1893"/>
                  <a:gd name="T28" fmla="*/ 243 w 1893"/>
                  <a:gd name="T29" fmla="*/ 554 h 1893"/>
                  <a:gd name="T30" fmla="*/ 354 w 1893"/>
                  <a:gd name="T31" fmla="*/ 459 h 1893"/>
                  <a:gd name="T32" fmla="*/ 457 w 1893"/>
                  <a:gd name="T33" fmla="*/ 356 h 1893"/>
                  <a:gd name="T34" fmla="*/ 551 w 1893"/>
                  <a:gd name="T35" fmla="*/ 243 h 1893"/>
                  <a:gd name="T36" fmla="*/ 639 w 1893"/>
                  <a:gd name="T37" fmla="*/ 124 h 1893"/>
                  <a:gd name="T38" fmla="*/ 716 w 1893"/>
                  <a:gd name="T39" fmla="*/ 0 h 18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93" h="1893">
                    <a:moveTo>
                      <a:pt x="716" y="0"/>
                    </a:moveTo>
                    <a:lnTo>
                      <a:pt x="1893" y="664"/>
                    </a:lnTo>
                    <a:lnTo>
                      <a:pt x="1802" y="815"/>
                    </a:lnTo>
                    <a:lnTo>
                      <a:pt x="1703" y="961"/>
                    </a:lnTo>
                    <a:lnTo>
                      <a:pt x="1596" y="1099"/>
                    </a:lnTo>
                    <a:lnTo>
                      <a:pt x="1483" y="1234"/>
                    </a:lnTo>
                    <a:lnTo>
                      <a:pt x="1365" y="1361"/>
                    </a:lnTo>
                    <a:lnTo>
                      <a:pt x="1238" y="1481"/>
                    </a:lnTo>
                    <a:lnTo>
                      <a:pt x="1103" y="1596"/>
                    </a:lnTo>
                    <a:lnTo>
                      <a:pt x="965" y="1701"/>
                    </a:lnTo>
                    <a:lnTo>
                      <a:pt x="821" y="1802"/>
                    </a:lnTo>
                    <a:lnTo>
                      <a:pt x="670" y="1893"/>
                    </a:lnTo>
                    <a:lnTo>
                      <a:pt x="0" y="720"/>
                    </a:lnTo>
                    <a:lnTo>
                      <a:pt x="124" y="641"/>
                    </a:lnTo>
                    <a:lnTo>
                      <a:pt x="243" y="554"/>
                    </a:lnTo>
                    <a:lnTo>
                      <a:pt x="354" y="459"/>
                    </a:lnTo>
                    <a:lnTo>
                      <a:pt x="457" y="356"/>
                    </a:lnTo>
                    <a:lnTo>
                      <a:pt x="551" y="243"/>
                    </a:lnTo>
                    <a:lnTo>
                      <a:pt x="639" y="124"/>
                    </a:lnTo>
                    <a:lnTo>
                      <a:pt x="716" y="0"/>
                    </a:lnTo>
                    <a:close/>
                  </a:path>
                </a:pathLst>
              </a:custGeom>
              <a:gradFill>
                <a:gsLst>
                  <a:gs pos="87000">
                    <a:schemeClr val="bg1">
                      <a:lumMod val="85000"/>
                    </a:schemeClr>
                  </a:gs>
                  <a:gs pos="24000">
                    <a:schemeClr val="bg1">
                      <a:lumMod val="95000"/>
                    </a:schemeClr>
                  </a:gs>
                </a:gsLst>
                <a:lin ang="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74" name="Freeform 73"/>
              <p:cNvSpPr>
                <a:spLocks/>
              </p:cNvSpPr>
              <p:nvPr/>
            </p:nvSpPr>
            <p:spPr bwMode="auto">
              <a:xfrm>
                <a:off x="6965949" y="3428477"/>
                <a:ext cx="835419" cy="839606"/>
              </a:xfrm>
              <a:custGeom>
                <a:avLst/>
                <a:gdLst>
                  <a:gd name="T0" fmla="*/ 247 w 1596"/>
                  <a:gd name="T1" fmla="*/ 0 h 1604"/>
                  <a:gd name="T2" fmla="*/ 1596 w 1596"/>
                  <a:gd name="T3" fmla="*/ 0 h 1604"/>
                  <a:gd name="T4" fmla="*/ 1592 w 1596"/>
                  <a:gd name="T5" fmla="*/ 194 h 1604"/>
                  <a:gd name="T6" fmla="*/ 1574 w 1596"/>
                  <a:gd name="T7" fmla="*/ 384 h 1604"/>
                  <a:gd name="T8" fmla="*/ 1547 w 1596"/>
                  <a:gd name="T9" fmla="*/ 570 h 1604"/>
                  <a:gd name="T10" fmla="*/ 1509 w 1596"/>
                  <a:gd name="T11" fmla="*/ 754 h 1604"/>
                  <a:gd name="T12" fmla="*/ 1462 w 1596"/>
                  <a:gd name="T13" fmla="*/ 932 h 1604"/>
                  <a:gd name="T14" fmla="*/ 1404 w 1596"/>
                  <a:gd name="T15" fmla="*/ 1108 h 1604"/>
                  <a:gd name="T16" fmla="*/ 1337 w 1596"/>
                  <a:gd name="T17" fmla="*/ 1278 h 1604"/>
                  <a:gd name="T18" fmla="*/ 1262 w 1596"/>
                  <a:gd name="T19" fmla="*/ 1444 h 1604"/>
                  <a:gd name="T20" fmla="*/ 1177 w 1596"/>
                  <a:gd name="T21" fmla="*/ 1604 h 1604"/>
                  <a:gd name="T22" fmla="*/ 0 w 1596"/>
                  <a:gd name="T23" fmla="*/ 940 h 1604"/>
                  <a:gd name="T24" fmla="*/ 63 w 1596"/>
                  <a:gd name="T25" fmla="*/ 819 h 1604"/>
                  <a:gd name="T26" fmla="*/ 116 w 1596"/>
                  <a:gd name="T27" fmla="*/ 692 h 1604"/>
                  <a:gd name="T28" fmla="*/ 162 w 1596"/>
                  <a:gd name="T29" fmla="*/ 562 h 1604"/>
                  <a:gd name="T30" fmla="*/ 199 w 1596"/>
                  <a:gd name="T31" fmla="*/ 425 h 1604"/>
                  <a:gd name="T32" fmla="*/ 225 w 1596"/>
                  <a:gd name="T33" fmla="*/ 287 h 1604"/>
                  <a:gd name="T34" fmla="*/ 241 w 1596"/>
                  <a:gd name="T35" fmla="*/ 146 h 1604"/>
                  <a:gd name="T36" fmla="*/ 247 w 1596"/>
                  <a:gd name="T37" fmla="*/ 0 h 1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96" h="1604">
                    <a:moveTo>
                      <a:pt x="247" y="0"/>
                    </a:moveTo>
                    <a:lnTo>
                      <a:pt x="1596" y="0"/>
                    </a:lnTo>
                    <a:lnTo>
                      <a:pt x="1592" y="194"/>
                    </a:lnTo>
                    <a:lnTo>
                      <a:pt x="1574" y="384"/>
                    </a:lnTo>
                    <a:lnTo>
                      <a:pt x="1547" y="570"/>
                    </a:lnTo>
                    <a:lnTo>
                      <a:pt x="1509" y="754"/>
                    </a:lnTo>
                    <a:lnTo>
                      <a:pt x="1462" y="932"/>
                    </a:lnTo>
                    <a:lnTo>
                      <a:pt x="1404" y="1108"/>
                    </a:lnTo>
                    <a:lnTo>
                      <a:pt x="1337" y="1278"/>
                    </a:lnTo>
                    <a:lnTo>
                      <a:pt x="1262" y="1444"/>
                    </a:lnTo>
                    <a:lnTo>
                      <a:pt x="1177" y="1604"/>
                    </a:lnTo>
                    <a:lnTo>
                      <a:pt x="0" y="940"/>
                    </a:lnTo>
                    <a:lnTo>
                      <a:pt x="63" y="819"/>
                    </a:lnTo>
                    <a:lnTo>
                      <a:pt x="116" y="692"/>
                    </a:lnTo>
                    <a:lnTo>
                      <a:pt x="162" y="562"/>
                    </a:lnTo>
                    <a:lnTo>
                      <a:pt x="199" y="425"/>
                    </a:lnTo>
                    <a:lnTo>
                      <a:pt x="225" y="287"/>
                    </a:lnTo>
                    <a:lnTo>
                      <a:pt x="241" y="146"/>
                    </a:lnTo>
                    <a:lnTo>
                      <a:pt x="247" y="0"/>
                    </a:lnTo>
                    <a:close/>
                  </a:path>
                </a:pathLst>
              </a:custGeom>
              <a:gradFill>
                <a:gsLst>
                  <a:gs pos="86000">
                    <a:schemeClr val="bg1">
                      <a:lumMod val="85000"/>
                    </a:schemeClr>
                  </a:gs>
                  <a:gs pos="17000">
                    <a:schemeClr val="bg1">
                      <a:lumMod val="95000"/>
                    </a:schemeClr>
                  </a:gs>
                </a:gsLst>
                <a:lin ang="16800000" scaled="0"/>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75" name="Freeform 74"/>
              <p:cNvSpPr>
                <a:spLocks/>
              </p:cNvSpPr>
              <p:nvPr/>
            </p:nvSpPr>
            <p:spPr bwMode="auto">
              <a:xfrm>
                <a:off x="5235439" y="4293208"/>
                <a:ext cx="859497" cy="842747"/>
              </a:xfrm>
              <a:custGeom>
                <a:avLst/>
                <a:gdLst>
                  <a:gd name="T0" fmla="*/ 681 w 1642"/>
                  <a:gd name="T1" fmla="*/ 0 h 1610"/>
                  <a:gd name="T2" fmla="*/ 803 w 1642"/>
                  <a:gd name="T3" fmla="*/ 65 h 1610"/>
                  <a:gd name="T4" fmla="*/ 932 w 1642"/>
                  <a:gd name="T5" fmla="*/ 122 h 1610"/>
                  <a:gd name="T6" fmla="*/ 1066 w 1642"/>
                  <a:gd name="T7" fmla="*/ 172 h 1610"/>
                  <a:gd name="T8" fmla="*/ 1205 w 1642"/>
                  <a:gd name="T9" fmla="*/ 209 h 1610"/>
                  <a:gd name="T10" fmla="*/ 1347 w 1642"/>
                  <a:gd name="T11" fmla="*/ 237 h 1610"/>
                  <a:gd name="T12" fmla="*/ 1492 w 1642"/>
                  <a:gd name="T13" fmla="*/ 253 h 1610"/>
                  <a:gd name="T14" fmla="*/ 1642 w 1642"/>
                  <a:gd name="T15" fmla="*/ 259 h 1610"/>
                  <a:gd name="T16" fmla="*/ 1642 w 1642"/>
                  <a:gd name="T17" fmla="*/ 259 h 1610"/>
                  <a:gd name="T18" fmla="*/ 1642 w 1642"/>
                  <a:gd name="T19" fmla="*/ 1610 h 1610"/>
                  <a:gd name="T20" fmla="*/ 1642 w 1642"/>
                  <a:gd name="T21" fmla="*/ 1610 h 1610"/>
                  <a:gd name="T22" fmla="*/ 1444 w 1642"/>
                  <a:gd name="T23" fmla="*/ 1604 h 1610"/>
                  <a:gd name="T24" fmla="*/ 1248 w 1642"/>
                  <a:gd name="T25" fmla="*/ 1586 h 1610"/>
                  <a:gd name="T26" fmla="*/ 1056 w 1642"/>
                  <a:gd name="T27" fmla="*/ 1559 h 1610"/>
                  <a:gd name="T28" fmla="*/ 869 w 1642"/>
                  <a:gd name="T29" fmla="*/ 1517 h 1610"/>
                  <a:gd name="T30" fmla="*/ 687 w 1642"/>
                  <a:gd name="T31" fmla="*/ 1468 h 1610"/>
                  <a:gd name="T32" fmla="*/ 507 w 1642"/>
                  <a:gd name="T33" fmla="*/ 1406 h 1610"/>
                  <a:gd name="T34" fmla="*/ 332 w 1642"/>
                  <a:gd name="T35" fmla="*/ 1337 h 1610"/>
                  <a:gd name="T36" fmla="*/ 162 w 1642"/>
                  <a:gd name="T37" fmla="*/ 1256 h 1610"/>
                  <a:gd name="T38" fmla="*/ 0 w 1642"/>
                  <a:gd name="T39" fmla="*/ 1167 h 1610"/>
                  <a:gd name="T40" fmla="*/ 681 w 1642"/>
                  <a:gd name="T41" fmla="*/ 0 h 1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42" h="1610">
                    <a:moveTo>
                      <a:pt x="681" y="0"/>
                    </a:moveTo>
                    <a:lnTo>
                      <a:pt x="803" y="65"/>
                    </a:lnTo>
                    <a:lnTo>
                      <a:pt x="932" y="122"/>
                    </a:lnTo>
                    <a:lnTo>
                      <a:pt x="1066" y="172"/>
                    </a:lnTo>
                    <a:lnTo>
                      <a:pt x="1205" y="209"/>
                    </a:lnTo>
                    <a:lnTo>
                      <a:pt x="1347" y="237"/>
                    </a:lnTo>
                    <a:lnTo>
                      <a:pt x="1492" y="253"/>
                    </a:lnTo>
                    <a:lnTo>
                      <a:pt x="1642" y="259"/>
                    </a:lnTo>
                    <a:lnTo>
                      <a:pt x="1642" y="259"/>
                    </a:lnTo>
                    <a:lnTo>
                      <a:pt x="1642" y="1610"/>
                    </a:lnTo>
                    <a:lnTo>
                      <a:pt x="1642" y="1610"/>
                    </a:lnTo>
                    <a:lnTo>
                      <a:pt x="1444" y="1604"/>
                    </a:lnTo>
                    <a:lnTo>
                      <a:pt x="1248" y="1586"/>
                    </a:lnTo>
                    <a:lnTo>
                      <a:pt x="1056" y="1559"/>
                    </a:lnTo>
                    <a:lnTo>
                      <a:pt x="869" y="1517"/>
                    </a:lnTo>
                    <a:lnTo>
                      <a:pt x="687" y="1468"/>
                    </a:lnTo>
                    <a:lnTo>
                      <a:pt x="507" y="1406"/>
                    </a:lnTo>
                    <a:lnTo>
                      <a:pt x="332" y="1337"/>
                    </a:lnTo>
                    <a:lnTo>
                      <a:pt x="162" y="1256"/>
                    </a:lnTo>
                    <a:lnTo>
                      <a:pt x="0" y="1167"/>
                    </a:lnTo>
                    <a:lnTo>
                      <a:pt x="681" y="0"/>
                    </a:lnTo>
                    <a:close/>
                  </a:path>
                </a:pathLst>
              </a:custGeom>
              <a:gradFill>
                <a:gsLst>
                  <a:gs pos="87000">
                    <a:schemeClr val="bg1">
                      <a:lumMod val="85000"/>
                    </a:schemeClr>
                  </a:gs>
                  <a:gs pos="24000">
                    <a:schemeClr val="bg1">
                      <a:lumMod val="95000"/>
                    </a:schemeClr>
                  </a:gs>
                </a:gsLst>
                <a:lin ang="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76" name="Freeform 75"/>
              <p:cNvSpPr>
                <a:spLocks/>
              </p:cNvSpPr>
              <p:nvPr/>
            </p:nvSpPr>
            <p:spPr bwMode="auto">
              <a:xfrm>
                <a:off x="6094937" y="4297396"/>
                <a:ext cx="846935" cy="838559"/>
              </a:xfrm>
              <a:custGeom>
                <a:avLst/>
                <a:gdLst>
                  <a:gd name="T0" fmla="*/ 948 w 1618"/>
                  <a:gd name="T1" fmla="*/ 0 h 1602"/>
                  <a:gd name="T2" fmla="*/ 1618 w 1618"/>
                  <a:gd name="T3" fmla="*/ 1173 h 1602"/>
                  <a:gd name="T4" fmla="*/ 1456 w 1618"/>
                  <a:gd name="T5" fmla="*/ 1260 h 1602"/>
                  <a:gd name="T6" fmla="*/ 1290 w 1618"/>
                  <a:gd name="T7" fmla="*/ 1337 h 1602"/>
                  <a:gd name="T8" fmla="*/ 1118 w 1618"/>
                  <a:gd name="T9" fmla="*/ 1406 h 1602"/>
                  <a:gd name="T10" fmla="*/ 942 w 1618"/>
                  <a:gd name="T11" fmla="*/ 1464 h 1602"/>
                  <a:gd name="T12" fmla="*/ 760 w 1618"/>
                  <a:gd name="T13" fmla="*/ 1513 h 1602"/>
                  <a:gd name="T14" fmla="*/ 576 w 1618"/>
                  <a:gd name="T15" fmla="*/ 1551 h 1602"/>
                  <a:gd name="T16" fmla="*/ 386 w 1618"/>
                  <a:gd name="T17" fmla="*/ 1580 h 1602"/>
                  <a:gd name="T18" fmla="*/ 194 w 1618"/>
                  <a:gd name="T19" fmla="*/ 1596 h 1602"/>
                  <a:gd name="T20" fmla="*/ 0 w 1618"/>
                  <a:gd name="T21" fmla="*/ 1602 h 1602"/>
                  <a:gd name="T22" fmla="*/ 0 w 1618"/>
                  <a:gd name="T23" fmla="*/ 251 h 1602"/>
                  <a:gd name="T24" fmla="*/ 146 w 1618"/>
                  <a:gd name="T25" fmla="*/ 245 h 1602"/>
                  <a:gd name="T26" fmla="*/ 289 w 1618"/>
                  <a:gd name="T27" fmla="*/ 229 h 1602"/>
                  <a:gd name="T28" fmla="*/ 429 w 1618"/>
                  <a:gd name="T29" fmla="*/ 203 h 1602"/>
                  <a:gd name="T30" fmla="*/ 566 w 1618"/>
                  <a:gd name="T31" fmla="*/ 166 h 1602"/>
                  <a:gd name="T32" fmla="*/ 698 w 1618"/>
                  <a:gd name="T33" fmla="*/ 120 h 1602"/>
                  <a:gd name="T34" fmla="*/ 825 w 1618"/>
                  <a:gd name="T35" fmla="*/ 63 h 1602"/>
                  <a:gd name="T36" fmla="*/ 948 w 1618"/>
                  <a:gd name="T37" fmla="*/ 0 h 1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18" h="1602">
                    <a:moveTo>
                      <a:pt x="948" y="0"/>
                    </a:moveTo>
                    <a:lnTo>
                      <a:pt x="1618" y="1173"/>
                    </a:lnTo>
                    <a:lnTo>
                      <a:pt x="1456" y="1260"/>
                    </a:lnTo>
                    <a:lnTo>
                      <a:pt x="1290" y="1337"/>
                    </a:lnTo>
                    <a:lnTo>
                      <a:pt x="1118" y="1406"/>
                    </a:lnTo>
                    <a:lnTo>
                      <a:pt x="942" y="1464"/>
                    </a:lnTo>
                    <a:lnTo>
                      <a:pt x="760" y="1513"/>
                    </a:lnTo>
                    <a:lnTo>
                      <a:pt x="576" y="1551"/>
                    </a:lnTo>
                    <a:lnTo>
                      <a:pt x="386" y="1580"/>
                    </a:lnTo>
                    <a:lnTo>
                      <a:pt x="194" y="1596"/>
                    </a:lnTo>
                    <a:lnTo>
                      <a:pt x="0" y="1602"/>
                    </a:lnTo>
                    <a:lnTo>
                      <a:pt x="0" y="251"/>
                    </a:lnTo>
                    <a:lnTo>
                      <a:pt x="146" y="245"/>
                    </a:lnTo>
                    <a:lnTo>
                      <a:pt x="289" y="229"/>
                    </a:lnTo>
                    <a:lnTo>
                      <a:pt x="429" y="203"/>
                    </a:lnTo>
                    <a:lnTo>
                      <a:pt x="566" y="166"/>
                    </a:lnTo>
                    <a:lnTo>
                      <a:pt x="698" y="120"/>
                    </a:lnTo>
                    <a:lnTo>
                      <a:pt x="825" y="63"/>
                    </a:lnTo>
                    <a:lnTo>
                      <a:pt x="948" y="0"/>
                    </a:lnTo>
                    <a:close/>
                  </a:path>
                </a:pathLst>
              </a:custGeom>
              <a:gradFill>
                <a:gsLst>
                  <a:gs pos="87000">
                    <a:schemeClr val="bg1">
                      <a:lumMod val="85000"/>
                    </a:schemeClr>
                  </a:gs>
                  <a:gs pos="24000">
                    <a:schemeClr val="bg1">
                      <a:lumMod val="95000"/>
                    </a:schemeClr>
                  </a:gs>
                </a:gsLst>
                <a:lin ang="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grpSp>
        <p:sp>
          <p:nvSpPr>
            <p:cNvPr id="119" name="Freeform 63"/>
            <p:cNvSpPr>
              <a:spLocks noEditPoints="1"/>
            </p:cNvSpPr>
            <p:nvPr/>
          </p:nvSpPr>
          <p:spPr bwMode="auto">
            <a:xfrm>
              <a:off x="4599864" y="2959952"/>
              <a:ext cx="352651" cy="280206"/>
            </a:xfrm>
            <a:custGeom>
              <a:avLst/>
              <a:gdLst>
                <a:gd name="T0" fmla="*/ 3526 w 3526"/>
                <a:gd name="T1" fmla="*/ 2803 h 2803"/>
                <a:gd name="T2" fmla="*/ 0 w 3526"/>
                <a:gd name="T3" fmla="*/ 1227 h 2803"/>
                <a:gd name="T4" fmla="*/ 69 w 3526"/>
                <a:gd name="T5" fmla="*/ 1291 h 2803"/>
                <a:gd name="T6" fmla="*/ 150 w 3526"/>
                <a:gd name="T7" fmla="*/ 1340 h 2803"/>
                <a:gd name="T8" fmla="*/ 241 w 3526"/>
                <a:gd name="T9" fmla="*/ 1372 h 2803"/>
                <a:gd name="T10" fmla="*/ 341 w 3526"/>
                <a:gd name="T11" fmla="*/ 1382 h 2803"/>
                <a:gd name="T12" fmla="*/ 513 w 3526"/>
                <a:gd name="T13" fmla="*/ 1663 h 2803"/>
                <a:gd name="T14" fmla="*/ 921 w 3526"/>
                <a:gd name="T15" fmla="*/ 1382 h 2803"/>
                <a:gd name="T16" fmla="*/ 2494 w 3526"/>
                <a:gd name="T17" fmla="*/ 1663 h 2803"/>
                <a:gd name="T18" fmla="*/ 2900 w 3526"/>
                <a:gd name="T19" fmla="*/ 1382 h 2803"/>
                <a:gd name="T20" fmla="*/ 3223 w 3526"/>
                <a:gd name="T21" fmla="*/ 1379 h 2803"/>
                <a:gd name="T22" fmla="*/ 3323 w 3526"/>
                <a:gd name="T23" fmla="*/ 1355 h 2803"/>
                <a:gd name="T24" fmla="*/ 3414 w 3526"/>
                <a:gd name="T25" fmla="*/ 1309 h 2803"/>
                <a:gd name="T26" fmla="*/ 3492 w 3526"/>
                <a:gd name="T27" fmla="*/ 1245 h 2803"/>
                <a:gd name="T28" fmla="*/ 1317 w 3526"/>
                <a:gd name="T29" fmla="*/ 133 h 2803"/>
                <a:gd name="T30" fmla="*/ 2217 w 3526"/>
                <a:gd name="T31" fmla="*/ 350 h 2803"/>
                <a:gd name="T32" fmla="*/ 1317 w 3526"/>
                <a:gd name="T33" fmla="*/ 133 h 2803"/>
                <a:gd name="T34" fmla="*/ 2284 w 3526"/>
                <a:gd name="T35" fmla="*/ 0 h 2803"/>
                <a:gd name="T36" fmla="*/ 2317 w 3526"/>
                <a:gd name="T37" fmla="*/ 9 h 2803"/>
                <a:gd name="T38" fmla="*/ 2341 w 3526"/>
                <a:gd name="T39" fmla="*/ 32 h 2803"/>
                <a:gd name="T40" fmla="*/ 2350 w 3526"/>
                <a:gd name="T41" fmla="*/ 67 h 2803"/>
                <a:gd name="T42" fmla="*/ 3526 w 3526"/>
                <a:gd name="T43" fmla="*/ 350 h 2803"/>
                <a:gd name="T44" fmla="*/ 3514 w 3526"/>
                <a:gd name="T45" fmla="*/ 1041 h 2803"/>
                <a:gd name="T46" fmla="*/ 3476 w 3526"/>
                <a:gd name="T47" fmla="*/ 1123 h 2803"/>
                <a:gd name="T48" fmla="*/ 3420 w 3526"/>
                <a:gd name="T49" fmla="*/ 1193 h 2803"/>
                <a:gd name="T50" fmla="*/ 3347 w 3526"/>
                <a:gd name="T51" fmla="*/ 1246 h 2803"/>
                <a:gd name="T52" fmla="*/ 3263 w 3526"/>
                <a:gd name="T53" fmla="*/ 1281 h 2803"/>
                <a:gd name="T54" fmla="*/ 3169 w 3526"/>
                <a:gd name="T55" fmla="*/ 1293 h 2803"/>
                <a:gd name="T56" fmla="*/ 2900 w 3526"/>
                <a:gd name="T57" fmla="*/ 1184 h 2803"/>
                <a:gd name="T58" fmla="*/ 2494 w 3526"/>
                <a:gd name="T59" fmla="*/ 1293 h 2803"/>
                <a:gd name="T60" fmla="*/ 921 w 3526"/>
                <a:gd name="T61" fmla="*/ 1184 h 2803"/>
                <a:gd name="T62" fmla="*/ 513 w 3526"/>
                <a:gd name="T63" fmla="*/ 1293 h 2803"/>
                <a:gd name="T64" fmla="*/ 294 w 3526"/>
                <a:gd name="T65" fmla="*/ 1291 h 2803"/>
                <a:gd name="T66" fmla="*/ 208 w 3526"/>
                <a:gd name="T67" fmla="*/ 1268 h 2803"/>
                <a:gd name="T68" fmla="*/ 131 w 3526"/>
                <a:gd name="T69" fmla="*/ 1226 h 2803"/>
                <a:gd name="T70" fmla="*/ 66 w 3526"/>
                <a:gd name="T71" fmla="*/ 1167 h 2803"/>
                <a:gd name="T72" fmla="*/ 17 w 3526"/>
                <a:gd name="T73" fmla="*/ 1094 h 2803"/>
                <a:gd name="T74" fmla="*/ 0 w 3526"/>
                <a:gd name="T75" fmla="*/ 350 h 2803"/>
                <a:gd name="T76" fmla="*/ 1182 w 3526"/>
                <a:gd name="T77" fmla="*/ 67 h 2803"/>
                <a:gd name="T78" fmla="*/ 1192 w 3526"/>
                <a:gd name="T79" fmla="*/ 32 h 2803"/>
                <a:gd name="T80" fmla="*/ 1216 w 3526"/>
                <a:gd name="T81" fmla="*/ 9 h 2803"/>
                <a:gd name="T82" fmla="*/ 1250 w 3526"/>
                <a:gd name="T83" fmla="*/ 0 h 28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526" h="2803">
                  <a:moveTo>
                    <a:pt x="3526" y="1207"/>
                  </a:moveTo>
                  <a:lnTo>
                    <a:pt x="3526" y="2803"/>
                  </a:lnTo>
                  <a:lnTo>
                    <a:pt x="0" y="2803"/>
                  </a:lnTo>
                  <a:lnTo>
                    <a:pt x="0" y="1227"/>
                  </a:lnTo>
                  <a:lnTo>
                    <a:pt x="32" y="1260"/>
                  </a:lnTo>
                  <a:lnTo>
                    <a:pt x="69" y="1291"/>
                  </a:lnTo>
                  <a:lnTo>
                    <a:pt x="108" y="1318"/>
                  </a:lnTo>
                  <a:lnTo>
                    <a:pt x="150" y="1340"/>
                  </a:lnTo>
                  <a:lnTo>
                    <a:pt x="195" y="1359"/>
                  </a:lnTo>
                  <a:lnTo>
                    <a:pt x="241" y="1372"/>
                  </a:lnTo>
                  <a:lnTo>
                    <a:pt x="290" y="1379"/>
                  </a:lnTo>
                  <a:lnTo>
                    <a:pt x="341" y="1382"/>
                  </a:lnTo>
                  <a:lnTo>
                    <a:pt x="513" y="1382"/>
                  </a:lnTo>
                  <a:lnTo>
                    <a:pt x="513" y="1663"/>
                  </a:lnTo>
                  <a:lnTo>
                    <a:pt x="921" y="1663"/>
                  </a:lnTo>
                  <a:lnTo>
                    <a:pt x="921" y="1382"/>
                  </a:lnTo>
                  <a:lnTo>
                    <a:pt x="2494" y="1382"/>
                  </a:lnTo>
                  <a:lnTo>
                    <a:pt x="2494" y="1663"/>
                  </a:lnTo>
                  <a:lnTo>
                    <a:pt x="2900" y="1663"/>
                  </a:lnTo>
                  <a:lnTo>
                    <a:pt x="2900" y="1382"/>
                  </a:lnTo>
                  <a:lnTo>
                    <a:pt x="3169" y="1382"/>
                  </a:lnTo>
                  <a:lnTo>
                    <a:pt x="3223" y="1379"/>
                  </a:lnTo>
                  <a:lnTo>
                    <a:pt x="3275" y="1371"/>
                  </a:lnTo>
                  <a:lnTo>
                    <a:pt x="3323" y="1355"/>
                  </a:lnTo>
                  <a:lnTo>
                    <a:pt x="3371" y="1335"/>
                  </a:lnTo>
                  <a:lnTo>
                    <a:pt x="3414" y="1309"/>
                  </a:lnTo>
                  <a:lnTo>
                    <a:pt x="3455" y="1280"/>
                  </a:lnTo>
                  <a:lnTo>
                    <a:pt x="3492" y="1245"/>
                  </a:lnTo>
                  <a:lnTo>
                    <a:pt x="3526" y="1207"/>
                  </a:lnTo>
                  <a:close/>
                  <a:moveTo>
                    <a:pt x="1317" y="133"/>
                  </a:moveTo>
                  <a:lnTo>
                    <a:pt x="1317" y="350"/>
                  </a:lnTo>
                  <a:lnTo>
                    <a:pt x="2217" y="350"/>
                  </a:lnTo>
                  <a:lnTo>
                    <a:pt x="2217" y="133"/>
                  </a:lnTo>
                  <a:lnTo>
                    <a:pt x="1317" y="133"/>
                  </a:lnTo>
                  <a:close/>
                  <a:moveTo>
                    <a:pt x="1250" y="0"/>
                  </a:moveTo>
                  <a:lnTo>
                    <a:pt x="2284" y="0"/>
                  </a:lnTo>
                  <a:lnTo>
                    <a:pt x="2301" y="2"/>
                  </a:lnTo>
                  <a:lnTo>
                    <a:pt x="2317" y="9"/>
                  </a:lnTo>
                  <a:lnTo>
                    <a:pt x="2330" y="19"/>
                  </a:lnTo>
                  <a:lnTo>
                    <a:pt x="2341" y="32"/>
                  </a:lnTo>
                  <a:lnTo>
                    <a:pt x="2348" y="49"/>
                  </a:lnTo>
                  <a:lnTo>
                    <a:pt x="2350" y="67"/>
                  </a:lnTo>
                  <a:lnTo>
                    <a:pt x="2350" y="350"/>
                  </a:lnTo>
                  <a:lnTo>
                    <a:pt x="3526" y="350"/>
                  </a:lnTo>
                  <a:lnTo>
                    <a:pt x="3526" y="995"/>
                  </a:lnTo>
                  <a:lnTo>
                    <a:pt x="3514" y="1041"/>
                  </a:lnTo>
                  <a:lnTo>
                    <a:pt x="3498" y="1083"/>
                  </a:lnTo>
                  <a:lnTo>
                    <a:pt x="3476" y="1123"/>
                  </a:lnTo>
                  <a:lnTo>
                    <a:pt x="3450" y="1160"/>
                  </a:lnTo>
                  <a:lnTo>
                    <a:pt x="3420" y="1193"/>
                  </a:lnTo>
                  <a:lnTo>
                    <a:pt x="3385" y="1221"/>
                  </a:lnTo>
                  <a:lnTo>
                    <a:pt x="3347" y="1246"/>
                  </a:lnTo>
                  <a:lnTo>
                    <a:pt x="3306" y="1267"/>
                  </a:lnTo>
                  <a:lnTo>
                    <a:pt x="3263" y="1281"/>
                  </a:lnTo>
                  <a:lnTo>
                    <a:pt x="3216" y="1291"/>
                  </a:lnTo>
                  <a:lnTo>
                    <a:pt x="3169" y="1293"/>
                  </a:lnTo>
                  <a:lnTo>
                    <a:pt x="2900" y="1293"/>
                  </a:lnTo>
                  <a:lnTo>
                    <a:pt x="2900" y="1184"/>
                  </a:lnTo>
                  <a:lnTo>
                    <a:pt x="2494" y="1184"/>
                  </a:lnTo>
                  <a:lnTo>
                    <a:pt x="2494" y="1293"/>
                  </a:lnTo>
                  <a:lnTo>
                    <a:pt x="921" y="1293"/>
                  </a:lnTo>
                  <a:lnTo>
                    <a:pt x="921" y="1184"/>
                  </a:lnTo>
                  <a:lnTo>
                    <a:pt x="513" y="1184"/>
                  </a:lnTo>
                  <a:lnTo>
                    <a:pt x="513" y="1293"/>
                  </a:lnTo>
                  <a:lnTo>
                    <a:pt x="341" y="1293"/>
                  </a:lnTo>
                  <a:lnTo>
                    <a:pt x="294" y="1291"/>
                  </a:lnTo>
                  <a:lnTo>
                    <a:pt x="250" y="1282"/>
                  </a:lnTo>
                  <a:lnTo>
                    <a:pt x="208" y="1268"/>
                  </a:lnTo>
                  <a:lnTo>
                    <a:pt x="168" y="1249"/>
                  </a:lnTo>
                  <a:lnTo>
                    <a:pt x="131" y="1226"/>
                  </a:lnTo>
                  <a:lnTo>
                    <a:pt x="96" y="1198"/>
                  </a:lnTo>
                  <a:lnTo>
                    <a:pt x="66" y="1167"/>
                  </a:lnTo>
                  <a:lnTo>
                    <a:pt x="40" y="1132"/>
                  </a:lnTo>
                  <a:lnTo>
                    <a:pt x="17" y="1094"/>
                  </a:lnTo>
                  <a:lnTo>
                    <a:pt x="0" y="1054"/>
                  </a:lnTo>
                  <a:lnTo>
                    <a:pt x="0" y="350"/>
                  </a:lnTo>
                  <a:lnTo>
                    <a:pt x="1182" y="350"/>
                  </a:lnTo>
                  <a:lnTo>
                    <a:pt x="1182" y="67"/>
                  </a:lnTo>
                  <a:lnTo>
                    <a:pt x="1185" y="49"/>
                  </a:lnTo>
                  <a:lnTo>
                    <a:pt x="1192" y="32"/>
                  </a:lnTo>
                  <a:lnTo>
                    <a:pt x="1202" y="19"/>
                  </a:lnTo>
                  <a:lnTo>
                    <a:pt x="1216" y="9"/>
                  </a:lnTo>
                  <a:lnTo>
                    <a:pt x="1232" y="2"/>
                  </a:lnTo>
                  <a:lnTo>
                    <a:pt x="1250" y="0"/>
                  </a:lnTo>
                  <a:close/>
                </a:path>
              </a:pathLst>
            </a:custGeom>
            <a:solidFill>
              <a:schemeClr val="tx1"/>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grpSp>
      <p:sp>
        <p:nvSpPr>
          <p:cNvPr id="182" name="TextBox 181"/>
          <p:cNvSpPr txBox="1"/>
          <p:nvPr/>
        </p:nvSpPr>
        <p:spPr>
          <a:xfrm>
            <a:off x="6129867" y="204676"/>
            <a:ext cx="1502833" cy="1015663"/>
          </a:xfrm>
          <a:prstGeom prst="rect">
            <a:avLst/>
          </a:prstGeom>
          <a:noFill/>
        </p:spPr>
        <p:txBody>
          <a:bodyPr wrap="square" rtlCol="0">
            <a:spAutoFit/>
          </a:body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Agreements</a:t>
            </a:r>
          </a:p>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Draft your business agreements across a variety of areas</a:t>
            </a:r>
            <a:endPar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83" name="TextBox 182"/>
          <p:cNvSpPr txBox="1"/>
          <p:nvPr/>
        </p:nvSpPr>
        <p:spPr>
          <a:xfrm>
            <a:off x="5952071" y="5769804"/>
            <a:ext cx="1790700" cy="969496"/>
          </a:xfrm>
          <a:prstGeom prst="rect">
            <a:avLst/>
          </a:prstGeom>
          <a:noFill/>
        </p:spPr>
        <p:txBody>
          <a:bodyPr wrap="square" rtlCol="0">
            <a:spAutoFit/>
          </a:body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Research </a:t>
            </a:r>
          </a:p>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Research tools for sales and marketing engagement </a:t>
            </a:r>
            <a:endParaRPr kumimoji="0" lang="en-US"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endParaRPr>
          </a:p>
        </p:txBody>
      </p:sp>
      <p:grpSp>
        <p:nvGrpSpPr>
          <p:cNvPr id="3" name="Group 2">
            <a:extLst>
              <a:ext uri="{FF2B5EF4-FFF2-40B4-BE49-F238E27FC236}">
                <a16:creationId xmlns:a16="http://schemas.microsoft.com/office/drawing/2014/main" id="{C95593B7-A4B8-69EB-2850-670375FC25FD}"/>
              </a:ext>
            </a:extLst>
          </p:cNvPr>
          <p:cNvGrpSpPr/>
          <p:nvPr/>
        </p:nvGrpSpPr>
        <p:grpSpPr>
          <a:xfrm>
            <a:off x="6327232" y="1649485"/>
            <a:ext cx="405418" cy="446818"/>
            <a:chOff x="-1206500" y="2587625"/>
            <a:chExt cx="1133475" cy="1247776"/>
          </a:xfrm>
        </p:grpSpPr>
        <p:sp>
          <p:nvSpPr>
            <p:cNvPr id="4" name="Freeform 68">
              <a:extLst>
                <a:ext uri="{FF2B5EF4-FFF2-40B4-BE49-F238E27FC236}">
                  <a16:creationId xmlns:a16="http://schemas.microsoft.com/office/drawing/2014/main" id="{F7F5750A-8ABE-4386-BD71-BDCC31B20F49}"/>
                </a:ext>
              </a:extLst>
            </p:cNvPr>
            <p:cNvSpPr>
              <a:spLocks/>
            </p:cNvSpPr>
            <p:nvPr/>
          </p:nvSpPr>
          <p:spPr bwMode="auto">
            <a:xfrm>
              <a:off x="-1074738" y="2587625"/>
              <a:ext cx="268288" cy="268288"/>
            </a:xfrm>
            <a:custGeom>
              <a:avLst/>
              <a:gdLst>
                <a:gd name="T0" fmla="*/ 423 w 847"/>
                <a:gd name="T1" fmla="*/ 0 h 845"/>
                <a:gd name="T2" fmla="*/ 423 w 847"/>
                <a:gd name="T3" fmla="*/ 0 h 845"/>
                <a:gd name="T4" fmla="*/ 476 w 847"/>
                <a:gd name="T5" fmla="*/ 3 h 845"/>
                <a:gd name="T6" fmla="*/ 527 w 847"/>
                <a:gd name="T7" fmla="*/ 13 h 845"/>
                <a:gd name="T8" fmla="*/ 577 w 847"/>
                <a:gd name="T9" fmla="*/ 29 h 845"/>
                <a:gd name="T10" fmla="*/ 623 w 847"/>
                <a:gd name="T11" fmla="*/ 49 h 845"/>
                <a:gd name="T12" fmla="*/ 665 w 847"/>
                <a:gd name="T13" fmla="*/ 76 h 845"/>
                <a:gd name="T14" fmla="*/ 705 w 847"/>
                <a:gd name="T15" fmla="*/ 106 h 845"/>
                <a:gd name="T16" fmla="*/ 740 w 847"/>
                <a:gd name="T17" fmla="*/ 142 h 845"/>
                <a:gd name="T18" fmla="*/ 770 w 847"/>
                <a:gd name="T19" fmla="*/ 181 h 845"/>
                <a:gd name="T20" fmla="*/ 797 w 847"/>
                <a:gd name="T21" fmla="*/ 223 h 845"/>
                <a:gd name="T22" fmla="*/ 819 w 847"/>
                <a:gd name="T23" fmla="*/ 269 h 845"/>
                <a:gd name="T24" fmla="*/ 833 w 847"/>
                <a:gd name="T25" fmla="*/ 319 h 845"/>
                <a:gd name="T26" fmla="*/ 843 w 847"/>
                <a:gd name="T27" fmla="*/ 370 h 845"/>
                <a:gd name="T28" fmla="*/ 847 w 847"/>
                <a:gd name="T29" fmla="*/ 423 h 845"/>
                <a:gd name="T30" fmla="*/ 843 w 847"/>
                <a:gd name="T31" fmla="*/ 476 h 845"/>
                <a:gd name="T32" fmla="*/ 833 w 847"/>
                <a:gd name="T33" fmla="*/ 527 h 845"/>
                <a:gd name="T34" fmla="*/ 819 w 847"/>
                <a:gd name="T35" fmla="*/ 575 h 845"/>
                <a:gd name="T36" fmla="*/ 797 w 847"/>
                <a:gd name="T37" fmla="*/ 621 h 845"/>
                <a:gd name="T38" fmla="*/ 770 w 847"/>
                <a:gd name="T39" fmla="*/ 665 h 845"/>
                <a:gd name="T40" fmla="*/ 740 w 847"/>
                <a:gd name="T41" fmla="*/ 703 h 845"/>
                <a:gd name="T42" fmla="*/ 705 w 847"/>
                <a:gd name="T43" fmla="*/ 739 h 845"/>
                <a:gd name="T44" fmla="*/ 665 w 847"/>
                <a:gd name="T45" fmla="*/ 770 h 845"/>
                <a:gd name="T46" fmla="*/ 623 w 847"/>
                <a:gd name="T47" fmla="*/ 797 h 845"/>
                <a:gd name="T48" fmla="*/ 577 w 847"/>
                <a:gd name="T49" fmla="*/ 817 h 845"/>
                <a:gd name="T50" fmla="*/ 527 w 847"/>
                <a:gd name="T51" fmla="*/ 833 h 845"/>
                <a:gd name="T52" fmla="*/ 476 w 847"/>
                <a:gd name="T53" fmla="*/ 843 h 845"/>
                <a:gd name="T54" fmla="*/ 423 w 847"/>
                <a:gd name="T55" fmla="*/ 845 h 845"/>
                <a:gd name="T56" fmla="*/ 369 w 847"/>
                <a:gd name="T57" fmla="*/ 843 h 845"/>
                <a:gd name="T58" fmla="*/ 318 w 847"/>
                <a:gd name="T59" fmla="*/ 833 h 845"/>
                <a:gd name="T60" fmla="*/ 270 w 847"/>
                <a:gd name="T61" fmla="*/ 817 h 845"/>
                <a:gd name="T62" fmla="*/ 224 w 847"/>
                <a:gd name="T63" fmla="*/ 797 h 845"/>
                <a:gd name="T64" fmla="*/ 181 w 847"/>
                <a:gd name="T65" fmla="*/ 770 h 845"/>
                <a:gd name="T66" fmla="*/ 141 w 847"/>
                <a:gd name="T67" fmla="*/ 739 h 845"/>
                <a:gd name="T68" fmla="*/ 106 w 847"/>
                <a:gd name="T69" fmla="*/ 703 h 845"/>
                <a:gd name="T70" fmla="*/ 75 w 847"/>
                <a:gd name="T71" fmla="*/ 665 h 845"/>
                <a:gd name="T72" fmla="*/ 49 w 847"/>
                <a:gd name="T73" fmla="*/ 621 h 845"/>
                <a:gd name="T74" fmla="*/ 27 w 847"/>
                <a:gd name="T75" fmla="*/ 575 h 845"/>
                <a:gd name="T76" fmla="*/ 12 w 847"/>
                <a:gd name="T77" fmla="*/ 527 h 845"/>
                <a:gd name="T78" fmla="*/ 2 w 847"/>
                <a:gd name="T79" fmla="*/ 476 h 845"/>
                <a:gd name="T80" fmla="*/ 0 w 847"/>
                <a:gd name="T81" fmla="*/ 423 h 845"/>
                <a:gd name="T82" fmla="*/ 2 w 847"/>
                <a:gd name="T83" fmla="*/ 370 h 845"/>
                <a:gd name="T84" fmla="*/ 12 w 847"/>
                <a:gd name="T85" fmla="*/ 319 h 845"/>
                <a:gd name="T86" fmla="*/ 27 w 847"/>
                <a:gd name="T87" fmla="*/ 269 h 845"/>
                <a:gd name="T88" fmla="*/ 49 w 847"/>
                <a:gd name="T89" fmla="*/ 223 h 845"/>
                <a:gd name="T90" fmla="*/ 75 w 847"/>
                <a:gd name="T91" fmla="*/ 181 h 845"/>
                <a:gd name="T92" fmla="*/ 106 w 847"/>
                <a:gd name="T93" fmla="*/ 142 h 845"/>
                <a:gd name="T94" fmla="*/ 141 w 847"/>
                <a:gd name="T95" fmla="*/ 106 h 845"/>
                <a:gd name="T96" fmla="*/ 181 w 847"/>
                <a:gd name="T97" fmla="*/ 76 h 845"/>
                <a:gd name="T98" fmla="*/ 224 w 847"/>
                <a:gd name="T99" fmla="*/ 49 h 845"/>
                <a:gd name="T100" fmla="*/ 270 w 847"/>
                <a:gd name="T101" fmla="*/ 29 h 845"/>
                <a:gd name="T102" fmla="*/ 318 w 847"/>
                <a:gd name="T103" fmla="*/ 13 h 845"/>
                <a:gd name="T104" fmla="*/ 369 w 847"/>
                <a:gd name="T105" fmla="*/ 3 h 845"/>
                <a:gd name="T106" fmla="*/ 423 w 847"/>
                <a:gd name="T107" fmla="*/ 0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47" h="845">
                  <a:moveTo>
                    <a:pt x="423" y="0"/>
                  </a:moveTo>
                  <a:lnTo>
                    <a:pt x="423" y="0"/>
                  </a:lnTo>
                  <a:lnTo>
                    <a:pt x="476" y="3"/>
                  </a:lnTo>
                  <a:lnTo>
                    <a:pt x="527" y="13"/>
                  </a:lnTo>
                  <a:lnTo>
                    <a:pt x="577" y="29"/>
                  </a:lnTo>
                  <a:lnTo>
                    <a:pt x="623" y="49"/>
                  </a:lnTo>
                  <a:lnTo>
                    <a:pt x="665" y="76"/>
                  </a:lnTo>
                  <a:lnTo>
                    <a:pt x="705" y="106"/>
                  </a:lnTo>
                  <a:lnTo>
                    <a:pt x="740" y="142"/>
                  </a:lnTo>
                  <a:lnTo>
                    <a:pt x="770" y="181"/>
                  </a:lnTo>
                  <a:lnTo>
                    <a:pt x="797" y="223"/>
                  </a:lnTo>
                  <a:lnTo>
                    <a:pt x="819" y="269"/>
                  </a:lnTo>
                  <a:lnTo>
                    <a:pt x="833" y="319"/>
                  </a:lnTo>
                  <a:lnTo>
                    <a:pt x="843" y="370"/>
                  </a:lnTo>
                  <a:lnTo>
                    <a:pt x="847" y="423"/>
                  </a:lnTo>
                  <a:lnTo>
                    <a:pt x="843" y="476"/>
                  </a:lnTo>
                  <a:lnTo>
                    <a:pt x="833" y="527"/>
                  </a:lnTo>
                  <a:lnTo>
                    <a:pt x="819" y="575"/>
                  </a:lnTo>
                  <a:lnTo>
                    <a:pt x="797" y="621"/>
                  </a:lnTo>
                  <a:lnTo>
                    <a:pt x="770" y="665"/>
                  </a:lnTo>
                  <a:lnTo>
                    <a:pt x="740" y="703"/>
                  </a:lnTo>
                  <a:lnTo>
                    <a:pt x="705" y="739"/>
                  </a:lnTo>
                  <a:lnTo>
                    <a:pt x="665" y="770"/>
                  </a:lnTo>
                  <a:lnTo>
                    <a:pt x="623" y="797"/>
                  </a:lnTo>
                  <a:lnTo>
                    <a:pt x="577" y="817"/>
                  </a:lnTo>
                  <a:lnTo>
                    <a:pt x="527" y="833"/>
                  </a:lnTo>
                  <a:lnTo>
                    <a:pt x="476" y="843"/>
                  </a:lnTo>
                  <a:lnTo>
                    <a:pt x="423" y="845"/>
                  </a:lnTo>
                  <a:lnTo>
                    <a:pt x="369" y="843"/>
                  </a:lnTo>
                  <a:lnTo>
                    <a:pt x="318" y="833"/>
                  </a:lnTo>
                  <a:lnTo>
                    <a:pt x="270" y="817"/>
                  </a:lnTo>
                  <a:lnTo>
                    <a:pt x="224" y="797"/>
                  </a:lnTo>
                  <a:lnTo>
                    <a:pt x="181" y="770"/>
                  </a:lnTo>
                  <a:lnTo>
                    <a:pt x="141" y="739"/>
                  </a:lnTo>
                  <a:lnTo>
                    <a:pt x="106" y="703"/>
                  </a:lnTo>
                  <a:lnTo>
                    <a:pt x="75" y="665"/>
                  </a:lnTo>
                  <a:lnTo>
                    <a:pt x="49" y="621"/>
                  </a:lnTo>
                  <a:lnTo>
                    <a:pt x="27" y="575"/>
                  </a:lnTo>
                  <a:lnTo>
                    <a:pt x="12" y="527"/>
                  </a:lnTo>
                  <a:lnTo>
                    <a:pt x="2" y="476"/>
                  </a:lnTo>
                  <a:lnTo>
                    <a:pt x="0" y="423"/>
                  </a:lnTo>
                  <a:lnTo>
                    <a:pt x="2" y="370"/>
                  </a:lnTo>
                  <a:lnTo>
                    <a:pt x="12" y="319"/>
                  </a:lnTo>
                  <a:lnTo>
                    <a:pt x="27" y="269"/>
                  </a:lnTo>
                  <a:lnTo>
                    <a:pt x="49" y="223"/>
                  </a:lnTo>
                  <a:lnTo>
                    <a:pt x="75" y="181"/>
                  </a:lnTo>
                  <a:lnTo>
                    <a:pt x="106" y="142"/>
                  </a:lnTo>
                  <a:lnTo>
                    <a:pt x="141" y="106"/>
                  </a:lnTo>
                  <a:lnTo>
                    <a:pt x="181" y="76"/>
                  </a:lnTo>
                  <a:lnTo>
                    <a:pt x="224" y="49"/>
                  </a:lnTo>
                  <a:lnTo>
                    <a:pt x="270" y="29"/>
                  </a:lnTo>
                  <a:lnTo>
                    <a:pt x="318" y="13"/>
                  </a:lnTo>
                  <a:lnTo>
                    <a:pt x="369" y="3"/>
                  </a:lnTo>
                  <a:lnTo>
                    <a:pt x="423"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5" name="Freeform 69">
              <a:extLst>
                <a:ext uri="{FF2B5EF4-FFF2-40B4-BE49-F238E27FC236}">
                  <a16:creationId xmlns:a16="http://schemas.microsoft.com/office/drawing/2014/main" id="{575D9F6A-0DE7-4DAB-5725-08047A52C076}"/>
                </a:ext>
              </a:extLst>
            </p:cNvPr>
            <p:cNvSpPr>
              <a:spLocks/>
            </p:cNvSpPr>
            <p:nvPr/>
          </p:nvSpPr>
          <p:spPr bwMode="auto">
            <a:xfrm>
              <a:off x="-630238" y="2587625"/>
              <a:ext cx="269875" cy="269875"/>
            </a:xfrm>
            <a:custGeom>
              <a:avLst/>
              <a:gdLst>
                <a:gd name="T0" fmla="*/ 424 w 848"/>
                <a:gd name="T1" fmla="*/ 0 h 846"/>
                <a:gd name="T2" fmla="*/ 477 w 848"/>
                <a:gd name="T3" fmla="*/ 3 h 846"/>
                <a:gd name="T4" fmla="*/ 528 w 848"/>
                <a:gd name="T5" fmla="*/ 13 h 846"/>
                <a:gd name="T6" fmla="*/ 577 w 848"/>
                <a:gd name="T7" fmla="*/ 29 h 846"/>
                <a:gd name="T8" fmla="*/ 623 w 848"/>
                <a:gd name="T9" fmla="*/ 49 h 846"/>
                <a:gd name="T10" fmla="*/ 666 w 848"/>
                <a:gd name="T11" fmla="*/ 76 h 846"/>
                <a:gd name="T12" fmla="*/ 705 w 848"/>
                <a:gd name="T13" fmla="*/ 107 h 846"/>
                <a:gd name="T14" fmla="*/ 740 w 848"/>
                <a:gd name="T15" fmla="*/ 142 h 846"/>
                <a:gd name="T16" fmla="*/ 772 w 848"/>
                <a:gd name="T17" fmla="*/ 181 h 846"/>
                <a:gd name="T18" fmla="*/ 798 w 848"/>
                <a:gd name="T19" fmla="*/ 225 h 846"/>
                <a:gd name="T20" fmla="*/ 819 w 848"/>
                <a:gd name="T21" fmla="*/ 271 h 846"/>
                <a:gd name="T22" fmla="*/ 835 w 848"/>
                <a:gd name="T23" fmla="*/ 319 h 846"/>
                <a:gd name="T24" fmla="*/ 844 w 848"/>
                <a:gd name="T25" fmla="*/ 370 h 846"/>
                <a:gd name="T26" fmla="*/ 848 w 848"/>
                <a:gd name="T27" fmla="*/ 423 h 846"/>
                <a:gd name="T28" fmla="*/ 844 w 848"/>
                <a:gd name="T29" fmla="*/ 476 h 846"/>
                <a:gd name="T30" fmla="*/ 835 w 848"/>
                <a:gd name="T31" fmla="*/ 527 h 846"/>
                <a:gd name="T32" fmla="*/ 819 w 848"/>
                <a:gd name="T33" fmla="*/ 575 h 846"/>
                <a:gd name="T34" fmla="*/ 798 w 848"/>
                <a:gd name="T35" fmla="*/ 621 h 846"/>
                <a:gd name="T36" fmla="*/ 772 w 848"/>
                <a:gd name="T37" fmla="*/ 665 h 846"/>
                <a:gd name="T38" fmla="*/ 740 w 848"/>
                <a:gd name="T39" fmla="*/ 703 h 846"/>
                <a:gd name="T40" fmla="*/ 705 w 848"/>
                <a:gd name="T41" fmla="*/ 739 h 846"/>
                <a:gd name="T42" fmla="*/ 666 w 848"/>
                <a:gd name="T43" fmla="*/ 770 h 846"/>
                <a:gd name="T44" fmla="*/ 623 w 848"/>
                <a:gd name="T45" fmla="*/ 797 h 846"/>
                <a:gd name="T46" fmla="*/ 577 w 848"/>
                <a:gd name="T47" fmla="*/ 817 h 846"/>
                <a:gd name="T48" fmla="*/ 528 w 848"/>
                <a:gd name="T49" fmla="*/ 833 h 846"/>
                <a:gd name="T50" fmla="*/ 477 w 848"/>
                <a:gd name="T51" fmla="*/ 843 h 846"/>
                <a:gd name="T52" fmla="*/ 424 w 848"/>
                <a:gd name="T53" fmla="*/ 846 h 846"/>
                <a:gd name="T54" fmla="*/ 370 w 848"/>
                <a:gd name="T55" fmla="*/ 843 h 846"/>
                <a:gd name="T56" fmla="*/ 320 w 848"/>
                <a:gd name="T57" fmla="*/ 833 h 846"/>
                <a:gd name="T58" fmla="*/ 271 w 848"/>
                <a:gd name="T59" fmla="*/ 817 h 846"/>
                <a:gd name="T60" fmla="*/ 225 w 848"/>
                <a:gd name="T61" fmla="*/ 797 h 846"/>
                <a:gd name="T62" fmla="*/ 181 w 848"/>
                <a:gd name="T63" fmla="*/ 770 h 846"/>
                <a:gd name="T64" fmla="*/ 143 w 848"/>
                <a:gd name="T65" fmla="*/ 739 h 846"/>
                <a:gd name="T66" fmla="*/ 107 w 848"/>
                <a:gd name="T67" fmla="*/ 703 h 846"/>
                <a:gd name="T68" fmla="*/ 76 w 848"/>
                <a:gd name="T69" fmla="*/ 665 h 846"/>
                <a:gd name="T70" fmla="*/ 49 w 848"/>
                <a:gd name="T71" fmla="*/ 621 h 846"/>
                <a:gd name="T72" fmla="*/ 29 w 848"/>
                <a:gd name="T73" fmla="*/ 575 h 846"/>
                <a:gd name="T74" fmla="*/ 13 w 848"/>
                <a:gd name="T75" fmla="*/ 527 h 846"/>
                <a:gd name="T76" fmla="*/ 3 w 848"/>
                <a:gd name="T77" fmla="*/ 476 h 846"/>
                <a:gd name="T78" fmla="*/ 0 w 848"/>
                <a:gd name="T79" fmla="*/ 423 h 846"/>
                <a:gd name="T80" fmla="*/ 3 w 848"/>
                <a:gd name="T81" fmla="*/ 370 h 846"/>
                <a:gd name="T82" fmla="*/ 13 w 848"/>
                <a:gd name="T83" fmla="*/ 319 h 846"/>
                <a:gd name="T84" fmla="*/ 29 w 848"/>
                <a:gd name="T85" fmla="*/ 271 h 846"/>
                <a:gd name="T86" fmla="*/ 49 w 848"/>
                <a:gd name="T87" fmla="*/ 225 h 846"/>
                <a:gd name="T88" fmla="*/ 76 w 848"/>
                <a:gd name="T89" fmla="*/ 181 h 846"/>
                <a:gd name="T90" fmla="*/ 107 w 848"/>
                <a:gd name="T91" fmla="*/ 142 h 846"/>
                <a:gd name="T92" fmla="*/ 143 w 848"/>
                <a:gd name="T93" fmla="*/ 107 h 846"/>
                <a:gd name="T94" fmla="*/ 181 w 848"/>
                <a:gd name="T95" fmla="*/ 76 h 846"/>
                <a:gd name="T96" fmla="*/ 225 w 848"/>
                <a:gd name="T97" fmla="*/ 49 h 846"/>
                <a:gd name="T98" fmla="*/ 271 w 848"/>
                <a:gd name="T99" fmla="*/ 29 h 846"/>
                <a:gd name="T100" fmla="*/ 320 w 848"/>
                <a:gd name="T101" fmla="*/ 13 h 846"/>
                <a:gd name="T102" fmla="*/ 370 w 848"/>
                <a:gd name="T103" fmla="*/ 3 h 846"/>
                <a:gd name="T104" fmla="*/ 424 w 848"/>
                <a:gd name="T105" fmla="*/ 0 h 8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48" h="846">
                  <a:moveTo>
                    <a:pt x="424" y="0"/>
                  </a:moveTo>
                  <a:lnTo>
                    <a:pt x="477" y="3"/>
                  </a:lnTo>
                  <a:lnTo>
                    <a:pt x="528" y="13"/>
                  </a:lnTo>
                  <a:lnTo>
                    <a:pt x="577" y="29"/>
                  </a:lnTo>
                  <a:lnTo>
                    <a:pt x="623" y="49"/>
                  </a:lnTo>
                  <a:lnTo>
                    <a:pt x="666" y="76"/>
                  </a:lnTo>
                  <a:lnTo>
                    <a:pt x="705" y="107"/>
                  </a:lnTo>
                  <a:lnTo>
                    <a:pt x="740" y="142"/>
                  </a:lnTo>
                  <a:lnTo>
                    <a:pt x="772" y="181"/>
                  </a:lnTo>
                  <a:lnTo>
                    <a:pt x="798" y="225"/>
                  </a:lnTo>
                  <a:lnTo>
                    <a:pt x="819" y="271"/>
                  </a:lnTo>
                  <a:lnTo>
                    <a:pt x="835" y="319"/>
                  </a:lnTo>
                  <a:lnTo>
                    <a:pt x="844" y="370"/>
                  </a:lnTo>
                  <a:lnTo>
                    <a:pt x="848" y="423"/>
                  </a:lnTo>
                  <a:lnTo>
                    <a:pt x="844" y="476"/>
                  </a:lnTo>
                  <a:lnTo>
                    <a:pt x="835" y="527"/>
                  </a:lnTo>
                  <a:lnTo>
                    <a:pt x="819" y="575"/>
                  </a:lnTo>
                  <a:lnTo>
                    <a:pt x="798" y="621"/>
                  </a:lnTo>
                  <a:lnTo>
                    <a:pt x="772" y="665"/>
                  </a:lnTo>
                  <a:lnTo>
                    <a:pt x="740" y="703"/>
                  </a:lnTo>
                  <a:lnTo>
                    <a:pt x="705" y="739"/>
                  </a:lnTo>
                  <a:lnTo>
                    <a:pt x="666" y="770"/>
                  </a:lnTo>
                  <a:lnTo>
                    <a:pt x="623" y="797"/>
                  </a:lnTo>
                  <a:lnTo>
                    <a:pt x="577" y="817"/>
                  </a:lnTo>
                  <a:lnTo>
                    <a:pt x="528" y="833"/>
                  </a:lnTo>
                  <a:lnTo>
                    <a:pt x="477" y="843"/>
                  </a:lnTo>
                  <a:lnTo>
                    <a:pt x="424" y="846"/>
                  </a:lnTo>
                  <a:lnTo>
                    <a:pt x="370" y="843"/>
                  </a:lnTo>
                  <a:lnTo>
                    <a:pt x="320" y="833"/>
                  </a:lnTo>
                  <a:lnTo>
                    <a:pt x="271" y="817"/>
                  </a:lnTo>
                  <a:lnTo>
                    <a:pt x="225" y="797"/>
                  </a:lnTo>
                  <a:lnTo>
                    <a:pt x="181" y="770"/>
                  </a:lnTo>
                  <a:lnTo>
                    <a:pt x="143" y="739"/>
                  </a:lnTo>
                  <a:lnTo>
                    <a:pt x="107" y="703"/>
                  </a:lnTo>
                  <a:lnTo>
                    <a:pt x="76" y="665"/>
                  </a:lnTo>
                  <a:lnTo>
                    <a:pt x="49" y="621"/>
                  </a:lnTo>
                  <a:lnTo>
                    <a:pt x="29" y="575"/>
                  </a:lnTo>
                  <a:lnTo>
                    <a:pt x="13" y="527"/>
                  </a:lnTo>
                  <a:lnTo>
                    <a:pt x="3" y="476"/>
                  </a:lnTo>
                  <a:lnTo>
                    <a:pt x="0" y="423"/>
                  </a:lnTo>
                  <a:lnTo>
                    <a:pt x="3" y="370"/>
                  </a:lnTo>
                  <a:lnTo>
                    <a:pt x="13" y="319"/>
                  </a:lnTo>
                  <a:lnTo>
                    <a:pt x="29" y="271"/>
                  </a:lnTo>
                  <a:lnTo>
                    <a:pt x="49" y="225"/>
                  </a:lnTo>
                  <a:lnTo>
                    <a:pt x="76" y="181"/>
                  </a:lnTo>
                  <a:lnTo>
                    <a:pt x="107" y="142"/>
                  </a:lnTo>
                  <a:lnTo>
                    <a:pt x="143" y="107"/>
                  </a:lnTo>
                  <a:lnTo>
                    <a:pt x="181" y="76"/>
                  </a:lnTo>
                  <a:lnTo>
                    <a:pt x="225" y="49"/>
                  </a:lnTo>
                  <a:lnTo>
                    <a:pt x="271" y="29"/>
                  </a:lnTo>
                  <a:lnTo>
                    <a:pt x="320" y="13"/>
                  </a:lnTo>
                  <a:lnTo>
                    <a:pt x="370" y="3"/>
                  </a:lnTo>
                  <a:lnTo>
                    <a:pt x="424"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6" name="Freeform 70">
              <a:extLst>
                <a:ext uri="{FF2B5EF4-FFF2-40B4-BE49-F238E27FC236}">
                  <a16:creationId xmlns:a16="http://schemas.microsoft.com/office/drawing/2014/main" id="{1E0702D2-6D43-B3D5-6E8B-9A3C04F89BFA}"/>
                </a:ext>
              </a:extLst>
            </p:cNvPr>
            <p:cNvSpPr>
              <a:spLocks/>
            </p:cNvSpPr>
            <p:nvPr/>
          </p:nvSpPr>
          <p:spPr bwMode="auto">
            <a:xfrm>
              <a:off x="-411163" y="3667125"/>
              <a:ext cx="142875" cy="168275"/>
            </a:xfrm>
            <a:custGeom>
              <a:avLst/>
              <a:gdLst>
                <a:gd name="T0" fmla="*/ 0 w 449"/>
                <a:gd name="T1" fmla="*/ 0 h 529"/>
                <a:gd name="T2" fmla="*/ 449 w 449"/>
                <a:gd name="T3" fmla="*/ 0 h 529"/>
                <a:gd name="T4" fmla="*/ 449 w 449"/>
                <a:gd name="T5" fmla="*/ 305 h 529"/>
                <a:gd name="T6" fmla="*/ 445 w 449"/>
                <a:gd name="T7" fmla="*/ 345 h 529"/>
                <a:gd name="T8" fmla="*/ 436 w 449"/>
                <a:gd name="T9" fmla="*/ 383 h 529"/>
                <a:gd name="T10" fmla="*/ 419 w 449"/>
                <a:gd name="T11" fmla="*/ 418 h 529"/>
                <a:gd name="T12" fmla="*/ 397 w 449"/>
                <a:gd name="T13" fmla="*/ 449 h 529"/>
                <a:gd name="T14" fmla="*/ 369 w 449"/>
                <a:gd name="T15" fmla="*/ 476 h 529"/>
                <a:gd name="T16" fmla="*/ 339 w 449"/>
                <a:gd name="T17" fmla="*/ 499 h 529"/>
                <a:gd name="T18" fmla="*/ 303 w 449"/>
                <a:gd name="T19" fmla="*/ 515 h 529"/>
                <a:gd name="T20" fmla="*/ 265 w 449"/>
                <a:gd name="T21" fmla="*/ 525 h 529"/>
                <a:gd name="T22" fmla="*/ 225 w 449"/>
                <a:gd name="T23" fmla="*/ 529 h 529"/>
                <a:gd name="T24" fmla="*/ 225 w 449"/>
                <a:gd name="T25" fmla="*/ 529 h 529"/>
                <a:gd name="T26" fmla="*/ 185 w 449"/>
                <a:gd name="T27" fmla="*/ 525 h 529"/>
                <a:gd name="T28" fmla="*/ 147 w 449"/>
                <a:gd name="T29" fmla="*/ 515 h 529"/>
                <a:gd name="T30" fmla="*/ 112 w 449"/>
                <a:gd name="T31" fmla="*/ 499 h 529"/>
                <a:gd name="T32" fmla="*/ 80 w 449"/>
                <a:gd name="T33" fmla="*/ 477 h 529"/>
                <a:gd name="T34" fmla="*/ 54 w 449"/>
                <a:gd name="T35" fmla="*/ 449 h 529"/>
                <a:gd name="T36" fmla="*/ 31 w 449"/>
                <a:gd name="T37" fmla="*/ 418 h 529"/>
                <a:gd name="T38" fmla="*/ 15 w 449"/>
                <a:gd name="T39" fmla="*/ 384 h 529"/>
                <a:gd name="T40" fmla="*/ 4 w 449"/>
                <a:gd name="T41" fmla="*/ 345 h 529"/>
                <a:gd name="T42" fmla="*/ 0 w 449"/>
                <a:gd name="T43" fmla="*/ 305 h 529"/>
                <a:gd name="T44" fmla="*/ 0 w 449"/>
                <a:gd name="T45" fmla="*/ 0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9" h="529">
                  <a:moveTo>
                    <a:pt x="0" y="0"/>
                  </a:moveTo>
                  <a:lnTo>
                    <a:pt x="449" y="0"/>
                  </a:lnTo>
                  <a:lnTo>
                    <a:pt x="449" y="305"/>
                  </a:lnTo>
                  <a:lnTo>
                    <a:pt x="445" y="345"/>
                  </a:lnTo>
                  <a:lnTo>
                    <a:pt x="436" y="383"/>
                  </a:lnTo>
                  <a:lnTo>
                    <a:pt x="419" y="418"/>
                  </a:lnTo>
                  <a:lnTo>
                    <a:pt x="397" y="449"/>
                  </a:lnTo>
                  <a:lnTo>
                    <a:pt x="369" y="476"/>
                  </a:lnTo>
                  <a:lnTo>
                    <a:pt x="339" y="499"/>
                  </a:lnTo>
                  <a:lnTo>
                    <a:pt x="303" y="515"/>
                  </a:lnTo>
                  <a:lnTo>
                    <a:pt x="265" y="525"/>
                  </a:lnTo>
                  <a:lnTo>
                    <a:pt x="225" y="529"/>
                  </a:lnTo>
                  <a:lnTo>
                    <a:pt x="225" y="529"/>
                  </a:lnTo>
                  <a:lnTo>
                    <a:pt x="185" y="525"/>
                  </a:lnTo>
                  <a:lnTo>
                    <a:pt x="147" y="515"/>
                  </a:lnTo>
                  <a:lnTo>
                    <a:pt x="112" y="499"/>
                  </a:lnTo>
                  <a:lnTo>
                    <a:pt x="80" y="477"/>
                  </a:lnTo>
                  <a:lnTo>
                    <a:pt x="54" y="449"/>
                  </a:lnTo>
                  <a:lnTo>
                    <a:pt x="31" y="418"/>
                  </a:lnTo>
                  <a:lnTo>
                    <a:pt x="15" y="384"/>
                  </a:lnTo>
                  <a:lnTo>
                    <a:pt x="4" y="345"/>
                  </a:lnTo>
                  <a:lnTo>
                    <a:pt x="0" y="305"/>
                  </a:lnTo>
                  <a:lnTo>
                    <a:pt x="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7" name="Freeform 71">
              <a:extLst>
                <a:ext uri="{FF2B5EF4-FFF2-40B4-BE49-F238E27FC236}">
                  <a16:creationId xmlns:a16="http://schemas.microsoft.com/office/drawing/2014/main" id="{8D3BEEBA-7A98-87D8-D5C6-C21245071BD6}"/>
                </a:ext>
              </a:extLst>
            </p:cNvPr>
            <p:cNvSpPr>
              <a:spLocks noEditPoints="1"/>
            </p:cNvSpPr>
            <p:nvPr/>
          </p:nvSpPr>
          <p:spPr bwMode="auto">
            <a:xfrm>
              <a:off x="-1206500" y="2849563"/>
              <a:ext cx="1133475" cy="985838"/>
            </a:xfrm>
            <a:custGeom>
              <a:avLst/>
              <a:gdLst>
                <a:gd name="T0" fmla="*/ 2967 w 3570"/>
                <a:gd name="T1" fmla="*/ 1562 h 3106"/>
                <a:gd name="T2" fmla="*/ 2816 w 3570"/>
                <a:gd name="T3" fmla="*/ 1513 h 3106"/>
                <a:gd name="T4" fmla="*/ 2732 w 3570"/>
                <a:gd name="T5" fmla="*/ 1583 h 3106"/>
                <a:gd name="T6" fmla="*/ 3079 w 3570"/>
                <a:gd name="T7" fmla="*/ 1519 h 3106"/>
                <a:gd name="T8" fmla="*/ 575 w 3570"/>
                <a:gd name="T9" fmla="*/ 0 h 3106"/>
                <a:gd name="T10" fmla="*/ 675 w 3570"/>
                <a:gd name="T11" fmla="*/ 13 h 3106"/>
                <a:gd name="T12" fmla="*/ 742 w 3570"/>
                <a:gd name="T13" fmla="*/ 39 h 3106"/>
                <a:gd name="T14" fmla="*/ 878 w 3570"/>
                <a:gd name="T15" fmla="*/ 140 h 3106"/>
                <a:gd name="T16" fmla="*/ 968 w 3570"/>
                <a:gd name="T17" fmla="*/ 331 h 3106"/>
                <a:gd name="T18" fmla="*/ 995 w 3570"/>
                <a:gd name="T19" fmla="*/ 496 h 3106"/>
                <a:gd name="T20" fmla="*/ 1067 w 3570"/>
                <a:gd name="T21" fmla="*/ 739 h 3106"/>
                <a:gd name="T22" fmla="*/ 1217 w 3570"/>
                <a:gd name="T23" fmla="*/ 851 h 3106"/>
                <a:gd name="T24" fmla="*/ 1428 w 3570"/>
                <a:gd name="T25" fmla="*/ 849 h 3106"/>
                <a:gd name="T26" fmla="*/ 1663 w 3570"/>
                <a:gd name="T27" fmla="*/ 815 h 3106"/>
                <a:gd name="T28" fmla="*/ 1905 w 3570"/>
                <a:gd name="T29" fmla="*/ 777 h 3106"/>
                <a:gd name="T30" fmla="*/ 2022 w 3570"/>
                <a:gd name="T31" fmla="*/ 687 h 3106"/>
                <a:gd name="T32" fmla="*/ 2085 w 3570"/>
                <a:gd name="T33" fmla="*/ 474 h 3106"/>
                <a:gd name="T34" fmla="*/ 2109 w 3570"/>
                <a:gd name="T35" fmla="*/ 331 h 3106"/>
                <a:gd name="T36" fmla="*/ 2199 w 3570"/>
                <a:gd name="T37" fmla="*/ 140 h 3106"/>
                <a:gd name="T38" fmla="*/ 2336 w 3570"/>
                <a:gd name="T39" fmla="*/ 39 h 3106"/>
                <a:gd name="T40" fmla="*/ 2401 w 3570"/>
                <a:gd name="T41" fmla="*/ 13 h 3106"/>
                <a:gd name="T42" fmla="*/ 2502 w 3570"/>
                <a:gd name="T43" fmla="*/ 0 h 3106"/>
                <a:gd name="T44" fmla="*/ 2595 w 3570"/>
                <a:gd name="T45" fmla="*/ 10 h 3106"/>
                <a:gd name="T46" fmla="*/ 2750 w 3570"/>
                <a:gd name="T47" fmla="*/ 105 h 3106"/>
                <a:gd name="T48" fmla="*/ 2821 w 3570"/>
                <a:gd name="T49" fmla="*/ 259 h 3106"/>
                <a:gd name="T50" fmla="*/ 2848 w 3570"/>
                <a:gd name="T51" fmla="*/ 368 h 3106"/>
                <a:gd name="T52" fmla="*/ 2903 w 3570"/>
                <a:gd name="T53" fmla="*/ 586 h 3106"/>
                <a:gd name="T54" fmla="*/ 2971 w 3570"/>
                <a:gd name="T55" fmla="*/ 855 h 3106"/>
                <a:gd name="T56" fmla="*/ 3036 w 3570"/>
                <a:gd name="T57" fmla="*/ 1116 h 3106"/>
                <a:gd name="T58" fmla="*/ 3084 w 3570"/>
                <a:gd name="T59" fmla="*/ 1309 h 3106"/>
                <a:gd name="T60" fmla="*/ 3099 w 3570"/>
                <a:gd name="T61" fmla="*/ 1411 h 3106"/>
                <a:gd name="T62" fmla="*/ 3230 w 3570"/>
                <a:gd name="T63" fmla="*/ 1516 h 3106"/>
                <a:gd name="T64" fmla="*/ 2302 w 3570"/>
                <a:gd name="T65" fmla="*/ 2516 h 3106"/>
                <a:gd name="T66" fmla="*/ 2659 w 3570"/>
                <a:gd name="T67" fmla="*/ 1488 h 3106"/>
                <a:gd name="T68" fmla="*/ 2760 w 3570"/>
                <a:gd name="T69" fmla="*/ 1361 h 3106"/>
                <a:gd name="T70" fmla="*/ 2690 w 3570"/>
                <a:gd name="T71" fmla="*/ 1088 h 3106"/>
                <a:gd name="T72" fmla="*/ 2612 w 3570"/>
                <a:gd name="T73" fmla="*/ 833 h 3106"/>
                <a:gd name="T74" fmla="*/ 2559 w 3570"/>
                <a:gd name="T75" fmla="*/ 676 h 3106"/>
                <a:gd name="T76" fmla="*/ 2508 w 3570"/>
                <a:gd name="T77" fmla="*/ 624 h 3106"/>
                <a:gd name="T78" fmla="*/ 2497 w 3570"/>
                <a:gd name="T79" fmla="*/ 679 h 3106"/>
                <a:gd name="T80" fmla="*/ 2599 w 3570"/>
                <a:gd name="T81" fmla="*/ 964 h 3106"/>
                <a:gd name="T82" fmla="*/ 2707 w 3570"/>
                <a:gd name="T83" fmla="*/ 1384 h 3106"/>
                <a:gd name="T84" fmla="*/ 2576 w 3570"/>
                <a:gd name="T85" fmla="*/ 1534 h 3106"/>
                <a:gd name="T86" fmla="*/ 2358 w 3570"/>
                <a:gd name="T87" fmla="*/ 1439 h 3106"/>
                <a:gd name="T88" fmla="*/ 2195 w 3570"/>
                <a:gd name="T89" fmla="*/ 989 h 3106"/>
                <a:gd name="T90" fmla="*/ 1959 w 3570"/>
                <a:gd name="T91" fmla="*/ 1104 h 3106"/>
                <a:gd name="T92" fmla="*/ 1667 w 3570"/>
                <a:gd name="T93" fmla="*/ 1168 h 3106"/>
                <a:gd name="T94" fmla="*/ 1554 w 3570"/>
                <a:gd name="T95" fmla="*/ 1248 h 3106"/>
                <a:gd name="T96" fmla="*/ 1250 w 3570"/>
                <a:gd name="T97" fmla="*/ 1202 h 3106"/>
                <a:gd name="T98" fmla="*/ 956 w 3570"/>
                <a:gd name="T99" fmla="*/ 1085 h 3106"/>
                <a:gd name="T100" fmla="*/ 755 w 3570"/>
                <a:gd name="T101" fmla="*/ 1370 h 3106"/>
                <a:gd name="T102" fmla="*/ 639 w 3570"/>
                <a:gd name="T103" fmla="*/ 1516 h 3106"/>
                <a:gd name="T104" fmla="*/ 558 w 3570"/>
                <a:gd name="T105" fmla="*/ 2960 h 3106"/>
                <a:gd name="T106" fmla="*/ 425 w 3570"/>
                <a:gd name="T107" fmla="*/ 3092 h 3106"/>
                <a:gd name="T108" fmla="*/ 234 w 3570"/>
                <a:gd name="T109" fmla="*/ 3076 h 3106"/>
                <a:gd name="T110" fmla="*/ 126 w 3570"/>
                <a:gd name="T111" fmla="*/ 2922 h 3106"/>
                <a:gd name="T112" fmla="*/ 41 w 3570"/>
                <a:gd name="T113" fmla="*/ 1376 h 3106"/>
                <a:gd name="T114" fmla="*/ 6 w 3570"/>
                <a:gd name="T115" fmla="*/ 1168 h 3106"/>
                <a:gd name="T116" fmla="*/ 279 w 3570"/>
                <a:gd name="T117" fmla="*/ 115 h 3106"/>
                <a:gd name="T118" fmla="*/ 446 w 3570"/>
                <a:gd name="T119" fmla="*/ 18 h 3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570" h="3106">
                  <a:moveTo>
                    <a:pt x="3057" y="1513"/>
                  </a:moveTo>
                  <a:lnTo>
                    <a:pt x="3038" y="1529"/>
                  </a:lnTo>
                  <a:lnTo>
                    <a:pt x="3017" y="1544"/>
                  </a:lnTo>
                  <a:lnTo>
                    <a:pt x="2993" y="1555"/>
                  </a:lnTo>
                  <a:lnTo>
                    <a:pt x="2967" y="1562"/>
                  </a:lnTo>
                  <a:lnTo>
                    <a:pt x="2936" y="1566"/>
                  </a:lnTo>
                  <a:lnTo>
                    <a:pt x="2902" y="1562"/>
                  </a:lnTo>
                  <a:lnTo>
                    <a:pt x="2869" y="1551"/>
                  </a:lnTo>
                  <a:lnTo>
                    <a:pt x="2840" y="1534"/>
                  </a:lnTo>
                  <a:lnTo>
                    <a:pt x="2816" y="1513"/>
                  </a:lnTo>
                  <a:lnTo>
                    <a:pt x="2793" y="1519"/>
                  </a:lnTo>
                  <a:lnTo>
                    <a:pt x="2773" y="1529"/>
                  </a:lnTo>
                  <a:lnTo>
                    <a:pt x="2756" y="1544"/>
                  </a:lnTo>
                  <a:lnTo>
                    <a:pt x="2742" y="1562"/>
                  </a:lnTo>
                  <a:lnTo>
                    <a:pt x="2732" y="1583"/>
                  </a:lnTo>
                  <a:lnTo>
                    <a:pt x="3139" y="1583"/>
                  </a:lnTo>
                  <a:lnTo>
                    <a:pt x="3130" y="1562"/>
                  </a:lnTo>
                  <a:lnTo>
                    <a:pt x="3116" y="1544"/>
                  </a:lnTo>
                  <a:lnTo>
                    <a:pt x="3098" y="1529"/>
                  </a:lnTo>
                  <a:lnTo>
                    <a:pt x="3079" y="1519"/>
                  </a:lnTo>
                  <a:lnTo>
                    <a:pt x="3057" y="1513"/>
                  </a:lnTo>
                  <a:close/>
                  <a:moveTo>
                    <a:pt x="559" y="0"/>
                  </a:moveTo>
                  <a:lnTo>
                    <a:pt x="560" y="0"/>
                  </a:lnTo>
                  <a:lnTo>
                    <a:pt x="564" y="0"/>
                  </a:lnTo>
                  <a:lnTo>
                    <a:pt x="575" y="0"/>
                  </a:lnTo>
                  <a:lnTo>
                    <a:pt x="592" y="1"/>
                  </a:lnTo>
                  <a:lnTo>
                    <a:pt x="611" y="2"/>
                  </a:lnTo>
                  <a:lnTo>
                    <a:pt x="634" y="5"/>
                  </a:lnTo>
                  <a:lnTo>
                    <a:pt x="656" y="8"/>
                  </a:lnTo>
                  <a:lnTo>
                    <a:pt x="675" y="13"/>
                  </a:lnTo>
                  <a:lnTo>
                    <a:pt x="695" y="18"/>
                  </a:lnTo>
                  <a:lnTo>
                    <a:pt x="710" y="24"/>
                  </a:lnTo>
                  <a:lnTo>
                    <a:pt x="724" y="30"/>
                  </a:lnTo>
                  <a:lnTo>
                    <a:pt x="735" y="35"/>
                  </a:lnTo>
                  <a:lnTo>
                    <a:pt x="742" y="39"/>
                  </a:lnTo>
                  <a:lnTo>
                    <a:pt x="744" y="40"/>
                  </a:lnTo>
                  <a:lnTo>
                    <a:pt x="779" y="59"/>
                  </a:lnTo>
                  <a:lnTo>
                    <a:pt x="815" y="82"/>
                  </a:lnTo>
                  <a:lnTo>
                    <a:pt x="847" y="110"/>
                  </a:lnTo>
                  <a:lnTo>
                    <a:pt x="878" y="140"/>
                  </a:lnTo>
                  <a:lnTo>
                    <a:pt x="905" y="173"/>
                  </a:lnTo>
                  <a:lnTo>
                    <a:pt x="928" y="209"/>
                  </a:lnTo>
                  <a:lnTo>
                    <a:pt x="947" y="248"/>
                  </a:lnTo>
                  <a:lnTo>
                    <a:pt x="961" y="289"/>
                  </a:lnTo>
                  <a:lnTo>
                    <a:pt x="968" y="331"/>
                  </a:lnTo>
                  <a:lnTo>
                    <a:pt x="970" y="337"/>
                  </a:lnTo>
                  <a:lnTo>
                    <a:pt x="972" y="345"/>
                  </a:lnTo>
                  <a:lnTo>
                    <a:pt x="973" y="351"/>
                  </a:lnTo>
                  <a:lnTo>
                    <a:pt x="984" y="427"/>
                  </a:lnTo>
                  <a:lnTo>
                    <a:pt x="995" y="496"/>
                  </a:lnTo>
                  <a:lnTo>
                    <a:pt x="1006" y="557"/>
                  </a:lnTo>
                  <a:lnTo>
                    <a:pt x="1018" y="613"/>
                  </a:lnTo>
                  <a:lnTo>
                    <a:pt x="1033" y="661"/>
                  </a:lnTo>
                  <a:lnTo>
                    <a:pt x="1048" y="704"/>
                  </a:lnTo>
                  <a:lnTo>
                    <a:pt x="1067" y="739"/>
                  </a:lnTo>
                  <a:lnTo>
                    <a:pt x="1088" y="769"/>
                  </a:lnTo>
                  <a:lnTo>
                    <a:pt x="1112" y="792"/>
                  </a:lnTo>
                  <a:lnTo>
                    <a:pt x="1141" y="814"/>
                  </a:lnTo>
                  <a:lnTo>
                    <a:pt x="1176" y="833"/>
                  </a:lnTo>
                  <a:lnTo>
                    <a:pt x="1217" y="851"/>
                  </a:lnTo>
                  <a:lnTo>
                    <a:pt x="1265" y="867"/>
                  </a:lnTo>
                  <a:lnTo>
                    <a:pt x="1320" y="883"/>
                  </a:lnTo>
                  <a:lnTo>
                    <a:pt x="1383" y="896"/>
                  </a:lnTo>
                  <a:lnTo>
                    <a:pt x="1402" y="870"/>
                  </a:lnTo>
                  <a:lnTo>
                    <a:pt x="1428" y="849"/>
                  </a:lnTo>
                  <a:lnTo>
                    <a:pt x="1456" y="832"/>
                  </a:lnTo>
                  <a:lnTo>
                    <a:pt x="1488" y="821"/>
                  </a:lnTo>
                  <a:lnTo>
                    <a:pt x="1522" y="817"/>
                  </a:lnTo>
                  <a:lnTo>
                    <a:pt x="1596" y="817"/>
                  </a:lnTo>
                  <a:lnTo>
                    <a:pt x="1663" y="815"/>
                  </a:lnTo>
                  <a:lnTo>
                    <a:pt x="1724" y="810"/>
                  </a:lnTo>
                  <a:lnTo>
                    <a:pt x="1778" y="805"/>
                  </a:lnTo>
                  <a:lnTo>
                    <a:pt x="1827" y="798"/>
                  </a:lnTo>
                  <a:lnTo>
                    <a:pt x="1869" y="788"/>
                  </a:lnTo>
                  <a:lnTo>
                    <a:pt x="1905" y="777"/>
                  </a:lnTo>
                  <a:lnTo>
                    <a:pt x="1937" y="765"/>
                  </a:lnTo>
                  <a:lnTo>
                    <a:pt x="1964" y="751"/>
                  </a:lnTo>
                  <a:lnTo>
                    <a:pt x="1985" y="734"/>
                  </a:lnTo>
                  <a:lnTo>
                    <a:pt x="2005" y="713"/>
                  </a:lnTo>
                  <a:lnTo>
                    <a:pt x="2022" y="687"/>
                  </a:lnTo>
                  <a:lnTo>
                    <a:pt x="2038" y="654"/>
                  </a:lnTo>
                  <a:lnTo>
                    <a:pt x="2051" y="618"/>
                  </a:lnTo>
                  <a:lnTo>
                    <a:pt x="2063" y="574"/>
                  </a:lnTo>
                  <a:lnTo>
                    <a:pt x="2074" y="527"/>
                  </a:lnTo>
                  <a:lnTo>
                    <a:pt x="2085" y="474"/>
                  </a:lnTo>
                  <a:lnTo>
                    <a:pt x="2095" y="415"/>
                  </a:lnTo>
                  <a:lnTo>
                    <a:pt x="2104" y="351"/>
                  </a:lnTo>
                  <a:lnTo>
                    <a:pt x="2105" y="345"/>
                  </a:lnTo>
                  <a:lnTo>
                    <a:pt x="2107" y="337"/>
                  </a:lnTo>
                  <a:lnTo>
                    <a:pt x="2109" y="331"/>
                  </a:lnTo>
                  <a:lnTo>
                    <a:pt x="2116" y="289"/>
                  </a:lnTo>
                  <a:lnTo>
                    <a:pt x="2130" y="248"/>
                  </a:lnTo>
                  <a:lnTo>
                    <a:pt x="2149" y="209"/>
                  </a:lnTo>
                  <a:lnTo>
                    <a:pt x="2172" y="173"/>
                  </a:lnTo>
                  <a:lnTo>
                    <a:pt x="2199" y="140"/>
                  </a:lnTo>
                  <a:lnTo>
                    <a:pt x="2230" y="110"/>
                  </a:lnTo>
                  <a:lnTo>
                    <a:pt x="2263" y="82"/>
                  </a:lnTo>
                  <a:lnTo>
                    <a:pt x="2297" y="59"/>
                  </a:lnTo>
                  <a:lnTo>
                    <a:pt x="2333" y="40"/>
                  </a:lnTo>
                  <a:lnTo>
                    <a:pt x="2336" y="39"/>
                  </a:lnTo>
                  <a:lnTo>
                    <a:pt x="2342" y="35"/>
                  </a:lnTo>
                  <a:lnTo>
                    <a:pt x="2353" y="30"/>
                  </a:lnTo>
                  <a:lnTo>
                    <a:pt x="2366" y="24"/>
                  </a:lnTo>
                  <a:lnTo>
                    <a:pt x="2383" y="18"/>
                  </a:lnTo>
                  <a:lnTo>
                    <a:pt x="2401" y="13"/>
                  </a:lnTo>
                  <a:lnTo>
                    <a:pt x="2421" y="8"/>
                  </a:lnTo>
                  <a:lnTo>
                    <a:pt x="2444" y="5"/>
                  </a:lnTo>
                  <a:lnTo>
                    <a:pt x="2465" y="2"/>
                  </a:lnTo>
                  <a:lnTo>
                    <a:pt x="2486" y="1"/>
                  </a:lnTo>
                  <a:lnTo>
                    <a:pt x="2502" y="0"/>
                  </a:lnTo>
                  <a:lnTo>
                    <a:pt x="2513" y="0"/>
                  </a:lnTo>
                  <a:lnTo>
                    <a:pt x="2516" y="0"/>
                  </a:lnTo>
                  <a:lnTo>
                    <a:pt x="2518" y="0"/>
                  </a:lnTo>
                  <a:lnTo>
                    <a:pt x="2558" y="2"/>
                  </a:lnTo>
                  <a:lnTo>
                    <a:pt x="2595" y="10"/>
                  </a:lnTo>
                  <a:lnTo>
                    <a:pt x="2630" y="21"/>
                  </a:lnTo>
                  <a:lnTo>
                    <a:pt x="2664" y="35"/>
                  </a:lnTo>
                  <a:lnTo>
                    <a:pt x="2696" y="54"/>
                  </a:lnTo>
                  <a:lnTo>
                    <a:pt x="2724" y="77"/>
                  </a:lnTo>
                  <a:lnTo>
                    <a:pt x="2750" y="105"/>
                  </a:lnTo>
                  <a:lnTo>
                    <a:pt x="2772" y="135"/>
                  </a:lnTo>
                  <a:lnTo>
                    <a:pt x="2792" y="172"/>
                  </a:lnTo>
                  <a:lnTo>
                    <a:pt x="2807" y="212"/>
                  </a:lnTo>
                  <a:lnTo>
                    <a:pt x="2819" y="255"/>
                  </a:lnTo>
                  <a:lnTo>
                    <a:pt x="2821" y="259"/>
                  </a:lnTo>
                  <a:lnTo>
                    <a:pt x="2823" y="270"/>
                  </a:lnTo>
                  <a:lnTo>
                    <a:pt x="2827" y="285"/>
                  </a:lnTo>
                  <a:lnTo>
                    <a:pt x="2833" y="308"/>
                  </a:lnTo>
                  <a:lnTo>
                    <a:pt x="2840" y="336"/>
                  </a:lnTo>
                  <a:lnTo>
                    <a:pt x="2848" y="368"/>
                  </a:lnTo>
                  <a:lnTo>
                    <a:pt x="2857" y="405"/>
                  </a:lnTo>
                  <a:lnTo>
                    <a:pt x="2868" y="445"/>
                  </a:lnTo>
                  <a:lnTo>
                    <a:pt x="2879" y="490"/>
                  </a:lnTo>
                  <a:lnTo>
                    <a:pt x="2891" y="537"/>
                  </a:lnTo>
                  <a:lnTo>
                    <a:pt x="2903" y="586"/>
                  </a:lnTo>
                  <a:lnTo>
                    <a:pt x="2916" y="637"/>
                  </a:lnTo>
                  <a:lnTo>
                    <a:pt x="2930" y="690"/>
                  </a:lnTo>
                  <a:lnTo>
                    <a:pt x="2944" y="745"/>
                  </a:lnTo>
                  <a:lnTo>
                    <a:pt x="2958" y="800"/>
                  </a:lnTo>
                  <a:lnTo>
                    <a:pt x="2971" y="855"/>
                  </a:lnTo>
                  <a:lnTo>
                    <a:pt x="2985" y="909"/>
                  </a:lnTo>
                  <a:lnTo>
                    <a:pt x="2999" y="964"/>
                  </a:lnTo>
                  <a:lnTo>
                    <a:pt x="3012" y="1016"/>
                  </a:lnTo>
                  <a:lnTo>
                    <a:pt x="3024" y="1068"/>
                  </a:lnTo>
                  <a:lnTo>
                    <a:pt x="3036" y="1116"/>
                  </a:lnTo>
                  <a:lnTo>
                    <a:pt x="3048" y="1162"/>
                  </a:lnTo>
                  <a:lnTo>
                    <a:pt x="3058" y="1204"/>
                  </a:lnTo>
                  <a:lnTo>
                    <a:pt x="3068" y="1244"/>
                  </a:lnTo>
                  <a:lnTo>
                    <a:pt x="3076" y="1279"/>
                  </a:lnTo>
                  <a:lnTo>
                    <a:pt x="3084" y="1309"/>
                  </a:lnTo>
                  <a:lnTo>
                    <a:pt x="3090" y="1336"/>
                  </a:lnTo>
                  <a:lnTo>
                    <a:pt x="3095" y="1355"/>
                  </a:lnTo>
                  <a:lnTo>
                    <a:pt x="3098" y="1370"/>
                  </a:lnTo>
                  <a:lnTo>
                    <a:pt x="3101" y="1390"/>
                  </a:lnTo>
                  <a:lnTo>
                    <a:pt x="3099" y="1411"/>
                  </a:lnTo>
                  <a:lnTo>
                    <a:pt x="3132" y="1423"/>
                  </a:lnTo>
                  <a:lnTo>
                    <a:pt x="3162" y="1441"/>
                  </a:lnTo>
                  <a:lnTo>
                    <a:pt x="3189" y="1463"/>
                  </a:lnTo>
                  <a:lnTo>
                    <a:pt x="3212" y="1488"/>
                  </a:lnTo>
                  <a:lnTo>
                    <a:pt x="3230" y="1516"/>
                  </a:lnTo>
                  <a:lnTo>
                    <a:pt x="3244" y="1549"/>
                  </a:lnTo>
                  <a:lnTo>
                    <a:pt x="3253" y="1583"/>
                  </a:lnTo>
                  <a:lnTo>
                    <a:pt x="3570" y="1583"/>
                  </a:lnTo>
                  <a:lnTo>
                    <a:pt x="3570" y="2516"/>
                  </a:lnTo>
                  <a:lnTo>
                    <a:pt x="2302" y="2516"/>
                  </a:lnTo>
                  <a:lnTo>
                    <a:pt x="2302" y="1583"/>
                  </a:lnTo>
                  <a:lnTo>
                    <a:pt x="2619" y="1583"/>
                  </a:lnTo>
                  <a:lnTo>
                    <a:pt x="2628" y="1549"/>
                  </a:lnTo>
                  <a:lnTo>
                    <a:pt x="2641" y="1517"/>
                  </a:lnTo>
                  <a:lnTo>
                    <a:pt x="2659" y="1488"/>
                  </a:lnTo>
                  <a:lnTo>
                    <a:pt x="2682" y="1463"/>
                  </a:lnTo>
                  <a:lnTo>
                    <a:pt x="2709" y="1441"/>
                  </a:lnTo>
                  <a:lnTo>
                    <a:pt x="2738" y="1424"/>
                  </a:lnTo>
                  <a:lnTo>
                    <a:pt x="2770" y="1412"/>
                  </a:lnTo>
                  <a:lnTo>
                    <a:pt x="2760" y="1361"/>
                  </a:lnTo>
                  <a:lnTo>
                    <a:pt x="2748" y="1309"/>
                  </a:lnTo>
                  <a:lnTo>
                    <a:pt x="2735" y="1256"/>
                  </a:lnTo>
                  <a:lnTo>
                    <a:pt x="2720" y="1201"/>
                  </a:lnTo>
                  <a:lnTo>
                    <a:pt x="2705" y="1144"/>
                  </a:lnTo>
                  <a:lnTo>
                    <a:pt x="2690" y="1088"/>
                  </a:lnTo>
                  <a:lnTo>
                    <a:pt x="2674" y="1034"/>
                  </a:lnTo>
                  <a:lnTo>
                    <a:pt x="2658" y="979"/>
                  </a:lnTo>
                  <a:lnTo>
                    <a:pt x="2642" y="927"/>
                  </a:lnTo>
                  <a:lnTo>
                    <a:pt x="2627" y="879"/>
                  </a:lnTo>
                  <a:lnTo>
                    <a:pt x="2612" y="833"/>
                  </a:lnTo>
                  <a:lnTo>
                    <a:pt x="2599" y="791"/>
                  </a:lnTo>
                  <a:lnTo>
                    <a:pt x="2587" y="753"/>
                  </a:lnTo>
                  <a:lnTo>
                    <a:pt x="2576" y="722"/>
                  </a:lnTo>
                  <a:lnTo>
                    <a:pt x="2566" y="695"/>
                  </a:lnTo>
                  <a:lnTo>
                    <a:pt x="2559" y="676"/>
                  </a:lnTo>
                  <a:lnTo>
                    <a:pt x="2549" y="654"/>
                  </a:lnTo>
                  <a:lnTo>
                    <a:pt x="2538" y="640"/>
                  </a:lnTo>
                  <a:lnTo>
                    <a:pt x="2527" y="629"/>
                  </a:lnTo>
                  <a:lnTo>
                    <a:pt x="2516" y="624"/>
                  </a:lnTo>
                  <a:lnTo>
                    <a:pt x="2508" y="624"/>
                  </a:lnTo>
                  <a:lnTo>
                    <a:pt x="2499" y="627"/>
                  </a:lnTo>
                  <a:lnTo>
                    <a:pt x="2495" y="635"/>
                  </a:lnTo>
                  <a:lnTo>
                    <a:pt x="2491" y="647"/>
                  </a:lnTo>
                  <a:lnTo>
                    <a:pt x="2492" y="661"/>
                  </a:lnTo>
                  <a:lnTo>
                    <a:pt x="2497" y="679"/>
                  </a:lnTo>
                  <a:lnTo>
                    <a:pt x="2507" y="701"/>
                  </a:lnTo>
                  <a:lnTo>
                    <a:pt x="2530" y="757"/>
                  </a:lnTo>
                  <a:lnTo>
                    <a:pt x="2553" y="821"/>
                  </a:lnTo>
                  <a:lnTo>
                    <a:pt x="2576" y="890"/>
                  </a:lnTo>
                  <a:lnTo>
                    <a:pt x="2599" y="964"/>
                  </a:lnTo>
                  <a:lnTo>
                    <a:pt x="2622" y="1042"/>
                  </a:lnTo>
                  <a:lnTo>
                    <a:pt x="2645" y="1124"/>
                  </a:lnTo>
                  <a:lnTo>
                    <a:pt x="2667" y="1209"/>
                  </a:lnTo>
                  <a:lnTo>
                    <a:pt x="2687" y="1296"/>
                  </a:lnTo>
                  <a:lnTo>
                    <a:pt x="2707" y="1384"/>
                  </a:lnTo>
                  <a:lnTo>
                    <a:pt x="2672" y="1406"/>
                  </a:lnTo>
                  <a:lnTo>
                    <a:pt x="2641" y="1433"/>
                  </a:lnTo>
                  <a:lnTo>
                    <a:pt x="2615" y="1463"/>
                  </a:lnTo>
                  <a:lnTo>
                    <a:pt x="2593" y="1497"/>
                  </a:lnTo>
                  <a:lnTo>
                    <a:pt x="2576" y="1534"/>
                  </a:lnTo>
                  <a:lnTo>
                    <a:pt x="2469" y="1534"/>
                  </a:lnTo>
                  <a:lnTo>
                    <a:pt x="2438" y="1515"/>
                  </a:lnTo>
                  <a:lnTo>
                    <a:pt x="2407" y="1493"/>
                  </a:lnTo>
                  <a:lnTo>
                    <a:pt x="2381" y="1468"/>
                  </a:lnTo>
                  <a:lnTo>
                    <a:pt x="2358" y="1439"/>
                  </a:lnTo>
                  <a:lnTo>
                    <a:pt x="2337" y="1406"/>
                  </a:lnTo>
                  <a:lnTo>
                    <a:pt x="2321" y="1370"/>
                  </a:lnTo>
                  <a:lnTo>
                    <a:pt x="2309" y="1331"/>
                  </a:lnTo>
                  <a:lnTo>
                    <a:pt x="2229" y="956"/>
                  </a:lnTo>
                  <a:lnTo>
                    <a:pt x="2195" y="989"/>
                  </a:lnTo>
                  <a:lnTo>
                    <a:pt x="2156" y="1019"/>
                  </a:lnTo>
                  <a:lnTo>
                    <a:pt x="2114" y="1045"/>
                  </a:lnTo>
                  <a:lnTo>
                    <a:pt x="2067" y="1068"/>
                  </a:lnTo>
                  <a:lnTo>
                    <a:pt x="2015" y="1087"/>
                  </a:lnTo>
                  <a:lnTo>
                    <a:pt x="1959" y="1104"/>
                  </a:lnTo>
                  <a:lnTo>
                    <a:pt x="1897" y="1117"/>
                  </a:lnTo>
                  <a:lnTo>
                    <a:pt x="1830" y="1128"/>
                  </a:lnTo>
                  <a:lnTo>
                    <a:pt x="1758" y="1136"/>
                  </a:lnTo>
                  <a:lnTo>
                    <a:pt x="1679" y="1143"/>
                  </a:lnTo>
                  <a:lnTo>
                    <a:pt x="1667" y="1168"/>
                  </a:lnTo>
                  <a:lnTo>
                    <a:pt x="1650" y="1192"/>
                  </a:lnTo>
                  <a:lnTo>
                    <a:pt x="1630" y="1211"/>
                  </a:lnTo>
                  <a:lnTo>
                    <a:pt x="1607" y="1228"/>
                  </a:lnTo>
                  <a:lnTo>
                    <a:pt x="1582" y="1240"/>
                  </a:lnTo>
                  <a:lnTo>
                    <a:pt x="1554" y="1248"/>
                  </a:lnTo>
                  <a:lnTo>
                    <a:pt x="1525" y="1250"/>
                  </a:lnTo>
                  <a:lnTo>
                    <a:pt x="1502" y="1249"/>
                  </a:lnTo>
                  <a:lnTo>
                    <a:pt x="1411" y="1234"/>
                  </a:lnTo>
                  <a:lnTo>
                    <a:pt x="1327" y="1220"/>
                  </a:lnTo>
                  <a:lnTo>
                    <a:pt x="1250" y="1202"/>
                  </a:lnTo>
                  <a:lnTo>
                    <a:pt x="1179" y="1184"/>
                  </a:lnTo>
                  <a:lnTo>
                    <a:pt x="1115" y="1162"/>
                  </a:lnTo>
                  <a:lnTo>
                    <a:pt x="1057" y="1139"/>
                  </a:lnTo>
                  <a:lnTo>
                    <a:pt x="1004" y="1114"/>
                  </a:lnTo>
                  <a:lnTo>
                    <a:pt x="956" y="1085"/>
                  </a:lnTo>
                  <a:lnTo>
                    <a:pt x="914" y="1054"/>
                  </a:lnTo>
                  <a:lnTo>
                    <a:pt x="875" y="1022"/>
                  </a:lnTo>
                  <a:lnTo>
                    <a:pt x="841" y="985"/>
                  </a:lnTo>
                  <a:lnTo>
                    <a:pt x="767" y="1330"/>
                  </a:lnTo>
                  <a:lnTo>
                    <a:pt x="755" y="1370"/>
                  </a:lnTo>
                  <a:lnTo>
                    <a:pt x="739" y="1406"/>
                  </a:lnTo>
                  <a:lnTo>
                    <a:pt x="719" y="1439"/>
                  </a:lnTo>
                  <a:lnTo>
                    <a:pt x="696" y="1468"/>
                  </a:lnTo>
                  <a:lnTo>
                    <a:pt x="668" y="1493"/>
                  </a:lnTo>
                  <a:lnTo>
                    <a:pt x="639" y="1516"/>
                  </a:lnTo>
                  <a:lnTo>
                    <a:pt x="606" y="1534"/>
                  </a:lnTo>
                  <a:lnTo>
                    <a:pt x="572" y="1550"/>
                  </a:lnTo>
                  <a:lnTo>
                    <a:pt x="571" y="2882"/>
                  </a:lnTo>
                  <a:lnTo>
                    <a:pt x="567" y="2922"/>
                  </a:lnTo>
                  <a:lnTo>
                    <a:pt x="558" y="2960"/>
                  </a:lnTo>
                  <a:lnTo>
                    <a:pt x="541" y="2995"/>
                  </a:lnTo>
                  <a:lnTo>
                    <a:pt x="519" y="3026"/>
                  </a:lnTo>
                  <a:lnTo>
                    <a:pt x="491" y="3053"/>
                  </a:lnTo>
                  <a:lnTo>
                    <a:pt x="461" y="3076"/>
                  </a:lnTo>
                  <a:lnTo>
                    <a:pt x="425" y="3092"/>
                  </a:lnTo>
                  <a:lnTo>
                    <a:pt x="387" y="3102"/>
                  </a:lnTo>
                  <a:lnTo>
                    <a:pt x="347" y="3106"/>
                  </a:lnTo>
                  <a:lnTo>
                    <a:pt x="307" y="3102"/>
                  </a:lnTo>
                  <a:lnTo>
                    <a:pt x="269" y="3092"/>
                  </a:lnTo>
                  <a:lnTo>
                    <a:pt x="234" y="3076"/>
                  </a:lnTo>
                  <a:lnTo>
                    <a:pt x="202" y="3053"/>
                  </a:lnTo>
                  <a:lnTo>
                    <a:pt x="176" y="3026"/>
                  </a:lnTo>
                  <a:lnTo>
                    <a:pt x="153" y="2995"/>
                  </a:lnTo>
                  <a:lnTo>
                    <a:pt x="137" y="2960"/>
                  </a:lnTo>
                  <a:lnTo>
                    <a:pt x="126" y="2922"/>
                  </a:lnTo>
                  <a:lnTo>
                    <a:pt x="122" y="2882"/>
                  </a:lnTo>
                  <a:lnTo>
                    <a:pt x="124" y="1474"/>
                  </a:lnTo>
                  <a:lnTo>
                    <a:pt x="92" y="1444"/>
                  </a:lnTo>
                  <a:lnTo>
                    <a:pt x="64" y="1411"/>
                  </a:lnTo>
                  <a:lnTo>
                    <a:pt x="41" y="1376"/>
                  </a:lnTo>
                  <a:lnTo>
                    <a:pt x="22" y="1338"/>
                  </a:lnTo>
                  <a:lnTo>
                    <a:pt x="8" y="1299"/>
                  </a:lnTo>
                  <a:lnTo>
                    <a:pt x="1" y="1256"/>
                  </a:lnTo>
                  <a:lnTo>
                    <a:pt x="0" y="1213"/>
                  </a:lnTo>
                  <a:lnTo>
                    <a:pt x="6" y="1168"/>
                  </a:lnTo>
                  <a:lnTo>
                    <a:pt x="202" y="255"/>
                  </a:lnTo>
                  <a:lnTo>
                    <a:pt x="215" y="215"/>
                  </a:lnTo>
                  <a:lnTo>
                    <a:pt x="232" y="178"/>
                  </a:lnTo>
                  <a:lnTo>
                    <a:pt x="253" y="144"/>
                  </a:lnTo>
                  <a:lnTo>
                    <a:pt x="279" y="115"/>
                  </a:lnTo>
                  <a:lnTo>
                    <a:pt x="308" y="88"/>
                  </a:lnTo>
                  <a:lnTo>
                    <a:pt x="339" y="65"/>
                  </a:lnTo>
                  <a:lnTo>
                    <a:pt x="373" y="46"/>
                  </a:lnTo>
                  <a:lnTo>
                    <a:pt x="410" y="30"/>
                  </a:lnTo>
                  <a:lnTo>
                    <a:pt x="446" y="18"/>
                  </a:lnTo>
                  <a:lnTo>
                    <a:pt x="484" y="8"/>
                  </a:lnTo>
                  <a:lnTo>
                    <a:pt x="521" y="2"/>
                  </a:lnTo>
                  <a:lnTo>
                    <a:pt x="559"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8" name="Group 7">
            <a:extLst>
              <a:ext uri="{FF2B5EF4-FFF2-40B4-BE49-F238E27FC236}">
                <a16:creationId xmlns:a16="http://schemas.microsoft.com/office/drawing/2014/main" id="{633FBF13-0864-35BD-C2FC-6C527EADF090}"/>
              </a:ext>
            </a:extLst>
          </p:cNvPr>
          <p:cNvGrpSpPr/>
          <p:nvPr/>
        </p:nvGrpSpPr>
        <p:grpSpPr>
          <a:xfrm>
            <a:off x="5563147" y="4777433"/>
            <a:ext cx="271275" cy="392294"/>
            <a:chOff x="-1103313" y="2519361"/>
            <a:chExt cx="414338" cy="598488"/>
          </a:xfrm>
        </p:grpSpPr>
        <p:sp>
          <p:nvSpPr>
            <p:cNvPr id="9" name="Freeform 91">
              <a:extLst>
                <a:ext uri="{FF2B5EF4-FFF2-40B4-BE49-F238E27FC236}">
                  <a16:creationId xmlns:a16="http://schemas.microsoft.com/office/drawing/2014/main" id="{E1733AC6-1E7C-8D18-2807-DFB6D3847F15}"/>
                </a:ext>
              </a:extLst>
            </p:cNvPr>
            <p:cNvSpPr>
              <a:spLocks noEditPoints="1"/>
            </p:cNvSpPr>
            <p:nvPr/>
          </p:nvSpPr>
          <p:spPr bwMode="auto">
            <a:xfrm>
              <a:off x="-1103313" y="2519361"/>
              <a:ext cx="414338" cy="598488"/>
            </a:xfrm>
            <a:custGeom>
              <a:avLst/>
              <a:gdLst>
                <a:gd name="T0" fmla="*/ 1610 w 2347"/>
                <a:gd name="T1" fmla="*/ 805 h 3396"/>
                <a:gd name="T2" fmla="*/ 373 w 2347"/>
                <a:gd name="T3" fmla="*/ 449 h 3396"/>
                <a:gd name="T4" fmla="*/ 283 w 2347"/>
                <a:gd name="T5" fmla="*/ 477 h 3396"/>
                <a:gd name="T6" fmla="*/ 226 w 2347"/>
                <a:gd name="T7" fmla="*/ 547 h 3396"/>
                <a:gd name="T8" fmla="*/ 213 w 2347"/>
                <a:gd name="T9" fmla="*/ 3025 h 3396"/>
                <a:gd name="T10" fmla="*/ 241 w 2347"/>
                <a:gd name="T11" fmla="*/ 3113 h 3396"/>
                <a:gd name="T12" fmla="*/ 311 w 2347"/>
                <a:gd name="T13" fmla="*/ 3170 h 3396"/>
                <a:gd name="T14" fmla="*/ 1974 w 2347"/>
                <a:gd name="T15" fmla="*/ 3183 h 3396"/>
                <a:gd name="T16" fmla="*/ 2064 w 2347"/>
                <a:gd name="T17" fmla="*/ 3155 h 3396"/>
                <a:gd name="T18" fmla="*/ 2122 w 2347"/>
                <a:gd name="T19" fmla="*/ 3086 h 3396"/>
                <a:gd name="T20" fmla="*/ 2134 w 2347"/>
                <a:gd name="T21" fmla="*/ 609 h 3396"/>
                <a:gd name="T22" fmla="*/ 2107 w 2347"/>
                <a:gd name="T23" fmla="*/ 520 h 3396"/>
                <a:gd name="T24" fmla="*/ 2036 w 2347"/>
                <a:gd name="T25" fmla="*/ 462 h 3396"/>
                <a:gd name="T26" fmla="*/ 1821 w 2347"/>
                <a:gd name="T27" fmla="*/ 449 h 3396"/>
                <a:gd name="T28" fmla="*/ 1809 w 2347"/>
                <a:gd name="T29" fmla="*/ 894 h 3396"/>
                <a:gd name="T30" fmla="*/ 1755 w 2347"/>
                <a:gd name="T31" fmla="*/ 971 h 3396"/>
                <a:gd name="T32" fmla="*/ 1668 w 2347"/>
                <a:gd name="T33" fmla="*/ 1011 h 3396"/>
                <a:gd name="T34" fmla="*/ 679 w 2347"/>
                <a:gd name="T35" fmla="*/ 1011 h 3396"/>
                <a:gd name="T36" fmla="*/ 592 w 2347"/>
                <a:gd name="T37" fmla="*/ 971 h 3396"/>
                <a:gd name="T38" fmla="*/ 538 w 2347"/>
                <a:gd name="T39" fmla="*/ 894 h 3396"/>
                <a:gd name="T40" fmla="*/ 526 w 2347"/>
                <a:gd name="T41" fmla="*/ 449 h 3396"/>
                <a:gd name="T42" fmla="*/ 1152 w 2347"/>
                <a:gd name="T43" fmla="*/ 75 h 3396"/>
                <a:gd name="T44" fmla="*/ 1104 w 2347"/>
                <a:gd name="T45" fmla="*/ 112 h 3396"/>
                <a:gd name="T46" fmla="*/ 1096 w 2347"/>
                <a:gd name="T47" fmla="*/ 174 h 3396"/>
                <a:gd name="T48" fmla="*/ 1132 w 2347"/>
                <a:gd name="T49" fmla="*/ 222 h 3396"/>
                <a:gd name="T50" fmla="*/ 1195 w 2347"/>
                <a:gd name="T51" fmla="*/ 230 h 3396"/>
                <a:gd name="T52" fmla="*/ 1244 w 2347"/>
                <a:gd name="T53" fmla="*/ 193 h 3396"/>
                <a:gd name="T54" fmla="*/ 1251 w 2347"/>
                <a:gd name="T55" fmla="*/ 131 h 3396"/>
                <a:gd name="T56" fmla="*/ 1215 w 2347"/>
                <a:gd name="T57" fmla="*/ 84 h 3396"/>
                <a:gd name="T58" fmla="*/ 989 w 2347"/>
                <a:gd name="T59" fmla="*/ 0 h 3396"/>
                <a:gd name="T60" fmla="*/ 1421 w 2347"/>
                <a:gd name="T61" fmla="*/ 12 h 3396"/>
                <a:gd name="T62" fmla="*/ 1493 w 2347"/>
                <a:gd name="T63" fmla="*/ 71 h 3396"/>
                <a:gd name="T64" fmla="*/ 1519 w 2347"/>
                <a:gd name="T65" fmla="*/ 161 h 3396"/>
                <a:gd name="T66" fmla="*/ 2021 w 2347"/>
                <a:gd name="T67" fmla="*/ 241 h 3396"/>
                <a:gd name="T68" fmla="*/ 2149 w 2347"/>
                <a:gd name="T69" fmla="*/ 281 h 3396"/>
                <a:gd name="T70" fmla="*/ 2253 w 2347"/>
                <a:gd name="T71" fmla="*/ 362 h 3396"/>
                <a:gd name="T72" fmla="*/ 2323 w 2347"/>
                <a:gd name="T73" fmla="*/ 475 h 3396"/>
                <a:gd name="T74" fmla="*/ 2347 w 2347"/>
                <a:gd name="T75" fmla="*/ 609 h 3396"/>
                <a:gd name="T76" fmla="*/ 2335 w 2347"/>
                <a:gd name="T77" fmla="*/ 3115 h 3396"/>
                <a:gd name="T78" fmla="*/ 2281 w 2347"/>
                <a:gd name="T79" fmla="*/ 3236 h 3396"/>
                <a:gd name="T80" fmla="*/ 2187 w 2347"/>
                <a:gd name="T81" fmla="*/ 3329 h 3396"/>
                <a:gd name="T82" fmla="*/ 2066 w 2347"/>
                <a:gd name="T83" fmla="*/ 3384 h 3396"/>
                <a:gd name="T84" fmla="*/ 373 w 2347"/>
                <a:gd name="T85" fmla="*/ 3396 h 3396"/>
                <a:gd name="T86" fmla="*/ 238 w 2347"/>
                <a:gd name="T87" fmla="*/ 3370 h 3396"/>
                <a:gd name="T88" fmla="*/ 125 w 2347"/>
                <a:gd name="T89" fmla="*/ 3301 h 3396"/>
                <a:gd name="T90" fmla="*/ 44 w 2347"/>
                <a:gd name="T91" fmla="*/ 3198 h 3396"/>
                <a:gd name="T92" fmla="*/ 3 w 2347"/>
                <a:gd name="T93" fmla="*/ 3070 h 3396"/>
                <a:gd name="T94" fmla="*/ 3 w 2347"/>
                <a:gd name="T95" fmla="*/ 562 h 3396"/>
                <a:gd name="T96" fmla="*/ 44 w 2347"/>
                <a:gd name="T97" fmla="*/ 435 h 3396"/>
                <a:gd name="T98" fmla="*/ 125 w 2347"/>
                <a:gd name="T99" fmla="*/ 331 h 3396"/>
                <a:gd name="T100" fmla="*/ 238 w 2347"/>
                <a:gd name="T101" fmla="*/ 262 h 3396"/>
                <a:gd name="T102" fmla="*/ 373 w 2347"/>
                <a:gd name="T103" fmla="*/ 238 h 3396"/>
                <a:gd name="T104" fmla="*/ 831 w 2347"/>
                <a:gd name="T105" fmla="*/ 128 h 3396"/>
                <a:gd name="T106" fmla="*/ 875 w 2347"/>
                <a:gd name="T107" fmla="*/ 47 h 3396"/>
                <a:gd name="T108" fmla="*/ 956 w 2347"/>
                <a:gd name="T109" fmla="*/ 3 h 3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347" h="3396">
                  <a:moveTo>
                    <a:pt x="737" y="465"/>
                  </a:moveTo>
                  <a:lnTo>
                    <a:pt x="737" y="805"/>
                  </a:lnTo>
                  <a:lnTo>
                    <a:pt x="1610" y="805"/>
                  </a:lnTo>
                  <a:lnTo>
                    <a:pt x="1610" y="465"/>
                  </a:lnTo>
                  <a:lnTo>
                    <a:pt x="737" y="465"/>
                  </a:lnTo>
                  <a:close/>
                  <a:moveTo>
                    <a:pt x="373" y="449"/>
                  </a:moveTo>
                  <a:lnTo>
                    <a:pt x="341" y="453"/>
                  </a:lnTo>
                  <a:lnTo>
                    <a:pt x="311" y="462"/>
                  </a:lnTo>
                  <a:lnTo>
                    <a:pt x="283" y="477"/>
                  </a:lnTo>
                  <a:lnTo>
                    <a:pt x="260" y="496"/>
                  </a:lnTo>
                  <a:lnTo>
                    <a:pt x="241" y="520"/>
                  </a:lnTo>
                  <a:lnTo>
                    <a:pt x="226" y="547"/>
                  </a:lnTo>
                  <a:lnTo>
                    <a:pt x="217" y="577"/>
                  </a:lnTo>
                  <a:lnTo>
                    <a:pt x="213" y="609"/>
                  </a:lnTo>
                  <a:lnTo>
                    <a:pt x="213" y="3025"/>
                  </a:lnTo>
                  <a:lnTo>
                    <a:pt x="217" y="3056"/>
                  </a:lnTo>
                  <a:lnTo>
                    <a:pt x="226" y="3086"/>
                  </a:lnTo>
                  <a:lnTo>
                    <a:pt x="241" y="3113"/>
                  </a:lnTo>
                  <a:lnTo>
                    <a:pt x="260" y="3136"/>
                  </a:lnTo>
                  <a:lnTo>
                    <a:pt x="283" y="3155"/>
                  </a:lnTo>
                  <a:lnTo>
                    <a:pt x="311" y="3170"/>
                  </a:lnTo>
                  <a:lnTo>
                    <a:pt x="341" y="3180"/>
                  </a:lnTo>
                  <a:lnTo>
                    <a:pt x="373" y="3183"/>
                  </a:lnTo>
                  <a:lnTo>
                    <a:pt x="1974" y="3183"/>
                  </a:lnTo>
                  <a:lnTo>
                    <a:pt x="2006" y="3180"/>
                  </a:lnTo>
                  <a:lnTo>
                    <a:pt x="2036" y="3170"/>
                  </a:lnTo>
                  <a:lnTo>
                    <a:pt x="2064" y="3155"/>
                  </a:lnTo>
                  <a:lnTo>
                    <a:pt x="2087" y="3136"/>
                  </a:lnTo>
                  <a:lnTo>
                    <a:pt x="2107" y="3113"/>
                  </a:lnTo>
                  <a:lnTo>
                    <a:pt x="2122" y="3086"/>
                  </a:lnTo>
                  <a:lnTo>
                    <a:pt x="2131" y="3056"/>
                  </a:lnTo>
                  <a:lnTo>
                    <a:pt x="2134" y="3025"/>
                  </a:lnTo>
                  <a:lnTo>
                    <a:pt x="2134" y="609"/>
                  </a:lnTo>
                  <a:lnTo>
                    <a:pt x="2131" y="577"/>
                  </a:lnTo>
                  <a:lnTo>
                    <a:pt x="2122" y="547"/>
                  </a:lnTo>
                  <a:lnTo>
                    <a:pt x="2107" y="520"/>
                  </a:lnTo>
                  <a:lnTo>
                    <a:pt x="2087" y="496"/>
                  </a:lnTo>
                  <a:lnTo>
                    <a:pt x="2064" y="477"/>
                  </a:lnTo>
                  <a:lnTo>
                    <a:pt x="2036" y="462"/>
                  </a:lnTo>
                  <a:lnTo>
                    <a:pt x="2006" y="453"/>
                  </a:lnTo>
                  <a:lnTo>
                    <a:pt x="1974" y="449"/>
                  </a:lnTo>
                  <a:lnTo>
                    <a:pt x="1821" y="449"/>
                  </a:lnTo>
                  <a:lnTo>
                    <a:pt x="1821" y="829"/>
                  </a:lnTo>
                  <a:lnTo>
                    <a:pt x="1818" y="862"/>
                  </a:lnTo>
                  <a:lnTo>
                    <a:pt x="1809" y="894"/>
                  </a:lnTo>
                  <a:lnTo>
                    <a:pt x="1795" y="923"/>
                  </a:lnTo>
                  <a:lnTo>
                    <a:pt x="1777" y="948"/>
                  </a:lnTo>
                  <a:lnTo>
                    <a:pt x="1755" y="971"/>
                  </a:lnTo>
                  <a:lnTo>
                    <a:pt x="1729" y="989"/>
                  </a:lnTo>
                  <a:lnTo>
                    <a:pt x="1700" y="1003"/>
                  </a:lnTo>
                  <a:lnTo>
                    <a:pt x="1668" y="1011"/>
                  </a:lnTo>
                  <a:lnTo>
                    <a:pt x="1635" y="1014"/>
                  </a:lnTo>
                  <a:lnTo>
                    <a:pt x="712" y="1014"/>
                  </a:lnTo>
                  <a:lnTo>
                    <a:pt x="679" y="1011"/>
                  </a:lnTo>
                  <a:lnTo>
                    <a:pt x="647" y="1003"/>
                  </a:lnTo>
                  <a:lnTo>
                    <a:pt x="618" y="989"/>
                  </a:lnTo>
                  <a:lnTo>
                    <a:pt x="592" y="971"/>
                  </a:lnTo>
                  <a:lnTo>
                    <a:pt x="570" y="948"/>
                  </a:lnTo>
                  <a:lnTo>
                    <a:pt x="552" y="923"/>
                  </a:lnTo>
                  <a:lnTo>
                    <a:pt x="538" y="894"/>
                  </a:lnTo>
                  <a:lnTo>
                    <a:pt x="529" y="862"/>
                  </a:lnTo>
                  <a:lnTo>
                    <a:pt x="526" y="829"/>
                  </a:lnTo>
                  <a:lnTo>
                    <a:pt x="526" y="449"/>
                  </a:lnTo>
                  <a:lnTo>
                    <a:pt x="373" y="449"/>
                  </a:lnTo>
                  <a:close/>
                  <a:moveTo>
                    <a:pt x="1174" y="73"/>
                  </a:moveTo>
                  <a:lnTo>
                    <a:pt x="1152" y="75"/>
                  </a:lnTo>
                  <a:lnTo>
                    <a:pt x="1132" y="84"/>
                  </a:lnTo>
                  <a:lnTo>
                    <a:pt x="1116" y="96"/>
                  </a:lnTo>
                  <a:lnTo>
                    <a:pt x="1104" y="112"/>
                  </a:lnTo>
                  <a:lnTo>
                    <a:pt x="1096" y="131"/>
                  </a:lnTo>
                  <a:lnTo>
                    <a:pt x="1093" y="153"/>
                  </a:lnTo>
                  <a:lnTo>
                    <a:pt x="1096" y="174"/>
                  </a:lnTo>
                  <a:lnTo>
                    <a:pt x="1104" y="193"/>
                  </a:lnTo>
                  <a:lnTo>
                    <a:pt x="1116" y="209"/>
                  </a:lnTo>
                  <a:lnTo>
                    <a:pt x="1132" y="222"/>
                  </a:lnTo>
                  <a:lnTo>
                    <a:pt x="1152" y="230"/>
                  </a:lnTo>
                  <a:lnTo>
                    <a:pt x="1174" y="234"/>
                  </a:lnTo>
                  <a:lnTo>
                    <a:pt x="1195" y="230"/>
                  </a:lnTo>
                  <a:lnTo>
                    <a:pt x="1215" y="222"/>
                  </a:lnTo>
                  <a:lnTo>
                    <a:pt x="1231" y="209"/>
                  </a:lnTo>
                  <a:lnTo>
                    <a:pt x="1244" y="193"/>
                  </a:lnTo>
                  <a:lnTo>
                    <a:pt x="1251" y="174"/>
                  </a:lnTo>
                  <a:lnTo>
                    <a:pt x="1254" y="153"/>
                  </a:lnTo>
                  <a:lnTo>
                    <a:pt x="1251" y="131"/>
                  </a:lnTo>
                  <a:lnTo>
                    <a:pt x="1244" y="112"/>
                  </a:lnTo>
                  <a:lnTo>
                    <a:pt x="1231" y="96"/>
                  </a:lnTo>
                  <a:lnTo>
                    <a:pt x="1215" y="84"/>
                  </a:lnTo>
                  <a:lnTo>
                    <a:pt x="1195" y="75"/>
                  </a:lnTo>
                  <a:lnTo>
                    <a:pt x="1174" y="73"/>
                  </a:lnTo>
                  <a:close/>
                  <a:moveTo>
                    <a:pt x="989" y="0"/>
                  </a:moveTo>
                  <a:lnTo>
                    <a:pt x="1358" y="0"/>
                  </a:lnTo>
                  <a:lnTo>
                    <a:pt x="1390" y="3"/>
                  </a:lnTo>
                  <a:lnTo>
                    <a:pt x="1421" y="12"/>
                  </a:lnTo>
                  <a:lnTo>
                    <a:pt x="1449" y="27"/>
                  </a:lnTo>
                  <a:lnTo>
                    <a:pt x="1472" y="47"/>
                  </a:lnTo>
                  <a:lnTo>
                    <a:pt x="1493" y="71"/>
                  </a:lnTo>
                  <a:lnTo>
                    <a:pt x="1507" y="98"/>
                  </a:lnTo>
                  <a:lnTo>
                    <a:pt x="1516" y="128"/>
                  </a:lnTo>
                  <a:lnTo>
                    <a:pt x="1519" y="161"/>
                  </a:lnTo>
                  <a:lnTo>
                    <a:pt x="1519" y="238"/>
                  </a:lnTo>
                  <a:lnTo>
                    <a:pt x="1974" y="238"/>
                  </a:lnTo>
                  <a:lnTo>
                    <a:pt x="2021" y="241"/>
                  </a:lnTo>
                  <a:lnTo>
                    <a:pt x="2066" y="250"/>
                  </a:lnTo>
                  <a:lnTo>
                    <a:pt x="2109" y="262"/>
                  </a:lnTo>
                  <a:lnTo>
                    <a:pt x="2149" y="281"/>
                  </a:lnTo>
                  <a:lnTo>
                    <a:pt x="2187" y="304"/>
                  </a:lnTo>
                  <a:lnTo>
                    <a:pt x="2222" y="331"/>
                  </a:lnTo>
                  <a:lnTo>
                    <a:pt x="2253" y="362"/>
                  </a:lnTo>
                  <a:lnTo>
                    <a:pt x="2281" y="397"/>
                  </a:lnTo>
                  <a:lnTo>
                    <a:pt x="2303" y="435"/>
                  </a:lnTo>
                  <a:lnTo>
                    <a:pt x="2323" y="475"/>
                  </a:lnTo>
                  <a:lnTo>
                    <a:pt x="2336" y="518"/>
                  </a:lnTo>
                  <a:lnTo>
                    <a:pt x="2344" y="562"/>
                  </a:lnTo>
                  <a:lnTo>
                    <a:pt x="2347" y="609"/>
                  </a:lnTo>
                  <a:lnTo>
                    <a:pt x="2347" y="3025"/>
                  </a:lnTo>
                  <a:lnTo>
                    <a:pt x="2344" y="3070"/>
                  </a:lnTo>
                  <a:lnTo>
                    <a:pt x="2335" y="3115"/>
                  </a:lnTo>
                  <a:lnTo>
                    <a:pt x="2323" y="3159"/>
                  </a:lnTo>
                  <a:lnTo>
                    <a:pt x="2303" y="3198"/>
                  </a:lnTo>
                  <a:lnTo>
                    <a:pt x="2281" y="3236"/>
                  </a:lnTo>
                  <a:lnTo>
                    <a:pt x="2253" y="3270"/>
                  </a:lnTo>
                  <a:lnTo>
                    <a:pt x="2222" y="3301"/>
                  </a:lnTo>
                  <a:lnTo>
                    <a:pt x="2187" y="3329"/>
                  </a:lnTo>
                  <a:lnTo>
                    <a:pt x="2149" y="3352"/>
                  </a:lnTo>
                  <a:lnTo>
                    <a:pt x="2109" y="3370"/>
                  </a:lnTo>
                  <a:lnTo>
                    <a:pt x="2066" y="3384"/>
                  </a:lnTo>
                  <a:lnTo>
                    <a:pt x="2021" y="3393"/>
                  </a:lnTo>
                  <a:lnTo>
                    <a:pt x="1974" y="3396"/>
                  </a:lnTo>
                  <a:lnTo>
                    <a:pt x="373" y="3396"/>
                  </a:lnTo>
                  <a:lnTo>
                    <a:pt x="326" y="3393"/>
                  </a:lnTo>
                  <a:lnTo>
                    <a:pt x="281" y="3384"/>
                  </a:lnTo>
                  <a:lnTo>
                    <a:pt x="238" y="3370"/>
                  </a:lnTo>
                  <a:lnTo>
                    <a:pt x="198" y="3352"/>
                  </a:lnTo>
                  <a:lnTo>
                    <a:pt x="160" y="3329"/>
                  </a:lnTo>
                  <a:lnTo>
                    <a:pt x="125" y="3301"/>
                  </a:lnTo>
                  <a:lnTo>
                    <a:pt x="94" y="3270"/>
                  </a:lnTo>
                  <a:lnTo>
                    <a:pt x="66" y="3236"/>
                  </a:lnTo>
                  <a:lnTo>
                    <a:pt x="44" y="3198"/>
                  </a:lnTo>
                  <a:lnTo>
                    <a:pt x="25" y="3159"/>
                  </a:lnTo>
                  <a:lnTo>
                    <a:pt x="11" y="3115"/>
                  </a:lnTo>
                  <a:lnTo>
                    <a:pt x="3" y="3070"/>
                  </a:lnTo>
                  <a:lnTo>
                    <a:pt x="0" y="3025"/>
                  </a:lnTo>
                  <a:lnTo>
                    <a:pt x="0" y="609"/>
                  </a:lnTo>
                  <a:lnTo>
                    <a:pt x="3" y="562"/>
                  </a:lnTo>
                  <a:lnTo>
                    <a:pt x="11" y="518"/>
                  </a:lnTo>
                  <a:lnTo>
                    <a:pt x="25" y="475"/>
                  </a:lnTo>
                  <a:lnTo>
                    <a:pt x="44" y="435"/>
                  </a:lnTo>
                  <a:lnTo>
                    <a:pt x="66" y="397"/>
                  </a:lnTo>
                  <a:lnTo>
                    <a:pt x="94" y="362"/>
                  </a:lnTo>
                  <a:lnTo>
                    <a:pt x="125" y="331"/>
                  </a:lnTo>
                  <a:lnTo>
                    <a:pt x="160" y="304"/>
                  </a:lnTo>
                  <a:lnTo>
                    <a:pt x="198" y="281"/>
                  </a:lnTo>
                  <a:lnTo>
                    <a:pt x="238" y="262"/>
                  </a:lnTo>
                  <a:lnTo>
                    <a:pt x="281" y="250"/>
                  </a:lnTo>
                  <a:lnTo>
                    <a:pt x="326" y="241"/>
                  </a:lnTo>
                  <a:lnTo>
                    <a:pt x="373" y="238"/>
                  </a:lnTo>
                  <a:lnTo>
                    <a:pt x="828" y="238"/>
                  </a:lnTo>
                  <a:lnTo>
                    <a:pt x="828" y="161"/>
                  </a:lnTo>
                  <a:lnTo>
                    <a:pt x="831" y="128"/>
                  </a:lnTo>
                  <a:lnTo>
                    <a:pt x="840" y="98"/>
                  </a:lnTo>
                  <a:lnTo>
                    <a:pt x="855" y="71"/>
                  </a:lnTo>
                  <a:lnTo>
                    <a:pt x="875" y="47"/>
                  </a:lnTo>
                  <a:lnTo>
                    <a:pt x="898" y="27"/>
                  </a:lnTo>
                  <a:lnTo>
                    <a:pt x="926" y="12"/>
                  </a:lnTo>
                  <a:lnTo>
                    <a:pt x="956" y="3"/>
                  </a:lnTo>
                  <a:lnTo>
                    <a:pt x="989"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0" name="Freeform 92">
              <a:extLst>
                <a:ext uri="{FF2B5EF4-FFF2-40B4-BE49-F238E27FC236}">
                  <a16:creationId xmlns:a16="http://schemas.microsoft.com/office/drawing/2014/main" id="{0BDF7109-C79B-0562-57A2-2DC41C8971D9}"/>
                </a:ext>
              </a:extLst>
            </p:cNvPr>
            <p:cNvSpPr>
              <a:spLocks noEditPoints="1"/>
            </p:cNvSpPr>
            <p:nvPr/>
          </p:nvSpPr>
          <p:spPr bwMode="auto">
            <a:xfrm>
              <a:off x="-1041401" y="2757488"/>
              <a:ext cx="96838" cy="79375"/>
            </a:xfrm>
            <a:custGeom>
              <a:avLst/>
              <a:gdLst>
                <a:gd name="T0" fmla="*/ 75 w 546"/>
                <a:gd name="T1" fmla="*/ 69 h 453"/>
                <a:gd name="T2" fmla="*/ 60 w 546"/>
                <a:gd name="T3" fmla="*/ 83 h 453"/>
                <a:gd name="T4" fmla="*/ 58 w 546"/>
                <a:gd name="T5" fmla="*/ 367 h 453"/>
                <a:gd name="T6" fmla="*/ 66 w 546"/>
                <a:gd name="T7" fmla="*/ 388 h 453"/>
                <a:gd name="T8" fmla="*/ 86 w 546"/>
                <a:gd name="T9" fmla="*/ 395 h 453"/>
                <a:gd name="T10" fmla="*/ 345 w 546"/>
                <a:gd name="T11" fmla="*/ 393 h 453"/>
                <a:gd name="T12" fmla="*/ 361 w 546"/>
                <a:gd name="T13" fmla="*/ 378 h 453"/>
                <a:gd name="T14" fmla="*/ 363 w 546"/>
                <a:gd name="T15" fmla="*/ 290 h 453"/>
                <a:gd name="T16" fmla="*/ 292 w 546"/>
                <a:gd name="T17" fmla="*/ 372 h 453"/>
                <a:gd name="T18" fmla="*/ 265 w 546"/>
                <a:gd name="T19" fmla="*/ 380 h 453"/>
                <a:gd name="T20" fmla="*/ 249 w 546"/>
                <a:gd name="T21" fmla="*/ 379 h 453"/>
                <a:gd name="T22" fmla="*/ 225 w 546"/>
                <a:gd name="T23" fmla="*/ 366 h 453"/>
                <a:gd name="T24" fmla="*/ 91 w 546"/>
                <a:gd name="T25" fmla="*/ 238 h 453"/>
                <a:gd name="T26" fmla="*/ 84 w 546"/>
                <a:gd name="T27" fmla="*/ 206 h 453"/>
                <a:gd name="T28" fmla="*/ 98 w 546"/>
                <a:gd name="T29" fmla="*/ 176 h 453"/>
                <a:gd name="T30" fmla="*/ 127 w 546"/>
                <a:gd name="T31" fmla="*/ 160 h 453"/>
                <a:gd name="T32" fmla="*/ 159 w 546"/>
                <a:gd name="T33" fmla="*/ 164 h 453"/>
                <a:gd name="T34" fmla="*/ 218 w 546"/>
                <a:gd name="T35" fmla="*/ 214 h 453"/>
                <a:gd name="T36" fmla="*/ 248 w 546"/>
                <a:gd name="T37" fmla="*/ 228 h 453"/>
                <a:gd name="T38" fmla="*/ 279 w 546"/>
                <a:gd name="T39" fmla="*/ 221 h 453"/>
                <a:gd name="T40" fmla="*/ 363 w 546"/>
                <a:gd name="T41" fmla="*/ 125 h 453"/>
                <a:gd name="T42" fmla="*/ 361 w 546"/>
                <a:gd name="T43" fmla="*/ 83 h 453"/>
                <a:gd name="T44" fmla="*/ 345 w 546"/>
                <a:gd name="T45" fmla="*/ 69 h 453"/>
                <a:gd name="T46" fmla="*/ 86 w 546"/>
                <a:gd name="T47" fmla="*/ 66 h 453"/>
                <a:gd name="T48" fmla="*/ 513 w 546"/>
                <a:gd name="T49" fmla="*/ 4 h 453"/>
                <a:gd name="T50" fmla="*/ 539 w 546"/>
                <a:gd name="T51" fmla="*/ 25 h 453"/>
                <a:gd name="T52" fmla="*/ 546 w 546"/>
                <a:gd name="T53" fmla="*/ 57 h 453"/>
                <a:gd name="T54" fmla="*/ 533 w 546"/>
                <a:gd name="T55" fmla="*/ 87 h 453"/>
                <a:gd name="T56" fmla="*/ 421 w 546"/>
                <a:gd name="T57" fmla="*/ 367 h 453"/>
                <a:gd name="T58" fmla="*/ 409 w 546"/>
                <a:gd name="T59" fmla="*/ 410 h 453"/>
                <a:gd name="T60" fmla="*/ 378 w 546"/>
                <a:gd name="T61" fmla="*/ 441 h 453"/>
                <a:gd name="T62" fmla="*/ 335 w 546"/>
                <a:gd name="T63" fmla="*/ 453 h 453"/>
                <a:gd name="T64" fmla="*/ 63 w 546"/>
                <a:gd name="T65" fmla="*/ 449 h 453"/>
                <a:gd name="T66" fmla="*/ 26 w 546"/>
                <a:gd name="T67" fmla="*/ 428 h 453"/>
                <a:gd name="T68" fmla="*/ 3 w 546"/>
                <a:gd name="T69" fmla="*/ 390 h 453"/>
                <a:gd name="T70" fmla="*/ 0 w 546"/>
                <a:gd name="T71" fmla="*/ 95 h 453"/>
                <a:gd name="T72" fmla="*/ 12 w 546"/>
                <a:gd name="T73" fmla="*/ 52 h 453"/>
                <a:gd name="T74" fmla="*/ 43 w 546"/>
                <a:gd name="T75" fmla="*/ 21 h 453"/>
                <a:gd name="T76" fmla="*/ 86 w 546"/>
                <a:gd name="T77" fmla="*/ 9 h 453"/>
                <a:gd name="T78" fmla="*/ 356 w 546"/>
                <a:gd name="T79" fmla="*/ 11 h 453"/>
                <a:gd name="T80" fmla="*/ 391 w 546"/>
                <a:gd name="T81" fmla="*/ 30 h 453"/>
                <a:gd name="T82" fmla="*/ 415 w 546"/>
                <a:gd name="T83" fmla="*/ 63 h 453"/>
                <a:gd name="T84" fmla="*/ 465 w 546"/>
                <a:gd name="T85" fmla="*/ 8 h 453"/>
                <a:gd name="T86" fmla="*/ 497 w 546"/>
                <a:gd name="T87" fmla="*/ 0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46" h="453">
                  <a:moveTo>
                    <a:pt x="86" y="66"/>
                  </a:moveTo>
                  <a:lnTo>
                    <a:pt x="75" y="69"/>
                  </a:lnTo>
                  <a:lnTo>
                    <a:pt x="66" y="75"/>
                  </a:lnTo>
                  <a:lnTo>
                    <a:pt x="60" y="83"/>
                  </a:lnTo>
                  <a:lnTo>
                    <a:pt x="58" y="95"/>
                  </a:lnTo>
                  <a:lnTo>
                    <a:pt x="58" y="367"/>
                  </a:lnTo>
                  <a:lnTo>
                    <a:pt x="60" y="378"/>
                  </a:lnTo>
                  <a:lnTo>
                    <a:pt x="66" y="388"/>
                  </a:lnTo>
                  <a:lnTo>
                    <a:pt x="75" y="393"/>
                  </a:lnTo>
                  <a:lnTo>
                    <a:pt x="86" y="395"/>
                  </a:lnTo>
                  <a:lnTo>
                    <a:pt x="335" y="395"/>
                  </a:lnTo>
                  <a:lnTo>
                    <a:pt x="345" y="393"/>
                  </a:lnTo>
                  <a:lnTo>
                    <a:pt x="355" y="388"/>
                  </a:lnTo>
                  <a:lnTo>
                    <a:pt x="361" y="378"/>
                  </a:lnTo>
                  <a:lnTo>
                    <a:pt x="363" y="367"/>
                  </a:lnTo>
                  <a:lnTo>
                    <a:pt x="363" y="290"/>
                  </a:lnTo>
                  <a:lnTo>
                    <a:pt x="302" y="362"/>
                  </a:lnTo>
                  <a:lnTo>
                    <a:pt x="292" y="372"/>
                  </a:lnTo>
                  <a:lnTo>
                    <a:pt x="279" y="378"/>
                  </a:lnTo>
                  <a:lnTo>
                    <a:pt x="265" y="380"/>
                  </a:lnTo>
                  <a:lnTo>
                    <a:pt x="262" y="380"/>
                  </a:lnTo>
                  <a:lnTo>
                    <a:pt x="249" y="379"/>
                  </a:lnTo>
                  <a:lnTo>
                    <a:pt x="236" y="374"/>
                  </a:lnTo>
                  <a:lnTo>
                    <a:pt x="225" y="366"/>
                  </a:lnTo>
                  <a:lnTo>
                    <a:pt x="101" y="252"/>
                  </a:lnTo>
                  <a:lnTo>
                    <a:pt x="91" y="238"/>
                  </a:lnTo>
                  <a:lnTo>
                    <a:pt x="85" y="223"/>
                  </a:lnTo>
                  <a:lnTo>
                    <a:pt x="84" y="206"/>
                  </a:lnTo>
                  <a:lnTo>
                    <a:pt x="89" y="191"/>
                  </a:lnTo>
                  <a:lnTo>
                    <a:pt x="98" y="176"/>
                  </a:lnTo>
                  <a:lnTo>
                    <a:pt x="112" y="166"/>
                  </a:lnTo>
                  <a:lnTo>
                    <a:pt x="127" y="160"/>
                  </a:lnTo>
                  <a:lnTo>
                    <a:pt x="143" y="160"/>
                  </a:lnTo>
                  <a:lnTo>
                    <a:pt x="159" y="164"/>
                  </a:lnTo>
                  <a:lnTo>
                    <a:pt x="173" y="174"/>
                  </a:lnTo>
                  <a:lnTo>
                    <a:pt x="218" y="214"/>
                  </a:lnTo>
                  <a:lnTo>
                    <a:pt x="232" y="224"/>
                  </a:lnTo>
                  <a:lnTo>
                    <a:pt x="248" y="228"/>
                  </a:lnTo>
                  <a:lnTo>
                    <a:pt x="264" y="227"/>
                  </a:lnTo>
                  <a:lnTo>
                    <a:pt x="279" y="221"/>
                  </a:lnTo>
                  <a:lnTo>
                    <a:pt x="292" y="210"/>
                  </a:lnTo>
                  <a:lnTo>
                    <a:pt x="363" y="125"/>
                  </a:lnTo>
                  <a:lnTo>
                    <a:pt x="363" y="95"/>
                  </a:lnTo>
                  <a:lnTo>
                    <a:pt x="361" y="83"/>
                  </a:lnTo>
                  <a:lnTo>
                    <a:pt x="355" y="75"/>
                  </a:lnTo>
                  <a:lnTo>
                    <a:pt x="345" y="69"/>
                  </a:lnTo>
                  <a:lnTo>
                    <a:pt x="335" y="66"/>
                  </a:lnTo>
                  <a:lnTo>
                    <a:pt x="86" y="66"/>
                  </a:lnTo>
                  <a:close/>
                  <a:moveTo>
                    <a:pt x="497" y="0"/>
                  </a:moveTo>
                  <a:lnTo>
                    <a:pt x="513" y="4"/>
                  </a:lnTo>
                  <a:lnTo>
                    <a:pt x="527" y="12"/>
                  </a:lnTo>
                  <a:lnTo>
                    <a:pt x="539" y="25"/>
                  </a:lnTo>
                  <a:lnTo>
                    <a:pt x="545" y="41"/>
                  </a:lnTo>
                  <a:lnTo>
                    <a:pt x="546" y="57"/>
                  </a:lnTo>
                  <a:lnTo>
                    <a:pt x="543" y="73"/>
                  </a:lnTo>
                  <a:lnTo>
                    <a:pt x="533" y="87"/>
                  </a:lnTo>
                  <a:lnTo>
                    <a:pt x="421" y="221"/>
                  </a:lnTo>
                  <a:lnTo>
                    <a:pt x="421" y="367"/>
                  </a:lnTo>
                  <a:lnTo>
                    <a:pt x="418" y="390"/>
                  </a:lnTo>
                  <a:lnTo>
                    <a:pt x="409" y="410"/>
                  </a:lnTo>
                  <a:lnTo>
                    <a:pt x="396" y="428"/>
                  </a:lnTo>
                  <a:lnTo>
                    <a:pt x="378" y="441"/>
                  </a:lnTo>
                  <a:lnTo>
                    <a:pt x="357" y="449"/>
                  </a:lnTo>
                  <a:lnTo>
                    <a:pt x="335" y="453"/>
                  </a:lnTo>
                  <a:lnTo>
                    <a:pt x="86" y="453"/>
                  </a:lnTo>
                  <a:lnTo>
                    <a:pt x="63" y="449"/>
                  </a:lnTo>
                  <a:lnTo>
                    <a:pt x="43" y="441"/>
                  </a:lnTo>
                  <a:lnTo>
                    <a:pt x="26" y="428"/>
                  </a:lnTo>
                  <a:lnTo>
                    <a:pt x="12" y="410"/>
                  </a:lnTo>
                  <a:lnTo>
                    <a:pt x="3" y="390"/>
                  </a:lnTo>
                  <a:lnTo>
                    <a:pt x="0" y="367"/>
                  </a:lnTo>
                  <a:lnTo>
                    <a:pt x="0" y="95"/>
                  </a:lnTo>
                  <a:lnTo>
                    <a:pt x="3" y="72"/>
                  </a:lnTo>
                  <a:lnTo>
                    <a:pt x="12" y="52"/>
                  </a:lnTo>
                  <a:lnTo>
                    <a:pt x="26" y="33"/>
                  </a:lnTo>
                  <a:lnTo>
                    <a:pt x="43" y="21"/>
                  </a:lnTo>
                  <a:lnTo>
                    <a:pt x="63" y="12"/>
                  </a:lnTo>
                  <a:lnTo>
                    <a:pt x="86" y="9"/>
                  </a:lnTo>
                  <a:lnTo>
                    <a:pt x="335" y="9"/>
                  </a:lnTo>
                  <a:lnTo>
                    <a:pt x="356" y="11"/>
                  </a:lnTo>
                  <a:lnTo>
                    <a:pt x="375" y="19"/>
                  </a:lnTo>
                  <a:lnTo>
                    <a:pt x="391" y="30"/>
                  </a:lnTo>
                  <a:lnTo>
                    <a:pt x="405" y="45"/>
                  </a:lnTo>
                  <a:lnTo>
                    <a:pt x="415" y="63"/>
                  </a:lnTo>
                  <a:lnTo>
                    <a:pt x="452" y="20"/>
                  </a:lnTo>
                  <a:lnTo>
                    <a:pt x="465" y="8"/>
                  </a:lnTo>
                  <a:lnTo>
                    <a:pt x="480" y="2"/>
                  </a:lnTo>
                  <a:lnTo>
                    <a:pt x="497"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1" name="Freeform 93">
              <a:extLst>
                <a:ext uri="{FF2B5EF4-FFF2-40B4-BE49-F238E27FC236}">
                  <a16:creationId xmlns:a16="http://schemas.microsoft.com/office/drawing/2014/main" id="{F97623F3-A1F4-69CF-641C-B5151284B4C4}"/>
                </a:ext>
              </a:extLst>
            </p:cNvPr>
            <p:cNvSpPr>
              <a:spLocks noEditPoints="1"/>
            </p:cNvSpPr>
            <p:nvPr/>
          </p:nvSpPr>
          <p:spPr bwMode="auto">
            <a:xfrm>
              <a:off x="-1041401" y="2859088"/>
              <a:ext cx="96838" cy="82550"/>
            </a:xfrm>
            <a:custGeom>
              <a:avLst/>
              <a:gdLst>
                <a:gd name="T0" fmla="*/ 75 w 546"/>
                <a:gd name="T1" fmla="*/ 80 h 465"/>
                <a:gd name="T2" fmla="*/ 60 w 546"/>
                <a:gd name="T3" fmla="*/ 96 h 465"/>
                <a:gd name="T4" fmla="*/ 58 w 546"/>
                <a:gd name="T5" fmla="*/ 379 h 465"/>
                <a:gd name="T6" fmla="*/ 66 w 546"/>
                <a:gd name="T7" fmla="*/ 399 h 465"/>
                <a:gd name="T8" fmla="*/ 86 w 546"/>
                <a:gd name="T9" fmla="*/ 407 h 465"/>
                <a:gd name="T10" fmla="*/ 345 w 546"/>
                <a:gd name="T11" fmla="*/ 405 h 465"/>
                <a:gd name="T12" fmla="*/ 361 w 546"/>
                <a:gd name="T13" fmla="*/ 390 h 465"/>
                <a:gd name="T14" fmla="*/ 363 w 546"/>
                <a:gd name="T15" fmla="*/ 289 h 465"/>
                <a:gd name="T16" fmla="*/ 292 w 546"/>
                <a:gd name="T17" fmla="*/ 370 h 465"/>
                <a:gd name="T18" fmla="*/ 265 w 546"/>
                <a:gd name="T19" fmla="*/ 380 h 465"/>
                <a:gd name="T20" fmla="*/ 249 w 546"/>
                <a:gd name="T21" fmla="*/ 378 h 465"/>
                <a:gd name="T22" fmla="*/ 225 w 546"/>
                <a:gd name="T23" fmla="*/ 366 h 465"/>
                <a:gd name="T24" fmla="*/ 91 w 546"/>
                <a:gd name="T25" fmla="*/ 237 h 465"/>
                <a:gd name="T26" fmla="*/ 84 w 546"/>
                <a:gd name="T27" fmla="*/ 205 h 465"/>
                <a:gd name="T28" fmla="*/ 98 w 546"/>
                <a:gd name="T29" fmla="*/ 176 h 465"/>
                <a:gd name="T30" fmla="*/ 127 w 546"/>
                <a:gd name="T31" fmla="*/ 160 h 465"/>
                <a:gd name="T32" fmla="*/ 159 w 546"/>
                <a:gd name="T33" fmla="*/ 164 h 465"/>
                <a:gd name="T34" fmla="*/ 218 w 546"/>
                <a:gd name="T35" fmla="*/ 214 h 465"/>
                <a:gd name="T36" fmla="*/ 248 w 546"/>
                <a:gd name="T37" fmla="*/ 228 h 465"/>
                <a:gd name="T38" fmla="*/ 279 w 546"/>
                <a:gd name="T39" fmla="*/ 220 h 465"/>
                <a:gd name="T40" fmla="*/ 363 w 546"/>
                <a:gd name="T41" fmla="*/ 123 h 465"/>
                <a:gd name="T42" fmla="*/ 361 w 546"/>
                <a:gd name="T43" fmla="*/ 96 h 465"/>
                <a:gd name="T44" fmla="*/ 345 w 546"/>
                <a:gd name="T45" fmla="*/ 80 h 465"/>
                <a:gd name="T46" fmla="*/ 86 w 546"/>
                <a:gd name="T47" fmla="*/ 78 h 465"/>
                <a:gd name="T48" fmla="*/ 513 w 546"/>
                <a:gd name="T49" fmla="*/ 3 h 465"/>
                <a:gd name="T50" fmla="*/ 539 w 546"/>
                <a:gd name="T51" fmla="*/ 25 h 465"/>
                <a:gd name="T52" fmla="*/ 546 w 546"/>
                <a:gd name="T53" fmla="*/ 55 h 465"/>
                <a:gd name="T54" fmla="*/ 533 w 546"/>
                <a:gd name="T55" fmla="*/ 86 h 465"/>
                <a:gd name="T56" fmla="*/ 421 w 546"/>
                <a:gd name="T57" fmla="*/ 379 h 465"/>
                <a:gd name="T58" fmla="*/ 409 w 546"/>
                <a:gd name="T59" fmla="*/ 422 h 465"/>
                <a:gd name="T60" fmla="*/ 378 w 546"/>
                <a:gd name="T61" fmla="*/ 453 h 465"/>
                <a:gd name="T62" fmla="*/ 335 w 546"/>
                <a:gd name="T63" fmla="*/ 465 h 465"/>
                <a:gd name="T64" fmla="*/ 63 w 546"/>
                <a:gd name="T65" fmla="*/ 462 h 465"/>
                <a:gd name="T66" fmla="*/ 26 w 546"/>
                <a:gd name="T67" fmla="*/ 439 h 465"/>
                <a:gd name="T68" fmla="*/ 3 w 546"/>
                <a:gd name="T69" fmla="*/ 402 h 465"/>
                <a:gd name="T70" fmla="*/ 0 w 546"/>
                <a:gd name="T71" fmla="*/ 106 h 465"/>
                <a:gd name="T72" fmla="*/ 12 w 546"/>
                <a:gd name="T73" fmla="*/ 63 h 465"/>
                <a:gd name="T74" fmla="*/ 43 w 546"/>
                <a:gd name="T75" fmla="*/ 32 h 465"/>
                <a:gd name="T76" fmla="*/ 86 w 546"/>
                <a:gd name="T77" fmla="*/ 20 h 465"/>
                <a:gd name="T78" fmla="*/ 354 w 546"/>
                <a:gd name="T79" fmla="*/ 22 h 465"/>
                <a:gd name="T80" fmla="*/ 387 w 546"/>
                <a:gd name="T81" fmla="*/ 39 h 465"/>
                <a:gd name="T82" fmla="*/ 410 w 546"/>
                <a:gd name="T83" fmla="*/ 67 h 465"/>
                <a:gd name="T84" fmla="*/ 465 w 546"/>
                <a:gd name="T85" fmla="*/ 7 h 465"/>
                <a:gd name="T86" fmla="*/ 497 w 546"/>
                <a:gd name="T87" fmla="*/ 0 h 4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46" h="465">
                  <a:moveTo>
                    <a:pt x="86" y="78"/>
                  </a:moveTo>
                  <a:lnTo>
                    <a:pt x="75" y="80"/>
                  </a:lnTo>
                  <a:lnTo>
                    <a:pt x="66" y="86"/>
                  </a:lnTo>
                  <a:lnTo>
                    <a:pt x="60" y="96"/>
                  </a:lnTo>
                  <a:lnTo>
                    <a:pt x="58" y="106"/>
                  </a:lnTo>
                  <a:lnTo>
                    <a:pt x="58" y="379"/>
                  </a:lnTo>
                  <a:lnTo>
                    <a:pt x="60" y="390"/>
                  </a:lnTo>
                  <a:lnTo>
                    <a:pt x="66" y="399"/>
                  </a:lnTo>
                  <a:lnTo>
                    <a:pt x="75" y="405"/>
                  </a:lnTo>
                  <a:lnTo>
                    <a:pt x="86" y="407"/>
                  </a:lnTo>
                  <a:lnTo>
                    <a:pt x="335" y="407"/>
                  </a:lnTo>
                  <a:lnTo>
                    <a:pt x="345" y="405"/>
                  </a:lnTo>
                  <a:lnTo>
                    <a:pt x="355" y="399"/>
                  </a:lnTo>
                  <a:lnTo>
                    <a:pt x="361" y="390"/>
                  </a:lnTo>
                  <a:lnTo>
                    <a:pt x="363" y="379"/>
                  </a:lnTo>
                  <a:lnTo>
                    <a:pt x="363" y="289"/>
                  </a:lnTo>
                  <a:lnTo>
                    <a:pt x="302" y="361"/>
                  </a:lnTo>
                  <a:lnTo>
                    <a:pt x="292" y="370"/>
                  </a:lnTo>
                  <a:lnTo>
                    <a:pt x="279" y="377"/>
                  </a:lnTo>
                  <a:lnTo>
                    <a:pt x="265" y="380"/>
                  </a:lnTo>
                  <a:lnTo>
                    <a:pt x="262" y="380"/>
                  </a:lnTo>
                  <a:lnTo>
                    <a:pt x="249" y="378"/>
                  </a:lnTo>
                  <a:lnTo>
                    <a:pt x="236" y="373"/>
                  </a:lnTo>
                  <a:lnTo>
                    <a:pt x="225" y="366"/>
                  </a:lnTo>
                  <a:lnTo>
                    <a:pt x="101" y="251"/>
                  </a:lnTo>
                  <a:lnTo>
                    <a:pt x="91" y="237"/>
                  </a:lnTo>
                  <a:lnTo>
                    <a:pt x="85" y="221"/>
                  </a:lnTo>
                  <a:lnTo>
                    <a:pt x="84" y="205"/>
                  </a:lnTo>
                  <a:lnTo>
                    <a:pt x="89" y="189"/>
                  </a:lnTo>
                  <a:lnTo>
                    <a:pt x="98" y="176"/>
                  </a:lnTo>
                  <a:lnTo>
                    <a:pt x="112" y="165"/>
                  </a:lnTo>
                  <a:lnTo>
                    <a:pt x="127" y="160"/>
                  </a:lnTo>
                  <a:lnTo>
                    <a:pt x="143" y="159"/>
                  </a:lnTo>
                  <a:lnTo>
                    <a:pt x="159" y="164"/>
                  </a:lnTo>
                  <a:lnTo>
                    <a:pt x="173" y="173"/>
                  </a:lnTo>
                  <a:lnTo>
                    <a:pt x="218" y="214"/>
                  </a:lnTo>
                  <a:lnTo>
                    <a:pt x="232" y="223"/>
                  </a:lnTo>
                  <a:lnTo>
                    <a:pt x="248" y="228"/>
                  </a:lnTo>
                  <a:lnTo>
                    <a:pt x="264" y="227"/>
                  </a:lnTo>
                  <a:lnTo>
                    <a:pt x="279" y="220"/>
                  </a:lnTo>
                  <a:lnTo>
                    <a:pt x="292" y="210"/>
                  </a:lnTo>
                  <a:lnTo>
                    <a:pt x="363" y="123"/>
                  </a:lnTo>
                  <a:lnTo>
                    <a:pt x="363" y="106"/>
                  </a:lnTo>
                  <a:lnTo>
                    <a:pt x="361" y="96"/>
                  </a:lnTo>
                  <a:lnTo>
                    <a:pt x="355" y="86"/>
                  </a:lnTo>
                  <a:lnTo>
                    <a:pt x="345" y="80"/>
                  </a:lnTo>
                  <a:lnTo>
                    <a:pt x="335" y="78"/>
                  </a:lnTo>
                  <a:lnTo>
                    <a:pt x="86" y="78"/>
                  </a:lnTo>
                  <a:close/>
                  <a:moveTo>
                    <a:pt x="497" y="0"/>
                  </a:moveTo>
                  <a:lnTo>
                    <a:pt x="513" y="3"/>
                  </a:lnTo>
                  <a:lnTo>
                    <a:pt x="527" y="12"/>
                  </a:lnTo>
                  <a:lnTo>
                    <a:pt x="539" y="25"/>
                  </a:lnTo>
                  <a:lnTo>
                    <a:pt x="545" y="39"/>
                  </a:lnTo>
                  <a:lnTo>
                    <a:pt x="546" y="55"/>
                  </a:lnTo>
                  <a:lnTo>
                    <a:pt x="543" y="72"/>
                  </a:lnTo>
                  <a:lnTo>
                    <a:pt x="533" y="86"/>
                  </a:lnTo>
                  <a:lnTo>
                    <a:pt x="421" y="221"/>
                  </a:lnTo>
                  <a:lnTo>
                    <a:pt x="421" y="379"/>
                  </a:lnTo>
                  <a:lnTo>
                    <a:pt x="418" y="402"/>
                  </a:lnTo>
                  <a:lnTo>
                    <a:pt x="409" y="422"/>
                  </a:lnTo>
                  <a:lnTo>
                    <a:pt x="396" y="439"/>
                  </a:lnTo>
                  <a:lnTo>
                    <a:pt x="378" y="453"/>
                  </a:lnTo>
                  <a:lnTo>
                    <a:pt x="357" y="462"/>
                  </a:lnTo>
                  <a:lnTo>
                    <a:pt x="335" y="465"/>
                  </a:lnTo>
                  <a:lnTo>
                    <a:pt x="86" y="465"/>
                  </a:lnTo>
                  <a:lnTo>
                    <a:pt x="63" y="462"/>
                  </a:lnTo>
                  <a:lnTo>
                    <a:pt x="43" y="453"/>
                  </a:lnTo>
                  <a:lnTo>
                    <a:pt x="26" y="439"/>
                  </a:lnTo>
                  <a:lnTo>
                    <a:pt x="12" y="422"/>
                  </a:lnTo>
                  <a:lnTo>
                    <a:pt x="3" y="402"/>
                  </a:lnTo>
                  <a:lnTo>
                    <a:pt x="0" y="379"/>
                  </a:lnTo>
                  <a:lnTo>
                    <a:pt x="0" y="106"/>
                  </a:lnTo>
                  <a:lnTo>
                    <a:pt x="3" y="84"/>
                  </a:lnTo>
                  <a:lnTo>
                    <a:pt x="12" y="63"/>
                  </a:lnTo>
                  <a:lnTo>
                    <a:pt x="26" y="46"/>
                  </a:lnTo>
                  <a:lnTo>
                    <a:pt x="43" y="32"/>
                  </a:lnTo>
                  <a:lnTo>
                    <a:pt x="63" y="23"/>
                  </a:lnTo>
                  <a:lnTo>
                    <a:pt x="86" y="20"/>
                  </a:lnTo>
                  <a:lnTo>
                    <a:pt x="335" y="20"/>
                  </a:lnTo>
                  <a:lnTo>
                    <a:pt x="354" y="22"/>
                  </a:lnTo>
                  <a:lnTo>
                    <a:pt x="372" y="29"/>
                  </a:lnTo>
                  <a:lnTo>
                    <a:pt x="387" y="39"/>
                  </a:lnTo>
                  <a:lnTo>
                    <a:pt x="401" y="52"/>
                  </a:lnTo>
                  <a:lnTo>
                    <a:pt x="410" y="67"/>
                  </a:lnTo>
                  <a:lnTo>
                    <a:pt x="452" y="18"/>
                  </a:lnTo>
                  <a:lnTo>
                    <a:pt x="465" y="7"/>
                  </a:lnTo>
                  <a:lnTo>
                    <a:pt x="480" y="1"/>
                  </a:lnTo>
                  <a:lnTo>
                    <a:pt x="497"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2" name="Freeform 94">
              <a:extLst>
                <a:ext uri="{FF2B5EF4-FFF2-40B4-BE49-F238E27FC236}">
                  <a16:creationId xmlns:a16="http://schemas.microsoft.com/office/drawing/2014/main" id="{D8255CCD-64E8-F198-9813-926688284943}"/>
                </a:ext>
              </a:extLst>
            </p:cNvPr>
            <p:cNvSpPr>
              <a:spLocks noEditPoints="1"/>
            </p:cNvSpPr>
            <p:nvPr/>
          </p:nvSpPr>
          <p:spPr bwMode="auto">
            <a:xfrm>
              <a:off x="-1041401" y="2962275"/>
              <a:ext cx="96838" cy="82550"/>
            </a:xfrm>
            <a:custGeom>
              <a:avLst/>
              <a:gdLst>
                <a:gd name="T0" fmla="*/ 75 w 546"/>
                <a:gd name="T1" fmla="*/ 85 h 470"/>
                <a:gd name="T2" fmla="*/ 60 w 546"/>
                <a:gd name="T3" fmla="*/ 101 h 470"/>
                <a:gd name="T4" fmla="*/ 58 w 546"/>
                <a:gd name="T5" fmla="*/ 384 h 470"/>
                <a:gd name="T6" fmla="*/ 66 w 546"/>
                <a:gd name="T7" fmla="*/ 404 h 470"/>
                <a:gd name="T8" fmla="*/ 86 w 546"/>
                <a:gd name="T9" fmla="*/ 412 h 470"/>
                <a:gd name="T10" fmla="*/ 345 w 546"/>
                <a:gd name="T11" fmla="*/ 410 h 470"/>
                <a:gd name="T12" fmla="*/ 361 w 546"/>
                <a:gd name="T13" fmla="*/ 395 h 470"/>
                <a:gd name="T14" fmla="*/ 363 w 546"/>
                <a:gd name="T15" fmla="*/ 289 h 470"/>
                <a:gd name="T16" fmla="*/ 292 w 546"/>
                <a:gd name="T17" fmla="*/ 371 h 470"/>
                <a:gd name="T18" fmla="*/ 265 w 546"/>
                <a:gd name="T19" fmla="*/ 379 h 470"/>
                <a:gd name="T20" fmla="*/ 262 w 546"/>
                <a:gd name="T21" fmla="*/ 381 h 470"/>
                <a:gd name="T22" fmla="*/ 236 w 546"/>
                <a:gd name="T23" fmla="*/ 373 h 470"/>
                <a:gd name="T24" fmla="*/ 101 w 546"/>
                <a:gd name="T25" fmla="*/ 251 h 470"/>
                <a:gd name="T26" fmla="*/ 85 w 546"/>
                <a:gd name="T27" fmla="*/ 222 h 470"/>
                <a:gd name="T28" fmla="*/ 89 w 546"/>
                <a:gd name="T29" fmla="*/ 190 h 470"/>
                <a:gd name="T30" fmla="*/ 112 w 546"/>
                <a:gd name="T31" fmla="*/ 166 h 470"/>
                <a:gd name="T32" fmla="*/ 143 w 546"/>
                <a:gd name="T33" fmla="*/ 159 h 470"/>
                <a:gd name="T34" fmla="*/ 173 w 546"/>
                <a:gd name="T35" fmla="*/ 173 h 470"/>
                <a:gd name="T36" fmla="*/ 232 w 546"/>
                <a:gd name="T37" fmla="*/ 223 h 470"/>
                <a:gd name="T38" fmla="*/ 264 w 546"/>
                <a:gd name="T39" fmla="*/ 226 h 470"/>
                <a:gd name="T40" fmla="*/ 292 w 546"/>
                <a:gd name="T41" fmla="*/ 209 h 470"/>
                <a:gd name="T42" fmla="*/ 363 w 546"/>
                <a:gd name="T43" fmla="*/ 111 h 470"/>
                <a:gd name="T44" fmla="*/ 355 w 546"/>
                <a:gd name="T45" fmla="*/ 91 h 470"/>
                <a:gd name="T46" fmla="*/ 335 w 546"/>
                <a:gd name="T47" fmla="*/ 83 h 470"/>
                <a:gd name="T48" fmla="*/ 497 w 546"/>
                <a:gd name="T49" fmla="*/ 0 h 470"/>
                <a:gd name="T50" fmla="*/ 527 w 546"/>
                <a:gd name="T51" fmla="*/ 11 h 470"/>
                <a:gd name="T52" fmla="*/ 545 w 546"/>
                <a:gd name="T53" fmla="*/ 40 h 470"/>
                <a:gd name="T54" fmla="*/ 543 w 546"/>
                <a:gd name="T55" fmla="*/ 72 h 470"/>
                <a:gd name="T56" fmla="*/ 421 w 546"/>
                <a:gd name="T57" fmla="*/ 221 h 470"/>
                <a:gd name="T58" fmla="*/ 418 w 546"/>
                <a:gd name="T59" fmla="*/ 406 h 470"/>
                <a:gd name="T60" fmla="*/ 396 w 546"/>
                <a:gd name="T61" fmla="*/ 444 h 470"/>
                <a:gd name="T62" fmla="*/ 357 w 546"/>
                <a:gd name="T63" fmla="*/ 467 h 470"/>
                <a:gd name="T64" fmla="*/ 86 w 546"/>
                <a:gd name="T65" fmla="*/ 470 h 470"/>
                <a:gd name="T66" fmla="*/ 43 w 546"/>
                <a:gd name="T67" fmla="*/ 458 h 470"/>
                <a:gd name="T68" fmla="*/ 12 w 546"/>
                <a:gd name="T69" fmla="*/ 427 h 470"/>
                <a:gd name="T70" fmla="*/ 0 w 546"/>
                <a:gd name="T71" fmla="*/ 384 h 470"/>
                <a:gd name="T72" fmla="*/ 3 w 546"/>
                <a:gd name="T73" fmla="*/ 89 h 470"/>
                <a:gd name="T74" fmla="*/ 26 w 546"/>
                <a:gd name="T75" fmla="*/ 51 h 470"/>
                <a:gd name="T76" fmla="*/ 63 w 546"/>
                <a:gd name="T77" fmla="*/ 28 h 470"/>
                <a:gd name="T78" fmla="*/ 335 w 546"/>
                <a:gd name="T79" fmla="*/ 25 h 470"/>
                <a:gd name="T80" fmla="*/ 378 w 546"/>
                <a:gd name="T81" fmla="*/ 38 h 470"/>
                <a:gd name="T82" fmla="*/ 409 w 546"/>
                <a:gd name="T83" fmla="*/ 70 h 470"/>
                <a:gd name="T84" fmla="*/ 465 w 546"/>
                <a:gd name="T85" fmla="*/ 7 h 470"/>
                <a:gd name="T86" fmla="*/ 497 w 546"/>
                <a:gd name="T87" fmla="*/ 0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46" h="470">
                  <a:moveTo>
                    <a:pt x="86" y="83"/>
                  </a:moveTo>
                  <a:lnTo>
                    <a:pt x="75" y="85"/>
                  </a:lnTo>
                  <a:lnTo>
                    <a:pt x="66" y="91"/>
                  </a:lnTo>
                  <a:lnTo>
                    <a:pt x="60" y="101"/>
                  </a:lnTo>
                  <a:lnTo>
                    <a:pt x="58" y="111"/>
                  </a:lnTo>
                  <a:lnTo>
                    <a:pt x="58" y="384"/>
                  </a:lnTo>
                  <a:lnTo>
                    <a:pt x="60" y="395"/>
                  </a:lnTo>
                  <a:lnTo>
                    <a:pt x="66" y="404"/>
                  </a:lnTo>
                  <a:lnTo>
                    <a:pt x="75" y="410"/>
                  </a:lnTo>
                  <a:lnTo>
                    <a:pt x="86" y="412"/>
                  </a:lnTo>
                  <a:lnTo>
                    <a:pt x="335" y="412"/>
                  </a:lnTo>
                  <a:lnTo>
                    <a:pt x="345" y="410"/>
                  </a:lnTo>
                  <a:lnTo>
                    <a:pt x="355" y="404"/>
                  </a:lnTo>
                  <a:lnTo>
                    <a:pt x="361" y="395"/>
                  </a:lnTo>
                  <a:lnTo>
                    <a:pt x="363" y="384"/>
                  </a:lnTo>
                  <a:lnTo>
                    <a:pt x="363" y="289"/>
                  </a:lnTo>
                  <a:lnTo>
                    <a:pt x="302" y="361"/>
                  </a:lnTo>
                  <a:lnTo>
                    <a:pt x="292" y="371"/>
                  </a:lnTo>
                  <a:lnTo>
                    <a:pt x="279" y="377"/>
                  </a:lnTo>
                  <a:lnTo>
                    <a:pt x="265" y="379"/>
                  </a:lnTo>
                  <a:lnTo>
                    <a:pt x="264" y="379"/>
                  </a:lnTo>
                  <a:lnTo>
                    <a:pt x="262" y="381"/>
                  </a:lnTo>
                  <a:lnTo>
                    <a:pt x="249" y="378"/>
                  </a:lnTo>
                  <a:lnTo>
                    <a:pt x="236" y="373"/>
                  </a:lnTo>
                  <a:lnTo>
                    <a:pt x="225" y="366"/>
                  </a:lnTo>
                  <a:lnTo>
                    <a:pt x="101" y="251"/>
                  </a:lnTo>
                  <a:lnTo>
                    <a:pt x="91" y="237"/>
                  </a:lnTo>
                  <a:lnTo>
                    <a:pt x="85" y="222"/>
                  </a:lnTo>
                  <a:lnTo>
                    <a:pt x="84" y="206"/>
                  </a:lnTo>
                  <a:lnTo>
                    <a:pt x="89" y="190"/>
                  </a:lnTo>
                  <a:lnTo>
                    <a:pt x="98" y="176"/>
                  </a:lnTo>
                  <a:lnTo>
                    <a:pt x="112" y="166"/>
                  </a:lnTo>
                  <a:lnTo>
                    <a:pt x="127" y="159"/>
                  </a:lnTo>
                  <a:lnTo>
                    <a:pt x="143" y="159"/>
                  </a:lnTo>
                  <a:lnTo>
                    <a:pt x="159" y="164"/>
                  </a:lnTo>
                  <a:lnTo>
                    <a:pt x="173" y="173"/>
                  </a:lnTo>
                  <a:lnTo>
                    <a:pt x="218" y="214"/>
                  </a:lnTo>
                  <a:lnTo>
                    <a:pt x="232" y="223"/>
                  </a:lnTo>
                  <a:lnTo>
                    <a:pt x="248" y="227"/>
                  </a:lnTo>
                  <a:lnTo>
                    <a:pt x="264" y="226"/>
                  </a:lnTo>
                  <a:lnTo>
                    <a:pt x="279" y="220"/>
                  </a:lnTo>
                  <a:lnTo>
                    <a:pt x="292" y="209"/>
                  </a:lnTo>
                  <a:lnTo>
                    <a:pt x="363" y="124"/>
                  </a:lnTo>
                  <a:lnTo>
                    <a:pt x="363" y="111"/>
                  </a:lnTo>
                  <a:lnTo>
                    <a:pt x="361" y="101"/>
                  </a:lnTo>
                  <a:lnTo>
                    <a:pt x="355" y="91"/>
                  </a:lnTo>
                  <a:lnTo>
                    <a:pt x="345" y="85"/>
                  </a:lnTo>
                  <a:lnTo>
                    <a:pt x="335" y="83"/>
                  </a:lnTo>
                  <a:lnTo>
                    <a:pt x="86" y="83"/>
                  </a:lnTo>
                  <a:close/>
                  <a:moveTo>
                    <a:pt x="497" y="0"/>
                  </a:moveTo>
                  <a:lnTo>
                    <a:pt x="513" y="3"/>
                  </a:lnTo>
                  <a:lnTo>
                    <a:pt x="527" y="11"/>
                  </a:lnTo>
                  <a:lnTo>
                    <a:pt x="539" y="24"/>
                  </a:lnTo>
                  <a:lnTo>
                    <a:pt x="545" y="40"/>
                  </a:lnTo>
                  <a:lnTo>
                    <a:pt x="546" y="56"/>
                  </a:lnTo>
                  <a:lnTo>
                    <a:pt x="543" y="72"/>
                  </a:lnTo>
                  <a:lnTo>
                    <a:pt x="533" y="87"/>
                  </a:lnTo>
                  <a:lnTo>
                    <a:pt x="421" y="221"/>
                  </a:lnTo>
                  <a:lnTo>
                    <a:pt x="421" y="384"/>
                  </a:lnTo>
                  <a:lnTo>
                    <a:pt x="418" y="406"/>
                  </a:lnTo>
                  <a:lnTo>
                    <a:pt x="409" y="427"/>
                  </a:lnTo>
                  <a:lnTo>
                    <a:pt x="396" y="444"/>
                  </a:lnTo>
                  <a:lnTo>
                    <a:pt x="378" y="458"/>
                  </a:lnTo>
                  <a:lnTo>
                    <a:pt x="357" y="467"/>
                  </a:lnTo>
                  <a:lnTo>
                    <a:pt x="335" y="470"/>
                  </a:lnTo>
                  <a:lnTo>
                    <a:pt x="86" y="470"/>
                  </a:lnTo>
                  <a:lnTo>
                    <a:pt x="63" y="467"/>
                  </a:lnTo>
                  <a:lnTo>
                    <a:pt x="43" y="458"/>
                  </a:lnTo>
                  <a:lnTo>
                    <a:pt x="26" y="444"/>
                  </a:lnTo>
                  <a:lnTo>
                    <a:pt x="12" y="427"/>
                  </a:lnTo>
                  <a:lnTo>
                    <a:pt x="3" y="406"/>
                  </a:lnTo>
                  <a:lnTo>
                    <a:pt x="0" y="384"/>
                  </a:lnTo>
                  <a:lnTo>
                    <a:pt x="0" y="111"/>
                  </a:lnTo>
                  <a:lnTo>
                    <a:pt x="3" y="89"/>
                  </a:lnTo>
                  <a:lnTo>
                    <a:pt x="12" y="68"/>
                  </a:lnTo>
                  <a:lnTo>
                    <a:pt x="26" y="51"/>
                  </a:lnTo>
                  <a:lnTo>
                    <a:pt x="43" y="37"/>
                  </a:lnTo>
                  <a:lnTo>
                    <a:pt x="63" y="28"/>
                  </a:lnTo>
                  <a:lnTo>
                    <a:pt x="86" y="25"/>
                  </a:lnTo>
                  <a:lnTo>
                    <a:pt x="335" y="25"/>
                  </a:lnTo>
                  <a:lnTo>
                    <a:pt x="358" y="28"/>
                  </a:lnTo>
                  <a:lnTo>
                    <a:pt x="378" y="38"/>
                  </a:lnTo>
                  <a:lnTo>
                    <a:pt x="396" y="52"/>
                  </a:lnTo>
                  <a:lnTo>
                    <a:pt x="409" y="70"/>
                  </a:lnTo>
                  <a:lnTo>
                    <a:pt x="452" y="19"/>
                  </a:lnTo>
                  <a:lnTo>
                    <a:pt x="465" y="7"/>
                  </a:lnTo>
                  <a:lnTo>
                    <a:pt x="480" y="1"/>
                  </a:lnTo>
                  <a:lnTo>
                    <a:pt x="497"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3" name="Freeform 95">
              <a:extLst>
                <a:ext uri="{FF2B5EF4-FFF2-40B4-BE49-F238E27FC236}">
                  <a16:creationId xmlns:a16="http://schemas.microsoft.com/office/drawing/2014/main" id="{FD45AE1D-242C-8E44-AF54-FE40F7D3E348}"/>
                </a:ext>
              </a:extLst>
            </p:cNvPr>
            <p:cNvSpPr>
              <a:spLocks/>
            </p:cNvSpPr>
            <p:nvPr/>
          </p:nvSpPr>
          <p:spPr bwMode="auto">
            <a:xfrm>
              <a:off x="-919163" y="2792413"/>
              <a:ext cx="169863" cy="17463"/>
            </a:xfrm>
            <a:custGeom>
              <a:avLst/>
              <a:gdLst>
                <a:gd name="T0" fmla="*/ 53 w 969"/>
                <a:gd name="T1" fmla="*/ 0 h 106"/>
                <a:gd name="T2" fmla="*/ 916 w 969"/>
                <a:gd name="T3" fmla="*/ 0 h 106"/>
                <a:gd name="T4" fmla="*/ 933 w 969"/>
                <a:gd name="T5" fmla="*/ 3 h 106"/>
                <a:gd name="T6" fmla="*/ 947 w 969"/>
                <a:gd name="T7" fmla="*/ 11 h 106"/>
                <a:gd name="T8" fmla="*/ 959 w 969"/>
                <a:gd name="T9" fmla="*/ 22 h 106"/>
                <a:gd name="T10" fmla="*/ 966 w 969"/>
                <a:gd name="T11" fmla="*/ 37 h 106"/>
                <a:gd name="T12" fmla="*/ 969 w 969"/>
                <a:gd name="T13" fmla="*/ 54 h 106"/>
                <a:gd name="T14" fmla="*/ 966 w 969"/>
                <a:gd name="T15" fmla="*/ 70 h 106"/>
                <a:gd name="T16" fmla="*/ 959 w 969"/>
                <a:gd name="T17" fmla="*/ 85 h 106"/>
                <a:gd name="T18" fmla="*/ 947 w 969"/>
                <a:gd name="T19" fmla="*/ 97 h 106"/>
                <a:gd name="T20" fmla="*/ 933 w 969"/>
                <a:gd name="T21" fmla="*/ 104 h 106"/>
                <a:gd name="T22" fmla="*/ 916 w 969"/>
                <a:gd name="T23" fmla="*/ 106 h 106"/>
                <a:gd name="T24" fmla="*/ 53 w 969"/>
                <a:gd name="T25" fmla="*/ 106 h 106"/>
                <a:gd name="T26" fmla="*/ 36 w 969"/>
                <a:gd name="T27" fmla="*/ 104 h 106"/>
                <a:gd name="T28" fmla="*/ 22 w 969"/>
                <a:gd name="T29" fmla="*/ 97 h 106"/>
                <a:gd name="T30" fmla="*/ 10 w 969"/>
                <a:gd name="T31" fmla="*/ 85 h 106"/>
                <a:gd name="T32" fmla="*/ 3 w 969"/>
                <a:gd name="T33" fmla="*/ 70 h 106"/>
                <a:gd name="T34" fmla="*/ 0 w 969"/>
                <a:gd name="T35" fmla="*/ 54 h 106"/>
                <a:gd name="T36" fmla="*/ 3 w 969"/>
                <a:gd name="T37" fmla="*/ 37 h 106"/>
                <a:gd name="T38" fmla="*/ 10 w 969"/>
                <a:gd name="T39" fmla="*/ 22 h 106"/>
                <a:gd name="T40" fmla="*/ 22 w 969"/>
                <a:gd name="T41" fmla="*/ 11 h 106"/>
                <a:gd name="T42" fmla="*/ 36 w 969"/>
                <a:gd name="T43" fmla="*/ 3 h 106"/>
                <a:gd name="T44" fmla="*/ 53 w 969"/>
                <a:gd name="T45"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69" h="106">
                  <a:moveTo>
                    <a:pt x="53" y="0"/>
                  </a:moveTo>
                  <a:lnTo>
                    <a:pt x="916" y="0"/>
                  </a:lnTo>
                  <a:lnTo>
                    <a:pt x="933" y="3"/>
                  </a:lnTo>
                  <a:lnTo>
                    <a:pt x="947" y="11"/>
                  </a:lnTo>
                  <a:lnTo>
                    <a:pt x="959" y="22"/>
                  </a:lnTo>
                  <a:lnTo>
                    <a:pt x="966" y="37"/>
                  </a:lnTo>
                  <a:lnTo>
                    <a:pt x="969" y="54"/>
                  </a:lnTo>
                  <a:lnTo>
                    <a:pt x="966" y="70"/>
                  </a:lnTo>
                  <a:lnTo>
                    <a:pt x="959" y="85"/>
                  </a:lnTo>
                  <a:lnTo>
                    <a:pt x="947" y="97"/>
                  </a:lnTo>
                  <a:lnTo>
                    <a:pt x="933" y="104"/>
                  </a:lnTo>
                  <a:lnTo>
                    <a:pt x="916" y="106"/>
                  </a:lnTo>
                  <a:lnTo>
                    <a:pt x="53" y="106"/>
                  </a:lnTo>
                  <a:lnTo>
                    <a:pt x="36" y="104"/>
                  </a:lnTo>
                  <a:lnTo>
                    <a:pt x="22" y="97"/>
                  </a:lnTo>
                  <a:lnTo>
                    <a:pt x="10" y="85"/>
                  </a:lnTo>
                  <a:lnTo>
                    <a:pt x="3" y="70"/>
                  </a:lnTo>
                  <a:lnTo>
                    <a:pt x="0" y="54"/>
                  </a:lnTo>
                  <a:lnTo>
                    <a:pt x="3" y="37"/>
                  </a:lnTo>
                  <a:lnTo>
                    <a:pt x="10" y="22"/>
                  </a:lnTo>
                  <a:lnTo>
                    <a:pt x="22" y="11"/>
                  </a:lnTo>
                  <a:lnTo>
                    <a:pt x="36" y="3"/>
                  </a:lnTo>
                  <a:lnTo>
                    <a:pt x="53"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4" name="Freeform 96">
              <a:extLst>
                <a:ext uri="{FF2B5EF4-FFF2-40B4-BE49-F238E27FC236}">
                  <a16:creationId xmlns:a16="http://schemas.microsoft.com/office/drawing/2014/main" id="{CD6B6BDE-0AD2-B7FF-B4CC-004114C3C95C}"/>
                </a:ext>
              </a:extLst>
            </p:cNvPr>
            <p:cNvSpPr>
              <a:spLocks/>
            </p:cNvSpPr>
            <p:nvPr/>
          </p:nvSpPr>
          <p:spPr bwMode="auto">
            <a:xfrm>
              <a:off x="-919163" y="2882900"/>
              <a:ext cx="169863" cy="19050"/>
            </a:xfrm>
            <a:custGeom>
              <a:avLst/>
              <a:gdLst>
                <a:gd name="T0" fmla="*/ 53 w 969"/>
                <a:gd name="T1" fmla="*/ 0 h 107"/>
                <a:gd name="T2" fmla="*/ 916 w 969"/>
                <a:gd name="T3" fmla="*/ 0 h 107"/>
                <a:gd name="T4" fmla="*/ 933 w 969"/>
                <a:gd name="T5" fmla="*/ 3 h 107"/>
                <a:gd name="T6" fmla="*/ 947 w 969"/>
                <a:gd name="T7" fmla="*/ 11 h 107"/>
                <a:gd name="T8" fmla="*/ 959 w 969"/>
                <a:gd name="T9" fmla="*/ 23 h 107"/>
                <a:gd name="T10" fmla="*/ 966 w 969"/>
                <a:gd name="T11" fmla="*/ 36 h 107"/>
                <a:gd name="T12" fmla="*/ 969 w 969"/>
                <a:gd name="T13" fmla="*/ 53 h 107"/>
                <a:gd name="T14" fmla="*/ 966 w 969"/>
                <a:gd name="T15" fmla="*/ 70 h 107"/>
                <a:gd name="T16" fmla="*/ 959 w 969"/>
                <a:gd name="T17" fmla="*/ 85 h 107"/>
                <a:gd name="T18" fmla="*/ 947 w 969"/>
                <a:gd name="T19" fmla="*/ 96 h 107"/>
                <a:gd name="T20" fmla="*/ 933 w 969"/>
                <a:gd name="T21" fmla="*/ 103 h 107"/>
                <a:gd name="T22" fmla="*/ 916 w 969"/>
                <a:gd name="T23" fmla="*/ 107 h 107"/>
                <a:gd name="T24" fmla="*/ 53 w 969"/>
                <a:gd name="T25" fmla="*/ 107 h 107"/>
                <a:gd name="T26" fmla="*/ 36 w 969"/>
                <a:gd name="T27" fmla="*/ 103 h 107"/>
                <a:gd name="T28" fmla="*/ 22 w 969"/>
                <a:gd name="T29" fmla="*/ 96 h 107"/>
                <a:gd name="T30" fmla="*/ 10 w 969"/>
                <a:gd name="T31" fmla="*/ 85 h 107"/>
                <a:gd name="T32" fmla="*/ 3 w 969"/>
                <a:gd name="T33" fmla="*/ 70 h 107"/>
                <a:gd name="T34" fmla="*/ 0 w 969"/>
                <a:gd name="T35" fmla="*/ 53 h 107"/>
                <a:gd name="T36" fmla="*/ 3 w 969"/>
                <a:gd name="T37" fmla="*/ 36 h 107"/>
                <a:gd name="T38" fmla="*/ 10 w 969"/>
                <a:gd name="T39" fmla="*/ 23 h 107"/>
                <a:gd name="T40" fmla="*/ 22 w 969"/>
                <a:gd name="T41" fmla="*/ 11 h 107"/>
                <a:gd name="T42" fmla="*/ 36 w 969"/>
                <a:gd name="T43" fmla="*/ 3 h 107"/>
                <a:gd name="T44" fmla="*/ 53 w 969"/>
                <a:gd name="T45"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69" h="107">
                  <a:moveTo>
                    <a:pt x="53" y="0"/>
                  </a:moveTo>
                  <a:lnTo>
                    <a:pt x="916" y="0"/>
                  </a:lnTo>
                  <a:lnTo>
                    <a:pt x="933" y="3"/>
                  </a:lnTo>
                  <a:lnTo>
                    <a:pt x="947" y="11"/>
                  </a:lnTo>
                  <a:lnTo>
                    <a:pt x="959" y="23"/>
                  </a:lnTo>
                  <a:lnTo>
                    <a:pt x="966" y="36"/>
                  </a:lnTo>
                  <a:lnTo>
                    <a:pt x="969" y="53"/>
                  </a:lnTo>
                  <a:lnTo>
                    <a:pt x="966" y="70"/>
                  </a:lnTo>
                  <a:lnTo>
                    <a:pt x="959" y="85"/>
                  </a:lnTo>
                  <a:lnTo>
                    <a:pt x="947" y="96"/>
                  </a:lnTo>
                  <a:lnTo>
                    <a:pt x="933" y="103"/>
                  </a:lnTo>
                  <a:lnTo>
                    <a:pt x="916" y="107"/>
                  </a:lnTo>
                  <a:lnTo>
                    <a:pt x="53" y="107"/>
                  </a:lnTo>
                  <a:lnTo>
                    <a:pt x="36" y="103"/>
                  </a:lnTo>
                  <a:lnTo>
                    <a:pt x="22" y="96"/>
                  </a:lnTo>
                  <a:lnTo>
                    <a:pt x="10" y="85"/>
                  </a:lnTo>
                  <a:lnTo>
                    <a:pt x="3" y="70"/>
                  </a:lnTo>
                  <a:lnTo>
                    <a:pt x="0" y="53"/>
                  </a:lnTo>
                  <a:lnTo>
                    <a:pt x="3" y="36"/>
                  </a:lnTo>
                  <a:lnTo>
                    <a:pt x="10" y="23"/>
                  </a:lnTo>
                  <a:lnTo>
                    <a:pt x="22" y="11"/>
                  </a:lnTo>
                  <a:lnTo>
                    <a:pt x="36" y="3"/>
                  </a:lnTo>
                  <a:lnTo>
                    <a:pt x="53"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5" name="Freeform 97">
              <a:extLst>
                <a:ext uri="{FF2B5EF4-FFF2-40B4-BE49-F238E27FC236}">
                  <a16:creationId xmlns:a16="http://schemas.microsoft.com/office/drawing/2014/main" id="{B27E7E8A-D7DC-AD9B-F2D3-A342FD12817F}"/>
                </a:ext>
              </a:extLst>
            </p:cNvPr>
            <p:cNvSpPr>
              <a:spLocks/>
            </p:cNvSpPr>
            <p:nvPr/>
          </p:nvSpPr>
          <p:spPr bwMode="auto">
            <a:xfrm>
              <a:off x="-919163" y="2974975"/>
              <a:ext cx="169863" cy="19050"/>
            </a:xfrm>
            <a:custGeom>
              <a:avLst/>
              <a:gdLst>
                <a:gd name="T0" fmla="*/ 53 w 969"/>
                <a:gd name="T1" fmla="*/ 0 h 107"/>
                <a:gd name="T2" fmla="*/ 916 w 969"/>
                <a:gd name="T3" fmla="*/ 0 h 107"/>
                <a:gd name="T4" fmla="*/ 933 w 969"/>
                <a:gd name="T5" fmla="*/ 2 h 107"/>
                <a:gd name="T6" fmla="*/ 947 w 969"/>
                <a:gd name="T7" fmla="*/ 10 h 107"/>
                <a:gd name="T8" fmla="*/ 959 w 969"/>
                <a:gd name="T9" fmla="*/ 22 h 107"/>
                <a:gd name="T10" fmla="*/ 966 w 969"/>
                <a:gd name="T11" fmla="*/ 36 h 107"/>
                <a:gd name="T12" fmla="*/ 969 w 969"/>
                <a:gd name="T13" fmla="*/ 53 h 107"/>
                <a:gd name="T14" fmla="*/ 966 w 969"/>
                <a:gd name="T15" fmla="*/ 71 h 107"/>
                <a:gd name="T16" fmla="*/ 959 w 969"/>
                <a:gd name="T17" fmla="*/ 84 h 107"/>
                <a:gd name="T18" fmla="*/ 947 w 969"/>
                <a:gd name="T19" fmla="*/ 96 h 107"/>
                <a:gd name="T20" fmla="*/ 933 w 969"/>
                <a:gd name="T21" fmla="*/ 103 h 107"/>
                <a:gd name="T22" fmla="*/ 916 w 969"/>
                <a:gd name="T23" fmla="*/ 107 h 107"/>
                <a:gd name="T24" fmla="*/ 53 w 969"/>
                <a:gd name="T25" fmla="*/ 107 h 107"/>
                <a:gd name="T26" fmla="*/ 36 w 969"/>
                <a:gd name="T27" fmla="*/ 103 h 107"/>
                <a:gd name="T28" fmla="*/ 22 w 969"/>
                <a:gd name="T29" fmla="*/ 96 h 107"/>
                <a:gd name="T30" fmla="*/ 10 w 969"/>
                <a:gd name="T31" fmla="*/ 84 h 107"/>
                <a:gd name="T32" fmla="*/ 3 w 969"/>
                <a:gd name="T33" fmla="*/ 71 h 107"/>
                <a:gd name="T34" fmla="*/ 0 w 969"/>
                <a:gd name="T35" fmla="*/ 53 h 107"/>
                <a:gd name="T36" fmla="*/ 3 w 969"/>
                <a:gd name="T37" fmla="*/ 36 h 107"/>
                <a:gd name="T38" fmla="*/ 10 w 969"/>
                <a:gd name="T39" fmla="*/ 22 h 107"/>
                <a:gd name="T40" fmla="*/ 22 w 969"/>
                <a:gd name="T41" fmla="*/ 10 h 107"/>
                <a:gd name="T42" fmla="*/ 36 w 969"/>
                <a:gd name="T43" fmla="*/ 2 h 107"/>
                <a:gd name="T44" fmla="*/ 53 w 969"/>
                <a:gd name="T45"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69" h="107">
                  <a:moveTo>
                    <a:pt x="53" y="0"/>
                  </a:moveTo>
                  <a:lnTo>
                    <a:pt x="916" y="0"/>
                  </a:lnTo>
                  <a:lnTo>
                    <a:pt x="933" y="2"/>
                  </a:lnTo>
                  <a:lnTo>
                    <a:pt x="947" y="10"/>
                  </a:lnTo>
                  <a:lnTo>
                    <a:pt x="959" y="22"/>
                  </a:lnTo>
                  <a:lnTo>
                    <a:pt x="966" y="36"/>
                  </a:lnTo>
                  <a:lnTo>
                    <a:pt x="969" y="53"/>
                  </a:lnTo>
                  <a:lnTo>
                    <a:pt x="966" y="71"/>
                  </a:lnTo>
                  <a:lnTo>
                    <a:pt x="959" y="84"/>
                  </a:lnTo>
                  <a:lnTo>
                    <a:pt x="947" y="96"/>
                  </a:lnTo>
                  <a:lnTo>
                    <a:pt x="933" y="103"/>
                  </a:lnTo>
                  <a:lnTo>
                    <a:pt x="916" y="107"/>
                  </a:lnTo>
                  <a:lnTo>
                    <a:pt x="53" y="107"/>
                  </a:lnTo>
                  <a:lnTo>
                    <a:pt x="36" y="103"/>
                  </a:lnTo>
                  <a:lnTo>
                    <a:pt x="22" y="96"/>
                  </a:lnTo>
                  <a:lnTo>
                    <a:pt x="10" y="84"/>
                  </a:lnTo>
                  <a:lnTo>
                    <a:pt x="3" y="71"/>
                  </a:lnTo>
                  <a:lnTo>
                    <a:pt x="0" y="53"/>
                  </a:lnTo>
                  <a:lnTo>
                    <a:pt x="3" y="36"/>
                  </a:lnTo>
                  <a:lnTo>
                    <a:pt x="10" y="22"/>
                  </a:lnTo>
                  <a:lnTo>
                    <a:pt x="22" y="10"/>
                  </a:lnTo>
                  <a:lnTo>
                    <a:pt x="36" y="2"/>
                  </a:lnTo>
                  <a:lnTo>
                    <a:pt x="53"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6" name="Group 15">
            <a:extLst>
              <a:ext uri="{FF2B5EF4-FFF2-40B4-BE49-F238E27FC236}">
                <a16:creationId xmlns:a16="http://schemas.microsoft.com/office/drawing/2014/main" id="{5755E0C4-EA22-ED36-38D7-D1981CA73EA2}"/>
              </a:ext>
            </a:extLst>
          </p:cNvPr>
          <p:cNvGrpSpPr/>
          <p:nvPr/>
        </p:nvGrpSpPr>
        <p:grpSpPr>
          <a:xfrm>
            <a:off x="5453148" y="1682198"/>
            <a:ext cx="420617" cy="431850"/>
            <a:chOff x="-1162050" y="2613025"/>
            <a:chExt cx="684212" cy="701675"/>
          </a:xfrm>
          <a:solidFill>
            <a:schemeClr val="tx1"/>
          </a:solidFill>
        </p:grpSpPr>
        <p:sp>
          <p:nvSpPr>
            <p:cNvPr id="17" name="Freeform 112">
              <a:extLst>
                <a:ext uri="{FF2B5EF4-FFF2-40B4-BE49-F238E27FC236}">
                  <a16:creationId xmlns:a16="http://schemas.microsoft.com/office/drawing/2014/main" id="{BEE74EE8-794F-1F8D-E084-2AB97A6F086A}"/>
                </a:ext>
              </a:extLst>
            </p:cNvPr>
            <p:cNvSpPr>
              <a:spLocks/>
            </p:cNvSpPr>
            <p:nvPr/>
          </p:nvSpPr>
          <p:spPr bwMode="auto">
            <a:xfrm>
              <a:off x="-873125" y="2613025"/>
              <a:ext cx="106362" cy="109538"/>
            </a:xfrm>
            <a:custGeom>
              <a:avLst/>
              <a:gdLst>
                <a:gd name="T0" fmla="*/ 267 w 535"/>
                <a:gd name="T1" fmla="*/ 0 h 479"/>
                <a:gd name="T2" fmla="*/ 267 w 535"/>
                <a:gd name="T3" fmla="*/ 0 h 479"/>
                <a:gd name="T4" fmla="*/ 311 w 535"/>
                <a:gd name="T5" fmla="*/ 3 h 479"/>
                <a:gd name="T6" fmla="*/ 352 w 535"/>
                <a:gd name="T7" fmla="*/ 12 h 479"/>
                <a:gd name="T8" fmla="*/ 390 w 535"/>
                <a:gd name="T9" fmla="*/ 27 h 479"/>
                <a:gd name="T10" fmla="*/ 425 w 535"/>
                <a:gd name="T11" fmla="*/ 47 h 479"/>
                <a:gd name="T12" fmla="*/ 456 w 535"/>
                <a:gd name="T13" fmla="*/ 71 h 479"/>
                <a:gd name="T14" fmla="*/ 483 w 535"/>
                <a:gd name="T15" fmla="*/ 99 h 479"/>
                <a:gd name="T16" fmla="*/ 504 w 535"/>
                <a:gd name="T17" fmla="*/ 130 h 479"/>
                <a:gd name="T18" fmla="*/ 521 w 535"/>
                <a:gd name="T19" fmla="*/ 164 h 479"/>
                <a:gd name="T20" fmla="*/ 531 w 535"/>
                <a:gd name="T21" fmla="*/ 201 h 479"/>
                <a:gd name="T22" fmla="*/ 535 w 535"/>
                <a:gd name="T23" fmla="*/ 240 h 479"/>
                <a:gd name="T24" fmla="*/ 531 w 535"/>
                <a:gd name="T25" fmla="*/ 279 h 479"/>
                <a:gd name="T26" fmla="*/ 521 w 535"/>
                <a:gd name="T27" fmla="*/ 316 h 479"/>
                <a:gd name="T28" fmla="*/ 504 w 535"/>
                <a:gd name="T29" fmla="*/ 350 h 479"/>
                <a:gd name="T30" fmla="*/ 483 w 535"/>
                <a:gd name="T31" fmla="*/ 381 h 479"/>
                <a:gd name="T32" fmla="*/ 456 w 535"/>
                <a:gd name="T33" fmla="*/ 410 h 479"/>
                <a:gd name="T34" fmla="*/ 425 w 535"/>
                <a:gd name="T35" fmla="*/ 433 h 479"/>
                <a:gd name="T36" fmla="*/ 390 w 535"/>
                <a:gd name="T37" fmla="*/ 453 h 479"/>
                <a:gd name="T38" fmla="*/ 352 w 535"/>
                <a:gd name="T39" fmla="*/ 467 h 479"/>
                <a:gd name="T40" fmla="*/ 311 w 535"/>
                <a:gd name="T41" fmla="*/ 476 h 479"/>
                <a:gd name="T42" fmla="*/ 267 w 535"/>
                <a:gd name="T43" fmla="*/ 479 h 479"/>
                <a:gd name="T44" fmla="*/ 224 w 535"/>
                <a:gd name="T45" fmla="*/ 476 h 479"/>
                <a:gd name="T46" fmla="*/ 183 w 535"/>
                <a:gd name="T47" fmla="*/ 467 h 479"/>
                <a:gd name="T48" fmla="*/ 145 w 535"/>
                <a:gd name="T49" fmla="*/ 453 h 479"/>
                <a:gd name="T50" fmla="*/ 110 w 535"/>
                <a:gd name="T51" fmla="*/ 433 h 479"/>
                <a:gd name="T52" fmla="*/ 79 w 535"/>
                <a:gd name="T53" fmla="*/ 410 h 479"/>
                <a:gd name="T54" fmla="*/ 52 w 535"/>
                <a:gd name="T55" fmla="*/ 381 h 479"/>
                <a:gd name="T56" fmla="*/ 30 w 535"/>
                <a:gd name="T57" fmla="*/ 350 h 479"/>
                <a:gd name="T58" fmla="*/ 14 w 535"/>
                <a:gd name="T59" fmla="*/ 316 h 479"/>
                <a:gd name="T60" fmla="*/ 4 w 535"/>
                <a:gd name="T61" fmla="*/ 279 h 479"/>
                <a:gd name="T62" fmla="*/ 0 w 535"/>
                <a:gd name="T63" fmla="*/ 240 h 479"/>
                <a:gd name="T64" fmla="*/ 4 w 535"/>
                <a:gd name="T65" fmla="*/ 201 h 479"/>
                <a:gd name="T66" fmla="*/ 14 w 535"/>
                <a:gd name="T67" fmla="*/ 164 h 479"/>
                <a:gd name="T68" fmla="*/ 30 w 535"/>
                <a:gd name="T69" fmla="*/ 130 h 479"/>
                <a:gd name="T70" fmla="*/ 52 w 535"/>
                <a:gd name="T71" fmla="*/ 99 h 479"/>
                <a:gd name="T72" fmla="*/ 79 w 535"/>
                <a:gd name="T73" fmla="*/ 71 h 479"/>
                <a:gd name="T74" fmla="*/ 110 w 535"/>
                <a:gd name="T75" fmla="*/ 47 h 479"/>
                <a:gd name="T76" fmla="*/ 145 w 535"/>
                <a:gd name="T77" fmla="*/ 27 h 479"/>
                <a:gd name="T78" fmla="*/ 183 w 535"/>
                <a:gd name="T79" fmla="*/ 12 h 479"/>
                <a:gd name="T80" fmla="*/ 224 w 535"/>
                <a:gd name="T81" fmla="*/ 3 h 479"/>
                <a:gd name="T82" fmla="*/ 267 w 535"/>
                <a:gd name="T83" fmla="*/ 0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35" h="479">
                  <a:moveTo>
                    <a:pt x="267" y="0"/>
                  </a:moveTo>
                  <a:lnTo>
                    <a:pt x="267" y="0"/>
                  </a:lnTo>
                  <a:lnTo>
                    <a:pt x="311" y="3"/>
                  </a:lnTo>
                  <a:lnTo>
                    <a:pt x="352" y="12"/>
                  </a:lnTo>
                  <a:lnTo>
                    <a:pt x="390" y="27"/>
                  </a:lnTo>
                  <a:lnTo>
                    <a:pt x="425" y="47"/>
                  </a:lnTo>
                  <a:lnTo>
                    <a:pt x="456" y="71"/>
                  </a:lnTo>
                  <a:lnTo>
                    <a:pt x="483" y="99"/>
                  </a:lnTo>
                  <a:lnTo>
                    <a:pt x="504" y="130"/>
                  </a:lnTo>
                  <a:lnTo>
                    <a:pt x="521" y="164"/>
                  </a:lnTo>
                  <a:lnTo>
                    <a:pt x="531" y="201"/>
                  </a:lnTo>
                  <a:lnTo>
                    <a:pt x="535" y="240"/>
                  </a:lnTo>
                  <a:lnTo>
                    <a:pt x="531" y="279"/>
                  </a:lnTo>
                  <a:lnTo>
                    <a:pt x="521" y="316"/>
                  </a:lnTo>
                  <a:lnTo>
                    <a:pt x="504" y="350"/>
                  </a:lnTo>
                  <a:lnTo>
                    <a:pt x="483" y="381"/>
                  </a:lnTo>
                  <a:lnTo>
                    <a:pt x="456" y="410"/>
                  </a:lnTo>
                  <a:lnTo>
                    <a:pt x="425" y="433"/>
                  </a:lnTo>
                  <a:lnTo>
                    <a:pt x="390" y="453"/>
                  </a:lnTo>
                  <a:lnTo>
                    <a:pt x="352" y="467"/>
                  </a:lnTo>
                  <a:lnTo>
                    <a:pt x="311" y="476"/>
                  </a:lnTo>
                  <a:lnTo>
                    <a:pt x="267" y="479"/>
                  </a:lnTo>
                  <a:lnTo>
                    <a:pt x="224" y="476"/>
                  </a:lnTo>
                  <a:lnTo>
                    <a:pt x="183" y="467"/>
                  </a:lnTo>
                  <a:lnTo>
                    <a:pt x="145" y="453"/>
                  </a:lnTo>
                  <a:lnTo>
                    <a:pt x="110" y="433"/>
                  </a:lnTo>
                  <a:lnTo>
                    <a:pt x="79" y="410"/>
                  </a:lnTo>
                  <a:lnTo>
                    <a:pt x="52" y="381"/>
                  </a:lnTo>
                  <a:lnTo>
                    <a:pt x="30" y="350"/>
                  </a:lnTo>
                  <a:lnTo>
                    <a:pt x="14" y="316"/>
                  </a:lnTo>
                  <a:lnTo>
                    <a:pt x="4" y="279"/>
                  </a:lnTo>
                  <a:lnTo>
                    <a:pt x="0" y="240"/>
                  </a:lnTo>
                  <a:lnTo>
                    <a:pt x="4" y="201"/>
                  </a:lnTo>
                  <a:lnTo>
                    <a:pt x="14" y="164"/>
                  </a:lnTo>
                  <a:lnTo>
                    <a:pt x="30" y="130"/>
                  </a:lnTo>
                  <a:lnTo>
                    <a:pt x="52" y="99"/>
                  </a:lnTo>
                  <a:lnTo>
                    <a:pt x="79" y="71"/>
                  </a:lnTo>
                  <a:lnTo>
                    <a:pt x="110" y="47"/>
                  </a:lnTo>
                  <a:lnTo>
                    <a:pt x="145" y="27"/>
                  </a:lnTo>
                  <a:lnTo>
                    <a:pt x="183" y="12"/>
                  </a:lnTo>
                  <a:lnTo>
                    <a:pt x="224" y="3"/>
                  </a:lnTo>
                  <a:lnTo>
                    <a:pt x="26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8" name="Freeform 113">
              <a:extLst>
                <a:ext uri="{FF2B5EF4-FFF2-40B4-BE49-F238E27FC236}">
                  <a16:creationId xmlns:a16="http://schemas.microsoft.com/office/drawing/2014/main" id="{7A791E87-3917-F5F5-8411-CC292DA06E00}"/>
                </a:ext>
              </a:extLst>
            </p:cNvPr>
            <p:cNvSpPr>
              <a:spLocks/>
            </p:cNvSpPr>
            <p:nvPr/>
          </p:nvSpPr>
          <p:spPr bwMode="auto">
            <a:xfrm>
              <a:off x="-873125" y="3206750"/>
              <a:ext cx="106362" cy="107950"/>
            </a:xfrm>
            <a:custGeom>
              <a:avLst/>
              <a:gdLst>
                <a:gd name="T0" fmla="*/ 267 w 535"/>
                <a:gd name="T1" fmla="*/ 0 h 480"/>
                <a:gd name="T2" fmla="*/ 311 w 535"/>
                <a:gd name="T3" fmla="*/ 5 h 480"/>
                <a:gd name="T4" fmla="*/ 352 w 535"/>
                <a:gd name="T5" fmla="*/ 14 h 480"/>
                <a:gd name="T6" fmla="*/ 390 w 535"/>
                <a:gd name="T7" fmla="*/ 28 h 480"/>
                <a:gd name="T8" fmla="*/ 425 w 535"/>
                <a:gd name="T9" fmla="*/ 48 h 480"/>
                <a:gd name="T10" fmla="*/ 456 w 535"/>
                <a:gd name="T11" fmla="*/ 71 h 480"/>
                <a:gd name="T12" fmla="*/ 483 w 535"/>
                <a:gd name="T13" fmla="*/ 99 h 480"/>
                <a:gd name="T14" fmla="*/ 504 w 535"/>
                <a:gd name="T15" fmla="*/ 130 h 480"/>
                <a:gd name="T16" fmla="*/ 521 w 535"/>
                <a:gd name="T17" fmla="*/ 165 h 480"/>
                <a:gd name="T18" fmla="*/ 531 w 535"/>
                <a:gd name="T19" fmla="*/ 202 h 480"/>
                <a:gd name="T20" fmla="*/ 535 w 535"/>
                <a:gd name="T21" fmla="*/ 241 h 480"/>
                <a:gd name="T22" fmla="*/ 531 w 535"/>
                <a:gd name="T23" fmla="*/ 280 h 480"/>
                <a:gd name="T24" fmla="*/ 521 w 535"/>
                <a:gd name="T25" fmla="*/ 316 h 480"/>
                <a:gd name="T26" fmla="*/ 504 w 535"/>
                <a:gd name="T27" fmla="*/ 350 h 480"/>
                <a:gd name="T28" fmla="*/ 483 w 535"/>
                <a:gd name="T29" fmla="*/ 382 h 480"/>
                <a:gd name="T30" fmla="*/ 456 w 535"/>
                <a:gd name="T31" fmla="*/ 410 h 480"/>
                <a:gd name="T32" fmla="*/ 425 w 535"/>
                <a:gd name="T33" fmla="*/ 434 h 480"/>
                <a:gd name="T34" fmla="*/ 390 w 535"/>
                <a:gd name="T35" fmla="*/ 453 h 480"/>
                <a:gd name="T36" fmla="*/ 352 w 535"/>
                <a:gd name="T37" fmla="*/ 468 h 480"/>
                <a:gd name="T38" fmla="*/ 311 w 535"/>
                <a:gd name="T39" fmla="*/ 477 h 480"/>
                <a:gd name="T40" fmla="*/ 267 w 535"/>
                <a:gd name="T41" fmla="*/ 480 h 480"/>
                <a:gd name="T42" fmla="*/ 224 w 535"/>
                <a:gd name="T43" fmla="*/ 477 h 480"/>
                <a:gd name="T44" fmla="*/ 183 w 535"/>
                <a:gd name="T45" fmla="*/ 468 h 480"/>
                <a:gd name="T46" fmla="*/ 145 w 535"/>
                <a:gd name="T47" fmla="*/ 453 h 480"/>
                <a:gd name="T48" fmla="*/ 110 w 535"/>
                <a:gd name="T49" fmla="*/ 434 h 480"/>
                <a:gd name="T50" fmla="*/ 79 w 535"/>
                <a:gd name="T51" fmla="*/ 410 h 480"/>
                <a:gd name="T52" fmla="*/ 52 w 535"/>
                <a:gd name="T53" fmla="*/ 382 h 480"/>
                <a:gd name="T54" fmla="*/ 30 w 535"/>
                <a:gd name="T55" fmla="*/ 350 h 480"/>
                <a:gd name="T56" fmla="*/ 14 w 535"/>
                <a:gd name="T57" fmla="*/ 316 h 480"/>
                <a:gd name="T58" fmla="*/ 4 w 535"/>
                <a:gd name="T59" fmla="*/ 280 h 480"/>
                <a:gd name="T60" fmla="*/ 0 w 535"/>
                <a:gd name="T61" fmla="*/ 241 h 480"/>
                <a:gd name="T62" fmla="*/ 4 w 535"/>
                <a:gd name="T63" fmla="*/ 202 h 480"/>
                <a:gd name="T64" fmla="*/ 14 w 535"/>
                <a:gd name="T65" fmla="*/ 165 h 480"/>
                <a:gd name="T66" fmla="*/ 30 w 535"/>
                <a:gd name="T67" fmla="*/ 130 h 480"/>
                <a:gd name="T68" fmla="*/ 52 w 535"/>
                <a:gd name="T69" fmla="*/ 99 h 480"/>
                <a:gd name="T70" fmla="*/ 79 w 535"/>
                <a:gd name="T71" fmla="*/ 71 h 480"/>
                <a:gd name="T72" fmla="*/ 110 w 535"/>
                <a:gd name="T73" fmla="*/ 48 h 480"/>
                <a:gd name="T74" fmla="*/ 145 w 535"/>
                <a:gd name="T75" fmla="*/ 28 h 480"/>
                <a:gd name="T76" fmla="*/ 183 w 535"/>
                <a:gd name="T77" fmla="*/ 14 h 480"/>
                <a:gd name="T78" fmla="*/ 224 w 535"/>
                <a:gd name="T79" fmla="*/ 5 h 480"/>
                <a:gd name="T80" fmla="*/ 267 w 535"/>
                <a:gd name="T81" fmla="*/ 0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35" h="480">
                  <a:moveTo>
                    <a:pt x="267" y="0"/>
                  </a:moveTo>
                  <a:lnTo>
                    <a:pt x="311" y="5"/>
                  </a:lnTo>
                  <a:lnTo>
                    <a:pt x="352" y="14"/>
                  </a:lnTo>
                  <a:lnTo>
                    <a:pt x="390" y="28"/>
                  </a:lnTo>
                  <a:lnTo>
                    <a:pt x="425" y="48"/>
                  </a:lnTo>
                  <a:lnTo>
                    <a:pt x="456" y="71"/>
                  </a:lnTo>
                  <a:lnTo>
                    <a:pt x="483" y="99"/>
                  </a:lnTo>
                  <a:lnTo>
                    <a:pt x="504" y="130"/>
                  </a:lnTo>
                  <a:lnTo>
                    <a:pt x="521" y="165"/>
                  </a:lnTo>
                  <a:lnTo>
                    <a:pt x="531" y="202"/>
                  </a:lnTo>
                  <a:lnTo>
                    <a:pt x="535" y="241"/>
                  </a:lnTo>
                  <a:lnTo>
                    <a:pt x="531" y="280"/>
                  </a:lnTo>
                  <a:lnTo>
                    <a:pt x="521" y="316"/>
                  </a:lnTo>
                  <a:lnTo>
                    <a:pt x="504" y="350"/>
                  </a:lnTo>
                  <a:lnTo>
                    <a:pt x="483" y="382"/>
                  </a:lnTo>
                  <a:lnTo>
                    <a:pt x="456" y="410"/>
                  </a:lnTo>
                  <a:lnTo>
                    <a:pt x="425" y="434"/>
                  </a:lnTo>
                  <a:lnTo>
                    <a:pt x="390" y="453"/>
                  </a:lnTo>
                  <a:lnTo>
                    <a:pt x="352" y="468"/>
                  </a:lnTo>
                  <a:lnTo>
                    <a:pt x="311" y="477"/>
                  </a:lnTo>
                  <a:lnTo>
                    <a:pt x="267" y="480"/>
                  </a:lnTo>
                  <a:lnTo>
                    <a:pt x="224" y="477"/>
                  </a:lnTo>
                  <a:lnTo>
                    <a:pt x="183" y="468"/>
                  </a:lnTo>
                  <a:lnTo>
                    <a:pt x="145" y="453"/>
                  </a:lnTo>
                  <a:lnTo>
                    <a:pt x="110" y="434"/>
                  </a:lnTo>
                  <a:lnTo>
                    <a:pt x="79" y="410"/>
                  </a:lnTo>
                  <a:lnTo>
                    <a:pt x="52" y="382"/>
                  </a:lnTo>
                  <a:lnTo>
                    <a:pt x="30" y="350"/>
                  </a:lnTo>
                  <a:lnTo>
                    <a:pt x="14" y="316"/>
                  </a:lnTo>
                  <a:lnTo>
                    <a:pt x="4" y="280"/>
                  </a:lnTo>
                  <a:lnTo>
                    <a:pt x="0" y="241"/>
                  </a:lnTo>
                  <a:lnTo>
                    <a:pt x="4" y="202"/>
                  </a:lnTo>
                  <a:lnTo>
                    <a:pt x="14" y="165"/>
                  </a:lnTo>
                  <a:lnTo>
                    <a:pt x="30" y="130"/>
                  </a:lnTo>
                  <a:lnTo>
                    <a:pt x="52" y="99"/>
                  </a:lnTo>
                  <a:lnTo>
                    <a:pt x="79" y="71"/>
                  </a:lnTo>
                  <a:lnTo>
                    <a:pt x="110" y="48"/>
                  </a:lnTo>
                  <a:lnTo>
                    <a:pt x="145" y="28"/>
                  </a:lnTo>
                  <a:lnTo>
                    <a:pt x="183" y="14"/>
                  </a:lnTo>
                  <a:lnTo>
                    <a:pt x="224" y="5"/>
                  </a:lnTo>
                  <a:lnTo>
                    <a:pt x="26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9" name="Freeform 114">
              <a:extLst>
                <a:ext uri="{FF2B5EF4-FFF2-40B4-BE49-F238E27FC236}">
                  <a16:creationId xmlns:a16="http://schemas.microsoft.com/office/drawing/2014/main" id="{D2B7F777-63EE-015F-0638-AD830489AA5E}"/>
                </a:ext>
              </a:extLst>
            </p:cNvPr>
            <p:cNvSpPr>
              <a:spLocks/>
            </p:cNvSpPr>
            <p:nvPr/>
          </p:nvSpPr>
          <p:spPr bwMode="auto">
            <a:xfrm>
              <a:off x="-584200" y="2909888"/>
              <a:ext cx="106362" cy="109538"/>
            </a:xfrm>
            <a:custGeom>
              <a:avLst/>
              <a:gdLst>
                <a:gd name="T0" fmla="*/ 266 w 534"/>
                <a:gd name="T1" fmla="*/ 0 h 480"/>
                <a:gd name="T2" fmla="*/ 310 w 534"/>
                <a:gd name="T3" fmla="*/ 4 h 480"/>
                <a:gd name="T4" fmla="*/ 351 w 534"/>
                <a:gd name="T5" fmla="*/ 13 h 480"/>
                <a:gd name="T6" fmla="*/ 389 w 534"/>
                <a:gd name="T7" fmla="*/ 28 h 480"/>
                <a:gd name="T8" fmla="*/ 424 w 534"/>
                <a:gd name="T9" fmla="*/ 47 h 480"/>
                <a:gd name="T10" fmla="*/ 455 w 534"/>
                <a:gd name="T11" fmla="*/ 71 h 480"/>
                <a:gd name="T12" fmla="*/ 482 w 534"/>
                <a:gd name="T13" fmla="*/ 99 h 480"/>
                <a:gd name="T14" fmla="*/ 504 w 534"/>
                <a:gd name="T15" fmla="*/ 130 h 480"/>
                <a:gd name="T16" fmla="*/ 520 w 534"/>
                <a:gd name="T17" fmla="*/ 165 h 480"/>
                <a:gd name="T18" fmla="*/ 531 w 534"/>
                <a:gd name="T19" fmla="*/ 201 h 480"/>
                <a:gd name="T20" fmla="*/ 534 w 534"/>
                <a:gd name="T21" fmla="*/ 241 h 480"/>
                <a:gd name="T22" fmla="*/ 531 w 534"/>
                <a:gd name="T23" fmla="*/ 280 h 480"/>
                <a:gd name="T24" fmla="*/ 520 w 534"/>
                <a:gd name="T25" fmla="*/ 316 h 480"/>
                <a:gd name="T26" fmla="*/ 504 w 534"/>
                <a:gd name="T27" fmla="*/ 351 h 480"/>
                <a:gd name="T28" fmla="*/ 482 w 534"/>
                <a:gd name="T29" fmla="*/ 382 h 480"/>
                <a:gd name="T30" fmla="*/ 455 w 534"/>
                <a:gd name="T31" fmla="*/ 411 h 480"/>
                <a:gd name="T32" fmla="*/ 424 w 534"/>
                <a:gd name="T33" fmla="*/ 434 h 480"/>
                <a:gd name="T34" fmla="*/ 389 w 534"/>
                <a:gd name="T35" fmla="*/ 454 h 480"/>
                <a:gd name="T36" fmla="*/ 351 w 534"/>
                <a:gd name="T37" fmla="*/ 468 h 480"/>
                <a:gd name="T38" fmla="*/ 310 w 534"/>
                <a:gd name="T39" fmla="*/ 477 h 480"/>
                <a:gd name="T40" fmla="*/ 266 w 534"/>
                <a:gd name="T41" fmla="*/ 480 h 480"/>
                <a:gd name="T42" fmla="*/ 224 w 534"/>
                <a:gd name="T43" fmla="*/ 477 h 480"/>
                <a:gd name="T44" fmla="*/ 182 w 534"/>
                <a:gd name="T45" fmla="*/ 468 h 480"/>
                <a:gd name="T46" fmla="*/ 144 w 534"/>
                <a:gd name="T47" fmla="*/ 454 h 480"/>
                <a:gd name="T48" fmla="*/ 109 w 534"/>
                <a:gd name="T49" fmla="*/ 434 h 480"/>
                <a:gd name="T50" fmla="*/ 78 w 534"/>
                <a:gd name="T51" fmla="*/ 411 h 480"/>
                <a:gd name="T52" fmla="*/ 51 w 534"/>
                <a:gd name="T53" fmla="*/ 382 h 480"/>
                <a:gd name="T54" fmla="*/ 30 w 534"/>
                <a:gd name="T55" fmla="*/ 351 h 480"/>
                <a:gd name="T56" fmla="*/ 13 w 534"/>
                <a:gd name="T57" fmla="*/ 316 h 480"/>
                <a:gd name="T58" fmla="*/ 3 w 534"/>
                <a:gd name="T59" fmla="*/ 280 h 480"/>
                <a:gd name="T60" fmla="*/ 0 w 534"/>
                <a:gd name="T61" fmla="*/ 241 h 480"/>
                <a:gd name="T62" fmla="*/ 3 w 534"/>
                <a:gd name="T63" fmla="*/ 201 h 480"/>
                <a:gd name="T64" fmla="*/ 13 w 534"/>
                <a:gd name="T65" fmla="*/ 165 h 480"/>
                <a:gd name="T66" fmla="*/ 30 w 534"/>
                <a:gd name="T67" fmla="*/ 130 h 480"/>
                <a:gd name="T68" fmla="*/ 51 w 534"/>
                <a:gd name="T69" fmla="*/ 99 h 480"/>
                <a:gd name="T70" fmla="*/ 78 w 534"/>
                <a:gd name="T71" fmla="*/ 71 h 480"/>
                <a:gd name="T72" fmla="*/ 109 w 534"/>
                <a:gd name="T73" fmla="*/ 47 h 480"/>
                <a:gd name="T74" fmla="*/ 144 w 534"/>
                <a:gd name="T75" fmla="*/ 28 h 480"/>
                <a:gd name="T76" fmla="*/ 182 w 534"/>
                <a:gd name="T77" fmla="*/ 13 h 480"/>
                <a:gd name="T78" fmla="*/ 224 w 534"/>
                <a:gd name="T79" fmla="*/ 4 h 480"/>
                <a:gd name="T80" fmla="*/ 266 w 534"/>
                <a:gd name="T81" fmla="*/ 0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34" h="480">
                  <a:moveTo>
                    <a:pt x="266" y="0"/>
                  </a:moveTo>
                  <a:lnTo>
                    <a:pt x="310" y="4"/>
                  </a:lnTo>
                  <a:lnTo>
                    <a:pt x="351" y="13"/>
                  </a:lnTo>
                  <a:lnTo>
                    <a:pt x="389" y="28"/>
                  </a:lnTo>
                  <a:lnTo>
                    <a:pt x="424" y="47"/>
                  </a:lnTo>
                  <a:lnTo>
                    <a:pt x="455" y="71"/>
                  </a:lnTo>
                  <a:lnTo>
                    <a:pt x="482" y="99"/>
                  </a:lnTo>
                  <a:lnTo>
                    <a:pt x="504" y="130"/>
                  </a:lnTo>
                  <a:lnTo>
                    <a:pt x="520" y="165"/>
                  </a:lnTo>
                  <a:lnTo>
                    <a:pt x="531" y="201"/>
                  </a:lnTo>
                  <a:lnTo>
                    <a:pt x="534" y="241"/>
                  </a:lnTo>
                  <a:lnTo>
                    <a:pt x="531" y="280"/>
                  </a:lnTo>
                  <a:lnTo>
                    <a:pt x="520" y="316"/>
                  </a:lnTo>
                  <a:lnTo>
                    <a:pt x="504" y="351"/>
                  </a:lnTo>
                  <a:lnTo>
                    <a:pt x="482" y="382"/>
                  </a:lnTo>
                  <a:lnTo>
                    <a:pt x="455" y="411"/>
                  </a:lnTo>
                  <a:lnTo>
                    <a:pt x="424" y="434"/>
                  </a:lnTo>
                  <a:lnTo>
                    <a:pt x="389" y="454"/>
                  </a:lnTo>
                  <a:lnTo>
                    <a:pt x="351" y="468"/>
                  </a:lnTo>
                  <a:lnTo>
                    <a:pt x="310" y="477"/>
                  </a:lnTo>
                  <a:lnTo>
                    <a:pt x="266" y="480"/>
                  </a:lnTo>
                  <a:lnTo>
                    <a:pt x="224" y="477"/>
                  </a:lnTo>
                  <a:lnTo>
                    <a:pt x="182" y="468"/>
                  </a:lnTo>
                  <a:lnTo>
                    <a:pt x="144" y="454"/>
                  </a:lnTo>
                  <a:lnTo>
                    <a:pt x="109" y="434"/>
                  </a:lnTo>
                  <a:lnTo>
                    <a:pt x="78" y="411"/>
                  </a:lnTo>
                  <a:lnTo>
                    <a:pt x="51" y="382"/>
                  </a:lnTo>
                  <a:lnTo>
                    <a:pt x="30" y="351"/>
                  </a:lnTo>
                  <a:lnTo>
                    <a:pt x="13" y="316"/>
                  </a:lnTo>
                  <a:lnTo>
                    <a:pt x="3" y="280"/>
                  </a:lnTo>
                  <a:lnTo>
                    <a:pt x="0" y="241"/>
                  </a:lnTo>
                  <a:lnTo>
                    <a:pt x="3" y="201"/>
                  </a:lnTo>
                  <a:lnTo>
                    <a:pt x="13" y="165"/>
                  </a:lnTo>
                  <a:lnTo>
                    <a:pt x="30" y="130"/>
                  </a:lnTo>
                  <a:lnTo>
                    <a:pt x="51" y="99"/>
                  </a:lnTo>
                  <a:lnTo>
                    <a:pt x="78" y="71"/>
                  </a:lnTo>
                  <a:lnTo>
                    <a:pt x="109" y="47"/>
                  </a:lnTo>
                  <a:lnTo>
                    <a:pt x="144" y="28"/>
                  </a:lnTo>
                  <a:lnTo>
                    <a:pt x="182" y="13"/>
                  </a:lnTo>
                  <a:lnTo>
                    <a:pt x="224" y="4"/>
                  </a:lnTo>
                  <a:lnTo>
                    <a:pt x="26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20" name="Freeform 115">
              <a:extLst>
                <a:ext uri="{FF2B5EF4-FFF2-40B4-BE49-F238E27FC236}">
                  <a16:creationId xmlns:a16="http://schemas.microsoft.com/office/drawing/2014/main" id="{0B1AFDAE-146C-9CF3-EAD8-451010957E93}"/>
                </a:ext>
              </a:extLst>
            </p:cNvPr>
            <p:cNvSpPr>
              <a:spLocks/>
            </p:cNvSpPr>
            <p:nvPr/>
          </p:nvSpPr>
          <p:spPr bwMode="auto">
            <a:xfrm>
              <a:off x="-1162050" y="2909888"/>
              <a:ext cx="106362" cy="109538"/>
            </a:xfrm>
            <a:custGeom>
              <a:avLst/>
              <a:gdLst>
                <a:gd name="T0" fmla="*/ 268 w 535"/>
                <a:gd name="T1" fmla="*/ 0 h 480"/>
                <a:gd name="T2" fmla="*/ 311 w 535"/>
                <a:gd name="T3" fmla="*/ 4 h 480"/>
                <a:gd name="T4" fmla="*/ 352 w 535"/>
                <a:gd name="T5" fmla="*/ 13 h 480"/>
                <a:gd name="T6" fmla="*/ 390 w 535"/>
                <a:gd name="T7" fmla="*/ 28 h 480"/>
                <a:gd name="T8" fmla="*/ 426 w 535"/>
                <a:gd name="T9" fmla="*/ 47 h 480"/>
                <a:gd name="T10" fmla="*/ 457 w 535"/>
                <a:gd name="T11" fmla="*/ 71 h 480"/>
                <a:gd name="T12" fmla="*/ 483 w 535"/>
                <a:gd name="T13" fmla="*/ 99 h 480"/>
                <a:gd name="T14" fmla="*/ 505 w 535"/>
                <a:gd name="T15" fmla="*/ 130 h 480"/>
                <a:gd name="T16" fmla="*/ 521 w 535"/>
                <a:gd name="T17" fmla="*/ 165 h 480"/>
                <a:gd name="T18" fmla="*/ 531 w 535"/>
                <a:gd name="T19" fmla="*/ 201 h 480"/>
                <a:gd name="T20" fmla="*/ 535 w 535"/>
                <a:gd name="T21" fmla="*/ 241 h 480"/>
                <a:gd name="T22" fmla="*/ 531 w 535"/>
                <a:gd name="T23" fmla="*/ 280 h 480"/>
                <a:gd name="T24" fmla="*/ 521 w 535"/>
                <a:gd name="T25" fmla="*/ 316 h 480"/>
                <a:gd name="T26" fmla="*/ 505 w 535"/>
                <a:gd name="T27" fmla="*/ 351 h 480"/>
                <a:gd name="T28" fmla="*/ 483 w 535"/>
                <a:gd name="T29" fmla="*/ 382 h 480"/>
                <a:gd name="T30" fmla="*/ 457 w 535"/>
                <a:gd name="T31" fmla="*/ 411 h 480"/>
                <a:gd name="T32" fmla="*/ 426 w 535"/>
                <a:gd name="T33" fmla="*/ 434 h 480"/>
                <a:gd name="T34" fmla="*/ 390 w 535"/>
                <a:gd name="T35" fmla="*/ 454 h 480"/>
                <a:gd name="T36" fmla="*/ 352 w 535"/>
                <a:gd name="T37" fmla="*/ 468 h 480"/>
                <a:gd name="T38" fmla="*/ 311 w 535"/>
                <a:gd name="T39" fmla="*/ 477 h 480"/>
                <a:gd name="T40" fmla="*/ 268 w 535"/>
                <a:gd name="T41" fmla="*/ 480 h 480"/>
                <a:gd name="T42" fmla="*/ 224 w 535"/>
                <a:gd name="T43" fmla="*/ 477 h 480"/>
                <a:gd name="T44" fmla="*/ 184 w 535"/>
                <a:gd name="T45" fmla="*/ 468 h 480"/>
                <a:gd name="T46" fmla="*/ 144 w 535"/>
                <a:gd name="T47" fmla="*/ 454 h 480"/>
                <a:gd name="T48" fmla="*/ 110 w 535"/>
                <a:gd name="T49" fmla="*/ 434 h 480"/>
                <a:gd name="T50" fmla="*/ 78 w 535"/>
                <a:gd name="T51" fmla="*/ 411 h 480"/>
                <a:gd name="T52" fmla="*/ 53 w 535"/>
                <a:gd name="T53" fmla="*/ 382 h 480"/>
                <a:gd name="T54" fmla="*/ 30 w 535"/>
                <a:gd name="T55" fmla="*/ 351 h 480"/>
                <a:gd name="T56" fmla="*/ 14 w 535"/>
                <a:gd name="T57" fmla="*/ 316 h 480"/>
                <a:gd name="T58" fmla="*/ 4 w 535"/>
                <a:gd name="T59" fmla="*/ 280 h 480"/>
                <a:gd name="T60" fmla="*/ 0 w 535"/>
                <a:gd name="T61" fmla="*/ 241 h 480"/>
                <a:gd name="T62" fmla="*/ 4 w 535"/>
                <a:gd name="T63" fmla="*/ 201 h 480"/>
                <a:gd name="T64" fmla="*/ 14 w 535"/>
                <a:gd name="T65" fmla="*/ 165 h 480"/>
                <a:gd name="T66" fmla="*/ 30 w 535"/>
                <a:gd name="T67" fmla="*/ 130 h 480"/>
                <a:gd name="T68" fmla="*/ 53 w 535"/>
                <a:gd name="T69" fmla="*/ 99 h 480"/>
                <a:gd name="T70" fmla="*/ 78 w 535"/>
                <a:gd name="T71" fmla="*/ 71 h 480"/>
                <a:gd name="T72" fmla="*/ 110 w 535"/>
                <a:gd name="T73" fmla="*/ 47 h 480"/>
                <a:gd name="T74" fmla="*/ 144 w 535"/>
                <a:gd name="T75" fmla="*/ 28 h 480"/>
                <a:gd name="T76" fmla="*/ 184 w 535"/>
                <a:gd name="T77" fmla="*/ 13 h 480"/>
                <a:gd name="T78" fmla="*/ 224 w 535"/>
                <a:gd name="T79" fmla="*/ 4 h 480"/>
                <a:gd name="T80" fmla="*/ 268 w 535"/>
                <a:gd name="T81" fmla="*/ 0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35" h="480">
                  <a:moveTo>
                    <a:pt x="268" y="0"/>
                  </a:moveTo>
                  <a:lnTo>
                    <a:pt x="311" y="4"/>
                  </a:lnTo>
                  <a:lnTo>
                    <a:pt x="352" y="13"/>
                  </a:lnTo>
                  <a:lnTo>
                    <a:pt x="390" y="28"/>
                  </a:lnTo>
                  <a:lnTo>
                    <a:pt x="426" y="47"/>
                  </a:lnTo>
                  <a:lnTo>
                    <a:pt x="457" y="71"/>
                  </a:lnTo>
                  <a:lnTo>
                    <a:pt x="483" y="99"/>
                  </a:lnTo>
                  <a:lnTo>
                    <a:pt x="505" y="130"/>
                  </a:lnTo>
                  <a:lnTo>
                    <a:pt x="521" y="165"/>
                  </a:lnTo>
                  <a:lnTo>
                    <a:pt x="531" y="201"/>
                  </a:lnTo>
                  <a:lnTo>
                    <a:pt x="535" y="241"/>
                  </a:lnTo>
                  <a:lnTo>
                    <a:pt x="531" y="280"/>
                  </a:lnTo>
                  <a:lnTo>
                    <a:pt x="521" y="316"/>
                  </a:lnTo>
                  <a:lnTo>
                    <a:pt x="505" y="351"/>
                  </a:lnTo>
                  <a:lnTo>
                    <a:pt x="483" y="382"/>
                  </a:lnTo>
                  <a:lnTo>
                    <a:pt x="457" y="411"/>
                  </a:lnTo>
                  <a:lnTo>
                    <a:pt x="426" y="434"/>
                  </a:lnTo>
                  <a:lnTo>
                    <a:pt x="390" y="454"/>
                  </a:lnTo>
                  <a:lnTo>
                    <a:pt x="352" y="468"/>
                  </a:lnTo>
                  <a:lnTo>
                    <a:pt x="311" y="477"/>
                  </a:lnTo>
                  <a:lnTo>
                    <a:pt x="268" y="480"/>
                  </a:lnTo>
                  <a:lnTo>
                    <a:pt x="224" y="477"/>
                  </a:lnTo>
                  <a:lnTo>
                    <a:pt x="184" y="468"/>
                  </a:lnTo>
                  <a:lnTo>
                    <a:pt x="144" y="454"/>
                  </a:lnTo>
                  <a:lnTo>
                    <a:pt x="110" y="434"/>
                  </a:lnTo>
                  <a:lnTo>
                    <a:pt x="78" y="411"/>
                  </a:lnTo>
                  <a:lnTo>
                    <a:pt x="53" y="382"/>
                  </a:lnTo>
                  <a:lnTo>
                    <a:pt x="30" y="351"/>
                  </a:lnTo>
                  <a:lnTo>
                    <a:pt x="14" y="316"/>
                  </a:lnTo>
                  <a:lnTo>
                    <a:pt x="4" y="280"/>
                  </a:lnTo>
                  <a:lnTo>
                    <a:pt x="0" y="241"/>
                  </a:lnTo>
                  <a:lnTo>
                    <a:pt x="4" y="201"/>
                  </a:lnTo>
                  <a:lnTo>
                    <a:pt x="14" y="165"/>
                  </a:lnTo>
                  <a:lnTo>
                    <a:pt x="30" y="130"/>
                  </a:lnTo>
                  <a:lnTo>
                    <a:pt x="53" y="99"/>
                  </a:lnTo>
                  <a:lnTo>
                    <a:pt x="78" y="71"/>
                  </a:lnTo>
                  <a:lnTo>
                    <a:pt x="110" y="47"/>
                  </a:lnTo>
                  <a:lnTo>
                    <a:pt x="144" y="28"/>
                  </a:lnTo>
                  <a:lnTo>
                    <a:pt x="184" y="13"/>
                  </a:lnTo>
                  <a:lnTo>
                    <a:pt x="224" y="4"/>
                  </a:lnTo>
                  <a:lnTo>
                    <a:pt x="26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21" name="Freeform 116">
              <a:extLst>
                <a:ext uri="{FF2B5EF4-FFF2-40B4-BE49-F238E27FC236}">
                  <a16:creationId xmlns:a16="http://schemas.microsoft.com/office/drawing/2014/main" id="{FF18B60D-676D-9D33-82B9-6C051609902E}"/>
                </a:ext>
              </a:extLst>
            </p:cNvPr>
            <p:cNvSpPr>
              <a:spLocks/>
            </p:cNvSpPr>
            <p:nvPr/>
          </p:nvSpPr>
          <p:spPr bwMode="auto">
            <a:xfrm>
              <a:off x="-1041400" y="2738438"/>
              <a:ext cx="441325" cy="452438"/>
            </a:xfrm>
            <a:custGeom>
              <a:avLst/>
              <a:gdLst>
                <a:gd name="T0" fmla="*/ 1222 w 2224"/>
                <a:gd name="T1" fmla="*/ 181 h 1997"/>
                <a:gd name="T2" fmla="*/ 1148 w 2224"/>
                <a:gd name="T3" fmla="*/ 523 h 1997"/>
                <a:gd name="T4" fmla="*/ 1263 w 2224"/>
                <a:gd name="T5" fmla="*/ 541 h 1997"/>
                <a:gd name="T6" fmla="*/ 1368 w 2224"/>
                <a:gd name="T7" fmla="*/ 580 h 1997"/>
                <a:gd name="T8" fmla="*/ 1463 w 2224"/>
                <a:gd name="T9" fmla="*/ 638 h 1997"/>
                <a:gd name="T10" fmla="*/ 1678 w 2224"/>
                <a:gd name="T11" fmla="*/ 350 h 1997"/>
                <a:gd name="T12" fmla="*/ 1833 w 2224"/>
                <a:gd name="T13" fmla="*/ 491 h 1997"/>
                <a:gd name="T14" fmla="*/ 1514 w 2224"/>
                <a:gd name="T15" fmla="*/ 682 h 1997"/>
                <a:gd name="T16" fmla="*/ 1581 w 2224"/>
                <a:gd name="T17" fmla="*/ 766 h 1997"/>
                <a:gd name="T18" fmla="*/ 1627 w 2224"/>
                <a:gd name="T19" fmla="*/ 862 h 1997"/>
                <a:gd name="T20" fmla="*/ 1650 w 2224"/>
                <a:gd name="T21" fmla="*/ 967 h 1997"/>
                <a:gd name="T22" fmla="*/ 2023 w 2224"/>
                <a:gd name="T23" fmla="*/ 899 h 1997"/>
                <a:gd name="T24" fmla="*/ 2023 w 2224"/>
                <a:gd name="T25" fmla="*/ 1098 h 1997"/>
                <a:gd name="T26" fmla="*/ 1651 w 2224"/>
                <a:gd name="T27" fmla="*/ 1031 h 1997"/>
                <a:gd name="T28" fmla="*/ 1636 w 2224"/>
                <a:gd name="T29" fmla="*/ 1123 h 1997"/>
                <a:gd name="T30" fmla="*/ 1603 w 2224"/>
                <a:gd name="T31" fmla="*/ 1210 h 1997"/>
                <a:gd name="T32" fmla="*/ 1553 w 2224"/>
                <a:gd name="T33" fmla="*/ 1287 h 1997"/>
                <a:gd name="T34" fmla="*/ 1781 w 2224"/>
                <a:gd name="T35" fmla="*/ 1554 h 1997"/>
                <a:gd name="T36" fmla="*/ 1897 w 2224"/>
                <a:gd name="T37" fmla="*/ 1705 h 1997"/>
                <a:gd name="T38" fmla="*/ 1730 w 2224"/>
                <a:gd name="T39" fmla="*/ 1599 h 1997"/>
                <a:gd name="T40" fmla="*/ 1433 w 2224"/>
                <a:gd name="T41" fmla="*/ 1397 h 1997"/>
                <a:gd name="T42" fmla="*/ 1347 w 2224"/>
                <a:gd name="T43" fmla="*/ 1444 h 1997"/>
                <a:gd name="T44" fmla="*/ 1251 w 2224"/>
                <a:gd name="T45" fmla="*/ 1476 h 1997"/>
                <a:gd name="T46" fmla="*/ 1148 w 2224"/>
                <a:gd name="T47" fmla="*/ 1491 h 1997"/>
                <a:gd name="T48" fmla="*/ 1222 w 2224"/>
                <a:gd name="T49" fmla="*/ 1816 h 1997"/>
                <a:gd name="T50" fmla="*/ 1001 w 2224"/>
                <a:gd name="T51" fmla="*/ 1816 h 1997"/>
                <a:gd name="T52" fmla="*/ 1076 w 2224"/>
                <a:gd name="T53" fmla="*/ 1491 h 1997"/>
                <a:gd name="T54" fmla="*/ 972 w 2224"/>
                <a:gd name="T55" fmla="*/ 1476 h 1997"/>
                <a:gd name="T56" fmla="*/ 876 w 2224"/>
                <a:gd name="T57" fmla="*/ 1444 h 1997"/>
                <a:gd name="T58" fmla="*/ 788 w 2224"/>
                <a:gd name="T59" fmla="*/ 1397 h 1997"/>
                <a:gd name="T60" fmla="*/ 492 w 2224"/>
                <a:gd name="T61" fmla="*/ 1599 h 1997"/>
                <a:gd name="T62" fmla="*/ 324 w 2224"/>
                <a:gd name="T63" fmla="*/ 1705 h 1997"/>
                <a:gd name="T64" fmla="*/ 442 w 2224"/>
                <a:gd name="T65" fmla="*/ 1554 h 1997"/>
                <a:gd name="T66" fmla="*/ 665 w 2224"/>
                <a:gd name="T67" fmla="*/ 1280 h 1997"/>
                <a:gd name="T68" fmla="*/ 609 w 2224"/>
                <a:gd name="T69" fmla="*/ 1189 h 1997"/>
                <a:gd name="T70" fmla="*/ 578 w 2224"/>
                <a:gd name="T71" fmla="*/ 1086 h 1997"/>
                <a:gd name="T72" fmla="*/ 201 w 2224"/>
                <a:gd name="T73" fmla="*/ 1031 h 1997"/>
                <a:gd name="T74" fmla="*/ 0 w 2224"/>
                <a:gd name="T75" fmla="*/ 999 h 1997"/>
                <a:gd name="T76" fmla="*/ 201 w 2224"/>
                <a:gd name="T77" fmla="*/ 967 h 1997"/>
                <a:gd name="T78" fmla="*/ 581 w 2224"/>
                <a:gd name="T79" fmla="*/ 912 h 1997"/>
                <a:gd name="T80" fmla="*/ 616 w 2224"/>
                <a:gd name="T81" fmla="*/ 812 h 1997"/>
                <a:gd name="T82" fmla="*/ 673 w 2224"/>
                <a:gd name="T83" fmla="*/ 722 h 1997"/>
                <a:gd name="T84" fmla="*/ 442 w 2224"/>
                <a:gd name="T85" fmla="*/ 443 h 1997"/>
                <a:gd name="T86" fmla="*/ 324 w 2224"/>
                <a:gd name="T87" fmla="*/ 293 h 1997"/>
                <a:gd name="T88" fmla="*/ 492 w 2224"/>
                <a:gd name="T89" fmla="*/ 397 h 1997"/>
                <a:gd name="T90" fmla="*/ 805 w 2224"/>
                <a:gd name="T91" fmla="*/ 607 h 1997"/>
                <a:gd name="T92" fmla="*/ 905 w 2224"/>
                <a:gd name="T93" fmla="*/ 558 h 1997"/>
                <a:gd name="T94" fmla="*/ 1017 w 2224"/>
                <a:gd name="T95" fmla="*/ 529 h 1997"/>
                <a:gd name="T96" fmla="*/ 1076 w 2224"/>
                <a:gd name="T97" fmla="*/ 181 h 1997"/>
                <a:gd name="T98" fmla="*/ 1111 w 2224"/>
                <a:gd name="T99" fmla="*/ 0 h 19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224" h="1997">
                  <a:moveTo>
                    <a:pt x="1111" y="0"/>
                  </a:moveTo>
                  <a:lnTo>
                    <a:pt x="1222" y="181"/>
                  </a:lnTo>
                  <a:lnTo>
                    <a:pt x="1148" y="181"/>
                  </a:lnTo>
                  <a:lnTo>
                    <a:pt x="1148" y="523"/>
                  </a:lnTo>
                  <a:lnTo>
                    <a:pt x="1206" y="529"/>
                  </a:lnTo>
                  <a:lnTo>
                    <a:pt x="1263" y="541"/>
                  </a:lnTo>
                  <a:lnTo>
                    <a:pt x="1317" y="558"/>
                  </a:lnTo>
                  <a:lnTo>
                    <a:pt x="1368" y="580"/>
                  </a:lnTo>
                  <a:lnTo>
                    <a:pt x="1418" y="607"/>
                  </a:lnTo>
                  <a:lnTo>
                    <a:pt x="1463" y="638"/>
                  </a:lnTo>
                  <a:lnTo>
                    <a:pt x="1730" y="397"/>
                  </a:lnTo>
                  <a:lnTo>
                    <a:pt x="1678" y="350"/>
                  </a:lnTo>
                  <a:lnTo>
                    <a:pt x="1897" y="293"/>
                  </a:lnTo>
                  <a:lnTo>
                    <a:pt x="1833" y="491"/>
                  </a:lnTo>
                  <a:lnTo>
                    <a:pt x="1781" y="443"/>
                  </a:lnTo>
                  <a:lnTo>
                    <a:pt x="1514" y="682"/>
                  </a:lnTo>
                  <a:lnTo>
                    <a:pt x="1550" y="722"/>
                  </a:lnTo>
                  <a:lnTo>
                    <a:pt x="1581" y="766"/>
                  </a:lnTo>
                  <a:lnTo>
                    <a:pt x="1607" y="813"/>
                  </a:lnTo>
                  <a:lnTo>
                    <a:pt x="1627" y="862"/>
                  </a:lnTo>
                  <a:lnTo>
                    <a:pt x="1642" y="913"/>
                  </a:lnTo>
                  <a:lnTo>
                    <a:pt x="1650" y="967"/>
                  </a:lnTo>
                  <a:lnTo>
                    <a:pt x="2023" y="967"/>
                  </a:lnTo>
                  <a:lnTo>
                    <a:pt x="2023" y="899"/>
                  </a:lnTo>
                  <a:lnTo>
                    <a:pt x="2224" y="999"/>
                  </a:lnTo>
                  <a:lnTo>
                    <a:pt x="2023" y="1098"/>
                  </a:lnTo>
                  <a:lnTo>
                    <a:pt x="2023" y="1031"/>
                  </a:lnTo>
                  <a:lnTo>
                    <a:pt x="1651" y="1031"/>
                  </a:lnTo>
                  <a:lnTo>
                    <a:pt x="1646" y="1078"/>
                  </a:lnTo>
                  <a:lnTo>
                    <a:pt x="1636" y="1123"/>
                  </a:lnTo>
                  <a:lnTo>
                    <a:pt x="1622" y="1168"/>
                  </a:lnTo>
                  <a:lnTo>
                    <a:pt x="1603" y="1210"/>
                  </a:lnTo>
                  <a:lnTo>
                    <a:pt x="1580" y="1249"/>
                  </a:lnTo>
                  <a:lnTo>
                    <a:pt x="1553" y="1287"/>
                  </a:lnTo>
                  <a:lnTo>
                    <a:pt x="1522" y="1322"/>
                  </a:lnTo>
                  <a:lnTo>
                    <a:pt x="1781" y="1554"/>
                  </a:lnTo>
                  <a:lnTo>
                    <a:pt x="1833" y="1506"/>
                  </a:lnTo>
                  <a:lnTo>
                    <a:pt x="1897" y="1705"/>
                  </a:lnTo>
                  <a:lnTo>
                    <a:pt x="1678" y="1646"/>
                  </a:lnTo>
                  <a:lnTo>
                    <a:pt x="1730" y="1599"/>
                  </a:lnTo>
                  <a:lnTo>
                    <a:pt x="1473" y="1369"/>
                  </a:lnTo>
                  <a:lnTo>
                    <a:pt x="1433" y="1397"/>
                  </a:lnTo>
                  <a:lnTo>
                    <a:pt x="1391" y="1422"/>
                  </a:lnTo>
                  <a:lnTo>
                    <a:pt x="1347" y="1444"/>
                  </a:lnTo>
                  <a:lnTo>
                    <a:pt x="1300" y="1462"/>
                  </a:lnTo>
                  <a:lnTo>
                    <a:pt x="1251" y="1476"/>
                  </a:lnTo>
                  <a:lnTo>
                    <a:pt x="1200" y="1485"/>
                  </a:lnTo>
                  <a:lnTo>
                    <a:pt x="1148" y="1491"/>
                  </a:lnTo>
                  <a:lnTo>
                    <a:pt x="1148" y="1816"/>
                  </a:lnTo>
                  <a:lnTo>
                    <a:pt x="1222" y="1816"/>
                  </a:lnTo>
                  <a:lnTo>
                    <a:pt x="1111" y="1997"/>
                  </a:lnTo>
                  <a:lnTo>
                    <a:pt x="1001" y="1816"/>
                  </a:lnTo>
                  <a:lnTo>
                    <a:pt x="1076" y="1816"/>
                  </a:lnTo>
                  <a:lnTo>
                    <a:pt x="1076" y="1491"/>
                  </a:lnTo>
                  <a:lnTo>
                    <a:pt x="1022" y="1485"/>
                  </a:lnTo>
                  <a:lnTo>
                    <a:pt x="972" y="1476"/>
                  </a:lnTo>
                  <a:lnTo>
                    <a:pt x="923" y="1462"/>
                  </a:lnTo>
                  <a:lnTo>
                    <a:pt x="876" y="1444"/>
                  </a:lnTo>
                  <a:lnTo>
                    <a:pt x="831" y="1422"/>
                  </a:lnTo>
                  <a:lnTo>
                    <a:pt x="788" y="1397"/>
                  </a:lnTo>
                  <a:lnTo>
                    <a:pt x="749" y="1369"/>
                  </a:lnTo>
                  <a:lnTo>
                    <a:pt x="492" y="1599"/>
                  </a:lnTo>
                  <a:lnTo>
                    <a:pt x="546" y="1647"/>
                  </a:lnTo>
                  <a:lnTo>
                    <a:pt x="324" y="1705"/>
                  </a:lnTo>
                  <a:lnTo>
                    <a:pt x="389" y="1506"/>
                  </a:lnTo>
                  <a:lnTo>
                    <a:pt x="442" y="1554"/>
                  </a:lnTo>
                  <a:lnTo>
                    <a:pt x="700" y="1321"/>
                  </a:lnTo>
                  <a:lnTo>
                    <a:pt x="665" y="1280"/>
                  </a:lnTo>
                  <a:lnTo>
                    <a:pt x="635" y="1236"/>
                  </a:lnTo>
                  <a:lnTo>
                    <a:pt x="609" y="1189"/>
                  </a:lnTo>
                  <a:lnTo>
                    <a:pt x="590" y="1138"/>
                  </a:lnTo>
                  <a:lnTo>
                    <a:pt x="578" y="1086"/>
                  </a:lnTo>
                  <a:lnTo>
                    <a:pt x="571" y="1031"/>
                  </a:lnTo>
                  <a:lnTo>
                    <a:pt x="201" y="1031"/>
                  </a:lnTo>
                  <a:lnTo>
                    <a:pt x="201" y="1098"/>
                  </a:lnTo>
                  <a:lnTo>
                    <a:pt x="0" y="999"/>
                  </a:lnTo>
                  <a:lnTo>
                    <a:pt x="201" y="899"/>
                  </a:lnTo>
                  <a:lnTo>
                    <a:pt x="201" y="967"/>
                  </a:lnTo>
                  <a:lnTo>
                    <a:pt x="572" y="967"/>
                  </a:lnTo>
                  <a:lnTo>
                    <a:pt x="581" y="912"/>
                  </a:lnTo>
                  <a:lnTo>
                    <a:pt x="596" y="861"/>
                  </a:lnTo>
                  <a:lnTo>
                    <a:pt x="616" y="812"/>
                  </a:lnTo>
                  <a:lnTo>
                    <a:pt x="641" y="765"/>
                  </a:lnTo>
                  <a:lnTo>
                    <a:pt x="673" y="722"/>
                  </a:lnTo>
                  <a:lnTo>
                    <a:pt x="709" y="682"/>
                  </a:lnTo>
                  <a:lnTo>
                    <a:pt x="442" y="443"/>
                  </a:lnTo>
                  <a:lnTo>
                    <a:pt x="389" y="491"/>
                  </a:lnTo>
                  <a:lnTo>
                    <a:pt x="324" y="293"/>
                  </a:lnTo>
                  <a:lnTo>
                    <a:pt x="546" y="350"/>
                  </a:lnTo>
                  <a:lnTo>
                    <a:pt x="492" y="397"/>
                  </a:lnTo>
                  <a:lnTo>
                    <a:pt x="760" y="638"/>
                  </a:lnTo>
                  <a:lnTo>
                    <a:pt x="805" y="607"/>
                  </a:lnTo>
                  <a:lnTo>
                    <a:pt x="853" y="580"/>
                  </a:lnTo>
                  <a:lnTo>
                    <a:pt x="905" y="558"/>
                  </a:lnTo>
                  <a:lnTo>
                    <a:pt x="960" y="541"/>
                  </a:lnTo>
                  <a:lnTo>
                    <a:pt x="1017" y="529"/>
                  </a:lnTo>
                  <a:lnTo>
                    <a:pt x="1076" y="523"/>
                  </a:lnTo>
                  <a:lnTo>
                    <a:pt x="1076" y="181"/>
                  </a:lnTo>
                  <a:lnTo>
                    <a:pt x="1001" y="181"/>
                  </a:lnTo>
                  <a:lnTo>
                    <a:pt x="11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22" name="Freeform 117">
              <a:extLst>
                <a:ext uri="{FF2B5EF4-FFF2-40B4-BE49-F238E27FC236}">
                  <a16:creationId xmlns:a16="http://schemas.microsoft.com/office/drawing/2014/main" id="{E8A4095F-0F75-D3A8-0620-27753BF9D7CD}"/>
                </a:ext>
              </a:extLst>
            </p:cNvPr>
            <p:cNvSpPr>
              <a:spLocks/>
            </p:cNvSpPr>
            <p:nvPr/>
          </p:nvSpPr>
          <p:spPr bwMode="auto">
            <a:xfrm>
              <a:off x="-668338" y="2700338"/>
              <a:ext cx="104775" cy="109538"/>
            </a:xfrm>
            <a:custGeom>
              <a:avLst/>
              <a:gdLst>
                <a:gd name="T0" fmla="*/ 267 w 534"/>
                <a:gd name="T1" fmla="*/ 0 h 479"/>
                <a:gd name="T2" fmla="*/ 310 w 534"/>
                <a:gd name="T3" fmla="*/ 3 h 479"/>
                <a:gd name="T4" fmla="*/ 351 w 534"/>
                <a:gd name="T5" fmla="*/ 12 h 479"/>
                <a:gd name="T6" fmla="*/ 390 w 534"/>
                <a:gd name="T7" fmla="*/ 27 h 479"/>
                <a:gd name="T8" fmla="*/ 424 w 534"/>
                <a:gd name="T9" fmla="*/ 47 h 479"/>
                <a:gd name="T10" fmla="*/ 456 w 534"/>
                <a:gd name="T11" fmla="*/ 71 h 479"/>
                <a:gd name="T12" fmla="*/ 483 w 534"/>
                <a:gd name="T13" fmla="*/ 98 h 479"/>
                <a:gd name="T14" fmla="*/ 504 w 534"/>
                <a:gd name="T15" fmla="*/ 129 h 479"/>
                <a:gd name="T16" fmla="*/ 521 w 534"/>
                <a:gd name="T17" fmla="*/ 164 h 479"/>
                <a:gd name="T18" fmla="*/ 531 w 534"/>
                <a:gd name="T19" fmla="*/ 200 h 479"/>
                <a:gd name="T20" fmla="*/ 534 w 534"/>
                <a:gd name="T21" fmla="*/ 240 h 479"/>
                <a:gd name="T22" fmla="*/ 531 w 534"/>
                <a:gd name="T23" fmla="*/ 278 h 479"/>
                <a:gd name="T24" fmla="*/ 521 w 534"/>
                <a:gd name="T25" fmla="*/ 315 h 479"/>
                <a:gd name="T26" fmla="*/ 504 w 534"/>
                <a:gd name="T27" fmla="*/ 349 h 479"/>
                <a:gd name="T28" fmla="*/ 483 w 534"/>
                <a:gd name="T29" fmla="*/ 380 h 479"/>
                <a:gd name="T30" fmla="*/ 456 w 534"/>
                <a:gd name="T31" fmla="*/ 409 h 479"/>
                <a:gd name="T32" fmla="*/ 424 w 534"/>
                <a:gd name="T33" fmla="*/ 433 h 479"/>
                <a:gd name="T34" fmla="*/ 390 w 534"/>
                <a:gd name="T35" fmla="*/ 453 h 479"/>
                <a:gd name="T36" fmla="*/ 351 w 534"/>
                <a:gd name="T37" fmla="*/ 467 h 479"/>
                <a:gd name="T38" fmla="*/ 310 w 534"/>
                <a:gd name="T39" fmla="*/ 476 h 479"/>
                <a:gd name="T40" fmla="*/ 267 w 534"/>
                <a:gd name="T41" fmla="*/ 479 h 479"/>
                <a:gd name="T42" fmla="*/ 224 w 534"/>
                <a:gd name="T43" fmla="*/ 476 h 479"/>
                <a:gd name="T44" fmla="*/ 182 w 534"/>
                <a:gd name="T45" fmla="*/ 467 h 479"/>
                <a:gd name="T46" fmla="*/ 144 w 534"/>
                <a:gd name="T47" fmla="*/ 453 h 479"/>
                <a:gd name="T48" fmla="*/ 110 w 534"/>
                <a:gd name="T49" fmla="*/ 433 h 479"/>
                <a:gd name="T50" fmla="*/ 78 w 534"/>
                <a:gd name="T51" fmla="*/ 409 h 479"/>
                <a:gd name="T52" fmla="*/ 51 w 534"/>
                <a:gd name="T53" fmla="*/ 380 h 479"/>
                <a:gd name="T54" fmla="*/ 30 w 534"/>
                <a:gd name="T55" fmla="*/ 349 h 479"/>
                <a:gd name="T56" fmla="*/ 13 w 534"/>
                <a:gd name="T57" fmla="*/ 315 h 479"/>
                <a:gd name="T58" fmla="*/ 3 w 534"/>
                <a:gd name="T59" fmla="*/ 278 h 479"/>
                <a:gd name="T60" fmla="*/ 0 w 534"/>
                <a:gd name="T61" fmla="*/ 240 h 479"/>
                <a:gd name="T62" fmla="*/ 3 w 534"/>
                <a:gd name="T63" fmla="*/ 200 h 479"/>
                <a:gd name="T64" fmla="*/ 13 w 534"/>
                <a:gd name="T65" fmla="*/ 164 h 479"/>
                <a:gd name="T66" fmla="*/ 30 w 534"/>
                <a:gd name="T67" fmla="*/ 129 h 479"/>
                <a:gd name="T68" fmla="*/ 51 w 534"/>
                <a:gd name="T69" fmla="*/ 98 h 479"/>
                <a:gd name="T70" fmla="*/ 78 w 534"/>
                <a:gd name="T71" fmla="*/ 71 h 479"/>
                <a:gd name="T72" fmla="*/ 110 w 534"/>
                <a:gd name="T73" fmla="*/ 47 h 479"/>
                <a:gd name="T74" fmla="*/ 144 w 534"/>
                <a:gd name="T75" fmla="*/ 27 h 479"/>
                <a:gd name="T76" fmla="*/ 182 w 534"/>
                <a:gd name="T77" fmla="*/ 12 h 479"/>
                <a:gd name="T78" fmla="*/ 224 w 534"/>
                <a:gd name="T79" fmla="*/ 3 h 479"/>
                <a:gd name="T80" fmla="*/ 267 w 534"/>
                <a:gd name="T81" fmla="*/ 0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34" h="479">
                  <a:moveTo>
                    <a:pt x="267" y="0"/>
                  </a:moveTo>
                  <a:lnTo>
                    <a:pt x="310" y="3"/>
                  </a:lnTo>
                  <a:lnTo>
                    <a:pt x="351" y="12"/>
                  </a:lnTo>
                  <a:lnTo>
                    <a:pt x="390" y="27"/>
                  </a:lnTo>
                  <a:lnTo>
                    <a:pt x="424" y="47"/>
                  </a:lnTo>
                  <a:lnTo>
                    <a:pt x="456" y="71"/>
                  </a:lnTo>
                  <a:lnTo>
                    <a:pt x="483" y="98"/>
                  </a:lnTo>
                  <a:lnTo>
                    <a:pt x="504" y="129"/>
                  </a:lnTo>
                  <a:lnTo>
                    <a:pt x="521" y="164"/>
                  </a:lnTo>
                  <a:lnTo>
                    <a:pt x="531" y="200"/>
                  </a:lnTo>
                  <a:lnTo>
                    <a:pt x="534" y="240"/>
                  </a:lnTo>
                  <a:lnTo>
                    <a:pt x="531" y="278"/>
                  </a:lnTo>
                  <a:lnTo>
                    <a:pt x="521" y="315"/>
                  </a:lnTo>
                  <a:lnTo>
                    <a:pt x="504" y="349"/>
                  </a:lnTo>
                  <a:lnTo>
                    <a:pt x="483" y="380"/>
                  </a:lnTo>
                  <a:lnTo>
                    <a:pt x="456" y="409"/>
                  </a:lnTo>
                  <a:lnTo>
                    <a:pt x="424" y="433"/>
                  </a:lnTo>
                  <a:lnTo>
                    <a:pt x="390" y="453"/>
                  </a:lnTo>
                  <a:lnTo>
                    <a:pt x="351" y="467"/>
                  </a:lnTo>
                  <a:lnTo>
                    <a:pt x="310" y="476"/>
                  </a:lnTo>
                  <a:lnTo>
                    <a:pt x="267" y="479"/>
                  </a:lnTo>
                  <a:lnTo>
                    <a:pt x="224" y="476"/>
                  </a:lnTo>
                  <a:lnTo>
                    <a:pt x="182" y="467"/>
                  </a:lnTo>
                  <a:lnTo>
                    <a:pt x="144" y="453"/>
                  </a:lnTo>
                  <a:lnTo>
                    <a:pt x="110" y="433"/>
                  </a:lnTo>
                  <a:lnTo>
                    <a:pt x="78" y="409"/>
                  </a:lnTo>
                  <a:lnTo>
                    <a:pt x="51" y="380"/>
                  </a:lnTo>
                  <a:lnTo>
                    <a:pt x="30" y="349"/>
                  </a:lnTo>
                  <a:lnTo>
                    <a:pt x="13" y="315"/>
                  </a:lnTo>
                  <a:lnTo>
                    <a:pt x="3" y="278"/>
                  </a:lnTo>
                  <a:lnTo>
                    <a:pt x="0" y="240"/>
                  </a:lnTo>
                  <a:lnTo>
                    <a:pt x="3" y="200"/>
                  </a:lnTo>
                  <a:lnTo>
                    <a:pt x="13" y="164"/>
                  </a:lnTo>
                  <a:lnTo>
                    <a:pt x="30" y="129"/>
                  </a:lnTo>
                  <a:lnTo>
                    <a:pt x="51" y="98"/>
                  </a:lnTo>
                  <a:lnTo>
                    <a:pt x="78" y="71"/>
                  </a:lnTo>
                  <a:lnTo>
                    <a:pt x="110" y="47"/>
                  </a:lnTo>
                  <a:lnTo>
                    <a:pt x="144" y="27"/>
                  </a:lnTo>
                  <a:lnTo>
                    <a:pt x="182" y="12"/>
                  </a:lnTo>
                  <a:lnTo>
                    <a:pt x="224" y="3"/>
                  </a:lnTo>
                  <a:lnTo>
                    <a:pt x="26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23" name="Freeform 118">
              <a:extLst>
                <a:ext uri="{FF2B5EF4-FFF2-40B4-BE49-F238E27FC236}">
                  <a16:creationId xmlns:a16="http://schemas.microsoft.com/office/drawing/2014/main" id="{B6BF7233-6D79-A2E3-0AB1-8DC09590C622}"/>
                </a:ext>
              </a:extLst>
            </p:cNvPr>
            <p:cNvSpPr>
              <a:spLocks/>
            </p:cNvSpPr>
            <p:nvPr/>
          </p:nvSpPr>
          <p:spPr bwMode="auto">
            <a:xfrm>
              <a:off x="-1077913" y="3119438"/>
              <a:ext cx="106362" cy="109538"/>
            </a:xfrm>
            <a:custGeom>
              <a:avLst/>
              <a:gdLst>
                <a:gd name="T0" fmla="*/ 266 w 534"/>
                <a:gd name="T1" fmla="*/ 0 h 481"/>
                <a:gd name="T2" fmla="*/ 310 w 534"/>
                <a:gd name="T3" fmla="*/ 4 h 481"/>
                <a:gd name="T4" fmla="*/ 351 w 534"/>
                <a:gd name="T5" fmla="*/ 13 h 481"/>
                <a:gd name="T6" fmla="*/ 390 w 534"/>
                <a:gd name="T7" fmla="*/ 28 h 481"/>
                <a:gd name="T8" fmla="*/ 424 w 534"/>
                <a:gd name="T9" fmla="*/ 48 h 481"/>
                <a:gd name="T10" fmla="*/ 456 w 534"/>
                <a:gd name="T11" fmla="*/ 71 h 481"/>
                <a:gd name="T12" fmla="*/ 483 w 534"/>
                <a:gd name="T13" fmla="*/ 99 h 481"/>
                <a:gd name="T14" fmla="*/ 504 w 534"/>
                <a:gd name="T15" fmla="*/ 130 h 481"/>
                <a:gd name="T16" fmla="*/ 521 w 534"/>
                <a:gd name="T17" fmla="*/ 165 h 481"/>
                <a:gd name="T18" fmla="*/ 531 w 534"/>
                <a:gd name="T19" fmla="*/ 202 h 481"/>
                <a:gd name="T20" fmla="*/ 534 w 534"/>
                <a:gd name="T21" fmla="*/ 241 h 481"/>
                <a:gd name="T22" fmla="*/ 531 w 534"/>
                <a:gd name="T23" fmla="*/ 280 h 481"/>
                <a:gd name="T24" fmla="*/ 521 w 534"/>
                <a:gd name="T25" fmla="*/ 316 h 481"/>
                <a:gd name="T26" fmla="*/ 504 w 534"/>
                <a:gd name="T27" fmla="*/ 350 h 481"/>
                <a:gd name="T28" fmla="*/ 483 w 534"/>
                <a:gd name="T29" fmla="*/ 382 h 481"/>
                <a:gd name="T30" fmla="*/ 456 w 534"/>
                <a:gd name="T31" fmla="*/ 411 h 481"/>
                <a:gd name="T32" fmla="*/ 424 w 534"/>
                <a:gd name="T33" fmla="*/ 434 h 481"/>
                <a:gd name="T34" fmla="*/ 390 w 534"/>
                <a:gd name="T35" fmla="*/ 454 h 481"/>
                <a:gd name="T36" fmla="*/ 351 w 534"/>
                <a:gd name="T37" fmla="*/ 468 h 481"/>
                <a:gd name="T38" fmla="*/ 310 w 534"/>
                <a:gd name="T39" fmla="*/ 477 h 481"/>
                <a:gd name="T40" fmla="*/ 266 w 534"/>
                <a:gd name="T41" fmla="*/ 481 h 481"/>
                <a:gd name="T42" fmla="*/ 224 w 534"/>
                <a:gd name="T43" fmla="*/ 477 h 481"/>
                <a:gd name="T44" fmla="*/ 182 w 534"/>
                <a:gd name="T45" fmla="*/ 468 h 481"/>
                <a:gd name="T46" fmla="*/ 144 w 534"/>
                <a:gd name="T47" fmla="*/ 454 h 481"/>
                <a:gd name="T48" fmla="*/ 109 w 534"/>
                <a:gd name="T49" fmla="*/ 434 h 481"/>
                <a:gd name="T50" fmla="*/ 78 w 534"/>
                <a:gd name="T51" fmla="*/ 411 h 481"/>
                <a:gd name="T52" fmla="*/ 51 w 534"/>
                <a:gd name="T53" fmla="*/ 382 h 481"/>
                <a:gd name="T54" fmla="*/ 30 w 534"/>
                <a:gd name="T55" fmla="*/ 350 h 481"/>
                <a:gd name="T56" fmla="*/ 14 w 534"/>
                <a:gd name="T57" fmla="*/ 316 h 481"/>
                <a:gd name="T58" fmla="*/ 4 w 534"/>
                <a:gd name="T59" fmla="*/ 280 h 481"/>
                <a:gd name="T60" fmla="*/ 0 w 534"/>
                <a:gd name="T61" fmla="*/ 241 h 481"/>
                <a:gd name="T62" fmla="*/ 4 w 534"/>
                <a:gd name="T63" fmla="*/ 202 h 481"/>
                <a:gd name="T64" fmla="*/ 14 w 534"/>
                <a:gd name="T65" fmla="*/ 165 h 481"/>
                <a:gd name="T66" fmla="*/ 30 w 534"/>
                <a:gd name="T67" fmla="*/ 130 h 481"/>
                <a:gd name="T68" fmla="*/ 51 w 534"/>
                <a:gd name="T69" fmla="*/ 99 h 481"/>
                <a:gd name="T70" fmla="*/ 78 w 534"/>
                <a:gd name="T71" fmla="*/ 71 h 481"/>
                <a:gd name="T72" fmla="*/ 109 w 534"/>
                <a:gd name="T73" fmla="*/ 48 h 481"/>
                <a:gd name="T74" fmla="*/ 144 w 534"/>
                <a:gd name="T75" fmla="*/ 28 h 481"/>
                <a:gd name="T76" fmla="*/ 182 w 534"/>
                <a:gd name="T77" fmla="*/ 13 h 481"/>
                <a:gd name="T78" fmla="*/ 224 w 534"/>
                <a:gd name="T79" fmla="*/ 4 h 481"/>
                <a:gd name="T80" fmla="*/ 266 w 534"/>
                <a:gd name="T81" fmla="*/ 0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34" h="481">
                  <a:moveTo>
                    <a:pt x="266" y="0"/>
                  </a:moveTo>
                  <a:lnTo>
                    <a:pt x="310" y="4"/>
                  </a:lnTo>
                  <a:lnTo>
                    <a:pt x="351" y="13"/>
                  </a:lnTo>
                  <a:lnTo>
                    <a:pt x="390" y="28"/>
                  </a:lnTo>
                  <a:lnTo>
                    <a:pt x="424" y="48"/>
                  </a:lnTo>
                  <a:lnTo>
                    <a:pt x="456" y="71"/>
                  </a:lnTo>
                  <a:lnTo>
                    <a:pt x="483" y="99"/>
                  </a:lnTo>
                  <a:lnTo>
                    <a:pt x="504" y="130"/>
                  </a:lnTo>
                  <a:lnTo>
                    <a:pt x="521" y="165"/>
                  </a:lnTo>
                  <a:lnTo>
                    <a:pt x="531" y="202"/>
                  </a:lnTo>
                  <a:lnTo>
                    <a:pt x="534" y="241"/>
                  </a:lnTo>
                  <a:lnTo>
                    <a:pt x="531" y="280"/>
                  </a:lnTo>
                  <a:lnTo>
                    <a:pt x="521" y="316"/>
                  </a:lnTo>
                  <a:lnTo>
                    <a:pt x="504" y="350"/>
                  </a:lnTo>
                  <a:lnTo>
                    <a:pt x="483" y="382"/>
                  </a:lnTo>
                  <a:lnTo>
                    <a:pt x="456" y="411"/>
                  </a:lnTo>
                  <a:lnTo>
                    <a:pt x="424" y="434"/>
                  </a:lnTo>
                  <a:lnTo>
                    <a:pt x="390" y="454"/>
                  </a:lnTo>
                  <a:lnTo>
                    <a:pt x="351" y="468"/>
                  </a:lnTo>
                  <a:lnTo>
                    <a:pt x="310" y="477"/>
                  </a:lnTo>
                  <a:lnTo>
                    <a:pt x="266" y="481"/>
                  </a:lnTo>
                  <a:lnTo>
                    <a:pt x="224" y="477"/>
                  </a:lnTo>
                  <a:lnTo>
                    <a:pt x="182" y="468"/>
                  </a:lnTo>
                  <a:lnTo>
                    <a:pt x="144" y="454"/>
                  </a:lnTo>
                  <a:lnTo>
                    <a:pt x="109" y="434"/>
                  </a:lnTo>
                  <a:lnTo>
                    <a:pt x="78" y="411"/>
                  </a:lnTo>
                  <a:lnTo>
                    <a:pt x="51" y="382"/>
                  </a:lnTo>
                  <a:lnTo>
                    <a:pt x="30" y="350"/>
                  </a:lnTo>
                  <a:lnTo>
                    <a:pt x="14" y="316"/>
                  </a:lnTo>
                  <a:lnTo>
                    <a:pt x="4" y="280"/>
                  </a:lnTo>
                  <a:lnTo>
                    <a:pt x="0" y="241"/>
                  </a:lnTo>
                  <a:lnTo>
                    <a:pt x="4" y="202"/>
                  </a:lnTo>
                  <a:lnTo>
                    <a:pt x="14" y="165"/>
                  </a:lnTo>
                  <a:lnTo>
                    <a:pt x="30" y="130"/>
                  </a:lnTo>
                  <a:lnTo>
                    <a:pt x="51" y="99"/>
                  </a:lnTo>
                  <a:lnTo>
                    <a:pt x="78" y="71"/>
                  </a:lnTo>
                  <a:lnTo>
                    <a:pt x="109" y="48"/>
                  </a:lnTo>
                  <a:lnTo>
                    <a:pt x="144" y="28"/>
                  </a:lnTo>
                  <a:lnTo>
                    <a:pt x="182" y="13"/>
                  </a:lnTo>
                  <a:lnTo>
                    <a:pt x="224" y="4"/>
                  </a:lnTo>
                  <a:lnTo>
                    <a:pt x="26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24" name="Freeform 119">
              <a:extLst>
                <a:ext uri="{FF2B5EF4-FFF2-40B4-BE49-F238E27FC236}">
                  <a16:creationId xmlns:a16="http://schemas.microsoft.com/office/drawing/2014/main" id="{E33A8667-240C-7A00-742B-F791D0E11854}"/>
                </a:ext>
              </a:extLst>
            </p:cNvPr>
            <p:cNvSpPr>
              <a:spLocks/>
            </p:cNvSpPr>
            <p:nvPr/>
          </p:nvSpPr>
          <p:spPr bwMode="auto">
            <a:xfrm>
              <a:off x="-668338" y="3119438"/>
              <a:ext cx="104775" cy="109538"/>
            </a:xfrm>
            <a:custGeom>
              <a:avLst/>
              <a:gdLst>
                <a:gd name="T0" fmla="*/ 267 w 534"/>
                <a:gd name="T1" fmla="*/ 0 h 481"/>
                <a:gd name="T2" fmla="*/ 310 w 534"/>
                <a:gd name="T3" fmla="*/ 4 h 481"/>
                <a:gd name="T4" fmla="*/ 351 w 534"/>
                <a:gd name="T5" fmla="*/ 13 h 481"/>
                <a:gd name="T6" fmla="*/ 390 w 534"/>
                <a:gd name="T7" fmla="*/ 28 h 481"/>
                <a:gd name="T8" fmla="*/ 424 w 534"/>
                <a:gd name="T9" fmla="*/ 48 h 481"/>
                <a:gd name="T10" fmla="*/ 456 w 534"/>
                <a:gd name="T11" fmla="*/ 71 h 481"/>
                <a:gd name="T12" fmla="*/ 483 w 534"/>
                <a:gd name="T13" fmla="*/ 99 h 481"/>
                <a:gd name="T14" fmla="*/ 504 w 534"/>
                <a:gd name="T15" fmla="*/ 130 h 481"/>
                <a:gd name="T16" fmla="*/ 521 w 534"/>
                <a:gd name="T17" fmla="*/ 165 h 481"/>
                <a:gd name="T18" fmla="*/ 531 w 534"/>
                <a:gd name="T19" fmla="*/ 202 h 481"/>
                <a:gd name="T20" fmla="*/ 534 w 534"/>
                <a:gd name="T21" fmla="*/ 241 h 481"/>
                <a:gd name="T22" fmla="*/ 531 w 534"/>
                <a:gd name="T23" fmla="*/ 280 h 481"/>
                <a:gd name="T24" fmla="*/ 521 w 534"/>
                <a:gd name="T25" fmla="*/ 316 h 481"/>
                <a:gd name="T26" fmla="*/ 504 w 534"/>
                <a:gd name="T27" fmla="*/ 350 h 481"/>
                <a:gd name="T28" fmla="*/ 483 w 534"/>
                <a:gd name="T29" fmla="*/ 382 h 481"/>
                <a:gd name="T30" fmla="*/ 456 w 534"/>
                <a:gd name="T31" fmla="*/ 411 h 481"/>
                <a:gd name="T32" fmla="*/ 424 w 534"/>
                <a:gd name="T33" fmla="*/ 434 h 481"/>
                <a:gd name="T34" fmla="*/ 390 w 534"/>
                <a:gd name="T35" fmla="*/ 454 h 481"/>
                <a:gd name="T36" fmla="*/ 351 w 534"/>
                <a:gd name="T37" fmla="*/ 468 h 481"/>
                <a:gd name="T38" fmla="*/ 310 w 534"/>
                <a:gd name="T39" fmla="*/ 477 h 481"/>
                <a:gd name="T40" fmla="*/ 267 w 534"/>
                <a:gd name="T41" fmla="*/ 481 h 481"/>
                <a:gd name="T42" fmla="*/ 224 w 534"/>
                <a:gd name="T43" fmla="*/ 477 h 481"/>
                <a:gd name="T44" fmla="*/ 182 w 534"/>
                <a:gd name="T45" fmla="*/ 468 h 481"/>
                <a:gd name="T46" fmla="*/ 144 w 534"/>
                <a:gd name="T47" fmla="*/ 454 h 481"/>
                <a:gd name="T48" fmla="*/ 110 w 534"/>
                <a:gd name="T49" fmla="*/ 434 h 481"/>
                <a:gd name="T50" fmla="*/ 78 w 534"/>
                <a:gd name="T51" fmla="*/ 411 h 481"/>
                <a:gd name="T52" fmla="*/ 51 w 534"/>
                <a:gd name="T53" fmla="*/ 382 h 481"/>
                <a:gd name="T54" fmla="*/ 30 w 534"/>
                <a:gd name="T55" fmla="*/ 350 h 481"/>
                <a:gd name="T56" fmla="*/ 13 w 534"/>
                <a:gd name="T57" fmla="*/ 316 h 481"/>
                <a:gd name="T58" fmla="*/ 3 w 534"/>
                <a:gd name="T59" fmla="*/ 280 h 481"/>
                <a:gd name="T60" fmla="*/ 0 w 534"/>
                <a:gd name="T61" fmla="*/ 241 h 481"/>
                <a:gd name="T62" fmla="*/ 3 w 534"/>
                <a:gd name="T63" fmla="*/ 202 h 481"/>
                <a:gd name="T64" fmla="*/ 13 w 534"/>
                <a:gd name="T65" fmla="*/ 165 h 481"/>
                <a:gd name="T66" fmla="*/ 30 w 534"/>
                <a:gd name="T67" fmla="*/ 130 h 481"/>
                <a:gd name="T68" fmla="*/ 51 w 534"/>
                <a:gd name="T69" fmla="*/ 99 h 481"/>
                <a:gd name="T70" fmla="*/ 78 w 534"/>
                <a:gd name="T71" fmla="*/ 71 h 481"/>
                <a:gd name="T72" fmla="*/ 110 w 534"/>
                <a:gd name="T73" fmla="*/ 48 h 481"/>
                <a:gd name="T74" fmla="*/ 144 w 534"/>
                <a:gd name="T75" fmla="*/ 28 h 481"/>
                <a:gd name="T76" fmla="*/ 182 w 534"/>
                <a:gd name="T77" fmla="*/ 13 h 481"/>
                <a:gd name="T78" fmla="*/ 224 w 534"/>
                <a:gd name="T79" fmla="*/ 4 h 481"/>
                <a:gd name="T80" fmla="*/ 267 w 534"/>
                <a:gd name="T81" fmla="*/ 0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34" h="481">
                  <a:moveTo>
                    <a:pt x="267" y="0"/>
                  </a:moveTo>
                  <a:lnTo>
                    <a:pt x="310" y="4"/>
                  </a:lnTo>
                  <a:lnTo>
                    <a:pt x="351" y="13"/>
                  </a:lnTo>
                  <a:lnTo>
                    <a:pt x="390" y="28"/>
                  </a:lnTo>
                  <a:lnTo>
                    <a:pt x="424" y="48"/>
                  </a:lnTo>
                  <a:lnTo>
                    <a:pt x="456" y="71"/>
                  </a:lnTo>
                  <a:lnTo>
                    <a:pt x="483" y="99"/>
                  </a:lnTo>
                  <a:lnTo>
                    <a:pt x="504" y="130"/>
                  </a:lnTo>
                  <a:lnTo>
                    <a:pt x="521" y="165"/>
                  </a:lnTo>
                  <a:lnTo>
                    <a:pt x="531" y="202"/>
                  </a:lnTo>
                  <a:lnTo>
                    <a:pt x="534" y="241"/>
                  </a:lnTo>
                  <a:lnTo>
                    <a:pt x="531" y="280"/>
                  </a:lnTo>
                  <a:lnTo>
                    <a:pt x="521" y="316"/>
                  </a:lnTo>
                  <a:lnTo>
                    <a:pt x="504" y="350"/>
                  </a:lnTo>
                  <a:lnTo>
                    <a:pt x="483" y="382"/>
                  </a:lnTo>
                  <a:lnTo>
                    <a:pt x="456" y="411"/>
                  </a:lnTo>
                  <a:lnTo>
                    <a:pt x="424" y="434"/>
                  </a:lnTo>
                  <a:lnTo>
                    <a:pt x="390" y="454"/>
                  </a:lnTo>
                  <a:lnTo>
                    <a:pt x="351" y="468"/>
                  </a:lnTo>
                  <a:lnTo>
                    <a:pt x="310" y="477"/>
                  </a:lnTo>
                  <a:lnTo>
                    <a:pt x="267" y="481"/>
                  </a:lnTo>
                  <a:lnTo>
                    <a:pt x="224" y="477"/>
                  </a:lnTo>
                  <a:lnTo>
                    <a:pt x="182" y="468"/>
                  </a:lnTo>
                  <a:lnTo>
                    <a:pt x="144" y="454"/>
                  </a:lnTo>
                  <a:lnTo>
                    <a:pt x="110" y="434"/>
                  </a:lnTo>
                  <a:lnTo>
                    <a:pt x="78" y="411"/>
                  </a:lnTo>
                  <a:lnTo>
                    <a:pt x="51" y="382"/>
                  </a:lnTo>
                  <a:lnTo>
                    <a:pt x="30" y="350"/>
                  </a:lnTo>
                  <a:lnTo>
                    <a:pt x="13" y="316"/>
                  </a:lnTo>
                  <a:lnTo>
                    <a:pt x="3" y="280"/>
                  </a:lnTo>
                  <a:lnTo>
                    <a:pt x="0" y="241"/>
                  </a:lnTo>
                  <a:lnTo>
                    <a:pt x="3" y="202"/>
                  </a:lnTo>
                  <a:lnTo>
                    <a:pt x="13" y="165"/>
                  </a:lnTo>
                  <a:lnTo>
                    <a:pt x="30" y="130"/>
                  </a:lnTo>
                  <a:lnTo>
                    <a:pt x="51" y="99"/>
                  </a:lnTo>
                  <a:lnTo>
                    <a:pt x="78" y="71"/>
                  </a:lnTo>
                  <a:lnTo>
                    <a:pt x="110" y="48"/>
                  </a:lnTo>
                  <a:lnTo>
                    <a:pt x="144" y="28"/>
                  </a:lnTo>
                  <a:lnTo>
                    <a:pt x="182" y="13"/>
                  </a:lnTo>
                  <a:lnTo>
                    <a:pt x="224" y="4"/>
                  </a:lnTo>
                  <a:lnTo>
                    <a:pt x="26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25" name="Freeform 120">
              <a:extLst>
                <a:ext uri="{FF2B5EF4-FFF2-40B4-BE49-F238E27FC236}">
                  <a16:creationId xmlns:a16="http://schemas.microsoft.com/office/drawing/2014/main" id="{C6D75E38-150B-AC89-3FB9-E57BBEA21F56}"/>
                </a:ext>
              </a:extLst>
            </p:cNvPr>
            <p:cNvSpPr>
              <a:spLocks/>
            </p:cNvSpPr>
            <p:nvPr/>
          </p:nvSpPr>
          <p:spPr bwMode="auto">
            <a:xfrm>
              <a:off x="-1077913" y="2700338"/>
              <a:ext cx="106362" cy="109538"/>
            </a:xfrm>
            <a:custGeom>
              <a:avLst/>
              <a:gdLst>
                <a:gd name="T0" fmla="*/ 266 w 534"/>
                <a:gd name="T1" fmla="*/ 0 h 480"/>
                <a:gd name="T2" fmla="*/ 310 w 534"/>
                <a:gd name="T3" fmla="*/ 3 h 480"/>
                <a:gd name="T4" fmla="*/ 351 w 534"/>
                <a:gd name="T5" fmla="*/ 12 h 480"/>
                <a:gd name="T6" fmla="*/ 390 w 534"/>
                <a:gd name="T7" fmla="*/ 28 h 480"/>
                <a:gd name="T8" fmla="*/ 424 w 534"/>
                <a:gd name="T9" fmla="*/ 47 h 480"/>
                <a:gd name="T10" fmla="*/ 456 w 534"/>
                <a:gd name="T11" fmla="*/ 71 h 480"/>
                <a:gd name="T12" fmla="*/ 483 w 534"/>
                <a:gd name="T13" fmla="*/ 99 h 480"/>
                <a:gd name="T14" fmla="*/ 504 w 534"/>
                <a:gd name="T15" fmla="*/ 130 h 480"/>
                <a:gd name="T16" fmla="*/ 521 w 534"/>
                <a:gd name="T17" fmla="*/ 165 h 480"/>
                <a:gd name="T18" fmla="*/ 531 w 534"/>
                <a:gd name="T19" fmla="*/ 201 h 480"/>
                <a:gd name="T20" fmla="*/ 534 w 534"/>
                <a:gd name="T21" fmla="*/ 241 h 480"/>
                <a:gd name="T22" fmla="*/ 531 w 534"/>
                <a:gd name="T23" fmla="*/ 280 h 480"/>
                <a:gd name="T24" fmla="*/ 521 w 534"/>
                <a:gd name="T25" fmla="*/ 316 h 480"/>
                <a:gd name="T26" fmla="*/ 504 w 534"/>
                <a:gd name="T27" fmla="*/ 351 h 480"/>
                <a:gd name="T28" fmla="*/ 483 w 534"/>
                <a:gd name="T29" fmla="*/ 382 h 480"/>
                <a:gd name="T30" fmla="*/ 456 w 534"/>
                <a:gd name="T31" fmla="*/ 411 h 480"/>
                <a:gd name="T32" fmla="*/ 424 w 534"/>
                <a:gd name="T33" fmla="*/ 434 h 480"/>
                <a:gd name="T34" fmla="*/ 390 w 534"/>
                <a:gd name="T35" fmla="*/ 454 h 480"/>
                <a:gd name="T36" fmla="*/ 351 w 534"/>
                <a:gd name="T37" fmla="*/ 468 h 480"/>
                <a:gd name="T38" fmla="*/ 310 w 534"/>
                <a:gd name="T39" fmla="*/ 477 h 480"/>
                <a:gd name="T40" fmla="*/ 266 w 534"/>
                <a:gd name="T41" fmla="*/ 480 h 480"/>
                <a:gd name="T42" fmla="*/ 224 w 534"/>
                <a:gd name="T43" fmla="*/ 477 h 480"/>
                <a:gd name="T44" fmla="*/ 182 w 534"/>
                <a:gd name="T45" fmla="*/ 468 h 480"/>
                <a:gd name="T46" fmla="*/ 144 w 534"/>
                <a:gd name="T47" fmla="*/ 454 h 480"/>
                <a:gd name="T48" fmla="*/ 109 w 534"/>
                <a:gd name="T49" fmla="*/ 434 h 480"/>
                <a:gd name="T50" fmla="*/ 78 w 534"/>
                <a:gd name="T51" fmla="*/ 411 h 480"/>
                <a:gd name="T52" fmla="*/ 51 w 534"/>
                <a:gd name="T53" fmla="*/ 382 h 480"/>
                <a:gd name="T54" fmla="*/ 29 w 534"/>
                <a:gd name="T55" fmla="*/ 351 h 480"/>
                <a:gd name="T56" fmla="*/ 13 w 534"/>
                <a:gd name="T57" fmla="*/ 316 h 480"/>
                <a:gd name="T58" fmla="*/ 3 w 534"/>
                <a:gd name="T59" fmla="*/ 280 h 480"/>
                <a:gd name="T60" fmla="*/ 0 w 534"/>
                <a:gd name="T61" fmla="*/ 241 h 480"/>
                <a:gd name="T62" fmla="*/ 3 w 534"/>
                <a:gd name="T63" fmla="*/ 201 h 480"/>
                <a:gd name="T64" fmla="*/ 13 w 534"/>
                <a:gd name="T65" fmla="*/ 165 h 480"/>
                <a:gd name="T66" fmla="*/ 29 w 534"/>
                <a:gd name="T67" fmla="*/ 130 h 480"/>
                <a:gd name="T68" fmla="*/ 51 w 534"/>
                <a:gd name="T69" fmla="*/ 99 h 480"/>
                <a:gd name="T70" fmla="*/ 78 w 534"/>
                <a:gd name="T71" fmla="*/ 71 h 480"/>
                <a:gd name="T72" fmla="*/ 109 w 534"/>
                <a:gd name="T73" fmla="*/ 47 h 480"/>
                <a:gd name="T74" fmla="*/ 144 w 534"/>
                <a:gd name="T75" fmla="*/ 28 h 480"/>
                <a:gd name="T76" fmla="*/ 182 w 534"/>
                <a:gd name="T77" fmla="*/ 12 h 480"/>
                <a:gd name="T78" fmla="*/ 224 w 534"/>
                <a:gd name="T79" fmla="*/ 3 h 480"/>
                <a:gd name="T80" fmla="*/ 266 w 534"/>
                <a:gd name="T81" fmla="*/ 0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34" h="480">
                  <a:moveTo>
                    <a:pt x="266" y="0"/>
                  </a:moveTo>
                  <a:lnTo>
                    <a:pt x="310" y="3"/>
                  </a:lnTo>
                  <a:lnTo>
                    <a:pt x="351" y="12"/>
                  </a:lnTo>
                  <a:lnTo>
                    <a:pt x="390" y="28"/>
                  </a:lnTo>
                  <a:lnTo>
                    <a:pt x="424" y="47"/>
                  </a:lnTo>
                  <a:lnTo>
                    <a:pt x="456" y="71"/>
                  </a:lnTo>
                  <a:lnTo>
                    <a:pt x="483" y="99"/>
                  </a:lnTo>
                  <a:lnTo>
                    <a:pt x="504" y="130"/>
                  </a:lnTo>
                  <a:lnTo>
                    <a:pt x="521" y="165"/>
                  </a:lnTo>
                  <a:lnTo>
                    <a:pt x="531" y="201"/>
                  </a:lnTo>
                  <a:lnTo>
                    <a:pt x="534" y="241"/>
                  </a:lnTo>
                  <a:lnTo>
                    <a:pt x="531" y="280"/>
                  </a:lnTo>
                  <a:lnTo>
                    <a:pt x="521" y="316"/>
                  </a:lnTo>
                  <a:lnTo>
                    <a:pt x="504" y="351"/>
                  </a:lnTo>
                  <a:lnTo>
                    <a:pt x="483" y="382"/>
                  </a:lnTo>
                  <a:lnTo>
                    <a:pt x="456" y="411"/>
                  </a:lnTo>
                  <a:lnTo>
                    <a:pt x="424" y="434"/>
                  </a:lnTo>
                  <a:lnTo>
                    <a:pt x="390" y="454"/>
                  </a:lnTo>
                  <a:lnTo>
                    <a:pt x="351" y="468"/>
                  </a:lnTo>
                  <a:lnTo>
                    <a:pt x="310" y="477"/>
                  </a:lnTo>
                  <a:lnTo>
                    <a:pt x="266" y="480"/>
                  </a:lnTo>
                  <a:lnTo>
                    <a:pt x="224" y="477"/>
                  </a:lnTo>
                  <a:lnTo>
                    <a:pt x="182" y="468"/>
                  </a:lnTo>
                  <a:lnTo>
                    <a:pt x="144" y="454"/>
                  </a:lnTo>
                  <a:lnTo>
                    <a:pt x="109" y="434"/>
                  </a:lnTo>
                  <a:lnTo>
                    <a:pt x="78" y="411"/>
                  </a:lnTo>
                  <a:lnTo>
                    <a:pt x="51" y="382"/>
                  </a:lnTo>
                  <a:lnTo>
                    <a:pt x="29" y="351"/>
                  </a:lnTo>
                  <a:lnTo>
                    <a:pt x="13" y="316"/>
                  </a:lnTo>
                  <a:lnTo>
                    <a:pt x="3" y="280"/>
                  </a:lnTo>
                  <a:lnTo>
                    <a:pt x="0" y="241"/>
                  </a:lnTo>
                  <a:lnTo>
                    <a:pt x="3" y="201"/>
                  </a:lnTo>
                  <a:lnTo>
                    <a:pt x="13" y="165"/>
                  </a:lnTo>
                  <a:lnTo>
                    <a:pt x="29" y="130"/>
                  </a:lnTo>
                  <a:lnTo>
                    <a:pt x="51" y="99"/>
                  </a:lnTo>
                  <a:lnTo>
                    <a:pt x="78" y="71"/>
                  </a:lnTo>
                  <a:lnTo>
                    <a:pt x="109" y="47"/>
                  </a:lnTo>
                  <a:lnTo>
                    <a:pt x="144" y="28"/>
                  </a:lnTo>
                  <a:lnTo>
                    <a:pt x="182" y="12"/>
                  </a:lnTo>
                  <a:lnTo>
                    <a:pt x="224" y="3"/>
                  </a:lnTo>
                  <a:lnTo>
                    <a:pt x="26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grpSp>
      <p:sp>
        <p:nvSpPr>
          <p:cNvPr id="26" name="Freeform 102">
            <a:extLst>
              <a:ext uri="{FF2B5EF4-FFF2-40B4-BE49-F238E27FC236}">
                <a16:creationId xmlns:a16="http://schemas.microsoft.com/office/drawing/2014/main" id="{48D5CF13-E924-FA10-A7C2-CC86ECBD599D}"/>
              </a:ext>
            </a:extLst>
          </p:cNvPr>
          <p:cNvSpPr>
            <a:spLocks noEditPoints="1"/>
          </p:cNvSpPr>
          <p:nvPr/>
        </p:nvSpPr>
        <p:spPr bwMode="auto">
          <a:xfrm>
            <a:off x="7067691" y="4154357"/>
            <a:ext cx="493383" cy="554960"/>
          </a:xfrm>
          <a:custGeom>
            <a:avLst/>
            <a:gdLst>
              <a:gd name="T0" fmla="*/ 2363 w 3010"/>
              <a:gd name="T1" fmla="*/ 2515 h 3384"/>
              <a:gd name="T2" fmla="*/ 2175 w 3010"/>
              <a:gd name="T3" fmla="*/ 2631 h 3384"/>
              <a:gd name="T4" fmla="*/ 2182 w 3010"/>
              <a:gd name="T5" fmla="*/ 2426 h 3384"/>
              <a:gd name="T6" fmla="*/ 234 w 3010"/>
              <a:gd name="T7" fmla="*/ 2589 h 3384"/>
              <a:gd name="T8" fmla="*/ 25 w 3010"/>
              <a:gd name="T9" fmla="*/ 2544 h 3384"/>
              <a:gd name="T10" fmla="*/ 224 w 3010"/>
              <a:gd name="T11" fmla="*/ 2426 h 3384"/>
              <a:gd name="T12" fmla="*/ 2005 w 3010"/>
              <a:gd name="T13" fmla="*/ 2408 h 3384"/>
              <a:gd name="T14" fmla="*/ 2101 w 3010"/>
              <a:gd name="T15" fmla="*/ 3201 h 3384"/>
              <a:gd name="T16" fmla="*/ 1686 w 3010"/>
              <a:gd name="T17" fmla="*/ 2329 h 3384"/>
              <a:gd name="T18" fmla="*/ 721 w 3010"/>
              <a:gd name="T19" fmla="*/ 2330 h 3384"/>
              <a:gd name="T20" fmla="*/ 306 w 3010"/>
              <a:gd name="T21" fmla="*/ 3201 h 3384"/>
              <a:gd name="T22" fmla="*/ 401 w 3010"/>
              <a:gd name="T23" fmla="*/ 2408 h 3384"/>
              <a:gd name="T24" fmla="*/ 1203 w 3010"/>
              <a:gd name="T25" fmla="*/ 2109 h 3384"/>
              <a:gd name="T26" fmla="*/ 1535 w 3010"/>
              <a:gd name="T27" fmla="*/ 2244 h 3384"/>
              <a:gd name="T28" fmla="*/ 1674 w 3010"/>
              <a:gd name="T29" fmla="*/ 2569 h 3384"/>
              <a:gd name="T30" fmla="*/ 781 w 3010"/>
              <a:gd name="T31" fmla="*/ 2367 h 3384"/>
              <a:gd name="T32" fmla="*/ 1045 w 3010"/>
              <a:gd name="T33" fmla="*/ 2136 h 3384"/>
              <a:gd name="T34" fmla="*/ 2258 w 3010"/>
              <a:gd name="T35" fmla="*/ 2107 h 3384"/>
              <a:gd name="T36" fmla="*/ 2307 w 3010"/>
              <a:gd name="T37" fmla="*/ 2269 h 3384"/>
              <a:gd name="T38" fmla="*/ 2155 w 3010"/>
              <a:gd name="T39" fmla="*/ 2348 h 3384"/>
              <a:gd name="T40" fmla="*/ 2045 w 3010"/>
              <a:gd name="T41" fmla="*/ 2217 h 3384"/>
              <a:gd name="T42" fmla="*/ 2155 w 3010"/>
              <a:gd name="T43" fmla="*/ 2087 h 3384"/>
              <a:gd name="T44" fmla="*/ 337 w 3010"/>
              <a:gd name="T45" fmla="*/ 2143 h 3384"/>
              <a:gd name="T46" fmla="*/ 320 w 3010"/>
              <a:gd name="T47" fmla="*/ 2311 h 3384"/>
              <a:gd name="T48" fmla="*/ 149 w 3010"/>
              <a:gd name="T49" fmla="*/ 2328 h 3384"/>
              <a:gd name="T50" fmla="*/ 100 w 3010"/>
              <a:gd name="T51" fmla="*/ 2166 h 3384"/>
              <a:gd name="T52" fmla="*/ 1776 w 3010"/>
              <a:gd name="T53" fmla="*/ 1842 h 3384"/>
              <a:gd name="T54" fmla="*/ 1967 w 3010"/>
              <a:gd name="T55" fmla="*/ 1971 h 3384"/>
              <a:gd name="T56" fmla="*/ 1907 w 3010"/>
              <a:gd name="T57" fmla="*/ 2191 h 3384"/>
              <a:gd name="T58" fmla="*/ 1675 w 3010"/>
              <a:gd name="T59" fmla="*/ 2211 h 3384"/>
              <a:gd name="T60" fmla="*/ 1577 w 3010"/>
              <a:gd name="T61" fmla="*/ 2005 h 3384"/>
              <a:gd name="T62" fmla="*/ 1741 w 3010"/>
              <a:gd name="T63" fmla="*/ 1845 h 3384"/>
              <a:gd name="T64" fmla="*/ 785 w 3010"/>
              <a:gd name="T65" fmla="*/ 1912 h 3384"/>
              <a:gd name="T66" fmla="*/ 805 w 3010"/>
              <a:gd name="T67" fmla="*/ 2140 h 3384"/>
              <a:gd name="T68" fmla="*/ 593 w 3010"/>
              <a:gd name="T69" fmla="*/ 2235 h 3384"/>
              <a:gd name="T70" fmla="*/ 430 w 3010"/>
              <a:gd name="T71" fmla="*/ 2076 h 3384"/>
              <a:gd name="T72" fmla="*/ 528 w 3010"/>
              <a:gd name="T73" fmla="*/ 1869 h 3384"/>
              <a:gd name="T74" fmla="*/ 1329 w 3010"/>
              <a:gd name="T75" fmla="*/ 1474 h 3384"/>
              <a:gd name="T76" fmla="*/ 1499 w 3010"/>
              <a:gd name="T77" fmla="*/ 1696 h 3384"/>
              <a:gd name="T78" fmla="*/ 1400 w 3010"/>
              <a:gd name="T79" fmla="*/ 1960 h 3384"/>
              <a:gd name="T80" fmla="*/ 1116 w 3010"/>
              <a:gd name="T81" fmla="*/ 2020 h 3384"/>
              <a:gd name="T82" fmla="*/ 916 w 3010"/>
              <a:gd name="T83" fmla="*/ 1823 h 3384"/>
              <a:gd name="T84" fmla="*/ 977 w 3010"/>
              <a:gd name="T85" fmla="*/ 1547 h 3384"/>
              <a:gd name="T86" fmla="*/ 1484 w 3010"/>
              <a:gd name="T87" fmla="*/ 120 h 3384"/>
              <a:gd name="T88" fmla="*/ 1288 w 3010"/>
              <a:gd name="T89" fmla="*/ 236 h 3384"/>
              <a:gd name="T90" fmla="*/ 1288 w 3010"/>
              <a:gd name="T91" fmla="*/ 980 h 3384"/>
              <a:gd name="T92" fmla="*/ 1484 w 3010"/>
              <a:gd name="T93" fmla="*/ 1097 h 3384"/>
              <a:gd name="T94" fmla="*/ 2769 w 3010"/>
              <a:gd name="T95" fmla="*/ 1073 h 3384"/>
              <a:gd name="T96" fmla="*/ 2888 w 3010"/>
              <a:gd name="T97" fmla="*/ 882 h 3384"/>
              <a:gd name="T98" fmla="*/ 2797 w 3010"/>
              <a:gd name="T99" fmla="*/ 161 h 3384"/>
              <a:gd name="T100" fmla="*/ 2668 w 3010"/>
              <a:gd name="T101" fmla="*/ 0 h 3384"/>
              <a:gd name="T102" fmla="*/ 2939 w 3010"/>
              <a:gd name="T103" fmla="*/ 130 h 3384"/>
              <a:gd name="T104" fmla="*/ 3007 w 3010"/>
              <a:gd name="T105" fmla="*/ 928 h 3384"/>
              <a:gd name="T106" fmla="*/ 2840 w 3010"/>
              <a:gd name="T107" fmla="*/ 1170 h 3384"/>
              <a:gd name="T108" fmla="*/ 1604 w 3010"/>
              <a:gd name="T109" fmla="*/ 1216 h 3384"/>
              <a:gd name="T110" fmla="*/ 1242 w 3010"/>
              <a:gd name="T111" fmla="*/ 1118 h 3384"/>
              <a:gd name="T112" fmla="*/ 1143 w 3010"/>
              <a:gd name="T113" fmla="*/ 334 h 3384"/>
              <a:gd name="T114" fmla="*/ 1275 w 3010"/>
              <a:gd name="T115" fmla="*/ 70 h 3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010" h="3384">
                <a:moveTo>
                  <a:pt x="2182" y="2426"/>
                </a:moveTo>
                <a:lnTo>
                  <a:pt x="2218" y="2428"/>
                </a:lnTo>
                <a:lnTo>
                  <a:pt x="2253" y="2438"/>
                </a:lnTo>
                <a:lnTo>
                  <a:pt x="2285" y="2451"/>
                </a:lnTo>
                <a:lnTo>
                  <a:pt x="2315" y="2468"/>
                </a:lnTo>
                <a:lnTo>
                  <a:pt x="2340" y="2490"/>
                </a:lnTo>
                <a:lnTo>
                  <a:pt x="2363" y="2515"/>
                </a:lnTo>
                <a:lnTo>
                  <a:pt x="2381" y="2544"/>
                </a:lnTo>
                <a:lnTo>
                  <a:pt x="2394" y="2576"/>
                </a:lnTo>
                <a:lnTo>
                  <a:pt x="2403" y="2610"/>
                </a:lnTo>
                <a:lnTo>
                  <a:pt x="2406" y="2645"/>
                </a:lnTo>
                <a:lnTo>
                  <a:pt x="2406" y="3047"/>
                </a:lnTo>
                <a:lnTo>
                  <a:pt x="2175" y="3047"/>
                </a:lnTo>
                <a:lnTo>
                  <a:pt x="2175" y="2631"/>
                </a:lnTo>
                <a:lnTo>
                  <a:pt x="2172" y="2589"/>
                </a:lnTo>
                <a:lnTo>
                  <a:pt x="2165" y="2548"/>
                </a:lnTo>
                <a:lnTo>
                  <a:pt x="2153" y="2509"/>
                </a:lnTo>
                <a:lnTo>
                  <a:pt x="2137" y="2471"/>
                </a:lnTo>
                <a:lnTo>
                  <a:pt x="2118" y="2435"/>
                </a:lnTo>
                <a:lnTo>
                  <a:pt x="2150" y="2428"/>
                </a:lnTo>
                <a:lnTo>
                  <a:pt x="2182" y="2426"/>
                </a:lnTo>
                <a:close/>
                <a:moveTo>
                  <a:pt x="224" y="2426"/>
                </a:moveTo>
                <a:lnTo>
                  <a:pt x="257" y="2428"/>
                </a:lnTo>
                <a:lnTo>
                  <a:pt x="287" y="2435"/>
                </a:lnTo>
                <a:lnTo>
                  <a:pt x="269" y="2471"/>
                </a:lnTo>
                <a:lnTo>
                  <a:pt x="253" y="2509"/>
                </a:lnTo>
                <a:lnTo>
                  <a:pt x="241" y="2548"/>
                </a:lnTo>
                <a:lnTo>
                  <a:pt x="234" y="2589"/>
                </a:lnTo>
                <a:lnTo>
                  <a:pt x="232" y="2631"/>
                </a:lnTo>
                <a:lnTo>
                  <a:pt x="232" y="3047"/>
                </a:lnTo>
                <a:lnTo>
                  <a:pt x="0" y="3047"/>
                </a:lnTo>
                <a:lnTo>
                  <a:pt x="0" y="2645"/>
                </a:lnTo>
                <a:lnTo>
                  <a:pt x="3" y="2610"/>
                </a:lnTo>
                <a:lnTo>
                  <a:pt x="11" y="2576"/>
                </a:lnTo>
                <a:lnTo>
                  <a:pt x="25" y="2544"/>
                </a:lnTo>
                <a:lnTo>
                  <a:pt x="44" y="2515"/>
                </a:lnTo>
                <a:lnTo>
                  <a:pt x="66" y="2490"/>
                </a:lnTo>
                <a:lnTo>
                  <a:pt x="92" y="2468"/>
                </a:lnTo>
                <a:lnTo>
                  <a:pt x="122" y="2450"/>
                </a:lnTo>
                <a:lnTo>
                  <a:pt x="154" y="2436"/>
                </a:lnTo>
                <a:lnTo>
                  <a:pt x="189" y="2428"/>
                </a:lnTo>
                <a:lnTo>
                  <a:pt x="224" y="2426"/>
                </a:lnTo>
                <a:close/>
                <a:moveTo>
                  <a:pt x="1776" y="2314"/>
                </a:moveTo>
                <a:lnTo>
                  <a:pt x="1820" y="2318"/>
                </a:lnTo>
                <a:lnTo>
                  <a:pt x="1862" y="2326"/>
                </a:lnTo>
                <a:lnTo>
                  <a:pt x="1902" y="2339"/>
                </a:lnTo>
                <a:lnTo>
                  <a:pt x="1940" y="2358"/>
                </a:lnTo>
                <a:lnTo>
                  <a:pt x="1975" y="2380"/>
                </a:lnTo>
                <a:lnTo>
                  <a:pt x="2005" y="2408"/>
                </a:lnTo>
                <a:lnTo>
                  <a:pt x="2032" y="2438"/>
                </a:lnTo>
                <a:lnTo>
                  <a:pt x="2055" y="2471"/>
                </a:lnTo>
                <a:lnTo>
                  <a:pt x="2074" y="2508"/>
                </a:lnTo>
                <a:lnTo>
                  <a:pt x="2089" y="2547"/>
                </a:lnTo>
                <a:lnTo>
                  <a:pt x="2097" y="2588"/>
                </a:lnTo>
                <a:lnTo>
                  <a:pt x="2101" y="2631"/>
                </a:lnTo>
                <a:lnTo>
                  <a:pt x="2101" y="3201"/>
                </a:lnTo>
                <a:lnTo>
                  <a:pt x="1747" y="3201"/>
                </a:lnTo>
                <a:lnTo>
                  <a:pt x="1747" y="2569"/>
                </a:lnTo>
                <a:lnTo>
                  <a:pt x="1744" y="2517"/>
                </a:lnTo>
                <a:lnTo>
                  <a:pt x="1735" y="2467"/>
                </a:lnTo>
                <a:lnTo>
                  <a:pt x="1723" y="2420"/>
                </a:lnTo>
                <a:lnTo>
                  <a:pt x="1706" y="2373"/>
                </a:lnTo>
                <a:lnTo>
                  <a:pt x="1686" y="2329"/>
                </a:lnTo>
                <a:lnTo>
                  <a:pt x="1714" y="2322"/>
                </a:lnTo>
                <a:lnTo>
                  <a:pt x="1745" y="2317"/>
                </a:lnTo>
                <a:lnTo>
                  <a:pt x="1776" y="2314"/>
                </a:lnTo>
                <a:close/>
                <a:moveTo>
                  <a:pt x="630" y="2314"/>
                </a:moveTo>
                <a:lnTo>
                  <a:pt x="661" y="2317"/>
                </a:lnTo>
                <a:lnTo>
                  <a:pt x="691" y="2322"/>
                </a:lnTo>
                <a:lnTo>
                  <a:pt x="721" y="2330"/>
                </a:lnTo>
                <a:lnTo>
                  <a:pt x="700" y="2374"/>
                </a:lnTo>
                <a:lnTo>
                  <a:pt x="682" y="2420"/>
                </a:lnTo>
                <a:lnTo>
                  <a:pt x="669" y="2468"/>
                </a:lnTo>
                <a:lnTo>
                  <a:pt x="661" y="2517"/>
                </a:lnTo>
                <a:lnTo>
                  <a:pt x="659" y="2569"/>
                </a:lnTo>
                <a:lnTo>
                  <a:pt x="659" y="3201"/>
                </a:lnTo>
                <a:lnTo>
                  <a:pt x="306" y="3201"/>
                </a:lnTo>
                <a:lnTo>
                  <a:pt x="306" y="2631"/>
                </a:lnTo>
                <a:lnTo>
                  <a:pt x="309" y="2588"/>
                </a:lnTo>
                <a:lnTo>
                  <a:pt x="318" y="2547"/>
                </a:lnTo>
                <a:lnTo>
                  <a:pt x="332" y="2508"/>
                </a:lnTo>
                <a:lnTo>
                  <a:pt x="350" y="2471"/>
                </a:lnTo>
                <a:lnTo>
                  <a:pt x="373" y="2438"/>
                </a:lnTo>
                <a:lnTo>
                  <a:pt x="401" y="2408"/>
                </a:lnTo>
                <a:lnTo>
                  <a:pt x="431" y="2380"/>
                </a:lnTo>
                <a:lnTo>
                  <a:pt x="466" y="2358"/>
                </a:lnTo>
                <a:lnTo>
                  <a:pt x="504" y="2339"/>
                </a:lnTo>
                <a:lnTo>
                  <a:pt x="543" y="2326"/>
                </a:lnTo>
                <a:lnTo>
                  <a:pt x="585" y="2318"/>
                </a:lnTo>
                <a:lnTo>
                  <a:pt x="630" y="2314"/>
                </a:lnTo>
                <a:close/>
                <a:moveTo>
                  <a:pt x="1203" y="2109"/>
                </a:moveTo>
                <a:lnTo>
                  <a:pt x="1258" y="2112"/>
                </a:lnTo>
                <a:lnTo>
                  <a:pt x="1310" y="2122"/>
                </a:lnTo>
                <a:lnTo>
                  <a:pt x="1362" y="2136"/>
                </a:lnTo>
                <a:lnTo>
                  <a:pt x="1410" y="2157"/>
                </a:lnTo>
                <a:lnTo>
                  <a:pt x="1455" y="2181"/>
                </a:lnTo>
                <a:lnTo>
                  <a:pt x="1497" y="2211"/>
                </a:lnTo>
                <a:lnTo>
                  <a:pt x="1535" y="2244"/>
                </a:lnTo>
                <a:lnTo>
                  <a:pt x="1570" y="2282"/>
                </a:lnTo>
                <a:lnTo>
                  <a:pt x="1600" y="2323"/>
                </a:lnTo>
                <a:lnTo>
                  <a:pt x="1625" y="2367"/>
                </a:lnTo>
                <a:lnTo>
                  <a:pt x="1646" y="2414"/>
                </a:lnTo>
                <a:lnTo>
                  <a:pt x="1661" y="2463"/>
                </a:lnTo>
                <a:lnTo>
                  <a:pt x="1670" y="2515"/>
                </a:lnTo>
                <a:lnTo>
                  <a:pt x="1674" y="2569"/>
                </a:lnTo>
                <a:lnTo>
                  <a:pt x="1674" y="3384"/>
                </a:lnTo>
                <a:lnTo>
                  <a:pt x="733" y="3384"/>
                </a:lnTo>
                <a:lnTo>
                  <a:pt x="733" y="2569"/>
                </a:lnTo>
                <a:lnTo>
                  <a:pt x="737" y="2515"/>
                </a:lnTo>
                <a:lnTo>
                  <a:pt x="746" y="2463"/>
                </a:lnTo>
                <a:lnTo>
                  <a:pt x="761" y="2414"/>
                </a:lnTo>
                <a:lnTo>
                  <a:pt x="781" y="2367"/>
                </a:lnTo>
                <a:lnTo>
                  <a:pt x="807" y="2323"/>
                </a:lnTo>
                <a:lnTo>
                  <a:pt x="836" y="2282"/>
                </a:lnTo>
                <a:lnTo>
                  <a:pt x="871" y="2244"/>
                </a:lnTo>
                <a:lnTo>
                  <a:pt x="910" y="2211"/>
                </a:lnTo>
                <a:lnTo>
                  <a:pt x="952" y="2181"/>
                </a:lnTo>
                <a:lnTo>
                  <a:pt x="997" y="2157"/>
                </a:lnTo>
                <a:lnTo>
                  <a:pt x="1045" y="2136"/>
                </a:lnTo>
                <a:lnTo>
                  <a:pt x="1095" y="2122"/>
                </a:lnTo>
                <a:lnTo>
                  <a:pt x="1149" y="2112"/>
                </a:lnTo>
                <a:lnTo>
                  <a:pt x="1203" y="2109"/>
                </a:lnTo>
                <a:close/>
                <a:moveTo>
                  <a:pt x="2182" y="2085"/>
                </a:moveTo>
                <a:lnTo>
                  <a:pt x="2210" y="2087"/>
                </a:lnTo>
                <a:lnTo>
                  <a:pt x="2235" y="2095"/>
                </a:lnTo>
                <a:lnTo>
                  <a:pt x="2258" y="2107"/>
                </a:lnTo>
                <a:lnTo>
                  <a:pt x="2278" y="2124"/>
                </a:lnTo>
                <a:lnTo>
                  <a:pt x="2295" y="2143"/>
                </a:lnTo>
                <a:lnTo>
                  <a:pt x="2307" y="2166"/>
                </a:lnTo>
                <a:lnTo>
                  <a:pt x="2315" y="2190"/>
                </a:lnTo>
                <a:lnTo>
                  <a:pt x="2318" y="2217"/>
                </a:lnTo>
                <a:lnTo>
                  <a:pt x="2315" y="2244"/>
                </a:lnTo>
                <a:lnTo>
                  <a:pt x="2307" y="2269"/>
                </a:lnTo>
                <a:lnTo>
                  <a:pt x="2295" y="2292"/>
                </a:lnTo>
                <a:lnTo>
                  <a:pt x="2278" y="2311"/>
                </a:lnTo>
                <a:lnTo>
                  <a:pt x="2258" y="2328"/>
                </a:lnTo>
                <a:lnTo>
                  <a:pt x="2235" y="2340"/>
                </a:lnTo>
                <a:lnTo>
                  <a:pt x="2210" y="2348"/>
                </a:lnTo>
                <a:lnTo>
                  <a:pt x="2182" y="2350"/>
                </a:lnTo>
                <a:lnTo>
                  <a:pt x="2155" y="2348"/>
                </a:lnTo>
                <a:lnTo>
                  <a:pt x="2129" y="2340"/>
                </a:lnTo>
                <a:lnTo>
                  <a:pt x="2106" y="2328"/>
                </a:lnTo>
                <a:lnTo>
                  <a:pt x="2086" y="2311"/>
                </a:lnTo>
                <a:lnTo>
                  <a:pt x="2069" y="2292"/>
                </a:lnTo>
                <a:lnTo>
                  <a:pt x="2056" y="2269"/>
                </a:lnTo>
                <a:lnTo>
                  <a:pt x="2048" y="2244"/>
                </a:lnTo>
                <a:lnTo>
                  <a:pt x="2045" y="2217"/>
                </a:lnTo>
                <a:lnTo>
                  <a:pt x="2048" y="2190"/>
                </a:lnTo>
                <a:lnTo>
                  <a:pt x="2056" y="2166"/>
                </a:lnTo>
                <a:lnTo>
                  <a:pt x="2069" y="2143"/>
                </a:lnTo>
                <a:lnTo>
                  <a:pt x="2086" y="2124"/>
                </a:lnTo>
                <a:lnTo>
                  <a:pt x="2106" y="2107"/>
                </a:lnTo>
                <a:lnTo>
                  <a:pt x="2129" y="2095"/>
                </a:lnTo>
                <a:lnTo>
                  <a:pt x="2155" y="2087"/>
                </a:lnTo>
                <a:lnTo>
                  <a:pt x="2182" y="2085"/>
                </a:lnTo>
                <a:close/>
                <a:moveTo>
                  <a:pt x="224" y="2085"/>
                </a:moveTo>
                <a:lnTo>
                  <a:pt x="252" y="2087"/>
                </a:lnTo>
                <a:lnTo>
                  <a:pt x="277" y="2095"/>
                </a:lnTo>
                <a:lnTo>
                  <a:pt x="300" y="2107"/>
                </a:lnTo>
                <a:lnTo>
                  <a:pt x="320" y="2124"/>
                </a:lnTo>
                <a:lnTo>
                  <a:pt x="337" y="2143"/>
                </a:lnTo>
                <a:lnTo>
                  <a:pt x="349" y="2166"/>
                </a:lnTo>
                <a:lnTo>
                  <a:pt x="358" y="2190"/>
                </a:lnTo>
                <a:lnTo>
                  <a:pt x="360" y="2217"/>
                </a:lnTo>
                <a:lnTo>
                  <a:pt x="358" y="2244"/>
                </a:lnTo>
                <a:lnTo>
                  <a:pt x="349" y="2269"/>
                </a:lnTo>
                <a:lnTo>
                  <a:pt x="337" y="2292"/>
                </a:lnTo>
                <a:lnTo>
                  <a:pt x="320" y="2311"/>
                </a:lnTo>
                <a:lnTo>
                  <a:pt x="300" y="2328"/>
                </a:lnTo>
                <a:lnTo>
                  <a:pt x="277" y="2340"/>
                </a:lnTo>
                <a:lnTo>
                  <a:pt x="252" y="2348"/>
                </a:lnTo>
                <a:lnTo>
                  <a:pt x="224" y="2350"/>
                </a:lnTo>
                <a:lnTo>
                  <a:pt x="197" y="2348"/>
                </a:lnTo>
                <a:lnTo>
                  <a:pt x="172" y="2340"/>
                </a:lnTo>
                <a:lnTo>
                  <a:pt x="149" y="2328"/>
                </a:lnTo>
                <a:lnTo>
                  <a:pt x="128" y="2311"/>
                </a:lnTo>
                <a:lnTo>
                  <a:pt x="112" y="2292"/>
                </a:lnTo>
                <a:lnTo>
                  <a:pt x="100" y="2269"/>
                </a:lnTo>
                <a:lnTo>
                  <a:pt x="91" y="2244"/>
                </a:lnTo>
                <a:lnTo>
                  <a:pt x="88" y="2217"/>
                </a:lnTo>
                <a:lnTo>
                  <a:pt x="91" y="2190"/>
                </a:lnTo>
                <a:lnTo>
                  <a:pt x="100" y="2166"/>
                </a:lnTo>
                <a:lnTo>
                  <a:pt x="112" y="2143"/>
                </a:lnTo>
                <a:lnTo>
                  <a:pt x="128" y="2124"/>
                </a:lnTo>
                <a:lnTo>
                  <a:pt x="149" y="2107"/>
                </a:lnTo>
                <a:lnTo>
                  <a:pt x="172" y="2095"/>
                </a:lnTo>
                <a:lnTo>
                  <a:pt x="197" y="2087"/>
                </a:lnTo>
                <a:lnTo>
                  <a:pt x="224" y="2085"/>
                </a:lnTo>
                <a:close/>
                <a:moveTo>
                  <a:pt x="1776" y="1842"/>
                </a:moveTo>
                <a:lnTo>
                  <a:pt x="1813" y="1845"/>
                </a:lnTo>
                <a:lnTo>
                  <a:pt x="1848" y="1854"/>
                </a:lnTo>
                <a:lnTo>
                  <a:pt x="1879" y="1869"/>
                </a:lnTo>
                <a:lnTo>
                  <a:pt x="1907" y="1889"/>
                </a:lnTo>
                <a:lnTo>
                  <a:pt x="1932" y="1912"/>
                </a:lnTo>
                <a:lnTo>
                  <a:pt x="1952" y="1940"/>
                </a:lnTo>
                <a:lnTo>
                  <a:pt x="1967" y="1971"/>
                </a:lnTo>
                <a:lnTo>
                  <a:pt x="1977" y="2005"/>
                </a:lnTo>
                <a:lnTo>
                  <a:pt x="1980" y="2040"/>
                </a:lnTo>
                <a:lnTo>
                  <a:pt x="1977" y="2076"/>
                </a:lnTo>
                <a:lnTo>
                  <a:pt x="1967" y="2109"/>
                </a:lnTo>
                <a:lnTo>
                  <a:pt x="1952" y="2140"/>
                </a:lnTo>
                <a:lnTo>
                  <a:pt x="1932" y="2168"/>
                </a:lnTo>
                <a:lnTo>
                  <a:pt x="1907" y="2191"/>
                </a:lnTo>
                <a:lnTo>
                  <a:pt x="1879" y="2211"/>
                </a:lnTo>
                <a:lnTo>
                  <a:pt x="1848" y="2226"/>
                </a:lnTo>
                <a:lnTo>
                  <a:pt x="1813" y="2235"/>
                </a:lnTo>
                <a:lnTo>
                  <a:pt x="1776" y="2239"/>
                </a:lnTo>
                <a:lnTo>
                  <a:pt x="1741" y="2235"/>
                </a:lnTo>
                <a:lnTo>
                  <a:pt x="1706" y="2226"/>
                </a:lnTo>
                <a:lnTo>
                  <a:pt x="1675" y="2211"/>
                </a:lnTo>
                <a:lnTo>
                  <a:pt x="1646" y="2191"/>
                </a:lnTo>
                <a:lnTo>
                  <a:pt x="1622" y="2168"/>
                </a:lnTo>
                <a:lnTo>
                  <a:pt x="1602" y="2140"/>
                </a:lnTo>
                <a:lnTo>
                  <a:pt x="1586" y="2109"/>
                </a:lnTo>
                <a:lnTo>
                  <a:pt x="1577" y="2076"/>
                </a:lnTo>
                <a:lnTo>
                  <a:pt x="1574" y="2040"/>
                </a:lnTo>
                <a:lnTo>
                  <a:pt x="1577" y="2005"/>
                </a:lnTo>
                <a:lnTo>
                  <a:pt x="1586" y="1971"/>
                </a:lnTo>
                <a:lnTo>
                  <a:pt x="1602" y="1940"/>
                </a:lnTo>
                <a:lnTo>
                  <a:pt x="1622" y="1912"/>
                </a:lnTo>
                <a:lnTo>
                  <a:pt x="1646" y="1889"/>
                </a:lnTo>
                <a:lnTo>
                  <a:pt x="1675" y="1869"/>
                </a:lnTo>
                <a:lnTo>
                  <a:pt x="1706" y="1854"/>
                </a:lnTo>
                <a:lnTo>
                  <a:pt x="1741" y="1845"/>
                </a:lnTo>
                <a:lnTo>
                  <a:pt x="1776" y="1842"/>
                </a:lnTo>
                <a:close/>
                <a:moveTo>
                  <a:pt x="630" y="1842"/>
                </a:moveTo>
                <a:lnTo>
                  <a:pt x="666" y="1845"/>
                </a:lnTo>
                <a:lnTo>
                  <a:pt x="700" y="1854"/>
                </a:lnTo>
                <a:lnTo>
                  <a:pt x="731" y="1869"/>
                </a:lnTo>
                <a:lnTo>
                  <a:pt x="760" y="1889"/>
                </a:lnTo>
                <a:lnTo>
                  <a:pt x="785" y="1912"/>
                </a:lnTo>
                <a:lnTo>
                  <a:pt x="805" y="1940"/>
                </a:lnTo>
                <a:lnTo>
                  <a:pt x="819" y="1971"/>
                </a:lnTo>
                <a:lnTo>
                  <a:pt x="829" y="2005"/>
                </a:lnTo>
                <a:lnTo>
                  <a:pt x="832" y="2040"/>
                </a:lnTo>
                <a:lnTo>
                  <a:pt x="829" y="2076"/>
                </a:lnTo>
                <a:lnTo>
                  <a:pt x="819" y="2109"/>
                </a:lnTo>
                <a:lnTo>
                  <a:pt x="805" y="2140"/>
                </a:lnTo>
                <a:lnTo>
                  <a:pt x="785" y="2168"/>
                </a:lnTo>
                <a:lnTo>
                  <a:pt x="760" y="2191"/>
                </a:lnTo>
                <a:lnTo>
                  <a:pt x="731" y="2211"/>
                </a:lnTo>
                <a:lnTo>
                  <a:pt x="700" y="2226"/>
                </a:lnTo>
                <a:lnTo>
                  <a:pt x="666" y="2235"/>
                </a:lnTo>
                <a:lnTo>
                  <a:pt x="630" y="2239"/>
                </a:lnTo>
                <a:lnTo>
                  <a:pt x="593" y="2235"/>
                </a:lnTo>
                <a:lnTo>
                  <a:pt x="559" y="2226"/>
                </a:lnTo>
                <a:lnTo>
                  <a:pt x="528" y="2211"/>
                </a:lnTo>
                <a:lnTo>
                  <a:pt x="499" y="2191"/>
                </a:lnTo>
                <a:lnTo>
                  <a:pt x="474" y="2168"/>
                </a:lnTo>
                <a:lnTo>
                  <a:pt x="454" y="2140"/>
                </a:lnTo>
                <a:lnTo>
                  <a:pt x="440" y="2109"/>
                </a:lnTo>
                <a:lnTo>
                  <a:pt x="430" y="2076"/>
                </a:lnTo>
                <a:lnTo>
                  <a:pt x="427" y="2040"/>
                </a:lnTo>
                <a:lnTo>
                  <a:pt x="430" y="2005"/>
                </a:lnTo>
                <a:lnTo>
                  <a:pt x="440" y="1971"/>
                </a:lnTo>
                <a:lnTo>
                  <a:pt x="454" y="1940"/>
                </a:lnTo>
                <a:lnTo>
                  <a:pt x="474" y="1912"/>
                </a:lnTo>
                <a:lnTo>
                  <a:pt x="499" y="1889"/>
                </a:lnTo>
                <a:lnTo>
                  <a:pt x="528" y="1869"/>
                </a:lnTo>
                <a:lnTo>
                  <a:pt x="559" y="1854"/>
                </a:lnTo>
                <a:lnTo>
                  <a:pt x="593" y="1845"/>
                </a:lnTo>
                <a:lnTo>
                  <a:pt x="630" y="1842"/>
                </a:lnTo>
                <a:close/>
                <a:moveTo>
                  <a:pt x="1203" y="1446"/>
                </a:moveTo>
                <a:lnTo>
                  <a:pt x="1248" y="1450"/>
                </a:lnTo>
                <a:lnTo>
                  <a:pt x="1289" y="1459"/>
                </a:lnTo>
                <a:lnTo>
                  <a:pt x="1329" y="1474"/>
                </a:lnTo>
                <a:lnTo>
                  <a:pt x="1366" y="1493"/>
                </a:lnTo>
                <a:lnTo>
                  <a:pt x="1400" y="1519"/>
                </a:lnTo>
                <a:lnTo>
                  <a:pt x="1429" y="1547"/>
                </a:lnTo>
                <a:lnTo>
                  <a:pt x="1454" y="1580"/>
                </a:lnTo>
                <a:lnTo>
                  <a:pt x="1475" y="1616"/>
                </a:lnTo>
                <a:lnTo>
                  <a:pt x="1490" y="1655"/>
                </a:lnTo>
                <a:lnTo>
                  <a:pt x="1499" y="1696"/>
                </a:lnTo>
                <a:lnTo>
                  <a:pt x="1502" y="1739"/>
                </a:lnTo>
                <a:lnTo>
                  <a:pt x="1499" y="1782"/>
                </a:lnTo>
                <a:lnTo>
                  <a:pt x="1490" y="1823"/>
                </a:lnTo>
                <a:lnTo>
                  <a:pt x="1475" y="1862"/>
                </a:lnTo>
                <a:lnTo>
                  <a:pt x="1454" y="1898"/>
                </a:lnTo>
                <a:lnTo>
                  <a:pt x="1429" y="1931"/>
                </a:lnTo>
                <a:lnTo>
                  <a:pt x="1400" y="1960"/>
                </a:lnTo>
                <a:lnTo>
                  <a:pt x="1366" y="1985"/>
                </a:lnTo>
                <a:lnTo>
                  <a:pt x="1329" y="2005"/>
                </a:lnTo>
                <a:lnTo>
                  <a:pt x="1289" y="2020"/>
                </a:lnTo>
                <a:lnTo>
                  <a:pt x="1248" y="2029"/>
                </a:lnTo>
                <a:lnTo>
                  <a:pt x="1203" y="2032"/>
                </a:lnTo>
                <a:lnTo>
                  <a:pt x="1158" y="2029"/>
                </a:lnTo>
                <a:lnTo>
                  <a:pt x="1116" y="2020"/>
                </a:lnTo>
                <a:lnTo>
                  <a:pt x="1076" y="2005"/>
                </a:lnTo>
                <a:lnTo>
                  <a:pt x="1040" y="1985"/>
                </a:lnTo>
                <a:lnTo>
                  <a:pt x="1006" y="1960"/>
                </a:lnTo>
                <a:lnTo>
                  <a:pt x="977" y="1931"/>
                </a:lnTo>
                <a:lnTo>
                  <a:pt x="952" y="1898"/>
                </a:lnTo>
                <a:lnTo>
                  <a:pt x="932" y="1862"/>
                </a:lnTo>
                <a:lnTo>
                  <a:pt x="916" y="1823"/>
                </a:lnTo>
                <a:lnTo>
                  <a:pt x="907" y="1782"/>
                </a:lnTo>
                <a:lnTo>
                  <a:pt x="903" y="1739"/>
                </a:lnTo>
                <a:lnTo>
                  <a:pt x="907" y="1696"/>
                </a:lnTo>
                <a:lnTo>
                  <a:pt x="916" y="1655"/>
                </a:lnTo>
                <a:lnTo>
                  <a:pt x="932" y="1616"/>
                </a:lnTo>
                <a:lnTo>
                  <a:pt x="952" y="1580"/>
                </a:lnTo>
                <a:lnTo>
                  <a:pt x="977" y="1547"/>
                </a:lnTo>
                <a:lnTo>
                  <a:pt x="1006" y="1519"/>
                </a:lnTo>
                <a:lnTo>
                  <a:pt x="1040" y="1493"/>
                </a:lnTo>
                <a:lnTo>
                  <a:pt x="1076" y="1474"/>
                </a:lnTo>
                <a:lnTo>
                  <a:pt x="1116" y="1459"/>
                </a:lnTo>
                <a:lnTo>
                  <a:pt x="1158" y="1450"/>
                </a:lnTo>
                <a:lnTo>
                  <a:pt x="1203" y="1446"/>
                </a:lnTo>
                <a:close/>
                <a:moveTo>
                  <a:pt x="1484" y="120"/>
                </a:moveTo>
                <a:lnTo>
                  <a:pt x="1448" y="123"/>
                </a:lnTo>
                <a:lnTo>
                  <a:pt x="1414" y="131"/>
                </a:lnTo>
                <a:lnTo>
                  <a:pt x="1383" y="144"/>
                </a:lnTo>
                <a:lnTo>
                  <a:pt x="1355" y="161"/>
                </a:lnTo>
                <a:lnTo>
                  <a:pt x="1328" y="183"/>
                </a:lnTo>
                <a:lnTo>
                  <a:pt x="1306" y="208"/>
                </a:lnTo>
                <a:lnTo>
                  <a:pt x="1288" y="236"/>
                </a:lnTo>
                <a:lnTo>
                  <a:pt x="1275" y="267"/>
                </a:lnTo>
                <a:lnTo>
                  <a:pt x="1266" y="299"/>
                </a:lnTo>
                <a:lnTo>
                  <a:pt x="1264" y="334"/>
                </a:lnTo>
                <a:lnTo>
                  <a:pt x="1264" y="882"/>
                </a:lnTo>
                <a:lnTo>
                  <a:pt x="1266" y="917"/>
                </a:lnTo>
                <a:lnTo>
                  <a:pt x="1275" y="950"/>
                </a:lnTo>
                <a:lnTo>
                  <a:pt x="1288" y="980"/>
                </a:lnTo>
                <a:lnTo>
                  <a:pt x="1306" y="1009"/>
                </a:lnTo>
                <a:lnTo>
                  <a:pt x="1328" y="1034"/>
                </a:lnTo>
                <a:lnTo>
                  <a:pt x="1355" y="1055"/>
                </a:lnTo>
                <a:lnTo>
                  <a:pt x="1383" y="1073"/>
                </a:lnTo>
                <a:lnTo>
                  <a:pt x="1414" y="1086"/>
                </a:lnTo>
                <a:lnTo>
                  <a:pt x="1448" y="1094"/>
                </a:lnTo>
                <a:lnTo>
                  <a:pt x="1484" y="1097"/>
                </a:lnTo>
                <a:lnTo>
                  <a:pt x="1728" y="1097"/>
                </a:lnTo>
                <a:lnTo>
                  <a:pt x="1728" y="1365"/>
                </a:lnTo>
                <a:lnTo>
                  <a:pt x="2002" y="1097"/>
                </a:lnTo>
                <a:lnTo>
                  <a:pt x="2668" y="1097"/>
                </a:lnTo>
                <a:lnTo>
                  <a:pt x="2704" y="1094"/>
                </a:lnTo>
                <a:lnTo>
                  <a:pt x="2737" y="1086"/>
                </a:lnTo>
                <a:lnTo>
                  <a:pt x="2769" y="1073"/>
                </a:lnTo>
                <a:lnTo>
                  <a:pt x="2797" y="1055"/>
                </a:lnTo>
                <a:lnTo>
                  <a:pt x="2822" y="1034"/>
                </a:lnTo>
                <a:lnTo>
                  <a:pt x="2844" y="1009"/>
                </a:lnTo>
                <a:lnTo>
                  <a:pt x="2862" y="980"/>
                </a:lnTo>
                <a:lnTo>
                  <a:pt x="2876" y="950"/>
                </a:lnTo>
                <a:lnTo>
                  <a:pt x="2884" y="917"/>
                </a:lnTo>
                <a:lnTo>
                  <a:pt x="2888" y="882"/>
                </a:lnTo>
                <a:lnTo>
                  <a:pt x="2888" y="334"/>
                </a:lnTo>
                <a:lnTo>
                  <a:pt x="2884" y="299"/>
                </a:lnTo>
                <a:lnTo>
                  <a:pt x="2876" y="267"/>
                </a:lnTo>
                <a:lnTo>
                  <a:pt x="2862" y="236"/>
                </a:lnTo>
                <a:lnTo>
                  <a:pt x="2844" y="208"/>
                </a:lnTo>
                <a:lnTo>
                  <a:pt x="2822" y="183"/>
                </a:lnTo>
                <a:lnTo>
                  <a:pt x="2797" y="161"/>
                </a:lnTo>
                <a:lnTo>
                  <a:pt x="2769" y="144"/>
                </a:lnTo>
                <a:lnTo>
                  <a:pt x="2737" y="131"/>
                </a:lnTo>
                <a:lnTo>
                  <a:pt x="2704" y="123"/>
                </a:lnTo>
                <a:lnTo>
                  <a:pt x="2668" y="120"/>
                </a:lnTo>
                <a:lnTo>
                  <a:pt x="1484" y="120"/>
                </a:lnTo>
                <a:close/>
                <a:moveTo>
                  <a:pt x="1484" y="0"/>
                </a:moveTo>
                <a:lnTo>
                  <a:pt x="2668" y="0"/>
                </a:lnTo>
                <a:lnTo>
                  <a:pt x="2714" y="3"/>
                </a:lnTo>
                <a:lnTo>
                  <a:pt x="2759" y="12"/>
                </a:lnTo>
                <a:lnTo>
                  <a:pt x="2801" y="27"/>
                </a:lnTo>
                <a:lnTo>
                  <a:pt x="2840" y="46"/>
                </a:lnTo>
                <a:lnTo>
                  <a:pt x="2877" y="70"/>
                </a:lnTo>
                <a:lnTo>
                  <a:pt x="2910" y="97"/>
                </a:lnTo>
                <a:lnTo>
                  <a:pt x="2939" y="130"/>
                </a:lnTo>
                <a:lnTo>
                  <a:pt x="2963" y="165"/>
                </a:lnTo>
                <a:lnTo>
                  <a:pt x="2983" y="204"/>
                </a:lnTo>
                <a:lnTo>
                  <a:pt x="2998" y="245"/>
                </a:lnTo>
                <a:lnTo>
                  <a:pt x="3007" y="288"/>
                </a:lnTo>
                <a:lnTo>
                  <a:pt x="3010" y="334"/>
                </a:lnTo>
                <a:lnTo>
                  <a:pt x="3010" y="882"/>
                </a:lnTo>
                <a:lnTo>
                  <a:pt x="3007" y="928"/>
                </a:lnTo>
                <a:lnTo>
                  <a:pt x="2998" y="971"/>
                </a:lnTo>
                <a:lnTo>
                  <a:pt x="2983" y="1012"/>
                </a:lnTo>
                <a:lnTo>
                  <a:pt x="2963" y="1051"/>
                </a:lnTo>
                <a:lnTo>
                  <a:pt x="2939" y="1086"/>
                </a:lnTo>
                <a:lnTo>
                  <a:pt x="2910" y="1118"/>
                </a:lnTo>
                <a:lnTo>
                  <a:pt x="2877" y="1146"/>
                </a:lnTo>
                <a:lnTo>
                  <a:pt x="2840" y="1170"/>
                </a:lnTo>
                <a:lnTo>
                  <a:pt x="2801" y="1190"/>
                </a:lnTo>
                <a:lnTo>
                  <a:pt x="2759" y="1204"/>
                </a:lnTo>
                <a:lnTo>
                  <a:pt x="2714" y="1213"/>
                </a:lnTo>
                <a:lnTo>
                  <a:pt x="2668" y="1216"/>
                </a:lnTo>
                <a:lnTo>
                  <a:pt x="2053" y="1216"/>
                </a:lnTo>
                <a:lnTo>
                  <a:pt x="1604" y="1654"/>
                </a:lnTo>
                <a:lnTo>
                  <a:pt x="1604" y="1216"/>
                </a:lnTo>
                <a:lnTo>
                  <a:pt x="1484" y="1216"/>
                </a:lnTo>
                <a:lnTo>
                  <a:pt x="1437" y="1213"/>
                </a:lnTo>
                <a:lnTo>
                  <a:pt x="1393" y="1204"/>
                </a:lnTo>
                <a:lnTo>
                  <a:pt x="1351" y="1190"/>
                </a:lnTo>
                <a:lnTo>
                  <a:pt x="1312" y="1170"/>
                </a:lnTo>
                <a:lnTo>
                  <a:pt x="1275" y="1146"/>
                </a:lnTo>
                <a:lnTo>
                  <a:pt x="1242" y="1118"/>
                </a:lnTo>
                <a:lnTo>
                  <a:pt x="1214" y="1086"/>
                </a:lnTo>
                <a:lnTo>
                  <a:pt x="1189" y="1051"/>
                </a:lnTo>
                <a:lnTo>
                  <a:pt x="1169" y="1012"/>
                </a:lnTo>
                <a:lnTo>
                  <a:pt x="1154" y="971"/>
                </a:lnTo>
                <a:lnTo>
                  <a:pt x="1146" y="928"/>
                </a:lnTo>
                <a:lnTo>
                  <a:pt x="1143" y="882"/>
                </a:lnTo>
                <a:lnTo>
                  <a:pt x="1143" y="334"/>
                </a:lnTo>
                <a:lnTo>
                  <a:pt x="1145" y="288"/>
                </a:lnTo>
                <a:lnTo>
                  <a:pt x="1154" y="245"/>
                </a:lnTo>
                <a:lnTo>
                  <a:pt x="1169" y="204"/>
                </a:lnTo>
                <a:lnTo>
                  <a:pt x="1189" y="165"/>
                </a:lnTo>
                <a:lnTo>
                  <a:pt x="1213" y="130"/>
                </a:lnTo>
                <a:lnTo>
                  <a:pt x="1242" y="97"/>
                </a:lnTo>
                <a:lnTo>
                  <a:pt x="1275" y="70"/>
                </a:lnTo>
                <a:lnTo>
                  <a:pt x="1312" y="46"/>
                </a:lnTo>
                <a:lnTo>
                  <a:pt x="1350" y="27"/>
                </a:lnTo>
                <a:lnTo>
                  <a:pt x="1393" y="12"/>
                </a:lnTo>
                <a:lnTo>
                  <a:pt x="1437" y="3"/>
                </a:lnTo>
                <a:lnTo>
                  <a:pt x="1484" y="0"/>
                </a:lnTo>
                <a:close/>
              </a:path>
            </a:pathLst>
          </a:custGeom>
          <a:solidFill>
            <a:schemeClr val="tx1"/>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grpSp>
        <p:nvGrpSpPr>
          <p:cNvPr id="27" name="Group 26">
            <a:extLst>
              <a:ext uri="{FF2B5EF4-FFF2-40B4-BE49-F238E27FC236}">
                <a16:creationId xmlns:a16="http://schemas.microsoft.com/office/drawing/2014/main" id="{22F3E072-5545-45AE-96F3-3D8DE1CBFFB0}"/>
              </a:ext>
            </a:extLst>
          </p:cNvPr>
          <p:cNvGrpSpPr/>
          <p:nvPr/>
        </p:nvGrpSpPr>
        <p:grpSpPr>
          <a:xfrm>
            <a:off x="7459569" y="3618641"/>
            <a:ext cx="412510" cy="414876"/>
            <a:chOff x="-2292350" y="3246438"/>
            <a:chExt cx="2082800" cy="2092325"/>
          </a:xfrm>
          <a:solidFill>
            <a:schemeClr val="tx1"/>
          </a:solidFill>
        </p:grpSpPr>
        <p:sp>
          <p:nvSpPr>
            <p:cNvPr id="28" name="Freeform 125">
              <a:extLst>
                <a:ext uri="{FF2B5EF4-FFF2-40B4-BE49-F238E27FC236}">
                  <a16:creationId xmlns:a16="http://schemas.microsoft.com/office/drawing/2014/main" id="{0BC6ACCE-4DC5-313E-B7B3-7EF1E579F542}"/>
                </a:ext>
              </a:extLst>
            </p:cNvPr>
            <p:cNvSpPr>
              <a:spLocks/>
            </p:cNvSpPr>
            <p:nvPr/>
          </p:nvSpPr>
          <p:spPr bwMode="auto">
            <a:xfrm>
              <a:off x="-2292350" y="3457575"/>
              <a:ext cx="1881188" cy="1881188"/>
            </a:xfrm>
            <a:custGeom>
              <a:avLst/>
              <a:gdLst>
                <a:gd name="T0" fmla="*/ 1994 w 3554"/>
                <a:gd name="T1" fmla="*/ 14 h 3556"/>
                <a:gd name="T2" fmla="*/ 2305 w 3554"/>
                <a:gd name="T3" fmla="*/ 81 h 3556"/>
                <a:gd name="T4" fmla="*/ 2594 w 3554"/>
                <a:gd name="T5" fmla="*/ 198 h 3556"/>
                <a:gd name="T6" fmla="*/ 2613 w 3554"/>
                <a:gd name="T7" fmla="*/ 520 h 3556"/>
                <a:gd name="T8" fmla="*/ 2309 w 3554"/>
                <a:gd name="T9" fmla="*/ 584 h 3556"/>
                <a:gd name="T10" fmla="*/ 2053 w 3554"/>
                <a:gd name="T11" fmla="*/ 501 h 3556"/>
                <a:gd name="T12" fmla="*/ 1777 w 3554"/>
                <a:gd name="T13" fmla="*/ 471 h 3556"/>
                <a:gd name="T14" fmla="*/ 1491 w 3554"/>
                <a:gd name="T15" fmla="*/ 502 h 3556"/>
                <a:gd name="T16" fmla="*/ 1226 w 3554"/>
                <a:gd name="T17" fmla="*/ 592 h 3556"/>
                <a:gd name="T18" fmla="*/ 991 w 3554"/>
                <a:gd name="T19" fmla="*/ 734 h 3556"/>
                <a:gd name="T20" fmla="*/ 791 w 3554"/>
                <a:gd name="T21" fmla="*/ 920 h 3556"/>
                <a:gd name="T22" fmla="*/ 634 w 3554"/>
                <a:gd name="T23" fmla="*/ 1145 h 3556"/>
                <a:gd name="T24" fmla="*/ 526 w 3554"/>
                <a:gd name="T25" fmla="*/ 1401 h 3556"/>
                <a:gd name="T26" fmla="*/ 474 w 3554"/>
                <a:gd name="T27" fmla="*/ 1680 h 3556"/>
                <a:gd name="T28" fmla="*/ 485 w 3554"/>
                <a:gd name="T29" fmla="*/ 1971 h 3556"/>
                <a:gd name="T30" fmla="*/ 556 w 3554"/>
                <a:gd name="T31" fmla="*/ 2244 h 3556"/>
                <a:gd name="T32" fmla="*/ 681 w 3554"/>
                <a:gd name="T33" fmla="*/ 2490 h 3556"/>
                <a:gd name="T34" fmla="*/ 854 w 3554"/>
                <a:gd name="T35" fmla="*/ 2702 h 3556"/>
                <a:gd name="T36" fmla="*/ 1066 w 3554"/>
                <a:gd name="T37" fmla="*/ 2874 h 3556"/>
                <a:gd name="T38" fmla="*/ 1312 w 3554"/>
                <a:gd name="T39" fmla="*/ 2999 h 3556"/>
                <a:gd name="T40" fmla="*/ 1585 w 3554"/>
                <a:gd name="T41" fmla="*/ 3071 h 3556"/>
                <a:gd name="T42" fmla="*/ 1876 w 3554"/>
                <a:gd name="T43" fmla="*/ 3082 h 3556"/>
                <a:gd name="T44" fmla="*/ 2155 w 3554"/>
                <a:gd name="T45" fmla="*/ 3029 h 3556"/>
                <a:gd name="T46" fmla="*/ 2411 w 3554"/>
                <a:gd name="T47" fmla="*/ 2922 h 3556"/>
                <a:gd name="T48" fmla="*/ 2634 w 3554"/>
                <a:gd name="T49" fmla="*/ 2765 h 3556"/>
                <a:gd name="T50" fmla="*/ 2822 w 3554"/>
                <a:gd name="T51" fmla="*/ 2564 h 3556"/>
                <a:gd name="T52" fmla="*/ 2962 w 3554"/>
                <a:gd name="T53" fmla="*/ 2329 h 3556"/>
                <a:gd name="T54" fmla="*/ 3052 w 3554"/>
                <a:gd name="T55" fmla="*/ 2065 h 3556"/>
                <a:gd name="T56" fmla="*/ 3085 w 3554"/>
                <a:gd name="T57" fmla="*/ 1778 h 3556"/>
                <a:gd name="T58" fmla="*/ 3055 w 3554"/>
                <a:gd name="T59" fmla="*/ 1503 h 3556"/>
                <a:gd name="T60" fmla="*/ 2972 w 3554"/>
                <a:gd name="T61" fmla="*/ 1247 h 3556"/>
                <a:gd name="T62" fmla="*/ 3051 w 3554"/>
                <a:gd name="T63" fmla="*/ 927 h 3556"/>
                <a:gd name="T64" fmla="*/ 3325 w 3554"/>
                <a:gd name="T65" fmla="*/ 945 h 3556"/>
                <a:gd name="T66" fmla="*/ 3435 w 3554"/>
                <a:gd name="T67" fmla="*/ 1136 h 3556"/>
                <a:gd name="T68" fmla="*/ 3524 w 3554"/>
                <a:gd name="T69" fmla="*/ 1446 h 3556"/>
                <a:gd name="T70" fmla="*/ 3554 w 3554"/>
                <a:gd name="T71" fmla="*/ 1778 h 3556"/>
                <a:gd name="T72" fmla="*/ 3522 w 3554"/>
                <a:gd name="T73" fmla="*/ 2122 h 3556"/>
                <a:gd name="T74" fmla="*/ 3426 w 3554"/>
                <a:gd name="T75" fmla="*/ 2444 h 3556"/>
                <a:gd name="T76" fmla="*/ 3273 w 3554"/>
                <a:gd name="T77" fmla="*/ 2737 h 3556"/>
                <a:gd name="T78" fmla="*/ 3073 w 3554"/>
                <a:gd name="T79" fmla="*/ 2995 h 3556"/>
                <a:gd name="T80" fmla="*/ 2827 w 3554"/>
                <a:gd name="T81" fmla="*/ 3213 h 3556"/>
                <a:gd name="T82" fmla="*/ 2544 w 3554"/>
                <a:gd name="T83" fmla="*/ 3382 h 3556"/>
                <a:gd name="T84" fmla="*/ 2232 w 3554"/>
                <a:gd name="T85" fmla="*/ 3497 h 3556"/>
                <a:gd name="T86" fmla="*/ 1894 w 3554"/>
                <a:gd name="T87" fmla="*/ 3553 h 3556"/>
                <a:gd name="T88" fmla="*/ 1545 w 3554"/>
                <a:gd name="T89" fmla="*/ 3541 h 3556"/>
                <a:gd name="T90" fmla="*/ 1215 w 3554"/>
                <a:gd name="T91" fmla="*/ 3465 h 3556"/>
                <a:gd name="T92" fmla="*/ 911 w 3554"/>
                <a:gd name="T93" fmla="*/ 3332 h 3556"/>
                <a:gd name="T94" fmla="*/ 641 w 3554"/>
                <a:gd name="T95" fmla="*/ 3145 h 3556"/>
                <a:gd name="T96" fmla="*/ 409 w 3554"/>
                <a:gd name="T97" fmla="*/ 2914 h 3556"/>
                <a:gd name="T98" fmla="*/ 225 w 3554"/>
                <a:gd name="T99" fmla="*/ 2644 h 3556"/>
                <a:gd name="T100" fmla="*/ 90 w 3554"/>
                <a:gd name="T101" fmla="*/ 2340 h 3556"/>
                <a:gd name="T102" fmla="*/ 14 w 3554"/>
                <a:gd name="T103" fmla="*/ 2009 h 3556"/>
                <a:gd name="T104" fmla="*/ 0 w 3554"/>
                <a:gd name="T105" fmla="*/ 1778 h 3556"/>
                <a:gd name="T106" fmla="*/ 34 w 3554"/>
                <a:gd name="T107" fmla="*/ 1434 h 3556"/>
                <a:gd name="T108" fmla="*/ 128 w 3554"/>
                <a:gd name="T109" fmla="*/ 1111 h 3556"/>
                <a:gd name="T110" fmla="*/ 281 w 3554"/>
                <a:gd name="T111" fmla="*/ 818 h 3556"/>
                <a:gd name="T112" fmla="*/ 483 w 3554"/>
                <a:gd name="T113" fmla="*/ 560 h 3556"/>
                <a:gd name="T114" fmla="*/ 728 w 3554"/>
                <a:gd name="T115" fmla="*/ 344 h 3556"/>
                <a:gd name="T116" fmla="*/ 1010 w 3554"/>
                <a:gd name="T117" fmla="*/ 174 h 3556"/>
                <a:gd name="T118" fmla="*/ 1322 w 3554"/>
                <a:gd name="T119" fmla="*/ 59 h 3556"/>
                <a:gd name="T120" fmla="*/ 1659 w 3554"/>
                <a:gd name="T121" fmla="*/ 4 h 3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554" h="3556">
                  <a:moveTo>
                    <a:pt x="1777" y="0"/>
                  </a:moveTo>
                  <a:lnTo>
                    <a:pt x="1886" y="4"/>
                  </a:lnTo>
                  <a:lnTo>
                    <a:pt x="1994" y="14"/>
                  </a:lnTo>
                  <a:lnTo>
                    <a:pt x="2100" y="29"/>
                  </a:lnTo>
                  <a:lnTo>
                    <a:pt x="2203" y="52"/>
                  </a:lnTo>
                  <a:lnTo>
                    <a:pt x="2305" y="81"/>
                  </a:lnTo>
                  <a:lnTo>
                    <a:pt x="2404" y="114"/>
                  </a:lnTo>
                  <a:lnTo>
                    <a:pt x="2500" y="154"/>
                  </a:lnTo>
                  <a:lnTo>
                    <a:pt x="2594" y="198"/>
                  </a:lnTo>
                  <a:lnTo>
                    <a:pt x="2591" y="230"/>
                  </a:lnTo>
                  <a:lnTo>
                    <a:pt x="2592" y="261"/>
                  </a:lnTo>
                  <a:lnTo>
                    <a:pt x="2613" y="520"/>
                  </a:lnTo>
                  <a:lnTo>
                    <a:pt x="2465" y="667"/>
                  </a:lnTo>
                  <a:lnTo>
                    <a:pt x="2388" y="624"/>
                  </a:lnTo>
                  <a:lnTo>
                    <a:pt x="2309" y="584"/>
                  </a:lnTo>
                  <a:lnTo>
                    <a:pt x="2226" y="550"/>
                  </a:lnTo>
                  <a:lnTo>
                    <a:pt x="2141" y="523"/>
                  </a:lnTo>
                  <a:lnTo>
                    <a:pt x="2053" y="501"/>
                  </a:lnTo>
                  <a:lnTo>
                    <a:pt x="1963" y="484"/>
                  </a:lnTo>
                  <a:lnTo>
                    <a:pt x="1871" y="475"/>
                  </a:lnTo>
                  <a:lnTo>
                    <a:pt x="1777" y="471"/>
                  </a:lnTo>
                  <a:lnTo>
                    <a:pt x="1680" y="475"/>
                  </a:lnTo>
                  <a:lnTo>
                    <a:pt x="1584" y="485"/>
                  </a:lnTo>
                  <a:lnTo>
                    <a:pt x="1491" y="502"/>
                  </a:lnTo>
                  <a:lnTo>
                    <a:pt x="1400" y="526"/>
                  </a:lnTo>
                  <a:lnTo>
                    <a:pt x="1311" y="556"/>
                  </a:lnTo>
                  <a:lnTo>
                    <a:pt x="1226" y="592"/>
                  </a:lnTo>
                  <a:lnTo>
                    <a:pt x="1144" y="634"/>
                  </a:lnTo>
                  <a:lnTo>
                    <a:pt x="1066" y="682"/>
                  </a:lnTo>
                  <a:lnTo>
                    <a:pt x="991" y="734"/>
                  </a:lnTo>
                  <a:lnTo>
                    <a:pt x="920" y="792"/>
                  </a:lnTo>
                  <a:lnTo>
                    <a:pt x="854" y="854"/>
                  </a:lnTo>
                  <a:lnTo>
                    <a:pt x="791" y="920"/>
                  </a:lnTo>
                  <a:lnTo>
                    <a:pt x="734" y="992"/>
                  </a:lnTo>
                  <a:lnTo>
                    <a:pt x="681" y="1067"/>
                  </a:lnTo>
                  <a:lnTo>
                    <a:pt x="634" y="1145"/>
                  </a:lnTo>
                  <a:lnTo>
                    <a:pt x="592" y="1228"/>
                  </a:lnTo>
                  <a:lnTo>
                    <a:pt x="556" y="1313"/>
                  </a:lnTo>
                  <a:lnTo>
                    <a:pt x="526" y="1401"/>
                  </a:lnTo>
                  <a:lnTo>
                    <a:pt x="502" y="1492"/>
                  </a:lnTo>
                  <a:lnTo>
                    <a:pt x="485" y="1586"/>
                  </a:lnTo>
                  <a:lnTo>
                    <a:pt x="474" y="1680"/>
                  </a:lnTo>
                  <a:lnTo>
                    <a:pt x="471" y="1778"/>
                  </a:lnTo>
                  <a:lnTo>
                    <a:pt x="474" y="1876"/>
                  </a:lnTo>
                  <a:lnTo>
                    <a:pt x="485" y="1971"/>
                  </a:lnTo>
                  <a:lnTo>
                    <a:pt x="502" y="2065"/>
                  </a:lnTo>
                  <a:lnTo>
                    <a:pt x="526" y="2156"/>
                  </a:lnTo>
                  <a:lnTo>
                    <a:pt x="556" y="2244"/>
                  </a:lnTo>
                  <a:lnTo>
                    <a:pt x="592" y="2329"/>
                  </a:lnTo>
                  <a:lnTo>
                    <a:pt x="634" y="2411"/>
                  </a:lnTo>
                  <a:lnTo>
                    <a:pt x="681" y="2490"/>
                  </a:lnTo>
                  <a:lnTo>
                    <a:pt x="734" y="2564"/>
                  </a:lnTo>
                  <a:lnTo>
                    <a:pt x="791" y="2635"/>
                  </a:lnTo>
                  <a:lnTo>
                    <a:pt x="854" y="2702"/>
                  </a:lnTo>
                  <a:lnTo>
                    <a:pt x="920" y="2765"/>
                  </a:lnTo>
                  <a:lnTo>
                    <a:pt x="992" y="2821"/>
                  </a:lnTo>
                  <a:lnTo>
                    <a:pt x="1066" y="2874"/>
                  </a:lnTo>
                  <a:lnTo>
                    <a:pt x="1144" y="2922"/>
                  </a:lnTo>
                  <a:lnTo>
                    <a:pt x="1227" y="2963"/>
                  </a:lnTo>
                  <a:lnTo>
                    <a:pt x="1312" y="2999"/>
                  </a:lnTo>
                  <a:lnTo>
                    <a:pt x="1400" y="3029"/>
                  </a:lnTo>
                  <a:lnTo>
                    <a:pt x="1491" y="3053"/>
                  </a:lnTo>
                  <a:lnTo>
                    <a:pt x="1585" y="3071"/>
                  </a:lnTo>
                  <a:lnTo>
                    <a:pt x="1680" y="3082"/>
                  </a:lnTo>
                  <a:lnTo>
                    <a:pt x="1777" y="3084"/>
                  </a:lnTo>
                  <a:lnTo>
                    <a:pt x="1876" y="3082"/>
                  </a:lnTo>
                  <a:lnTo>
                    <a:pt x="1970" y="3071"/>
                  </a:lnTo>
                  <a:lnTo>
                    <a:pt x="2064" y="3053"/>
                  </a:lnTo>
                  <a:lnTo>
                    <a:pt x="2155" y="3029"/>
                  </a:lnTo>
                  <a:lnTo>
                    <a:pt x="2243" y="2999"/>
                  </a:lnTo>
                  <a:lnTo>
                    <a:pt x="2328" y="2963"/>
                  </a:lnTo>
                  <a:lnTo>
                    <a:pt x="2411" y="2922"/>
                  </a:lnTo>
                  <a:lnTo>
                    <a:pt x="2489" y="2874"/>
                  </a:lnTo>
                  <a:lnTo>
                    <a:pt x="2564" y="2821"/>
                  </a:lnTo>
                  <a:lnTo>
                    <a:pt x="2634" y="2765"/>
                  </a:lnTo>
                  <a:lnTo>
                    <a:pt x="2702" y="2702"/>
                  </a:lnTo>
                  <a:lnTo>
                    <a:pt x="2764" y="2635"/>
                  </a:lnTo>
                  <a:lnTo>
                    <a:pt x="2822" y="2564"/>
                  </a:lnTo>
                  <a:lnTo>
                    <a:pt x="2873" y="2490"/>
                  </a:lnTo>
                  <a:lnTo>
                    <a:pt x="2921" y="2411"/>
                  </a:lnTo>
                  <a:lnTo>
                    <a:pt x="2962" y="2329"/>
                  </a:lnTo>
                  <a:lnTo>
                    <a:pt x="2998" y="2244"/>
                  </a:lnTo>
                  <a:lnTo>
                    <a:pt x="3029" y="2156"/>
                  </a:lnTo>
                  <a:lnTo>
                    <a:pt x="3052" y="2065"/>
                  </a:lnTo>
                  <a:lnTo>
                    <a:pt x="3070" y="1971"/>
                  </a:lnTo>
                  <a:lnTo>
                    <a:pt x="3081" y="1876"/>
                  </a:lnTo>
                  <a:lnTo>
                    <a:pt x="3085" y="1778"/>
                  </a:lnTo>
                  <a:lnTo>
                    <a:pt x="3081" y="1684"/>
                  </a:lnTo>
                  <a:lnTo>
                    <a:pt x="3071" y="1593"/>
                  </a:lnTo>
                  <a:lnTo>
                    <a:pt x="3055" y="1503"/>
                  </a:lnTo>
                  <a:lnTo>
                    <a:pt x="3033" y="1415"/>
                  </a:lnTo>
                  <a:lnTo>
                    <a:pt x="3005" y="1329"/>
                  </a:lnTo>
                  <a:lnTo>
                    <a:pt x="2972" y="1247"/>
                  </a:lnTo>
                  <a:lnTo>
                    <a:pt x="2932" y="1166"/>
                  </a:lnTo>
                  <a:lnTo>
                    <a:pt x="2889" y="1090"/>
                  </a:lnTo>
                  <a:lnTo>
                    <a:pt x="3051" y="927"/>
                  </a:lnTo>
                  <a:lnTo>
                    <a:pt x="3277" y="944"/>
                  </a:lnTo>
                  <a:lnTo>
                    <a:pt x="3303" y="945"/>
                  </a:lnTo>
                  <a:lnTo>
                    <a:pt x="3325" y="945"/>
                  </a:lnTo>
                  <a:lnTo>
                    <a:pt x="3346" y="943"/>
                  </a:lnTo>
                  <a:lnTo>
                    <a:pt x="3394" y="1038"/>
                  </a:lnTo>
                  <a:lnTo>
                    <a:pt x="3435" y="1136"/>
                  </a:lnTo>
                  <a:lnTo>
                    <a:pt x="3471" y="1237"/>
                  </a:lnTo>
                  <a:lnTo>
                    <a:pt x="3500" y="1341"/>
                  </a:lnTo>
                  <a:lnTo>
                    <a:pt x="3524" y="1446"/>
                  </a:lnTo>
                  <a:lnTo>
                    <a:pt x="3541" y="1555"/>
                  </a:lnTo>
                  <a:lnTo>
                    <a:pt x="3552" y="1666"/>
                  </a:lnTo>
                  <a:lnTo>
                    <a:pt x="3554" y="1778"/>
                  </a:lnTo>
                  <a:lnTo>
                    <a:pt x="3551" y="1895"/>
                  </a:lnTo>
                  <a:lnTo>
                    <a:pt x="3540" y="2009"/>
                  </a:lnTo>
                  <a:lnTo>
                    <a:pt x="3522" y="2122"/>
                  </a:lnTo>
                  <a:lnTo>
                    <a:pt x="3497" y="2233"/>
                  </a:lnTo>
                  <a:lnTo>
                    <a:pt x="3464" y="2340"/>
                  </a:lnTo>
                  <a:lnTo>
                    <a:pt x="3426" y="2444"/>
                  </a:lnTo>
                  <a:lnTo>
                    <a:pt x="3381" y="2546"/>
                  </a:lnTo>
                  <a:lnTo>
                    <a:pt x="3331" y="2644"/>
                  </a:lnTo>
                  <a:lnTo>
                    <a:pt x="3273" y="2737"/>
                  </a:lnTo>
                  <a:lnTo>
                    <a:pt x="3212" y="2828"/>
                  </a:lnTo>
                  <a:lnTo>
                    <a:pt x="3145" y="2914"/>
                  </a:lnTo>
                  <a:lnTo>
                    <a:pt x="3073" y="2995"/>
                  </a:lnTo>
                  <a:lnTo>
                    <a:pt x="2995" y="3073"/>
                  </a:lnTo>
                  <a:lnTo>
                    <a:pt x="2913" y="3145"/>
                  </a:lnTo>
                  <a:lnTo>
                    <a:pt x="2827" y="3213"/>
                  </a:lnTo>
                  <a:lnTo>
                    <a:pt x="2736" y="3275"/>
                  </a:lnTo>
                  <a:lnTo>
                    <a:pt x="2643" y="3332"/>
                  </a:lnTo>
                  <a:lnTo>
                    <a:pt x="2544" y="3382"/>
                  </a:lnTo>
                  <a:lnTo>
                    <a:pt x="2443" y="3426"/>
                  </a:lnTo>
                  <a:lnTo>
                    <a:pt x="2339" y="3465"/>
                  </a:lnTo>
                  <a:lnTo>
                    <a:pt x="2232" y="3497"/>
                  </a:lnTo>
                  <a:lnTo>
                    <a:pt x="2122" y="3523"/>
                  </a:lnTo>
                  <a:lnTo>
                    <a:pt x="2009" y="3541"/>
                  </a:lnTo>
                  <a:lnTo>
                    <a:pt x="1894" y="3553"/>
                  </a:lnTo>
                  <a:lnTo>
                    <a:pt x="1777" y="3556"/>
                  </a:lnTo>
                  <a:lnTo>
                    <a:pt x="1661" y="3553"/>
                  </a:lnTo>
                  <a:lnTo>
                    <a:pt x="1545" y="3541"/>
                  </a:lnTo>
                  <a:lnTo>
                    <a:pt x="1432" y="3523"/>
                  </a:lnTo>
                  <a:lnTo>
                    <a:pt x="1323" y="3497"/>
                  </a:lnTo>
                  <a:lnTo>
                    <a:pt x="1215" y="3465"/>
                  </a:lnTo>
                  <a:lnTo>
                    <a:pt x="1111" y="3426"/>
                  </a:lnTo>
                  <a:lnTo>
                    <a:pt x="1010" y="3382"/>
                  </a:lnTo>
                  <a:lnTo>
                    <a:pt x="911" y="3332"/>
                  </a:lnTo>
                  <a:lnTo>
                    <a:pt x="818" y="3275"/>
                  </a:lnTo>
                  <a:lnTo>
                    <a:pt x="728" y="3213"/>
                  </a:lnTo>
                  <a:lnTo>
                    <a:pt x="641" y="3145"/>
                  </a:lnTo>
                  <a:lnTo>
                    <a:pt x="560" y="3073"/>
                  </a:lnTo>
                  <a:lnTo>
                    <a:pt x="483" y="2995"/>
                  </a:lnTo>
                  <a:lnTo>
                    <a:pt x="409" y="2914"/>
                  </a:lnTo>
                  <a:lnTo>
                    <a:pt x="342" y="2828"/>
                  </a:lnTo>
                  <a:lnTo>
                    <a:pt x="281" y="2737"/>
                  </a:lnTo>
                  <a:lnTo>
                    <a:pt x="225" y="2644"/>
                  </a:lnTo>
                  <a:lnTo>
                    <a:pt x="174" y="2546"/>
                  </a:lnTo>
                  <a:lnTo>
                    <a:pt x="128" y="2444"/>
                  </a:lnTo>
                  <a:lnTo>
                    <a:pt x="90" y="2340"/>
                  </a:lnTo>
                  <a:lnTo>
                    <a:pt x="59" y="2233"/>
                  </a:lnTo>
                  <a:lnTo>
                    <a:pt x="34" y="2122"/>
                  </a:lnTo>
                  <a:lnTo>
                    <a:pt x="14" y="2009"/>
                  </a:lnTo>
                  <a:lnTo>
                    <a:pt x="4" y="1895"/>
                  </a:lnTo>
                  <a:lnTo>
                    <a:pt x="0" y="1778"/>
                  </a:lnTo>
                  <a:lnTo>
                    <a:pt x="0" y="1778"/>
                  </a:lnTo>
                  <a:lnTo>
                    <a:pt x="4" y="1661"/>
                  </a:lnTo>
                  <a:lnTo>
                    <a:pt x="14" y="1546"/>
                  </a:lnTo>
                  <a:lnTo>
                    <a:pt x="34" y="1434"/>
                  </a:lnTo>
                  <a:lnTo>
                    <a:pt x="59" y="1324"/>
                  </a:lnTo>
                  <a:lnTo>
                    <a:pt x="90" y="1216"/>
                  </a:lnTo>
                  <a:lnTo>
                    <a:pt x="128" y="1111"/>
                  </a:lnTo>
                  <a:lnTo>
                    <a:pt x="174" y="1010"/>
                  </a:lnTo>
                  <a:lnTo>
                    <a:pt x="225" y="913"/>
                  </a:lnTo>
                  <a:lnTo>
                    <a:pt x="281" y="818"/>
                  </a:lnTo>
                  <a:lnTo>
                    <a:pt x="342" y="728"/>
                  </a:lnTo>
                  <a:lnTo>
                    <a:pt x="409" y="642"/>
                  </a:lnTo>
                  <a:lnTo>
                    <a:pt x="483" y="560"/>
                  </a:lnTo>
                  <a:lnTo>
                    <a:pt x="560" y="483"/>
                  </a:lnTo>
                  <a:lnTo>
                    <a:pt x="641" y="411"/>
                  </a:lnTo>
                  <a:lnTo>
                    <a:pt x="728" y="344"/>
                  </a:lnTo>
                  <a:lnTo>
                    <a:pt x="818" y="281"/>
                  </a:lnTo>
                  <a:lnTo>
                    <a:pt x="911" y="225"/>
                  </a:lnTo>
                  <a:lnTo>
                    <a:pt x="1010" y="174"/>
                  </a:lnTo>
                  <a:lnTo>
                    <a:pt x="1111" y="130"/>
                  </a:lnTo>
                  <a:lnTo>
                    <a:pt x="1215" y="90"/>
                  </a:lnTo>
                  <a:lnTo>
                    <a:pt x="1322" y="59"/>
                  </a:lnTo>
                  <a:lnTo>
                    <a:pt x="1432" y="34"/>
                  </a:lnTo>
                  <a:lnTo>
                    <a:pt x="1545" y="15"/>
                  </a:lnTo>
                  <a:lnTo>
                    <a:pt x="1659" y="4"/>
                  </a:lnTo>
                  <a:lnTo>
                    <a:pt x="177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29" name="Freeform 126">
              <a:extLst>
                <a:ext uri="{FF2B5EF4-FFF2-40B4-BE49-F238E27FC236}">
                  <a16:creationId xmlns:a16="http://schemas.microsoft.com/office/drawing/2014/main" id="{543BD31B-6438-DB61-43F9-1ACCF9392292}"/>
                </a:ext>
              </a:extLst>
            </p:cNvPr>
            <p:cNvSpPr>
              <a:spLocks/>
            </p:cNvSpPr>
            <p:nvPr/>
          </p:nvSpPr>
          <p:spPr bwMode="auto">
            <a:xfrm>
              <a:off x="-1814513" y="3935413"/>
              <a:ext cx="925513" cy="925513"/>
            </a:xfrm>
            <a:custGeom>
              <a:avLst/>
              <a:gdLst>
                <a:gd name="T0" fmla="*/ 954 w 1750"/>
                <a:gd name="T1" fmla="*/ 4 h 1751"/>
                <a:gd name="T2" fmla="*/ 1104 w 1750"/>
                <a:gd name="T3" fmla="*/ 31 h 1751"/>
                <a:gd name="T4" fmla="*/ 1245 w 1750"/>
                <a:gd name="T5" fmla="*/ 83 h 1751"/>
                <a:gd name="T6" fmla="*/ 910 w 1750"/>
                <a:gd name="T7" fmla="*/ 418 h 1751"/>
                <a:gd name="T8" fmla="*/ 817 w 1750"/>
                <a:gd name="T9" fmla="*/ 421 h 1751"/>
                <a:gd name="T10" fmla="*/ 709 w 1750"/>
                <a:gd name="T11" fmla="*/ 448 h 1751"/>
                <a:gd name="T12" fmla="*/ 613 w 1750"/>
                <a:gd name="T13" fmla="*/ 499 h 1751"/>
                <a:gd name="T14" fmla="*/ 532 w 1750"/>
                <a:gd name="T15" fmla="*/ 571 h 1751"/>
                <a:gd name="T16" fmla="*/ 469 w 1750"/>
                <a:gd name="T17" fmla="*/ 661 h 1751"/>
                <a:gd name="T18" fmla="*/ 430 w 1750"/>
                <a:gd name="T19" fmla="*/ 763 h 1751"/>
                <a:gd name="T20" fmla="*/ 416 w 1750"/>
                <a:gd name="T21" fmla="*/ 876 h 1751"/>
                <a:gd name="T22" fmla="*/ 430 w 1750"/>
                <a:gd name="T23" fmla="*/ 989 h 1751"/>
                <a:gd name="T24" fmla="*/ 469 w 1750"/>
                <a:gd name="T25" fmla="*/ 1092 h 1751"/>
                <a:gd name="T26" fmla="*/ 532 w 1750"/>
                <a:gd name="T27" fmla="*/ 1181 h 1751"/>
                <a:gd name="T28" fmla="*/ 612 w 1750"/>
                <a:gd name="T29" fmla="*/ 1253 h 1751"/>
                <a:gd name="T30" fmla="*/ 708 w 1750"/>
                <a:gd name="T31" fmla="*/ 1304 h 1751"/>
                <a:gd name="T32" fmla="*/ 817 w 1750"/>
                <a:gd name="T33" fmla="*/ 1332 h 1751"/>
                <a:gd name="T34" fmla="*/ 933 w 1750"/>
                <a:gd name="T35" fmla="*/ 1332 h 1751"/>
                <a:gd name="T36" fmla="*/ 1041 w 1750"/>
                <a:gd name="T37" fmla="*/ 1304 h 1751"/>
                <a:gd name="T38" fmla="*/ 1137 w 1750"/>
                <a:gd name="T39" fmla="*/ 1253 h 1751"/>
                <a:gd name="T40" fmla="*/ 1218 w 1750"/>
                <a:gd name="T41" fmla="*/ 1181 h 1751"/>
                <a:gd name="T42" fmla="*/ 1281 w 1750"/>
                <a:gd name="T43" fmla="*/ 1092 h 1751"/>
                <a:gd name="T44" fmla="*/ 1321 w 1750"/>
                <a:gd name="T45" fmla="*/ 989 h 1751"/>
                <a:gd name="T46" fmla="*/ 1334 w 1750"/>
                <a:gd name="T47" fmla="*/ 876 h 1751"/>
                <a:gd name="T48" fmla="*/ 1662 w 1750"/>
                <a:gd name="T49" fmla="*/ 513 h 1751"/>
                <a:gd name="T50" fmla="*/ 1696 w 1750"/>
                <a:gd name="T51" fmla="*/ 575 h 1751"/>
                <a:gd name="T52" fmla="*/ 1736 w 1750"/>
                <a:gd name="T53" fmla="*/ 721 h 1751"/>
                <a:gd name="T54" fmla="*/ 1750 w 1750"/>
                <a:gd name="T55" fmla="*/ 876 h 1751"/>
                <a:gd name="T56" fmla="*/ 1736 w 1750"/>
                <a:gd name="T57" fmla="*/ 1033 h 1751"/>
                <a:gd name="T58" fmla="*/ 1695 w 1750"/>
                <a:gd name="T59" fmla="*/ 1182 h 1751"/>
                <a:gd name="T60" fmla="*/ 1630 w 1750"/>
                <a:gd name="T61" fmla="*/ 1318 h 1751"/>
                <a:gd name="T62" fmla="*/ 1545 w 1750"/>
                <a:gd name="T63" fmla="*/ 1440 h 1751"/>
                <a:gd name="T64" fmla="*/ 1439 w 1750"/>
                <a:gd name="T65" fmla="*/ 1546 h 1751"/>
                <a:gd name="T66" fmla="*/ 1317 w 1750"/>
                <a:gd name="T67" fmla="*/ 1632 h 1751"/>
                <a:gd name="T68" fmla="*/ 1180 w 1750"/>
                <a:gd name="T69" fmla="*/ 1697 h 1751"/>
                <a:gd name="T70" fmla="*/ 1032 w 1750"/>
                <a:gd name="T71" fmla="*/ 1737 h 1751"/>
                <a:gd name="T72" fmla="*/ 875 w 1750"/>
                <a:gd name="T73" fmla="*/ 1751 h 1751"/>
                <a:gd name="T74" fmla="*/ 718 w 1750"/>
                <a:gd name="T75" fmla="*/ 1737 h 1751"/>
                <a:gd name="T76" fmla="*/ 570 w 1750"/>
                <a:gd name="T77" fmla="*/ 1696 h 1751"/>
                <a:gd name="T78" fmla="*/ 433 w 1750"/>
                <a:gd name="T79" fmla="*/ 1632 h 1751"/>
                <a:gd name="T80" fmla="*/ 312 w 1750"/>
                <a:gd name="T81" fmla="*/ 1546 h 1751"/>
                <a:gd name="T82" fmla="*/ 206 w 1750"/>
                <a:gd name="T83" fmla="*/ 1440 h 1751"/>
                <a:gd name="T84" fmla="*/ 120 w 1750"/>
                <a:gd name="T85" fmla="*/ 1318 h 1751"/>
                <a:gd name="T86" fmla="*/ 55 w 1750"/>
                <a:gd name="T87" fmla="*/ 1181 h 1751"/>
                <a:gd name="T88" fmla="*/ 14 w 1750"/>
                <a:gd name="T89" fmla="*/ 1033 h 1751"/>
                <a:gd name="T90" fmla="*/ 0 w 1750"/>
                <a:gd name="T91" fmla="*/ 876 h 1751"/>
                <a:gd name="T92" fmla="*/ 14 w 1750"/>
                <a:gd name="T93" fmla="*/ 718 h 1751"/>
                <a:gd name="T94" fmla="*/ 55 w 1750"/>
                <a:gd name="T95" fmla="*/ 571 h 1751"/>
                <a:gd name="T96" fmla="*/ 120 w 1750"/>
                <a:gd name="T97" fmla="*/ 434 h 1751"/>
                <a:gd name="T98" fmla="*/ 206 w 1750"/>
                <a:gd name="T99" fmla="*/ 311 h 1751"/>
                <a:gd name="T100" fmla="*/ 312 w 1750"/>
                <a:gd name="T101" fmla="*/ 207 h 1751"/>
                <a:gd name="T102" fmla="*/ 433 w 1750"/>
                <a:gd name="T103" fmla="*/ 120 h 1751"/>
                <a:gd name="T104" fmla="*/ 570 w 1750"/>
                <a:gd name="T105" fmla="*/ 55 h 1751"/>
                <a:gd name="T106" fmla="*/ 718 w 1750"/>
                <a:gd name="T107" fmla="*/ 15 h 1751"/>
                <a:gd name="T108" fmla="*/ 875 w 1750"/>
                <a:gd name="T109" fmla="*/ 0 h 17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50" h="1751">
                  <a:moveTo>
                    <a:pt x="875" y="0"/>
                  </a:moveTo>
                  <a:lnTo>
                    <a:pt x="954" y="4"/>
                  </a:lnTo>
                  <a:lnTo>
                    <a:pt x="1030" y="15"/>
                  </a:lnTo>
                  <a:lnTo>
                    <a:pt x="1104" y="31"/>
                  </a:lnTo>
                  <a:lnTo>
                    <a:pt x="1176" y="54"/>
                  </a:lnTo>
                  <a:lnTo>
                    <a:pt x="1245" y="83"/>
                  </a:lnTo>
                  <a:lnTo>
                    <a:pt x="1238" y="90"/>
                  </a:lnTo>
                  <a:lnTo>
                    <a:pt x="910" y="418"/>
                  </a:lnTo>
                  <a:lnTo>
                    <a:pt x="875" y="417"/>
                  </a:lnTo>
                  <a:lnTo>
                    <a:pt x="817" y="421"/>
                  </a:lnTo>
                  <a:lnTo>
                    <a:pt x="762" y="431"/>
                  </a:lnTo>
                  <a:lnTo>
                    <a:pt x="709" y="448"/>
                  </a:lnTo>
                  <a:lnTo>
                    <a:pt x="659" y="471"/>
                  </a:lnTo>
                  <a:lnTo>
                    <a:pt x="613" y="499"/>
                  </a:lnTo>
                  <a:lnTo>
                    <a:pt x="570" y="532"/>
                  </a:lnTo>
                  <a:lnTo>
                    <a:pt x="532" y="571"/>
                  </a:lnTo>
                  <a:lnTo>
                    <a:pt x="498" y="614"/>
                  </a:lnTo>
                  <a:lnTo>
                    <a:pt x="469" y="661"/>
                  </a:lnTo>
                  <a:lnTo>
                    <a:pt x="446" y="710"/>
                  </a:lnTo>
                  <a:lnTo>
                    <a:pt x="430" y="763"/>
                  </a:lnTo>
                  <a:lnTo>
                    <a:pt x="420" y="818"/>
                  </a:lnTo>
                  <a:lnTo>
                    <a:pt x="416" y="876"/>
                  </a:lnTo>
                  <a:lnTo>
                    <a:pt x="420" y="933"/>
                  </a:lnTo>
                  <a:lnTo>
                    <a:pt x="430" y="989"/>
                  </a:lnTo>
                  <a:lnTo>
                    <a:pt x="446" y="1043"/>
                  </a:lnTo>
                  <a:lnTo>
                    <a:pt x="469" y="1092"/>
                  </a:lnTo>
                  <a:lnTo>
                    <a:pt x="498" y="1139"/>
                  </a:lnTo>
                  <a:lnTo>
                    <a:pt x="532" y="1181"/>
                  </a:lnTo>
                  <a:lnTo>
                    <a:pt x="570" y="1219"/>
                  </a:lnTo>
                  <a:lnTo>
                    <a:pt x="612" y="1253"/>
                  </a:lnTo>
                  <a:lnTo>
                    <a:pt x="659" y="1282"/>
                  </a:lnTo>
                  <a:lnTo>
                    <a:pt x="708" y="1304"/>
                  </a:lnTo>
                  <a:lnTo>
                    <a:pt x="762" y="1321"/>
                  </a:lnTo>
                  <a:lnTo>
                    <a:pt x="817" y="1332"/>
                  </a:lnTo>
                  <a:lnTo>
                    <a:pt x="875" y="1336"/>
                  </a:lnTo>
                  <a:lnTo>
                    <a:pt x="933" y="1332"/>
                  </a:lnTo>
                  <a:lnTo>
                    <a:pt x="988" y="1321"/>
                  </a:lnTo>
                  <a:lnTo>
                    <a:pt x="1041" y="1304"/>
                  </a:lnTo>
                  <a:lnTo>
                    <a:pt x="1091" y="1282"/>
                  </a:lnTo>
                  <a:lnTo>
                    <a:pt x="1137" y="1253"/>
                  </a:lnTo>
                  <a:lnTo>
                    <a:pt x="1180" y="1219"/>
                  </a:lnTo>
                  <a:lnTo>
                    <a:pt x="1218" y="1181"/>
                  </a:lnTo>
                  <a:lnTo>
                    <a:pt x="1252" y="1139"/>
                  </a:lnTo>
                  <a:lnTo>
                    <a:pt x="1281" y="1092"/>
                  </a:lnTo>
                  <a:lnTo>
                    <a:pt x="1304" y="1043"/>
                  </a:lnTo>
                  <a:lnTo>
                    <a:pt x="1321" y="989"/>
                  </a:lnTo>
                  <a:lnTo>
                    <a:pt x="1330" y="933"/>
                  </a:lnTo>
                  <a:lnTo>
                    <a:pt x="1334" y="876"/>
                  </a:lnTo>
                  <a:lnTo>
                    <a:pt x="1333" y="841"/>
                  </a:lnTo>
                  <a:lnTo>
                    <a:pt x="1662" y="513"/>
                  </a:lnTo>
                  <a:lnTo>
                    <a:pt x="1668" y="506"/>
                  </a:lnTo>
                  <a:lnTo>
                    <a:pt x="1696" y="575"/>
                  </a:lnTo>
                  <a:lnTo>
                    <a:pt x="1720" y="646"/>
                  </a:lnTo>
                  <a:lnTo>
                    <a:pt x="1736" y="721"/>
                  </a:lnTo>
                  <a:lnTo>
                    <a:pt x="1747" y="798"/>
                  </a:lnTo>
                  <a:lnTo>
                    <a:pt x="1750" y="876"/>
                  </a:lnTo>
                  <a:lnTo>
                    <a:pt x="1747" y="956"/>
                  </a:lnTo>
                  <a:lnTo>
                    <a:pt x="1736" y="1033"/>
                  </a:lnTo>
                  <a:lnTo>
                    <a:pt x="1719" y="1109"/>
                  </a:lnTo>
                  <a:lnTo>
                    <a:pt x="1695" y="1182"/>
                  </a:lnTo>
                  <a:lnTo>
                    <a:pt x="1666" y="1252"/>
                  </a:lnTo>
                  <a:lnTo>
                    <a:pt x="1630" y="1318"/>
                  </a:lnTo>
                  <a:lnTo>
                    <a:pt x="1591" y="1381"/>
                  </a:lnTo>
                  <a:lnTo>
                    <a:pt x="1545" y="1440"/>
                  </a:lnTo>
                  <a:lnTo>
                    <a:pt x="1493" y="1495"/>
                  </a:lnTo>
                  <a:lnTo>
                    <a:pt x="1439" y="1546"/>
                  </a:lnTo>
                  <a:lnTo>
                    <a:pt x="1379" y="1591"/>
                  </a:lnTo>
                  <a:lnTo>
                    <a:pt x="1317" y="1632"/>
                  </a:lnTo>
                  <a:lnTo>
                    <a:pt x="1251" y="1667"/>
                  </a:lnTo>
                  <a:lnTo>
                    <a:pt x="1180" y="1697"/>
                  </a:lnTo>
                  <a:lnTo>
                    <a:pt x="1108" y="1720"/>
                  </a:lnTo>
                  <a:lnTo>
                    <a:pt x="1032" y="1737"/>
                  </a:lnTo>
                  <a:lnTo>
                    <a:pt x="954" y="1748"/>
                  </a:lnTo>
                  <a:lnTo>
                    <a:pt x="875" y="1751"/>
                  </a:lnTo>
                  <a:lnTo>
                    <a:pt x="796" y="1748"/>
                  </a:lnTo>
                  <a:lnTo>
                    <a:pt x="718" y="1737"/>
                  </a:lnTo>
                  <a:lnTo>
                    <a:pt x="642" y="1720"/>
                  </a:lnTo>
                  <a:lnTo>
                    <a:pt x="570" y="1696"/>
                  </a:lnTo>
                  <a:lnTo>
                    <a:pt x="500" y="1667"/>
                  </a:lnTo>
                  <a:lnTo>
                    <a:pt x="433" y="1632"/>
                  </a:lnTo>
                  <a:lnTo>
                    <a:pt x="371" y="1591"/>
                  </a:lnTo>
                  <a:lnTo>
                    <a:pt x="312" y="1546"/>
                  </a:lnTo>
                  <a:lnTo>
                    <a:pt x="257" y="1495"/>
                  </a:lnTo>
                  <a:lnTo>
                    <a:pt x="206" y="1440"/>
                  </a:lnTo>
                  <a:lnTo>
                    <a:pt x="161" y="1380"/>
                  </a:lnTo>
                  <a:lnTo>
                    <a:pt x="120" y="1318"/>
                  </a:lnTo>
                  <a:lnTo>
                    <a:pt x="85" y="1252"/>
                  </a:lnTo>
                  <a:lnTo>
                    <a:pt x="55" y="1181"/>
                  </a:lnTo>
                  <a:lnTo>
                    <a:pt x="31" y="1109"/>
                  </a:lnTo>
                  <a:lnTo>
                    <a:pt x="14" y="1033"/>
                  </a:lnTo>
                  <a:lnTo>
                    <a:pt x="3" y="955"/>
                  </a:lnTo>
                  <a:lnTo>
                    <a:pt x="0" y="876"/>
                  </a:lnTo>
                  <a:lnTo>
                    <a:pt x="3" y="796"/>
                  </a:lnTo>
                  <a:lnTo>
                    <a:pt x="14" y="718"/>
                  </a:lnTo>
                  <a:lnTo>
                    <a:pt x="31" y="643"/>
                  </a:lnTo>
                  <a:lnTo>
                    <a:pt x="55" y="571"/>
                  </a:lnTo>
                  <a:lnTo>
                    <a:pt x="85" y="501"/>
                  </a:lnTo>
                  <a:lnTo>
                    <a:pt x="120" y="434"/>
                  </a:lnTo>
                  <a:lnTo>
                    <a:pt x="161" y="371"/>
                  </a:lnTo>
                  <a:lnTo>
                    <a:pt x="206" y="311"/>
                  </a:lnTo>
                  <a:lnTo>
                    <a:pt x="257" y="257"/>
                  </a:lnTo>
                  <a:lnTo>
                    <a:pt x="312" y="207"/>
                  </a:lnTo>
                  <a:lnTo>
                    <a:pt x="371" y="161"/>
                  </a:lnTo>
                  <a:lnTo>
                    <a:pt x="433" y="120"/>
                  </a:lnTo>
                  <a:lnTo>
                    <a:pt x="500" y="84"/>
                  </a:lnTo>
                  <a:lnTo>
                    <a:pt x="570" y="55"/>
                  </a:lnTo>
                  <a:lnTo>
                    <a:pt x="642" y="31"/>
                  </a:lnTo>
                  <a:lnTo>
                    <a:pt x="718" y="15"/>
                  </a:lnTo>
                  <a:lnTo>
                    <a:pt x="796" y="4"/>
                  </a:lnTo>
                  <a:lnTo>
                    <a:pt x="87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30" name="Freeform 127">
              <a:extLst>
                <a:ext uri="{FF2B5EF4-FFF2-40B4-BE49-F238E27FC236}">
                  <a16:creationId xmlns:a16="http://schemas.microsoft.com/office/drawing/2014/main" id="{9A09AC40-EA41-CBEF-5805-AD37D2D9260F}"/>
                </a:ext>
              </a:extLst>
            </p:cNvPr>
            <p:cNvSpPr>
              <a:spLocks/>
            </p:cNvSpPr>
            <p:nvPr/>
          </p:nvSpPr>
          <p:spPr bwMode="auto">
            <a:xfrm>
              <a:off x="-1349375" y="3246438"/>
              <a:ext cx="1139825" cy="1146175"/>
            </a:xfrm>
            <a:custGeom>
              <a:avLst/>
              <a:gdLst>
                <a:gd name="T0" fmla="*/ 1509 w 2153"/>
                <a:gd name="T1" fmla="*/ 1 h 2166"/>
                <a:gd name="T2" fmla="*/ 1530 w 2153"/>
                <a:gd name="T3" fmla="*/ 14 h 2166"/>
                <a:gd name="T4" fmla="*/ 1539 w 2153"/>
                <a:gd name="T5" fmla="*/ 37 h 2166"/>
                <a:gd name="T6" fmla="*/ 1685 w 2153"/>
                <a:gd name="T7" fmla="*/ 239 h 2166"/>
                <a:gd name="T8" fmla="*/ 1726 w 2153"/>
                <a:gd name="T9" fmla="*/ 211 h 2166"/>
                <a:gd name="T10" fmla="*/ 1771 w 2153"/>
                <a:gd name="T11" fmla="*/ 203 h 2166"/>
                <a:gd name="T12" fmla="*/ 1818 w 2153"/>
                <a:gd name="T13" fmla="*/ 211 h 2166"/>
                <a:gd name="T14" fmla="*/ 1859 w 2153"/>
                <a:gd name="T15" fmla="*/ 239 h 2166"/>
                <a:gd name="T16" fmla="*/ 1949 w 2153"/>
                <a:gd name="T17" fmla="*/ 333 h 2166"/>
                <a:gd name="T18" fmla="*/ 1967 w 2153"/>
                <a:gd name="T19" fmla="*/ 385 h 2166"/>
                <a:gd name="T20" fmla="*/ 1961 w 2153"/>
                <a:gd name="T21" fmla="*/ 438 h 2166"/>
                <a:gd name="T22" fmla="*/ 1931 w 2153"/>
                <a:gd name="T23" fmla="*/ 486 h 2166"/>
                <a:gd name="T24" fmla="*/ 2115 w 2153"/>
                <a:gd name="T25" fmla="*/ 613 h 2166"/>
                <a:gd name="T26" fmla="*/ 2140 w 2153"/>
                <a:gd name="T27" fmla="*/ 624 h 2166"/>
                <a:gd name="T28" fmla="*/ 2152 w 2153"/>
                <a:gd name="T29" fmla="*/ 647 h 2166"/>
                <a:gd name="T30" fmla="*/ 2149 w 2153"/>
                <a:gd name="T31" fmla="*/ 672 h 2166"/>
                <a:gd name="T32" fmla="*/ 1666 w 2153"/>
                <a:gd name="T33" fmla="*/ 1158 h 2166"/>
                <a:gd name="T34" fmla="*/ 1613 w 2153"/>
                <a:gd name="T35" fmla="*/ 1197 h 2166"/>
                <a:gd name="T36" fmla="*/ 1551 w 2153"/>
                <a:gd name="T37" fmla="*/ 1216 h 2166"/>
                <a:gd name="T38" fmla="*/ 1512 w 2153"/>
                <a:gd name="T39" fmla="*/ 1219 h 2166"/>
                <a:gd name="T40" fmla="*/ 1491 w 2153"/>
                <a:gd name="T41" fmla="*/ 1217 h 2166"/>
                <a:gd name="T42" fmla="*/ 286 w 2153"/>
                <a:gd name="T43" fmla="*/ 2131 h 2166"/>
                <a:gd name="T44" fmla="*/ 244 w 2153"/>
                <a:gd name="T45" fmla="*/ 2156 h 2166"/>
                <a:gd name="T46" fmla="*/ 108 w 2153"/>
                <a:gd name="T47" fmla="*/ 2166 h 2166"/>
                <a:gd name="T48" fmla="*/ 78 w 2153"/>
                <a:gd name="T49" fmla="*/ 2164 h 2166"/>
                <a:gd name="T50" fmla="*/ 35 w 2153"/>
                <a:gd name="T51" fmla="*/ 2142 h 2166"/>
                <a:gd name="T52" fmla="*/ 7 w 2153"/>
                <a:gd name="T53" fmla="*/ 2104 h 2166"/>
                <a:gd name="T54" fmla="*/ 0 w 2153"/>
                <a:gd name="T55" fmla="*/ 2054 h 2166"/>
                <a:gd name="T56" fmla="*/ 12 w 2153"/>
                <a:gd name="T57" fmla="*/ 1926 h 2166"/>
                <a:gd name="T58" fmla="*/ 37 w 2153"/>
                <a:gd name="T59" fmla="*/ 1885 h 2166"/>
                <a:gd name="T60" fmla="*/ 470 w 2153"/>
                <a:gd name="T61" fmla="*/ 1453 h 2166"/>
                <a:gd name="T62" fmla="*/ 785 w 2153"/>
                <a:gd name="T63" fmla="*/ 1137 h 2166"/>
                <a:gd name="T64" fmla="*/ 934 w 2153"/>
                <a:gd name="T65" fmla="*/ 667 h 2166"/>
                <a:gd name="T66" fmla="*/ 934 w 2153"/>
                <a:gd name="T67" fmla="*/ 613 h 2166"/>
                <a:gd name="T68" fmla="*/ 952 w 2153"/>
                <a:gd name="T69" fmla="*/ 545 h 2166"/>
                <a:gd name="T70" fmla="*/ 994 w 2153"/>
                <a:gd name="T71" fmla="*/ 486 h 2166"/>
                <a:gd name="T72" fmla="*/ 1478 w 2153"/>
                <a:gd name="T73" fmla="*/ 4 h 2166"/>
                <a:gd name="T74" fmla="*/ 1497 w 2153"/>
                <a:gd name="T75" fmla="*/ 0 h 2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153" h="2166">
                  <a:moveTo>
                    <a:pt x="1497" y="0"/>
                  </a:moveTo>
                  <a:lnTo>
                    <a:pt x="1509" y="1"/>
                  </a:lnTo>
                  <a:lnTo>
                    <a:pt x="1520" y="6"/>
                  </a:lnTo>
                  <a:lnTo>
                    <a:pt x="1530" y="14"/>
                  </a:lnTo>
                  <a:lnTo>
                    <a:pt x="1536" y="25"/>
                  </a:lnTo>
                  <a:lnTo>
                    <a:pt x="1539" y="37"/>
                  </a:lnTo>
                  <a:lnTo>
                    <a:pt x="1565" y="359"/>
                  </a:lnTo>
                  <a:lnTo>
                    <a:pt x="1685" y="239"/>
                  </a:lnTo>
                  <a:lnTo>
                    <a:pt x="1704" y="222"/>
                  </a:lnTo>
                  <a:lnTo>
                    <a:pt x="1726" y="211"/>
                  </a:lnTo>
                  <a:lnTo>
                    <a:pt x="1748" y="204"/>
                  </a:lnTo>
                  <a:lnTo>
                    <a:pt x="1771" y="203"/>
                  </a:lnTo>
                  <a:lnTo>
                    <a:pt x="1795" y="204"/>
                  </a:lnTo>
                  <a:lnTo>
                    <a:pt x="1818" y="211"/>
                  </a:lnTo>
                  <a:lnTo>
                    <a:pt x="1840" y="222"/>
                  </a:lnTo>
                  <a:lnTo>
                    <a:pt x="1859" y="239"/>
                  </a:lnTo>
                  <a:lnTo>
                    <a:pt x="1931" y="312"/>
                  </a:lnTo>
                  <a:lnTo>
                    <a:pt x="1949" y="333"/>
                  </a:lnTo>
                  <a:lnTo>
                    <a:pt x="1961" y="359"/>
                  </a:lnTo>
                  <a:lnTo>
                    <a:pt x="1967" y="385"/>
                  </a:lnTo>
                  <a:lnTo>
                    <a:pt x="1967" y="412"/>
                  </a:lnTo>
                  <a:lnTo>
                    <a:pt x="1961" y="438"/>
                  </a:lnTo>
                  <a:lnTo>
                    <a:pt x="1949" y="463"/>
                  </a:lnTo>
                  <a:lnTo>
                    <a:pt x="1931" y="486"/>
                  </a:lnTo>
                  <a:lnTo>
                    <a:pt x="1826" y="590"/>
                  </a:lnTo>
                  <a:lnTo>
                    <a:pt x="2115" y="613"/>
                  </a:lnTo>
                  <a:lnTo>
                    <a:pt x="2128" y="617"/>
                  </a:lnTo>
                  <a:lnTo>
                    <a:pt x="2140" y="624"/>
                  </a:lnTo>
                  <a:lnTo>
                    <a:pt x="2147" y="634"/>
                  </a:lnTo>
                  <a:lnTo>
                    <a:pt x="2152" y="647"/>
                  </a:lnTo>
                  <a:lnTo>
                    <a:pt x="2153" y="659"/>
                  </a:lnTo>
                  <a:lnTo>
                    <a:pt x="2149" y="672"/>
                  </a:lnTo>
                  <a:lnTo>
                    <a:pt x="2141" y="684"/>
                  </a:lnTo>
                  <a:lnTo>
                    <a:pt x="1666" y="1158"/>
                  </a:lnTo>
                  <a:lnTo>
                    <a:pt x="1640" y="1180"/>
                  </a:lnTo>
                  <a:lnTo>
                    <a:pt x="1613" y="1197"/>
                  </a:lnTo>
                  <a:lnTo>
                    <a:pt x="1583" y="1209"/>
                  </a:lnTo>
                  <a:lnTo>
                    <a:pt x="1551" y="1216"/>
                  </a:lnTo>
                  <a:lnTo>
                    <a:pt x="1519" y="1220"/>
                  </a:lnTo>
                  <a:lnTo>
                    <a:pt x="1512" y="1219"/>
                  </a:lnTo>
                  <a:lnTo>
                    <a:pt x="1503" y="1219"/>
                  </a:lnTo>
                  <a:lnTo>
                    <a:pt x="1491" y="1217"/>
                  </a:lnTo>
                  <a:lnTo>
                    <a:pt x="1220" y="1197"/>
                  </a:lnTo>
                  <a:lnTo>
                    <a:pt x="286" y="2131"/>
                  </a:lnTo>
                  <a:lnTo>
                    <a:pt x="267" y="2147"/>
                  </a:lnTo>
                  <a:lnTo>
                    <a:pt x="244" y="2156"/>
                  </a:lnTo>
                  <a:lnTo>
                    <a:pt x="219" y="2161"/>
                  </a:lnTo>
                  <a:lnTo>
                    <a:pt x="108" y="2166"/>
                  </a:lnTo>
                  <a:lnTo>
                    <a:pt x="103" y="2166"/>
                  </a:lnTo>
                  <a:lnTo>
                    <a:pt x="78" y="2164"/>
                  </a:lnTo>
                  <a:lnTo>
                    <a:pt x="55" y="2155"/>
                  </a:lnTo>
                  <a:lnTo>
                    <a:pt x="35" y="2142"/>
                  </a:lnTo>
                  <a:lnTo>
                    <a:pt x="19" y="2124"/>
                  </a:lnTo>
                  <a:lnTo>
                    <a:pt x="7" y="2104"/>
                  </a:lnTo>
                  <a:lnTo>
                    <a:pt x="0" y="2080"/>
                  </a:lnTo>
                  <a:lnTo>
                    <a:pt x="0" y="2054"/>
                  </a:lnTo>
                  <a:lnTo>
                    <a:pt x="8" y="1950"/>
                  </a:lnTo>
                  <a:lnTo>
                    <a:pt x="12" y="1926"/>
                  </a:lnTo>
                  <a:lnTo>
                    <a:pt x="23" y="1904"/>
                  </a:lnTo>
                  <a:lnTo>
                    <a:pt x="37" y="1885"/>
                  </a:lnTo>
                  <a:lnTo>
                    <a:pt x="171" y="1753"/>
                  </a:lnTo>
                  <a:lnTo>
                    <a:pt x="470" y="1453"/>
                  </a:lnTo>
                  <a:lnTo>
                    <a:pt x="477" y="1447"/>
                  </a:lnTo>
                  <a:lnTo>
                    <a:pt x="785" y="1137"/>
                  </a:lnTo>
                  <a:lnTo>
                    <a:pt x="957" y="965"/>
                  </a:lnTo>
                  <a:lnTo>
                    <a:pt x="934" y="667"/>
                  </a:lnTo>
                  <a:lnTo>
                    <a:pt x="933" y="649"/>
                  </a:lnTo>
                  <a:lnTo>
                    <a:pt x="934" y="613"/>
                  </a:lnTo>
                  <a:lnTo>
                    <a:pt x="940" y="578"/>
                  </a:lnTo>
                  <a:lnTo>
                    <a:pt x="952" y="545"/>
                  </a:lnTo>
                  <a:lnTo>
                    <a:pt x="970" y="514"/>
                  </a:lnTo>
                  <a:lnTo>
                    <a:pt x="994" y="486"/>
                  </a:lnTo>
                  <a:lnTo>
                    <a:pt x="1469" y="12"/>
                  </a:lnTo>
                  <a:lnTo>
                    <a:pt x="1478" y="4"/>
                  </a:lnTo>
                  <a:lnTo>
                    <a:pt x="1488" y="1"/>
                  </a:lnTo>
                  <a:lnTo>
                    <a:pt x="149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grpSp>
      <p:pic>
        <p:nvPicPr>
          <p:cNvPr id="1026" name="Picture 2">
            <a:extLst>
              <a:ext uri="{FF2B5EF4-FFF2-40B4-BE49-F238E27FC236}">
                <a16:creationId xmlns:a16="http://schemas.microsoft.com/office/drawing/2014/main" id="{7261C6A0-DCB9-B714-22E1-AA61FF7AF3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2601" y="1972733"/>
            <a:ext cx="749298" cy="749298"/>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1B5C8157-3AB6-1C51-0E88-E935A696FFEA}"/>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43888" t="50370" r="44000" b="16667"/>
          <a:stretch/>
        </p:blipFill>
        <p:spPr bwMode="auto">
          <a:xfrm>
            <a:off x="6252633" y="4762500"/>
            <a:ext cx="549573" cy="448734"/>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BB92BBB7-EE5C-D96F-EEDA-FE9D1E179E6E}"/>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70048" t="28518" r="21403" b="28889"/>
          <a:stretch/>
        </p:blipFill>
        <p:spPr bwMode="auto">
          <a:xfrm>
            <a:off x="4813301" y="4313766"/>
            <a:ext cx="330477" cy="444502"/>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71F3A4FD-2D1B-1B06-3540-90F3B2AC1111}"/>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14352" t="50556" r="74676" b="2222"/>
          <a:stretch/>
        </p:blipFill>
        <p:spPr bwMode="auto">
          <a:xfrm>
            <a:off x="4351865" y="3526367"/>
            <a:ext cx="507551" cy="546099"/>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ED86318A-FD3F-7D76-E1F6-8279BAAAE9D4}"/>
              </a:ext>
            </a:extLst>
          </p:cNvPr>
          <p:cNvPicPr>
            <a:picLocks noChangeAspect="1" noChangeArrowheads="1"/>
          </p:cNvPicPr>
          <p:nvPr/>
        </p:nvPicPr>
        <p:blipFill rotWithShape="1">
          <a:blip r:embed="rId7">
            <a:extLst>
              <a:ext uri="{BEBA8EAE-BF5A-486C-A8C5-ECC9F3942E4B}">
                <a14:imgProps xmlns:a14="http://schemas.microsoft.com/office/drawing/2010/main">
                  <a14:imgLayer r:embed="rId8">
                    <a14:imgEffect>
                      <a14:artisticMarker/>
                    </a14:imgEffect>
                  </a14:imgLayer>
                </a14:imgProps>
              </a:ext>
              <a:ext uri="{28A0092B-C50C-407E-A947-70E740481C1C}">
                <a14:useLocalDpi xmlns:a14="http://schemas.microsoft.com/office/drawing/2010/main" val="0"/>
              </a:ext>
            </a:extLst>
          </a:blip>
          <a:srcRect l="22641" t="18397" r="24528" b="22170"/>
          <a:stretch/>
        </p:blipFill>
        <p:spPr bwMode="auto">
          <a:xfrm>
            <a:off x="4779433" y="2048933"/>
            <a:ext cx="474134" cy="533400"/>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69E501F7-66CE-04EB-E9CE-7A0354E9ADC6}"/>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5682" t="52593" r="87946" b="18333"/>
          <a:stretch/>
        </p:blipFill>
        <p:spPr bwMode="auto">
          <a:xfrm>
            <a:off x="7366001" y="2688167"/>
            <a:ext cx="508000" cy="664634"/>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32" descr="Logo&#10;&#10;Description automatically generated">
            <a:extLst>
              <a:ext uri="{FF2B5EF4-FFF2-40B4-BE49-F238E27FC236}">
                <a16:creationId xmlns:a16="http://schemas.microsoft.com/office/drawing/2014/main" id="{7B8462F9-F2D1-E4DA-44BF-BE4633F5DD70}"/>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143850" y="2984501"/>
            <a:ext cx="1929293" cy="449044"/>
          </a:xfrm>
          <a:prstGeom prst="rect">
            <a:avLst/>
          </a:prstGeom>
        </p:spPr>
      </p:pic>
      <p:sp>
        <p:nvSpPr>
          <p:cNvPr id="34" name="TextBox 33">
            <a:extLst>
              <a:ext uri="{FF2B5EF4-FFF2-40B4-BE49-F238E27FC236}">
                <a16:creationId xmlns:a16="http://schemas.microsoft.com/office/drawing/2014/main" id="{7E1DD836-4645-FE4D-CCFF-50FDC61D451E}"/>
              </a:ext>
            </a:extLst>
          </p:cNvPr>
          <p:cNvSpPr txBox="1"/>
          <p:nvPr/>
        </p:nvSpPr>
        <p:spPr>
          <a:xfrm>
            <a:off x="4876800" y="3433233"/>
            <a:ext cx="2468034" cy="60016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rPr>
              <a:t>Gain a competitive edge using the best tools and techniques to build a better you .</a:t>
            </a:r>
          </a:p>
        </p:txBody>
      </p:sp>
    </p:spTree>
    <p:extLst>
      <p:ext uri="{BB962C8B-B14F-4D97-AF65-F5344CB8AC3E}">
        <p14:creationId xmlns:p14="http://schemas.microsoft.com/office/powerpoint/2010/main" val="30809688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06242F6-CA1E-42FB-BB1A-B13E71A7D987}"/>
              </a:ext>
            </a:extLst>
          </p:cNvPr>
          <p:cNvSpPr/>
          <p:nvPr/>
        </p:nvSpPr>
        <p:spPr>
          <a:xfrm>
            <a:off x="-55646" y="-6605"/>
            <a:ext cx="5763853" cy="6871209"/>
          </a:xfrm>
          <a:prstGeom prst="rect">
            <a:avLst/>
          </a:prstGeom>
          <a:solidFill>
            <a:srgbClr val="0091B5"/>
          </a:solidFill>
          <a:ln w="12700" cap="flat" cmpd="sng" algn="ctr">
            <a:noFill/>
            <a:prstDash val="solid"/>
            <a:miter lim="800000"/>
          </a:ln>
          <a:effectLst/>
        </p:spPr>
        <p:txBody>
          <a:bodyPr wrap="square"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GB" sz="1000" b="1" i="0" u="none" strike="noStrike" kern="0" cap="none" spc="0" normalizeH="0" baseline="0" noProof="0" dirty="0">
              <a:ln>
                <a:noFill/>
              </a:ln>
              <a:solidFill>
                <a:srgbClr val="FFFFFF"/>
              </a:solidFill>
              <a:effectLst/>
              <a:uLnTx/>
              <a:uFillTx/>
              <a:latin typeface="Lato Light" panose="020F0502020204030203"/>
              <a:ea typeface="+mn-ea"/>
              <a:cs typeface="+mn-cs"/>
            </a:endParaRPr>
          </a:p>
        </p:txBody>
      </p:sp>
      <p:sp>
        <p:nvSpPr>
          <p:cNvPr id="13" name="TextBox 12">
            <a:extLst>
              <a:ext uri="{FF2B5EF4-FFF2-40B4-BE49-F238E27FC236}">
                <a16:creationId xmlns:a16="http://schemas.microsoft.com/office/drawing/2014/main" id="{E4F23697-1BEC-4F6B-A1E1-CF2064D07358}"/>
              </a:ext>
            </a:extLst>
          </p:cNvPr>
          <p:cNvSpPr txBox="1"/>
          <p:nvPr/>
        </p:nvSpPr>
        <p:spPr>
          <a:xfrm>
            <a:off x="9200304" y="6291348"/>
            <a:ext cx="2923714" cy="4770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D96800"/>
                </a:solidFill>
                <a:effectLst/>
                <a:uLnTx/>
                <a:uFillTx/>
                <a:latin typeface="Lato Light" panose="020F0502020204030203"/>
                <a:ea typeface="+mn-ea"/>
                <a:cs typeface="+mn-cs"/>
              </a:rPr>
              <a:t>Tools, Content &amp; Templates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white">
                    <a:lumMod val="50000"/>
                  </a:prstClr>
                </a:solidFill>
                <a:effectLst/>
                <a:uLnTx/>
                <a:uFillTx/>
                <a:latin typeface="Lato Light" panose="020F0502020204030203"/>
                <a:ea typeface="+mn-ea"/>
                <a:cs typeface="+mn-cs"/>
              </a:rPr>
              <a:t>Hand built using experience &amp; insight </a:t>
            </a:r>
          </a:p>
        </p:txBody>
      </p:sp>
      <p:pic>
        <p:nvPicPr>
          <p:cNvPr id="14" name="Picture 13" descr="Logo&#10;&#10;Description automatically generated">
            <a:extLst>
              <a:ext uri="{FF2B5EF4-FFF2-40B4-BE49-F238E27FC236}">
                <a16:creationId xmlns:a16="http://schemas.microsoft.com/office/drawing/2014/main" id="{F4A6D227-4561-4949-BB83-BE740B69EA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9024" y="199287"/>
            <a:ext cx="1601128" cy="372663"/>
          </a:xfrm>
          <a:prstGeom prst="rect">
            <a:avLst/>
          </a:prstGeom>
        </p:spPr>
      </p:pic>
      <p:sp>
        <p:nvSpPr>
          <p:cNvPr id="15" name="TextBox 14">
            <a:extLst>
              <a:ext uri="{FF2B5EF4-FFF2-40B4-BE49-F238E27FC236}">
                <a16:creationId xmlns:a16="http://schemas.microsoft.com/office/drawing/2014/main" id="{50709A3E-8602-46AD-B797-5EAFDCDBDC85}"/>
              </a:ext>
            </a:extLst>
          </p:cNvPr>
          <p:cNvSpPr txBox="1"/>
          <p:nvPr/>
        </p:nvSpPr>
        <p:spPr>
          <a:xfrm>
            <a:off x="38456" y="2685986"/>
            <a:ext cx="5759865" cy="1077218"/>
          </a:xfrm>
          <a:prstGeom prst="rect">
            <a:avLst/>
          </a:prstGeom>
          <a:noFill/>
        </p:spPr>
        <p:txBody>
          <a:bodyPr wrap="square" rtlCol="0">
            <a:spAutoFit/>
          </a:bodyPr>
          <a:lstStyle/>
          <a:p>
            <a:pPr marL="0" marR="0" lvl="0" indent="0" algn="ctr" defTabSz="435356"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prstClr val="white">
                    <a:lumMod val="95000"/>
                  </a:prstClr>
                </a:solidFill>
                <a:effectLst/>
                <a:uLnTx/>
                <a:uFillTx/>
                <a:latin typeface="Poppins" panose="00000500000000000000" pitchFamily="2" charset="0"/>
                <a:ea typeface="MS Gothic" panose="020B0609070205080204" pitchFamily="49" charset="-128"/>
                <a:cs typeface="Poppins" panose="00000500000000000000" pitchFamily="2" charset="0"/>
              </a:rPr>
              <a:t>Comphrensive Sales Training .</a:t>
            </a:r>
          </a:p>
        </p:txBody>
      </p:sp>
      <p:sp>
        <p:nvSpPr>
          <p:cNvPr id="17" name="TextBox 16">
            <a:extLst>
              <a:ext uri="{FF2B5EF4-FFF2-40B4-BE49-F238E27FC236}">
                <a16:creationId xmlns:a16="http://schemas.microsoft.com/office/drawing/2014/main" id="{5E97F481-60A8-4455-BC7E-3C6E20C88789}"/>
              </a:ext>
            </a:extLst>
          </p:cNvPr>
          <p:cNvSpPr txBox="1"/>
          <p:nvPr/>
        </p:nvSpPr>
        <p:spPr>
          <a:xfrm>
            <a:off x="141811" y="3722737"/>
            <a:ext cx="5468645" cy="246221"/>
          </a:xfrm>
          <a:prstGeom prst="rect">
            <a:avLst/>
          </a:prstGeom>
          <a:noFill/>
        </p:spPr>
        <p:txBody>
          <a:bodyPr wrap="square">
            <a:spAutoFit/>
          </a:bodyPr>
          <a:lstStyle>
            <a:defPPr>
              <a:defRPr lang="en-US"/>
            </a:defPPr>
            <a:lvl1pPr>
              <a:defRPr b="0" i="0">
                <a:solidFill>
                  <a:srgbClr val="909399"/>
                </a:solidFill>
                <a:effectLst/>
                <a:latin typeface="Helvetica Neue"/>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white"/>
                </a:solidFill>
                <a:effectLst/>
                <a:uLnTx/>
                <a:uFillTx/>
                <a:latin typeface="Lato Light" panose="020F0502020204030203"/>
                <a:ea typeface="+mn-ea"/>
                <a:cs typeface="+mn-cs"/>
              </a:rPr>
              <a:t>Handling objections is both an art and a science.</a:t>
            </a:r>
          </a:p>
        </p:txBody>
      </p:sp>
      <p:sp>
        <p:nvSpPr>
          <p:cNvPr id="2" name="Rectangle 1">
            <a:extLst>
              <a:ext uri="{FF2B5EF4-FFF2-40B4-BE49-F238E27FC236}">
                <a16:creationId xmlns:a16="http://schemas.microsoft.com/office/drawing/2014/main" id="{69E9DC1D-0D76-070D-AD40-8924E3141DC6}"/>
              </a:ext>
            </a:extLst>
          </p:cNvPr>
          <p:cNvSpPr/>
          <p:nvPr/>
        </p:nvSpPr>
        <p:spPr>
          <a:xfrm>
            <a:off x="-66280" y="5949250"/>
            <a:ext cx="5812389" cy="920338"/>
          </a:xfrm>
          <a:prstGeom prst="rect">
            <a:avLst/>
          </a:prstGeom>
          <a:solidFill>
            <a:srgbClr val="ED7D31"/>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662E281F-183C-3291-2BCD-E6C8AA256EE3}"/>
              </a:ext>
            </a:extLst>
          </p:cNvPr>
          <p:cNvSpPr txBox="1"/>
          <p:nvPr/>
        </p:nvSpPr>
        <p:spPr>
          <a:xfrm>
            <a:off x="-4572" y="6136221"/>
            <a:ext cx="2534711" cy="523220"/>
          </a:xfrm>
          <a:prstGeom prst="rect">
            <a:avLst/>
          </a:prstGeom>
          <a:noFill/>
        </p:spPr>
        <p:txBody>
          <a:bodyPr wrap="square" lIns="360000" rIns="360000">
            <a:spAutoFit/>
          </a:bodyPr>
          <a:lstStyle>
            <a:defPPr>
              <a:defRPr lang="en-US"/>
            </a:defPPr>
            <a:lvl1pPr>
              <a:defRPr b="0" i="0">
                <a:solidFill>
                  <a:srgbClr val="909399"/>
                </a:solidFill>
                <a:effectLst/>
                <a:latin typeface="Helvetica Neue"/>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Lato Light" panose="020F0502020204030203"/>
                <a:ea typeface="+mn-ea"/>
                <a:cs typeface="+mn-cs"/>
              </a:rPr>
              <a:t>UpskilPRO e Institute for Sales &amp; Marketing </a:t>
            </a:r>
          </a:p>
        </p:txBody>
      </p:sp>
      <p:grpSp>
        <p:nvGrpSpPr>
          <p:cNvPr id="6" name="Group 5">
            <a:extLst>
              <a:ext uri="{FF2B5EF4-FFF2-40B4-BE49-F238E27FC236}">
                <a16:creationId xmlns:a16="http://schemas.microsoft.com/office/drawing/2014/main" id="{1C26ABE2-44FC-4B2E-30D6-9B639D000B66}"/>
              </a:ext>
            </a:extLst>
          </p:cNvPr>
          <p:cNvGrpSpPr/>
          <p:nvPr/>
        </p:nvGrpSpPr>
        <p:grpSpPr>
          <a:xfrm>
            <a:off x="5258747" y="5312008"/>
            <a:ext cx="1055370" cy="1055370"/>
            <a:chOff x="7108613" y="4124330"/>
            <a:chExt cx="1055370" cy="1055370"/>
          </a:xfrm>
        </p:grpSpPr>
        <p:sp>
          <p:nvSpPr>
            <p:cNvPr id="7" name="Oval 6">
              <a:extLst>
                <a:ext uri="{FF2B5EF4-FFF2-40B4-BE49-F238E27FC236}">
                  <a16:creationId xmlns:a16="http://schemas.microsoft.com/office/drawing/2014/main" id="{02FA5253-5C88-B08E-EEEB-F9CB9BDD583A}"/>
                </a:ext>
              </a:extLst>
            </p:cNvPr>
            <p:cNvSpPr/>
            <p:nvPr/>
          </p:nvSpPr>
          <p:spPr>
            <a:xfrm>
              <a:off x="7108613" y="4124330"/>
              <a:ext cx="1055370" cy="1055370"/>
            </a:xfrm>
            <a:prstGeom prst="ellipse">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Lato Light"/>
                <a:ea typeface="+mn-ea"/>
                <a:cs typeface="+mn-cs"/>
              </a:endParaRPr>
            </a:p>
          </p:txBody>
        </p:sp>
        <p:sp>
          <p:nvSpPr>
            <p:cNvPr id="8" name="Google Shape;104;p13">
              <a:extLst>
                <a:ext uri="{FF2B5EF4-FFF2-40B4-BE49-F238E27FC236}">
                  <a16:creationId xmlns:a16="http://schemas.microsoft.com/office/drawing/2014/main" id="{0D4FE76B-F202-15D4-9759-E4EF9AE06D7A}"/>
                </a:ext>
              </a:extLst>
            </p:cNvPr>
            <p:cNvSpPr/>
            <p:nvPr/>
          </p:nvSpPr>
          <p:spPr>
            <a:xfrm>
              <a:off x="7322078" y="4349750"/>
              <a:ext cx="631825" cy="550862"/>
            </a:xfrm>
            <a:custGeom>
              <a:avLst/>
              <a:gdLst/>
              <a:ahLst/>
              <a:cxnLst/>
              <a:rect l="l" t="t" r="r" b="b"/>
              <a:pathLst>
                <a:path w="145" h="126" extrusionOk="0">
                  <a:moveTo>
                    <a:pt x="129" y="126"/>
                  </a:moveTo>
                  <a:cubicBezTo>
                    <a:pt x="17" y="126"/>
                    <a:pt x="17" y="126"/>
                    <a:pt x="17" y="126"/>
                  </a:cubicBezTo>
                  <a:cubicBezTo>
                    <a:pt x="8" y="126"/>
                    <a:pt x="0" y="118"/>
                    <a:pt x="0" y="109"/>
                  </a:cubicBezTo>
                  <a:cubicBezTo>
                    <a:pt x="0" y="81"/>
                    <a:pt x="0" y="81"/>
                    <a:pt x="0" y="81"/>
                  </a:cubicBezTo>
                  <a:cubicBezTo>
                    <a:pt x="0" y="80"/>
                    <a:pt x="1" y="78"/>
                    <a:pt x="3" y="78"/>
                  </a:cubicBezTo>
                  <a:cubicBezTo>
                    <a:pt x="5" y="78"/>
                    <a:pt x="6" y="80"/>
                    <a:pt x="6" y="81"/>
                  </a:cubicBezTo>
                  <a:cubicBezTo>
                    <a:pt x="6" y="109"/>
                    <a:pt x="6" y="109"/>
                    <a:pt x="6" y="109"/>
                  </a:cubicBezTo>
                  <a:cubicBezTo>
                    <a:pt x="6" y="115"/>
                    <a:pt x="11" y="120"/>
                    <a:pt x="17" y="120"/>
                  </a:cubicBezTo>
                  <a:cubicBezTo>
                    <a:pt x="129" y="120"/>
                    <a:pt x="129" y="120"/>
                    <a:pt x="129" y="120"/>
                  </a:cubicBezTo>
                  <a:cubicBezTo>
                    <a:pt x="134" y="120"/>
                    <a:pt x="139" y="115"/>
                    <a:pt x="139" y="109"/>
                  </a:cubicBezTo>
                  <a:cubicBezTo>
                    <a:pt x="139" y="82"/>
                    <a:pt x="139" y="82"/>
                    <a:pt x="139" y="82"/>
                  </a:cubicBezTo>
                  <a:cubicBezTo>
                    <a:pt x="139" y="80"/>
                    <a:pt x="141" y="79"/>
                    <a:pt x="142" y="79"/>
                  </a:cubicBezTo>
                  <a:cubicBezTo>
                    <a:pt x="144" y="79"/>
                    <a:pt x="145" y="80"/>
                    <a:pt x="145" y="82"/>
                  </a:cubicBezTo>
                  <a:cubicBezTo>
                    <a:pt x="145" y="109"/>
                    <a:pt x="145" y="109"/>
                    <a:pt x="145" y="109"/>
                  </a:cubicBezTo>
                  <a:cubicBezTo>
                    <a:pt x="145" y="118"/>
                    <a:pt x="138" y="126"/>
                    <a:pt x="129" y="126"/>
                  </a:cubicBezTo>
                  <a:close/>
                  <a:moveTo>
                    <a:pt x="79" y="90"/>
                  </a:moveTo>
                  <a:cubicBezTo>
                    <a:pt x="67" y="90"/>
                    <a:pt x="67" y="90"/>
                    <a:pt x="67" y="90"/>
                  </a:cubicBezTo>
                  <a:cubicBezTo>
                    <a:pt x="62" y="90"/>
                    <a:pt x="59" y="86"/>
                    <a:pt x="59" y="81"/>
                  </a:cubicBezTo>
                  <a:cubicBezTo>
                    <a:pt x="59" y="67"/>
                    <a:pt x="59" y="67"/>
                    <a:pt x="59" y="67"/>
                  </a:cubicBezTo>
                  <a:cubicBezTo>
                    <a:pt x="59" y="62"/>
                    <a:pt x="62" y="58"/>
                    <a:pt x="67" y="58"/>
                  </a:cubicBezTo>
                  <a:cubicBezTo>
                    <a:pt x="79" y="58"/>
                    <a:pt x="79" y="58"/>
                    <a:pt x="79" y="58"/>
                  </a:cubicBezTo>
                  <a:cubicBezTo>
                    <a:pt x="83" y="58"/>
                    <a:pt x="87" y="62"/>
                    <a:pt x="87" y="67"/>
                  </a:cubicBezTo>
                  <a:cubicBezTo>
                    <a:pt x="87" y="81"/>
                    <a:pt x="87" y="81"/>
                    <a:pt x="87" y="81"/>
                  </a:cubicBezTo>
                  <a:cubicBezTo>
                    <a:pt x="87" y="86"/>
                    <a:pt x="83" y="90"/>
                    <a:pt x="79" y="90"/>
                  </a:cubicBezTo>
                  <a:close/>
                  <a:moveTo>
                    <a:pt x="67" y="64"/>
                  </a:moveTo>
                  <a:cubicBezTo>
                    <a:pt x="66" y="64"/>
                    <a:pt x="65" y="65"/>
                    <a:pt x="65" y="67"/>
                  </a:cubicBezTo>
                  <a:cubicBezTo>
                    <a:pt x="65" y="81"/>
                    <a:pt x="65" y="81"/>
                    <a:pt x="65" y="81"/>
                  </a:cubicBezTo>
                  <a:cubicBezTo>
                    <a:pt x="65" y="83"/>
                    <a:pt x="66" y="84"/>
                    <a:pt x="67" y="84"/>
                  </a:cubicBezTo>
                  <a:cubicBezTo>
                    <a:pt x="79" y="84"/>
                    <a:pt x="79" y="84"/>
                    <a:pt x="79" y="84"/>
                  </a:cubicBezTo>
                  <a:cubicBezTo>
                    <a:pt x="80" y="84"/>
                    <a:pt x="81" y="83"/>
                    <a:pt x="81" y="81"/>
                  </a:cubicBezTo>
                  <a:cubicBezTo>
                    <a:pt x="81" y="67"/>
                    <a:pt x="81" y="67"/>
                    <a:pt x="81" y="67"/>
                  </a:cubicBezTo>
                  <a:cubicBezTo>
                    <a:pt x="81" y="65"/>
                    <a:pt x="80" y="64"/>
                    <a:pt x="79" y="64"/>
                  </a:cubicBezTo>
                  <a:lnTo>
                    <a:pt x="67" y="64"/>
                  </a:lnTo>
                  <a:close/>
                  <a:moveTo>
                    <a:pt x="129" y="77"/>
                  </a:moveTo>
                  <a:cubicBezTo>
                    <a:pt x="96" y="77"/>
                    <a:pt x="96" y="77"/>
                    <a:pt x="96" y="77"/>
                  </a:cubicBezTo>
                  <a:cubicBezTo>
                    <a:pt x="94" y="77"/>
                    <a:pt x="93" y="76"/>
                    <a:pt x="93" y="74"/>
                  </a:cubicBezTo>
                  <a:cubicBezTo>
                    <a:pt x="93" y="72"/>
                    <a:pt x="94" y="71"/>
                    <a:pt x="96" y="71"/>
                  </a:cubicBezTo>
                  <a:cubicBezTo>
                    <a:pt x="129" y="71"/>
                    <a:pt x="129" y="71"/>
                    <a:pt x="129" y="71"/>
                  </a:cubicBezTo>
                  <a:cubicBezTo>
                    <a:pt x="134" y="71"/>
                    <a:pt x="139" y="66"/>
                    <a:pt x="139" y="60"/>
                  </a:cubicBezTo>
                  <a:cubicBezTo>
                    <a:pt x="139" y="39"/>
                    <a:pt x="139" y="39"/>
                    <a:pt x="139" y="39"/>
                  </a:cubicBezTo>
                  <a:cubicBezTo>
                    <a:pt x="139" y="33"/>
                    <a:pt x="134" y="28"/>
                    <a:pt x="129" y="28"/>
                  </a:cubicBezTo>
                  <a:cubicBezTo>
                    <a:pt x="17" y="28"/>
                    <a:pt x="17" y="28"/>
                    <a:pt x="17" y="28"/>
                  </a:cubicBezTo>
                  <a:cubicBezTo>
                    <a:pt x="11" y="28"/>
                    <a:pt x="6" y="33"/>
                    <a:pt x="6" y="39"/>
                  </a:cubicBezTo>
                  <a:cubicBezTo>
                    <a:pt x="6" y="60"/>
                    <a:pt x="6" y="60"/>
                    <a:pt x="6" y="60"/>
                  </a:cubicBezTo>
                  <a:cubicBezTo>
                    <a:pt x="6" y="66"/>
                    <a:pt x="11" y="71"/>
                    <a:pt x="17" y="71"/>
                  </a:cubicBezTo>
                  <a:cubicBezTo>
                    <a:pt x="50" y="71"/>
                    <a:pt x="50" y="71"/>
                    <a:pt x="50" y="71"/>
                  </a:cubicBezTo>
                  <a:cubicBezTo>
                    <a:pt x="52" y="71"/>
                    <a:pt x="53" y="72"/>
                    <a:pt x="53" y="74"/>
                  </a:cubicBezTo>
                  <a:cubicBezTo>
                    <a:pt x="53" y="76"/>
                    <a:pt x="52" y="77"/>
                    <a:pt x="50" y="77"/>
                  </a:cubicBezTo>
                  <a:cubicBezTo>
                    <a:pt x="17" y="77"/>
                    <a:pt x="17" y="77"/>
                    <a:pt x="17" y="77"/>
                  </a:cubicBezTo>
                  <a:cubicBezTo>
                    <a:pt x="8" y="77"/>
                    <a:pt x="0" y="70"/>
                    <a:pt x="0" y="60"/>
                  </a:cubicBezTo>
                  <a:cubicBezTo>
                    <a:pt x="0" y="39"/>
                    <a:pt x="0" y="39"/>
                    <a:pt x="0" y="39"/>
                  </a:cubicBezTo>
                  <a:cubicBezTo>
                    <a:pt x="0" y="30"/>
                    <a:pt x="8" y="22"/>
                    <a:pt x="17" y="22"/>
                  </a:cubicBezTo>
                  <a:cubicBezTo>
                    <a:pt x="129" y="22"/>
                    <a:pt x="129" y="22"/>
                    <a:pt x="129" y="22"/>
                  </a:cubicBezTo>
                  <a:cubicBezTo>
                    <a:pt x="138" y="22"/>
                    <a:pt x="145" y="30"/>
                    <a:pt x="145" y="39"/>
                  </a:cubicBezTo>
                  <a:cubicBezTo>
                    <a:pt x="145" y="63"/>
                    <a:pt x="145" y="63"/>
                    <a:pt x="145" y="63"/>
                  </a:cubicBezTo>
                  <a:cubicBezTo>
                    <a:pt x="145" y="63"/>
                    <a:pt x="145" y="64"/>
                    <a:pt x="145" y="64"/>
                  </a:cubicBezTo>
                  <a:cubicBezTo>
                    <a:pt x="143" y="72"/>
                    <a:pt x="137" y="77"/>
                    <a:pt x="129" y="77"/>
                  </a:cubicBezTo>
                  <a:close/>
                  <a:moveTo>
                    <a:pt x="97" y="17"/>
                  </a:moveTo>
                  <a:cubicBezTo>
                    <a:pt x="95" y="17"/>
                    <a:pt x="94" y="15"/>
                    <a:pt x="94" y="13"/>
                  </a:cubicBezTo>
                  <a:cubicBezTo>
                    <a:pt x="94" y="9"/>
                    <a:pt x="90" y="6"/>
                    <a:pt x="85" y="6"/>
                  </a:cubicBezTo>
                  <a:cubicBezTo>
                    <a:pt x="61" y="6"/>
                    <a:pt x="61" y="6"/>
                    <a:pt x="61" y="6"/>
                  </a:cubicBezTo>
                  <a:cubicBezTo>
                    <a:pt x="56" y="6"/>
                    <a:pt x="52" y="9"/>
                    <a:pt x="52" y="13"/>
                  </a:cubicBezTo>
                  <a:cubicBezTo>
                    <a:pt x="52" y="15"/>
                    <a:pt x="50" y="17"/>
                    <a:pt x="49" y="17"/>
                  </a:cubicBezTo>
                  <a:cubicBezTo>
                    <a:pt x="47" y="17"/>
                    <a:pt x="45" y="15"/>
                    <a:pt x="45" y="13"/>
                  </a:cubicBezTo>
                  <a:cubicBezTo>
                    <a:pt x="45" y="6"/>
                    <a:pt x="52" y="0"/>
                    <a:pt x="61" y="0"/>
                  </a:cubicBezTo>
                  <a:cubicBezTo>
                    <a:pt x="85" y="0"/>
                    <a:pt x="85" y="0"/>
                    <a:pt x="85" y="0"/>
                  </a:cubicBezTo>
                  <a:cubicBezTo>
                    <a:pt x="93" y="0"/>
                    <a:pt x="100" y="6"/>
                    <a:pt x="100" y="13"/>
                  </a:cubicBezTo>
                  <a:cubicBezTo>
                    <a:pt x="100" y="15"/>
                    <a:pt x="99" y="17"/>
                    <a:pt x="97" y="17"/>
                  </a:cubicBezTo>
                  <a:close/>
                </a:path>
              </a:pathLst>
            </a:custGeom>
            <a:solidFill>
              <a:schemeClr val="accent2"/>
            </a:solid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Calibri"/>
                <a:cs typeface="Calibri"/>
                <a:sym typeface="Calibri"/>
              </a:endParaRPr>
            </a:p>
          </p:txBody>
        </p:sp>
      </p:grpSp>
      <p:sp>
        <p:nvSpPr>
          <p:cNvPr id="9" name="TextBox 8">
            <a:extLst>
              <a:ext uri="{FF2B5EF4-FFF2-40B4-BE49-F238E27FC236}">
                <a16:creationId xmlns:a16="http://schemas.microsoft.com/office/drawing/2014/main" id="{3CDE2BEA-54EC-622B-DD30-C9E25C41F4F2}"/>
              </a:ext>
            </a:extLst>
          </p:cNvPr>
          <p:cNvSpPr txBox="1"/>
          <p:nvPr/>
        </p:nvSpPr>
        <p:spPr>
          <a:xfrm>
            <a:off x="6143775" y="2606283"/>
            <a:ext cx="5640224" cy="1323439"/>
          </a:xfrm>
          <a:prstGeom prst="rect">
            <a:avLst/>
          </a:prstGeom>
          <a:solidFill>
            <a:schemeClr val="bg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Identifying Customer Needs</a:t>
            </a:r>
          </a:p>
        </p:txBody>
      </p:sp>
      <p:cxnSp>
        <p:nvCxnSpPr>
          <p:cNvPr id="3" name="Straight Connector 2">
            <a:extLst>
              <a:ext uri="{FF2B5EF4-FFF2-40B4-BE49-F238E27FC236}">
                <a16:creationId xmlns:a16="http://schemas.microsoft.com/office/drawing/2014/main" id="{04770D9A-5F37-2FB1-9E94-DC26F2BF36F2}"/>
              </a:ext>
            </a:extLst>
          </p:cNvPr>
          <p:cNvCxnSpPr>
            <a:cxnSpLocks/>
          </p:cNvCxnSpPr>
          <p:nvPr/>
        </p:nvCxnSpPr>
        <p:spPr>
          <a:xfrm>
            <a:off x="7285616" y="3804206"/>
            <a:ext cx="3361977" cy="0"/>
          </a:xfrm>
          <a:prstGeom prst="line">
            <a:avLst/>
          </a:prstGeom>
          <a:ln w="38100">
            <a:solidFill>
              <a:schemeClr val="tx1"/>
            </a:solidFill>
          </a:ln>
        </p:spPr>
        <p:style>
          <a:lnRef idx="2">
            <a:schemeClr val="accent1"/>
          </a:lnRef>
          <a:fillRef idx="0">
            <a:schemeClr val="accent1"/>
          </a:fillRef>
          <a:effectRef idx="1">
            <a:schemeClr val="accent1"/>
          </a:effectRef>
          <a:fontRef idx="minor">
            <a:schemeClr val="tx1"/>
          </a:fontRef>
        </p:style>
      </p:cxnSp>
      <p:sp>
        <p:nvSpPr>
          <p:cNvPr id="20" name="TextBox 19">
            <a:extLst>
              <a:ext uri="{FF2B5EF4-FFF2-40B4-BE49-F238E27FC236}">
                <a16:creationId xmlns:a16="http://schemas.microsoft.com/office/drawing/2014/main" id="{8CF7F71B-6D98-DA07-C72C-0AB3E6157E5F}"/>
              </a:ext>
            </a:extLst>
          </p:cNvPr>
          <p:cNvSpPr txBox="1"/>
          <p:nvPr/>
        </p:nvSpPr>
        <p:spPr>
          <a:xfrm>
            <a:off x="5746109" y="3845115"/>
            <a:ext cx="6504732" cy="729430"/>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tab pos="457200" algn="l"/>
              </a:tabLst>
              <a:defRPr/>
            </a:pPr>
            <a:r>
              <a:rPr kumimoji="0" lang="en-GB" sz="2000" b="1" i="0" u="none" strike="noStrike" kern="0" cap="none" spc="0" normalizeH="0" baseline="0" noProof="0" dirty="0">
                <a:ln>
                  <a:noFill/>
                </a:ln>
                <a:solidFill>
                  <a:srgbClr val="0D0D0D"/>
                </a:solidFill>
                <a:effectLst/>
                <a:uLnTx/>
                <a:uFillTx/>
                <a:latin typeface="Segoe UI" panose="020B0502040204020203" pitchFamily="34" charset="0"/>
                <a:ea typeface="Times New Roman" panose="02020603050405020304" pitchFamily="18" charset="0"/>
                <a:cs typeface="+mn-cs"/>
              </a:rPr>
              <a:t>Techniques for identifying needs.</a:t>
            </a:r>
            <a:endParaRPr kumimoji="0" lang="en-GB" sz="1800" b="1" i="0" u="none" strike="noStrike" kern="100" cap="none" spc="0" normalizeH="0" baseline="0" noProof="0" dirty="0">
              <a:ln>
                <a:noFill/>
              </a:ln>
              <a:solidFill>
                <a:srgbClr val="0D0D0D"/>
              </a:solidFill>
              <a:effectLst/>
              <a:uLnTx/>
              <a:uFillTx/>
              <a:latin typeface="Times New Roman" panose="02020603050405020304" pitchFamily="18" charset="0"/>
              <a:ea typeface="Aptos" panose="020B000402020202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Module 5</a:t>
            </a:r>
            <a:endParaRPr kumimoji="0" lang="en-GB" sz="2000" b="1"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22" name="Picture 21">
            <a:extLst>
              <a:ext uri="{FF2B5EF4-FFF2-40B4-BE49-F238E27FC236}">
                <a16:creationId xmlns:a16="http://schemas.microsoft.com/office/drawing/2014/main" id="{14C1BD19-604C-458B-DDC6-04BB0F5F0EDA}"/>
              </a:ext>
            </a:extLst>
          </p:cNvPr>
          <p:cNvPicPr>
            <a:picLocks noChangeAspect="1"/>
          </p:cNvPicPr>
          <p:nvPr/>
        </p:nvPicPr>
        <p:blipFill>
          <a:blip r:embed="rId4"/>
          <a:stretch>
            <a:fillRect/>
          </a:stretch>
        </p:blipFill>
        <p:spPr>
          <a:xfrm>
            <a:off x="1798084" y="4098689"/>
            <a:ext cx="1876869" cy="1563486"/>
          </a:xfrm>
          <a:prstGeom prst="rect">
            <a:avLst/>
          </a:prstGeom>
        </p:spPr>
      </p:pic>
    </p:spTree>
    <p:extLst>
      <p:ext uri="{BB962C8B-B14F-4D97-AF65-F5344CB8AC3E}">
        <p14:creationId xmlns:p14="http://schemas.microsoft.com/office/powerpoint/2010/main" val="2128685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142BEED-AACD-0534-E6FB-A702BEEE5E2B}"/>
              </a:ext>
            </a:extLst>
          </p:cNvPr>
          <p:cNvSpPr txBox="1"/>
          <p:nvPr/>
        </p:nvSpPr>
        <p:spPr>
          <a:xfrm>
            <a:off x="0" y="2570758"/>
            <a:ext cx="12192000" cy="1396985"/>
          </a:xfrm>
          <a:prstGeom prst="rect">
            <a:avLst/>
          </a:prstGeom>
          <a:noFill/>
          <a:ln>
            <a:noFill/>
          </a:ln>
        </p:spPr>
        <p:txBody>
          <a:bodyPr wrap="square" rtlCol="0">
            <a:spAutoFit/>
          </a:bodyPr>
          <a:lstStyle/>
          <a:p>
            <a:pPr marL="0" marR="0" lvl="0" indent="0" algn="ctr" defTabSz="914400" rtl="0" eaLnBrk="1" fontAlgn="auto" latinLnBrk="0" hangingPunct="1">
              <a:lnSpc>
                <a:spcPct val="107000"/>
              </a:lnSpc>
              <a:spcBef>
                <a:spcPts val="0"/>
              </a:spcBef>
              <a:spcAft>
                <a:spcPts val="0"/>
              </a:spcAft>
              <a:buClrTx/>
              <a:buSzTx/>
              <a:buFontTx/>
              <a:buNone/>
              <a:tabLst>
                <a:tab pos="457200" algn="l"/>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Identifying Customer Needs</a:t>
            </a:r>
          </a:p>
          <a:p>
            <a:pPr algn="ctr">
              <a:lnSpc>
                <a:spcPct val="107000"/>
              </a:lnSpc>
              <a:tabLst>
                <a:tab pos="457200" algn="l"/>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Module 5  </a:t>
            </a:r>
          </a:p>
          <a:p>
            <a:pPr marL="0" marR="0" lvl="0" indent="0" algn="ctr" defTabSz="914400" rtl="0" eaLnBrk="1" fontAlgn="auto" latinLnBrk="0" hangingPunct="1">
              <a:lnSpc>
                <a:spcPct val="107000"/>
              </a:lnSpc>
              <a:spcBef>
                <a:spcPts val="0"/>
              </a:spcBef>
              <a:spcAft>
                <a:spcPts val="0"/>
              </a:spcAft>
              <a:buClrTx/>
              <a:buSzTx/>
              <a:buFontTx/>
              <a:buNone/>
              <a:tabLst>
                <a:tab pos="457200" algn="l"/>
              </a:tabLst>
              <a:defRPr/>
            </a:pPr>
            <a:r>
              <a:rPr kumimoji="0" lang="en-GB" sz="24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Techniques for understanding needs</a:t>
            </a:r>
          </a:p>
        </p:txBody>
      </p:sp>
      <p:pic>
        <p:nvPicPr>
          <p:cNvPr id="3" name="Picture 2" descr="Logo&#10;&#10;Description automatically generated">
            <a:extLst>
              <a:ext uri="{FF2B5EF4-FFF2-40B4-BE49-F238E27FC236}">
                <a16:creationId xmlns:a16="http://schemas.microsoft.com/office/drawing/2014/main" id="{CF2799F0-C86D-FFA7-6B17-C83AEF7697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4871" y="150636"/>
            <a:ext cx="1572955" cy="366106"/>
          </a:xfrm>
          <a:prstGeom prst="rect">
            <a:avLst/>
          </a:prstGeom>
        </p:spPr>
      </p:pic>
      <p:sp>
        <p:nvSpPr>
          <p:cNvPr id="4" name="TextBox 3">
            <a:extLst>
              <a:ext uri="{FF2B5EF4-FFF2-40B4-BE49-F238E27FC236}">
                <a16:creationId xmlns:a16="http://schemas.microsoft.com/office/drawing/2014/main" id="{C50066BF-D6E1-12C0-2949-AB5FE31F45FB}"/>
              </a:ext>
            </a:extLst>
          </p:cNvPr>
          <p:cNvSpPr txBox="1"/>
          <p:nvPr/>
        </p:nvSpPr>
        <p:spPr>
          <a:xfrm>
            <a:off x="4959125" y="6581001"/>
            <a:ext cx="25146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Lato Light" panose="020F0502020204030203" pitchFamily="34" charset="0"/>
                <a:ea typeface="Lato Light" panose="020F0502020204030203" pitchFamily="34" charset="0"/>
                <a:cs typeface="Lato Light" panose="020F0502020204030203" pitchFamily="34" charset="0"/>
              </a:rPr>
              <a:t>www.upskilpro.com</a:t>
            </a:r>
          </a:p>
        </p:txBody>
      </p:sp>
    </p:spTree>
    <p:extLst>
      <p:ext uri="{BB962C8B-B14F-4D97-AF65-F5344CB8AC3E}">
        <p14:creationId xmlns:p14="http://schemas.microsoft.com/office/powerpoint/2010/main" val="2435557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5DC427E-90C6-119F-BB01-40C7B79EB96E}"/>
              </a:ext>
            </a:extLst>
          </p:cNvPr>
          <p:cNvSpPr txBox="1"/>
          <p:nvPr/>
        </p:nvSpPr>
        <p:spPr>
          <a:xfrm>
            <a:off x="2095500" y="2523701"/>
            <a:ext cx="8001000" cy="1169551"/>
          </a:xfrm>
          <a:prstGeom prst="rect">
            <a:avLst/>
          </a:prstGeom>
          <a:noFill/>
        </p:spPr>
        <p:txBody>
          <a:bodyPr wrap="square">
            <a:spAutoFit/>
          </a:bodyPr>
          <a:lstStyle/>
          <a:p>
            <a:pPr marL="0" marR="0"/>
            <a:r>
              <a:rPr lang="en-AE" sz="1400" dirty="0">
                <a:effectLst/>
                <a:latin typeface="Lato" panose="020F0502020204030203" pitchFamily="34" charset="0"/>
                <a:ea typeface="Lato" panose="020F0502020204030203" pitchFamily="34" charset="0"/>
                <a:cs typeface="Lato" panose="020F0502020204030203" pitchFamily="34" charset="0"/>
              </a:rPr>
              <a:t>Identifying customer needs is a crucial aspect of the sales and marketing process. It requires a deep understanding of customer behaviour, preferences, and pain points. </a:t>
            </a:r>
          </a:p>
          <a:p>
            <a:pPr marL="0" marR="0"/>
            <a:endParaRPr lang="en-AE" sz="1400" dirty="0">
              <a:latin typeface="Lato" panose="020F0502020204030203" pitchFamily="34" charset="0"/>
              <a:ea typeface="Lato" panose="020F0502020204030203" pitchFamily="34" charset="0"/>
              <a:cs typeface="Lato" panose="020F0502020204030203" pitchFamily="34" charset="0"/>
            </a:endParaRPr>
          </a:p>
          <a:p>
            <a:pPr marL="0" marR="0"/>
            <a:r>
              <a:rPr lang="en-AE" sz="1400" dirty="0">
                <a:effectLst/>
                <a:latin typeface="Lato" panose="020F0502020204030203" pitchFamily="34" charset="0"/>
                <a:ea typeface="Lato" panose="020F0502020204030203" pitchFamily="34" charset="0"/>
                <a:cs typeface="Lato" panose="020F0502020204030203" pitchFamily="34" charset="0"/>
              </a:rPr>
              <a:t>Two fundamental techniques for identifying these needs are asking open-ended questions and active listening. </a:t>
            </a:r>
            <a:endParaRPr lang="en-US" sz="1400" dirty="0">
              <a:effectLst/>
              <a:latin typeface="Lato" panose="020F0502020204030203" pitchFamily="34" charset="0"/>
              <a:ea typeface="Lato" panose="020F0502020204030203" pitchFamily="34" charset="0"/>
              <a:cs typeface="Lato" panose="020F0502020204030203" pitchFamily="34" charset="0"/>
            </a:endParaRPr>
          </a:p>
        </p:txBody>
      </p:sp>
      <p:sp>
        <p:nvSpPr>
          <p:cNvPr id="4" name="TextBox 3">
            <a:extLst>
              <a:ext uri="{FF2B5EF4-FFF2-40B4-BE49-F238E27FC236}">
                <a16:creationId xmlns:a16="http://schemas.microsoft.com/office/drawing/2014/main" id="{78691CC5-6D04-84AF-728A-1712E1E4CD03}"/>
              </a:ext>
            </a:extLst>
          </p:cNvPr>
          <p:cNvSpPr txBox="1"/>
          <p:nvPr/>
        </p:nvSpPr>
        <p:spPr>
          <a:xfrm>
            <a:off x="-327" y="6364"/>
            <a:ext cx="7951327" cy="523220"/>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Module 5  - Summary .</a:t>
            </a:r>
            <a:endParaRPr kumimoji="0" lang="en-GB" sz="32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endParaRPr>
          </a:p>
        </p:txBody>
      </p:sp>
    </p:spTree>
    <p:extLst>
      <p:ext uri="{BB962C8B-B14F-4D97-AF65-F5344CB8AC3E}">
        <p14:creationId xmlns:p14="http://schemas.microsoft.com/office/powerpoint/2010/main" val="1816951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Arrow: Down 40">
            <a:extLst>
              <a:ext uri="{FF2B5EF4-FFF2-40B4-BE49-F238E27FC236}">
                <a16:creationId xmlns:a16="http://schemas.microsoft.com/office/drawing/2014/main" id="{A64F5AA6-830F-C080-3D9E-F0C87E9D4B7F}"/>
              </a:ext>
            </a:extLst>
          </p:cNvPr>
          <p:cNvSpPr/>
          <p:nvPr/>
        </p:nvSpPr>
        <p:spPr>
          <a:xfrm>
            <a:off x="1738233" y="3428171"/>
            <a:ext cx="611044" cy="442032"/>
          </a:xfrm>
          <a:prstGeom prst="down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Lato Long"/>
              <a:ea typeface="+mn-ea"/>
              <a:cs typeface="+mn-cs"/>
            </a:endParaRPr>
          </a:p>
        </p:txBody>
      </p:sp>
      <p:sp>
        <p:nvSpPr>
          <p:cNvPr id="2" name="Shape 37023">
            <a:extLst>
              <a:ext uri="{FF2B5EF4-FFF2-40B4-BE49-F238E27FC236}">
                <a16:creationId xmlns:a16="http://schemas.microsoft.com/office/drawing/2014/main" id="{A2402969-6398-7EBB-D642-0E39D19F0383}"/>
              </a:ext>
            </a:extLst>
          </p:cNvPr>
          <p:cNvSpPr/>
          <p:nvPr/>
        </p:nvSpPr>
        <p:spPr>
          <a:xfrm>
            <a:off x="1026196" y="2568051"/>
            <a:ext cx="1944000" cy="880945"/>
          </a:xfrm>
          <a:prstGeom prst="roundRect">
            <a:avLst>
              <a:gd name="adj" fmla="val 7604"/>
            </a:avLst>
          </a:prstGeom>
          <a:solidFill>
            <a:schemeClr val="accent1"/>
          </a:solidFill>
          <a:ln w="12700" cap="flat">
            <a:noFill/>
            <a:miter lim="400000"/>
          </a:ln>
          <a:effectLst/>
        </p:spPr>
        <p:txBody>
          <a:bodyPr wrap="square" lIns="0" tIns="0" rIns="0" bIns="0" numCol="1" anchor="ctr">
            <a:noAutofit/>
          </a:bodyPr>
          <a:lstStyle/>
          <a:p>
            <a:pPr marL="0" marR="0" lvl="0" indent="0" algn="ctr" defTabSz="914400" rtl="0" eaLnBrk="1" fontAlgn="auto" latinLnBrk="0" hangingPunct="1">
              <a:lnSpc>
                <a:spcPct val="107000"/>
              </a:lnSpc>
              <a:spcBef>
                <a:spcPts val="0"/>
              </a:spcBef>
              <a:spcAft>
                <a:spcPts val="0"/>
              </a:spcAft>
              <a:buClrTx/>
              <a:buSzTx/>
              <a:buFontTx/>
              <a:buNone/>
              <a:tabLst>
                <a:tab pos="457200" algn="l"/>
              </a:tabLst>
              <a:defRPr/>
            </a:pPr>
            <a:endParaRPr kumimoji="0" lang="en-GB" sz="1400" b="1" i="0" u="none" strike="noStrike" kern="0" cap="none" spc="0" normalizeH="0" baseline="0" noProof="0" dirty="0">
              <a:ln>
                <a:noFill/>
              </a:ln>
              <a:solidFill>
                <a:prstClr val="white"/>
              </a:solidFill>
              <a:effectLst/>
              <a:uLnTx/>
              <a:uFillTx/>
              <a:latin typeface="Segoe UI" panose="020B0502040204020203" pitchFamily="34" charset="0"/>
              <a:ea typeface="+mn-ea"/>
              <a:cs typeface="+mn-cs"/>
            </a:endParaRPr>
          </a:p>
          <a:p>
            <a:pPr marL="0" marR="0" lvl="0" indent="0" algn="ctr" defTabSz="914400" rtl="0" eaLnBrk="1" fontAlgn="auto" latinLnBrk="0" hangingPunct="1">
              <a:lnSpc>
                <a:spcPct val="107000"/>
              </a:lnSpc>
              <a:spcBef>
                <a:spcPts val="0"/>
              </a:spcBef>
              <a:spcAft>
                <a:spcPts val="0"/>
              </a:spcAft>
              <a:buClrTx/>
              <a:buSzTx/>
              <a:buFontTx/>
              <a:buNone/>
              <a:tabLst>
                <a:tab pos="457200" algn="l"/>
              </a:tabLst>
              <a:defRPr/>
            </a:pPr>
            <a:r>
              <a:rPr kumimoji="0" lang="en-GB" sz="1400" b="1" i="0" u="none" strike="noStrike" kern="0" cap="none" spc="0" normalizeH="0" baseline="0" noProof="0" dirty="0">
                <a:ln>
                  <a:noFill/>
                </a:ln>
                <a:solidFill>
                  <a:prstClr val="white"/>
                </a:solidFill>
                <a:effectLst/>
                <a:uLnTx/>
                <a:uFillTx/>
                <a:latin typeface="Segoe UI" panose="020B0502040204020203" pitchFamily="34" charset="0"/>
                <a:ea typeface="+mn-ea"/>
                <a:cs typeface="+mn-cs"/>
              </a:rPr>
              <a:t>Understanding Customer Needs</a:t>
            </a:r>
            <a:endParaRPr kumimoji="0" lang="en-US" sz="1400" b="1" i="0" u="none" strike="noStrike" kern="0" cap="none" spc="0" normalizeH="0" baseline="0" noProof="0" dirty="0">
              <a:ln>
                <a:noFill/>
              </a:ln>
              <a:solidFill>
                <a:prstClr val="white"/>
              </a:solidFill>
              <a:effectLst/>
              <a:uLnTx/>
              <a:uFillTx/>
              <a:latin typeface="Segoe UI" panose="020B0502040204020203" pitchFamily="34" charset="0"/>
              <a:ea typeface="+mn-ea"/>
              <a:cs typeface="+mn-cs"/>
            </a:endParaRPr>
          </a:p>
          <a:p>
            <a:pPr marL="0" marR="0" lvl="0" indent="0" algn="ctr" defTabSz="914400" rtl="0" eaLnBrk="1" fontAlgn="auto" latinLnBrk="0" hangingPunct="1">
              <a:lnSpc>
                <a:spcPct val="107000"/>
              </a:lnSpc>
              <a:spcBef>
                <a:spcPts val="0"/>
              </a:spcBef>
              <a:spcAft>
                <a:spcPts val="0"/>
              </a:spcAft>
              <a:buClrTx/>
              <a:buSzTx/>
              <a:buFontTx/>
              <a:buNone/>
              <a:tabLst>
                <a:tab pos="457200" algn="l"/>
              </a:tabLst>
              <a:defRPr/>
            </a:pPr>
            <a:endParaRPr kumimoji="0" sz="1400" b="1" i="0" u="none" strike="noStrike" kern="0" cap="none" spc="0" normalizeH="0" baseline="0" noProof="0" dirty="0">
              <a:ln>
                <a:noFill/>
              </a:ln>
              <a:solidFill>
                <a:prstClr val="white"/>
              </a:solidFill>
              <a:effectLst/>
              <a:uLnTx/>
              <a:uFillTx/>
              <a:latin typeface="Segoe UI" panose="020B0502040204020203" pitchFamily="34" charset="0"/>
              <a:ea typeface="+mn-ea"/>
              <a:cs typeface="+mn-cs"/>
            </a:endParaRPr>
          </a:p>
        </p:txBody>
      </p:sp>
      <p:sp>
        <p:nvSpPr>
          <p:cNvPr id="6" name="Shape 37023">
            <a:extLst>
              <a:ext uri="{FF2B5EF4-FFF2-40B4-BE49-F238E27FC236}">
                <a16:creationId xmlns:a16="http://schemas.microsoft.com/office/drawing/2014/main" id="{022B4FC9-5ADB-9554-6DD3-481FC6FD598B}"/>
              </a:ext>
            </a:extLst>
          </p:cNvPr>
          <p:cNvSpPr/>
          <p:nvPr/>
        </p:nvSpPr>
        <p:spPr>
          <a:xfrm>
            <a:off x="3055551" y="2571022"/>
            <a:ext cx="1944000" cy="880945"/>
          </a:xfrm>
          <a:prstGeom prst="roundRect">
            <a:avLst>
              <a:gd name="adj" fmla="val 7604"/>
            </a:avLst>
          </a:prstGeom>
          <a:solidFill>
            <a:schemeClr val="accent2"/>
          </a:solidFill>
          <a:ln w="12700" cap="flat">
            <a:noFill/>
            <a:miter lim="400000"/>
          </a:ln>
          <a:effectLst/>
        </p:spPr>
        <p:txBody>
          <a:bodyPr wrap="square" lIns="0" tIns="0" rIns="0" bIns="0" numCol="1" anchor="ctr">
            <a:noAutofit/>
          </a:bodyPr>
          <a:lstStyle/>
          <a:p>
            <a:pPr marL="0" marR="0" lvl="0" indent="0" algn="ctr" defTabSz="914400" rtl="0" eaLnBrk="1" fontAlgn="auto" latinLnBrk="0" hangingPunct="1">
              <a:lnSpc>
                <a:spcPct val="107000"/>
              </a:lnSpc>
              <a:spcBef>
                <a:spcPts val="0"/>
              </a:spcBef>
              <a:spcAft>
                <a:spcPts val="0"/>
              </a:spcAft>
              <a:buClrTx/>
              <a:buSzTx/>
              <a:buFontTx/>
              <a:buNone/>
              <a:tabLst>
                <a:tab pos="457200" algn="l"/>
              </a:tabLst>
              <a:defRPr/>
            </a:pPr>
            <a:endParaRPr kumimoji="0" lang="en-GB" sz="1400" b="1" i="0" u="none" strike="noStrike" kern="0" cap="none" spc="0" normalizeH="0" baseline="0" noProof="0" dirty="0">
              <a:ln>
                <a:noFill/>
              </a:ln>
              <a:solidFill>
                <a:prstClr val="white"/>
              </a:solidFill>
              <a:effectLst/>
              <a:uLnTx/>
              <a:uFillTx/>
              <a:latin typeface="Segoe UI" panose="020B0502040204020203" pitchFamily="34" charset="0"/>
              <a:ea typeface="Times New Roman" panose="02020603050405020304" pitchFamily="18" charset="0"/>
              <a:cs typeface="+mn-cs"/>
            </a:endParaRPr>
          </a:p>
          <a:p>
            <a:pPr marL="0" marR="0" lvl="0" indent="0" algn="ctr" defTabSz="914400" rtl="0" eaLnBrk="1" fontAlgn="auto" latinLnBrk="0" hangingPunct="1">
              <a:lnSpc>
                <a:spcPct val="107000"/>
              </a:lnSpc>
              <a:spcBef>
                <a:spcPts val="0"/>
              </a:spcBef>
              <a:spcAft>
                <a:spcPts val="0"/>
              </a:spcAft>
              <a:buClrTx/>
              <a:buSzTx/>
              <a:buFontTx/>
              <a:buNone/>
              <a:tabLst>
                <a:tab pos="457200" algn="l"/>
              </a:tabLst>
              <a:defRPr/>
            </a:pPr>
            <a:r>
              <a:rPr kumimoji="0" lang="en-GB" sz="1400" b="1" i="0" u="none" strike="noStrike" kern="0" cap="none" spc="0" normalizeH="0" baseline="0" noProof="0" dirty="0">
                <a:ln>
                  <a:noFill/>
                </a:ln>
                <a:solidFill>
                  <a:prstClr val="white"/>
                </a:solidFill>
                <a:effectLst/>
                <a:uLnTx/>
                <a:uFillTx/>
                <a:latin typeface="Segoe UI" panose="020B0502040204020203" pitchFamily="34" charset="0"/>
                <a:ea typeface="Times New Roman" panose="02020603050405020304" pitchFamily="18" charset="0"/>
                <a:cs typeface="+mn-cs"/>
              </a:rPr>
              <a:t>Techniques for Identifying Needs</a:t>
            </a:r>
            <a:endParaRPr kumimoji="0" lang="en-US" sz="1200" b="0" i="0" u="none" strike="noStrike" kern="100" cap="none" spc="0" normalizeH="0" baseline="0" noProof="0" dirty="0">
              <a:ln>
                <a:noFill/>
              </a:ln>
              <a:solidFill>
                <a:prstClr val="white"/>
              </a:solidFill>
              <a:effectLst/>
              <a:uLnTx/>
              <a:uFillTx/>
              <a:latin typeface="Times New Roman" panose="02020603050405020304" pitchFamily="18" charset="0"/>
              <a:ea typeface="Aptos" panose="020B0004020202020204" pitchFamily="34" charset="0"/>
              <a:cs typeface="+mn-cs"/>
            </a:endParaRPr>
          </a:p>
          <a:p>
            <a:pPr marL="0" marR="0" lvl="0" indent="0" algn="ctr" defTabSz="914217" rtl="0" eaLnBrk="1" fontAlgn="auto" latinLnBrk="0" hangingPunct="1">
              <a:lnSpc>
                <a:spcPct val="100000"/>
              </a:lnSpc>
              <a:spcBef>
                <a:spcPts val="0"/>
              </a:spcBef>
              <a:spcAft>
                <a:spcPts val="0"/>
              </a:spcAft>
              <a:buClrTx/>
              <a:buSzTx/>
              <a:buFontTx/>
              <a:buNone/>
              <a:tabLst/>
              <a:defRPr/>
            </a:pPr>
            <a:endParaRPr kumimoji="0" sz="1400" b="1" i="0" u="none" strike="noStrike" kern="0" cap="none" spc="0" normalizeH="0" baseline="0" noProof="0" dirty="0">
              <a:ln>
                <a:noFill/>
              </a:ln>
              <a:solidFill>
                <a:prstClr val="white"/>
              </a:solidFill>
              <a:effectLst/>
              <a:uLnTx/>
              <a:uFillTx/>
              <a:latin typeface="Lato long"/>
              <a:ea typeface="+mn-ea"/>
              <a:cs typeface="+mn-cs"/>
            </a:endParaRPr>
          </a:p>
        </p:txBody>
      </p:sp>
      <p:sp>
        <p:nvSpPr>
          <p:cNvPr id="8" name="Shape 37023">
            <a:extLst>
              <a:ext uri="{FF2B5EF4-FFF2-40B4-BE49-F238E27FC236}">
                <a16:creationId xmlns:a16="http://schemas.microsoft.com/office/drawing/2014/main" id="{5F7C9779-253C-020C-D3C8-DE45E6E54165}"/>
              </a:ext>
            </a:extLst>
          </p:cNvPr>
          <p:cNvSpPr/>
          <p:nvPr/>
        </p:nvSpPr>
        <p:spPr>
          <a:xfrm>
            <a:off x="5071918" y="2562292"/>
            <a:ext cx="1944000" cy="880945"/>
          </a:xfrm>
          <a:prstGeom prst="roundRect">
            <a:avLst>
              <a:gd name="adj" fmla="val 7604"/>
            </a:avLst>
          </a:prstGeom>
          <a:solidFill>
            <a:schemeClr val="accent1"/>
          </a:solidFill>
          <a:ln w="12700" cap="flat">
            <a:noFill/>
            <a:miter lim="400000"/>
          </a:ln>
          <a:effectLst/>
        </p:spPr>
        <p:txBody>
          <a:bodyPr wrap="square" lIns="0" tIns="0" rIns="0" bIns="0" numCol="1" anchor="ctr">
            <a:noAutofit/>
          </a:bodyPr>
          <a:lstStyle/>
          <a:p>
            <a:pPr marL="0" marR="0" lvl="0" indent="0" algn="ctr" defTabSz="914400" rtl="0" eaLnBrk="1" fontAlgn="auto" latinLnBrk="0" hangingPunct="1">
              <a:lnSpc>
                <a:spcPct val="107000"/>
              </a:lnSpc>
              <a:spcBef>
                <a:spcPts val="0"/>
              </a:spcBef>
              <a:spcAft>
                <a:spcPts val="0"/>
              </a:spcAft>
              <a:buClrTx/>
              <a:buSzTx/>
              <a:buFontTx/>
              <a:buNone/>
              <a:tabLst>
                <a:tab pos="457200" algn="l"/>
              </a:tabLst>
              <a:defRPr/>
            </a:pPr>
            <a:endParaRPr kumimoji="0" lang="en-GB" sz="1400" b="1" i="0" u="none" strike="noStrike" kern="0" cap="none" spc="0" normalizeH="0" baseline="0" noProof="0" dirty="0">
              <a:ln>
                <a:noFill/>
              </a:ln>
              <a:solidFill>
                <a:prstClr val="white"/>
              </a:solidFill>
              <a:effectLst/>
              <a:uLnTx/>
              <a:uFillTx/>
              <a:latin typeface="Segoe UI" panose="020B0502040204020203" pitchFamily="34" charset="0"/>
              <a:ea typeface="Times New Roman" panose="02020603050405020304" pitchFamily="18" charset="0"/>
              <a:cs typeface="+mn-cs"/>
            </a:endParaRPr>
          </a:p>
          <a:p>
            <a:pPr marL="0" marR="0" lvl="0" indent="0" algn="ctr" defTabSz="914400" rtl="0" eaLnBrk="1" fontAlgn="auto" latinLnBrk="0" hangingPunct="1">
              <a:lnSpc>
                <a:spcPct val="107000"/>
              </a:lnSpc>
              <a:spcBef>
                <a:spcPts val="0"/>
              </a:spcBef>
              <a:spcAft>
                <a:spcPts val="0"/>
              </a:spcAft>
              <a:buClrTx/>
              <a:buSzTx/>
              <a:buFontTx/>
              <a:buNone/>
              <a:tabLst>
                <a:tab pos="457200" algn="l"/>
              </a:tabLst>
              <a:defRPr/>
            </a:pPr>
            <a:r>
              <a:rPr kumimoji="0" lang="en-GB" sz="1400" b="1" i="0" u="none" strike="noStrike" kern="0" cap="none" spc="0" normalizeH="0" baseline="0" noProof="0" dirty="0">
                <a:ln>
                  <a:noFill/>
                </a:ln>
                <a:solidFill>
                  <a:prstClr val="white"/>
                </a:solidFill>
                <a:effectLst/>
                <a:uLnTx/>
                <a:uFillTx/>
                <a:latin typeface="Segoe UI" panose="020B0502040204020203" pitchFamily="34" charset="0"/>
                <a:ea typeface="Times New Roman" panose="02020603050405020304" pitchFamily="18" charset="0"/>
                <a:cs typeface="+mn-cs"/>
              </a:rPr>
              <a:t>Analysing Customer Feedback</a:t>
            </a:r>
            <a:endParaRPr kumimoji="0" lang="en-US" sz="1200" b="0" i="0" u="none" strike="noStrike" kern="100" cap="none" spc="0" normalizeH="0" baseline="0" noProof="0" dirty="0">
              <a:ln>
                <a:noFill/>
              </a:ln>
              <a:solidFill>
                <a:prstClr val="white"/>
              </a:solidFill>
              <a:effectLst/>
              <a:uLnTx/>
              <a:uFillTx/>
              <a:latin typeface="Times New Roman" panose="02020603050405020304" pitchFamily="18" charset="0"/>
              <a:ea typeface="Aptos" panose="020B0004020202020204" pitchFamily="34" charset="0"/>
              <a:cs typeface="+mn-cs"/>
            </a:endParaRPr>
          </a:p>
          <a:p>
            <a:pPr marL="0" marR="0" lvl="0" indent="0" algn="ctr" defTabSz="914217" rtl="0" eaLnBrk="1" fontAlgn="auto" latinLnBrk="0" hangingPunct="1">
              <a:lnSpc>
                <a:spcPct val="100000"/>
              </a:lnSpc>
              <a:spcBef>
                <a:spcPts val="0"/>
              </a:spcBef>
              <a:spcAft>
                <a:spcPts val="0"/>
              </a:spcAft>
              <a:buClrTx/>
              <a:buSzTx/>
              <a:buFontTx/>
              <a:buNone/>
              <a:tabLst/>
              <a:defRPr/>
            </a:pPr>
            <a:endParaRPr kumimoji="0" sz="1400" b="1" i="0" u="none" strike="noStrike" kern="0" cap="none" spc="0" normalizeH="0" baseline="0" noProof="0" dirty="0">
              <a:ln>
                <a:noFill/>
              </a:ln>
              <a:solidFill>
                <a:prstClr val="white"/>
              </a:solidFill>
              <a:effectLst/>
              <a:uLnTx/>
              <a:uFillTx/>
              <a:latin typeface="Lato long"/>
              <a:ea typeface="+mn-ea"/>
              <a:cs typeface="+mn-cs"/>
            </a:endParaRPr>
          </a:p>
        </p:txBody>
      </p:sp>
      <p:sp>
        <p:nvSpPr>
          <p:cNvPr id="10" name="Shape 37023">
            <a:extLst>
              <a:ext uri="{FF2B5EF4-FFF2-40B4-BE49-F238E27FC236}">
                <a16:creationId xmlns:a16="http://schemas.microsoft.com/office/drawing/2014/main" id="{9F4F5004-8279-DFB0-E821-26F9AB4B76A9}"/>
              </a:ext>
            </a:extLst>
          </p:cNvPr>
          <p:cNvSpPr/>
          <p:nvPr/>
        </p:nvSpPr>
        <p:spPr>
          <a:xfrm>
            <a:off x="7094779" y="2549474"/>
            <a:ext cx="1944000" cy="880945"/>
          </a:xfrm>
          <a:prstGeom prst="roundRect">
            <a:avLst>
              <a:gd name="adj" fmla="val 7604"/>
            </a:avLst>
          </a:prstGeom>
          <a:solidFill>
            <a:schemeClr val="accent1"/>
          </a:solidFill>
          <a:ln w="12700" cap="flat">
            <a:noFill/>
            <a:miter lim="400000"/>
          </a:ln>
          <a:effectLst/>
        </p:spPr>
        <p:txBody>
          <a:bodyPr wrap="square" lIns="0" tIns="0" rIns="0" bIns="0" numCol="1" anchor="ctr">
            <a:noAutofit/>
          </a:bodyPr>
          <a:lstStyle/>
          <a:p>
            <a:pPr marL="0" marR="0" lvl="0" indent="0" algn="ctr" defTabSz="914400" rtl="0" eaLnBrk="1" fontAlgn="auto" latinLnBrk="0" hangingPunct="1">
              <a:lnSpc>
                <a:spcPct val="107000"/>
              </a:lnSpc>
              <a:spcBef>
                <a:spcPts val="0"/>
              </a:spcBef>
              <a:spcAft>
                <a:spcPts val="0"/>
              </a:spcAft>
              <a:buClrTx/>
              <a:buSzTx/>
              <a:buFontTx/>
              <a:buNone/>
              <a:tabLst>
                <a:tab pos="457200" algn="l"/>
              </a:tabLst>
              <a:defRPr/>
            </a:pPr>
            <a:r>
              <a:rPr kumimoji="0" lang="en-GB" sz="1400" b="1" i="0" u="none" strike="noStrike" kern="0" cap="none" spc="0" normalizeH="0" baseline="0" noProof="0" dirty="0">
                <a:ln>
                  <a:noFill/>
                </a:ln>
                <a:solidFill>
                  <a:prstClr val="white"/>
                </a:solidFill>
                <a:effectLst/>
                <a:uLnTx/>
                <a:uFillTx/>
                <a:latin typeface="Segoe UI" panose="020B0502040204020203" pitchFamily="34" charset="0"/>
                <a:ea typeface="Times New Roman" panose="02020603050405020304" pitchFamily="18" charset="0"/>
                <a:cs typeface="+mn-cs"/>
              </a:rPr>
              <a:t>Aligning Solutions to Customer</a:t>
            </a:r>
            <a:endParaRPr kumimoji="0" sz="1400" b="1" i="0" u="none" strike="noStrike" kern="0" cap="none" spc="0" normalizeH="0" baseline="0" noProof="0" dirty="0">
              <a:ln>
                <a:noFill/>
              </a:ln>
              <a:solidFill>
                <a:prstClr val="white"/>
              </a:solidFill>
              <a:effectLst/>
              <a:uLnTx/>
              <a:uFillTx/>
              <a:latin typeface="Lato long"/>
              <a:ea typeface="+mn-ea"/>
              <a:cs typeface="+mn-cs"/>
            </a:endParaRPr>
          </a:p>
        </p:txBody>
      </p:sp>
      <p:sp>
        <p:nvSpPr>
          <p:cNvPr id="12" name="Shape 37023">
            <a:extLst>
              <a:ext uri="{FF2B5EF4-FFF2-40B4-BE49-F238E27FC236}">
                <a16:creationId xmlns:a16="http://schemas.microsoft.com/office/drawing/2014/main" id="{42F49D6D-A1B5-D8B1-A403-1F672C085CED}"/>
              </a:ext>
            </a:extLst>
          </p:cNvPr>
          <p:cNvSpPr/>
          <p:nvPr/>
        </p:nvSpPr>
        <p:spPr>
          <a:xfrm>
            <a:off x="9117639" y="2540927"/>
            <a:ext cx="1944000" cy="880945"/>
          </a:xfrm>
          <a:prstGeom prst="roundRect">
            <a:avLst>
              <a:gd name="adj" fmla="val 7604"/>
            </a:avLst>
          </a:prstGeom>
          <a:solidFill>
            <a:schemeClr val="accent1"/>
          </a:solidFill>
          <a:ln w="12700" cap="flat">
            <a:noFill/>
            <a:miter lim="400000"/>
          </a:ln>
          <a:effectLst/>
        </p:spPr>
        <p:txBody>
          <a:bodyPr wrap="square" lIns="0" tIns="0" rIns="0" bIns="0" numCol="1" anchor="ctr">
            <a:noAutofit/>
          </a:bodyPr>
          <a:lstStyle/>
          <a:p>
            <a:pPr marL="0" marR="0" lvl="0" indent="0" algn="ctr" defTabSz="914400" rtl="0" eaLnBrk="1" fontAlgn="auto" latinLnBrk="0" hangingPunct="1">
              <a:lnSpc>
                <a:spcPct val="107000"/>
              </a:lnSpc>
              <a:spcBef>
                <a:spcPts val="0"/>
              </a:spcBef>
              <a:spcAft>
                <a:spcPts val="0"/>
              </a:spcAft>
              <a:buClrTx/>
              <a:buSzTx/>
              <a:buFontTx/>
              <a:buNone/>
              <a:tabLst>
                <a:tab pos="457200" algn="l"/>
              </a:tabLst>
              <a:defRPr/>
            </a:pPr>
            <a:endParaRPr kumimoji="0" lang="en-GB" sz="1400" b="1" i="0" u="none" strike="noStrike" kern="0" cap="none" spc="0" normalizeH="0" baseline="0" noProof="0" dirty="0">
              <a:ln>
                <a:noFill/>
              </a:ln>
              <a:solidFill>
                <a:prstClr val="white"/>
              </a:solidFill>
              <a:effectLst/>
              <a:uLnTx/>
              <a:uFillTx/>
              <a:latin typeface="Segoe UI" panose="020B0502040204020203" pitchFamily="34" charset="0"/>
              <a:ea typeface="Times New Roman" panose="02020603050405020304" pitchFamily="18" charset="0"/>
              <a:cs typeface="+mn-cs"/>
            </a:endParaRPr>
          </a:p>
          <a:p>
            <a:pPr marL="0" marR="0" lvl="0" indent="0" algn="ctr" defTabSz="914400" rtl="0" eaLnBrk="1" fontAlgn="auto" latinLnBrk="0" hangingPunct="1">
              <a:lnSpc>
                <a:spcPct val="107000"/>
              </a:lnSpc>
              <a:spcBef>
                <a:spcPts val="0"/>
              </a:spcBef>
              <a:spcAft>
                <a:spcPts val="0"/>
              </a:spcAft>
              <a:buClrTx/>
              <a:buSzTx/>
              <a:buFontTx/>
              <a:buNone/>
              <a:tabLst>
                <a:tab pos="457200" algn="l"/>
              </a:tabLst>
              <a:defRPr/>
            </a:pPr>
            <a:r>
              <a:rPr kumimoji="0" lang="en-GB" sz="1400" b="1" i="0" u="none" strike="noStrike" kern="0" cap="none" spc="0" normalizeH="0" baseline="0" noProof="0" dirty="0">
                <a:ln>
                  <a:noFill/>
                </a:ln>
                <a:solidFill>
                  <a:prstClr val="white"/>
                </a:solidFill>
                <a:effectLst/>
                <a:uLnTx/>
                <a:uFillTx/>
                <a:latin typeface="Segoe UI" panose="020B0502040204020203" pitchFamily="34" charset="0"/>
                <a:ea typeface="Times New Roman" panose="02020603050405020304" pitchFamily="18" charset="0"/>
                <a:cs typeface="+mn-cs"/>
              </a:rPr>
              <a:t>Monitoring and Adapting to Changing Needs</a:t>
            </a:r>
            <a:endParaRPr kumimoji="0" lang="en-US" sz="1200" b="0" i="0" u="none" strike="noStrike" kern="100" cap="none" spc="0" normalizeH="0" baseline="0" noProof="0" dirty="0">
              <a:ln>
                <a:noFill/>
              </a:ln>
              <a:solidFill>
                <a:prstClr val="white"/>
              </a:solidFill>
              <a:effectLst/>
              <a:uLnTx/>
              <a:uFillTx/>
              <a:latin typeface="Times New Roman" panose="02020603050405020304" pitchFamily="18" charset="0"/>
              <a:ea typeface="Aptos" panose="020B0004020202020204" pitchFamily="34" charset="0"/>
              <a:cs typeface="+mn-cs"/>
            </a:endParaRPr>
          </a:p>
          <a:p>
            <a:pPr marL="0" marR="0" lvl="0" indent="0" algn="ctr" defTabSz="914217" rtl="0" eaLnBrk="1" fontAlgn="auto" latinLnBrk="0" hangingPunct="1">
              <a:lnSpc>
                <a:spcPct val="100000"/>
              </a:lnSpc>
              <a:spcBef>
                <a:spcPts val="0"/>
              </a:spcBef>
              <a:spcAft>
                <a:spcPts val="0"/>
              </a:spcAft>
              <a:buClrTx/>
              <a:buSzTx/>
              <a:buFontTx/>
              <a:buNone/>
              <a:tabLst/>
              <a:defRPr/>
            </a:pPr>
            <a:endParaRPr kumimoji="0" sz="1400" b="1" i="0" u="none" strike="noStrike" kern="0" cap="none" spc="0" normalizeH="0" baseline="0" noProof="0" dirty="0">
              <a:ln>
                <a:noFill/>
              </a:ln>
              <a:solidFill>
                <a:prstClr val="white"/>
              </a:solidFill>
              <a:effectLst/>
              <a:uLnTx/>
              <a:uFillTx/>
              <a:latin typeface="Lato long"/>
              <a:ea typeface="+mn-ea"/>
              <a:cs typeface="+mn-cs"/>
            </a:endParaRPr>
          </a:p>
        </p:txBody>
      </p:sp>
      <p:sp>
        <p:nvSpPr>
          <p:cNvPr id="16" name="TextBox 15">
            <a:extLst>
              <a:ext uri="{FF2B5EF4-FFF2-40B4-BE49-F238E27FC236}">
                <a16:creationId xmlns:a16="http://schemas.microsoft.com/office/drawing/2014/main" id="{10DDC627-5722-75D3-556D-8DF389C8DE3E}"/>
              </a:ext>
            </a:extLst>
          </p:cNvPr>
          <p:cNvSpPr txBox="1"/>
          <p:nvPr/>
        </p:nvSpPr>
        <p:spPr>
          <a:xfrm>
            <a:off x="1058524" y="1488514"/>
            <a:ext cx="10058400" cy="535981"/>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Lato Long"/>
                <a:ea typeface="+mn-ea"/>
                <a:cs typeface="+mn-cs"/>
              </a:rPr>
              <a:t>Learning Objective</a:t>
            </a:r>
            <a:r>
              <a:rPr kumimoji="0" lang="en-US" sz="1400" b="0" i="0" u="none" strike="noStrike" kern="1200" cap="none" spc="0" normalizeH="0" baseline="0" noProof="0" dirty="0">
                <a:ln>
                  <a:noFill/>
                </a:ln>
                <a:solidFill>
                  <a:prstClr val="black"/>
                </a:solidFill>
                <a:effectLst/>
                <a:uLnTx/>
                <a:uFillTx/>
                <a:latin typeface="Lato Long"/>
                <a:ea typeface="+mn-ea"/>
                <a:cs typeface="+mn-cs"/>
              </a:rPr>
              <a:t>: Understanding and </a:t>
            </a:r>
            <a:r>
              <a:rPr lang="en-AE" sz="1400" dirty="0">
                <a:effectLst/>
                <a:latin typeface="Lato" panose="020F0502020204030203" pitchFamily="34" charset="0"/>
                <a:ea typeface="Lato" panose="020F0502020204030203" pitchFamily="34" charset="0"/>
                <a:cs typeface="Lato" panose="020F0502020204030203" pitchFamily="34" charset="0"/>
              </a:rPr>
              <a:t>Identifying customer needs is a crucial aspect of the sales and marketing process,  in this module you will  </a:t>
            </a:r>
            <a:r>
              <a:rPr lang="en-US" sz="1400" dirty="0">
                <a:effectLst/>
                <a:latin typeface="Lato" panose="020F0502020204030203" pitchFamily="34" charset="0"/>
                <a:ea typeface="Lato" panose="020F0502020204030203" pitchFamily="34" charset="0"/>
                <a:cs typeface="Lato" panose="020F0502020204030203" pitchFamily="34" charset="0"/>
              </a:rPr>
              <a:t>be</a:t>
            </a:r>
            <a:r>
              <a:rPr lang="en-AE" sz="1400" dirty="0">
                <a:effectLst/>
                <a:latin typeface="Lato" panose="020F0502020204030203" pitchFamily="34" charset="0"/>
                <a:ea typeface="Lato" panose="020F0502020204030203" pitchFamily="34" charset="0"/>
                <a:cs typeface="Lato" panose="020F0502020204030203" pitchFamily="34" charset="0"/>
              </a:rPr>
              <a:t> able to understand the bigger process.</a:t>
            </a:r>
            <a:endParaRPr kumimoji="0" lang="en-GB" sz="1400" b="1" i="0" u="none" strike="noStrike" kern="0" cap="none" spc="0" normalizeH="0" baseline="0" noProof="0" dirty="0">
              <a:ln>
                <a:noFill/>
              </a:ln>
              <a:solidFill>
                <a:srgbClr val="0D0D0D"/>
              </a:solidFill>
              <a:effectLst/>
              <a:uLnTx/>
              <a:uFillTx/>
              <a:latin typeface="Lato long"/>
              <a:ea typeface="Times New Roman" panose="02020603050405020304" pitchFamily="18" charset="0"/>
              <a:cs typeface="+mn-cs"/>
            </a:endParaRPr>
          </a:p>
        </p:txBody>
      </p:sp>
      <p:sp>
        <p:nvSpPr>
          <p:cNvPr id="22" name="Rectangle: Rounded Corners 21">
            <a:extLst>
              <a:ext uri="{FF2B5EF4-FFF2-40B4-BE49-F238E27FC236}">
                <a16:creationId xmlns:a16="http://schemas.microsoft.com/office/drawing/2014/main" id="{91627FC7-C8D9-A20C-A922-DDFA1B3097B2}"/>
              </a:ext>
            </a:extLst>
          </p:cNvPr>
          <p:cNvSpPr/>
          <p:nvPr/>
        </p:nvSpPr>
        <p:spPr>
          <a:xfrm>
            <a:off x="3057657" y="3970599"/>
            <a:ext cx="1944000" cy="1044000"/>
          </a:xfrm>
          <a:prstGeom prst="roundRect">
            <a:avLst/>
          </a:prstGeom>
          <a:solidFill>
            <a:schemeClr val="bg2"/>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kumimoji="0" lang="en-GB" sz="1000" b="0" i="0" u="none" strike="noStrike" kern="0" cap="none" spc="0" normalizeH="0" baseline="0" noProof="0" dirty="0">
                <a:ln>
                  <a:noFill/>
                </a:ln>
                <a:solidFill>
                  <a:srgbClr val="0D0D0D"/>
                </a:solidFill>
                <a:effectLst/>
                <a:uLnTx/>
                <a:uFillTx/>
                <a:latin typeface="Lato Long"/>
                <a:ea typeface="Times New Roman" panose="02020603050405020304" pitchFamily="18" charset="0"/>
                <a:cs typeface="+mn-cs"/>
              </a:rPr>
              <a:t>Asking open-ended questions</a:t>
            </a:r>
            <a:endParaRPr kumimoji="0" lang="en-US" sz="1000" b="0" i="0" u="none" strike="noStrike" kern="100" cap="none" spc="0" normalizeH="0" baseline="0" noProof="0" dirty="0">
              <a:ln>
                <a:noFill/>
              </a:ln>
              <a:solidFill>
                <a:srgbClr val="0D0D0D"/>
              </a:solidFill>
              <a:effectLst/>
              <a:uLnTx/>
              <a:uFillTx/>
              <a:latin typeface="Lato Long"/>
              <a:ea typeface="Aptos" panose="020B0004020202020204" pitchFamily="34" charset="0"/>
              <a:cs typeface="+mn-cs"/>
            </a:endParaRPr>
          </a:p>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kumimoji="0" lang="en-GB" sz="1000" b="0" i="0" u="none" strike="noStrike" kern="0" cap="none" spc="0" normalizeH="0" baseline="0" noProof="0" dirty="0">
                <a:ln>
                  <a:noFill/>
                </a:ln>
                <a:solidFill>
                  <a:srgbClr val="0D0D0D"/>
                </a:solidFill>
                <a:effectLst/>
                <a:uLnTx/>
                <a:uFillTx/>
                <a:latin typeface="Lato Long"/>
                <a:ea typeface="Times New Roman" panose="02020603050405020304" pitchFamily="18" charset="0"/>
                <a:cs typeface="+mn-cs"/>
              </a:rPr>
              <a:t>Active listening</a:t>
            </a:r>
          </a:p>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kumimoji="0" lang="en-GB" sz="1000" b="0" i="0" u="none" strike="noStrike" kern="0" cap="none" spc="0" normalizeH="0" baseline="0" noProof="0" dirty="0">
                <a:ln>
                  <a:noFill/>
                </a:ln>
                <a:solidFill>
                  <a:srgbClr val="0D0D0D"/>
                </a:solidFill>
                <a:effectLst/>
                <a:uLnTx/>
                <a:uFillTx/>
                <a:latin typeface="Lato Long"/>
                <a:ea typeface="Aptos" panose="020B0004020202020204" pitchFamily="34" charset="0"/>
                <a:cs typeface="+mn-cs"/>
              </a:rPr>
              <a:t>Integration of techniques</a:t>
            </a:r>
            <a:endParaRPr kumimoji="0" lang="en-US" sz="1000" b="0" i="0" u="none" strike="noStrike" kern="100" cap="none" spc="0" normalizeH="0" baseline="0" noProof="0" dirty="0">
              <a:ln>
                <a:noFill/>
              </a:ln>
              <a:solidFill>
                <a:srgbClr val="0D0D0D"/>
              </a:solidFill>
              <a:effectLst/>
              <a:uLnTx/>
              <a:uFillTx/>
              <a:latin typeface="Lato Long"/>
              <a:ea typeface="Aptos" panose="020B0004020202020204" pitchFamily="34" charset="0"/>
              <a:cs typeface="+mn-cs"/>
            </a:endParaRPr>
          </a:p>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kumimoji="0" lang="en-GB" sz="1000" b="0" i="0" u="none" strike="noStrike" kern="0" cap="none" spc="0" normalizeH="0" baseline="0" noProof="0" dirty="0">
                <a:ln>
                  <a:noFill/>
                </a:ln>
                <a:solidFill>
                  <a:srgbClr val="0D0D0D"/>
                </a:solidFill>
                <a:effectLst/>
                <a:uLnTx/>
                <a:uFillTx/>
                <a:latin typeface="Lato Long"/>
                <a:ea typeface="Times New Roman" panose="02020603050405020304" pitchFamily="18" charset="0"/>
                <a:cs typeface="+mn-cs"/>
              </a:rPr>
              <a:t>Needs assessment tools.</a:t>
            </a:r>
            <a:endParaRPr kumimoji="0" lang="en-US" sz="1000" b="0" i="0" u="none" strike="noStrike" kern="100" cap="none" spc="0" normalizeH="0" baseline="0" noProof="0" dirty="0">
              <a:ln>
                <a:noFill/>
              </a:ln>
              <a:solidFill>
                <a:srgbClr val="0D0D0D"/>
              </a:solidFill>
              <a:effectLst/>
              <a:uLnTx/>
              <a:uFillTx/>
              <a:latin typeface="Lato Long"/>
              <a:ea typeface="Aptos" panose="020B0004020202020204" pitchFamily="34" charset="0"/>
              <a:cs typeface="+mn-cs"/>
            </a:endParaRPr>
          </a:p>
        </p:txBody>
      </p:sp>
      <p:sp>
        <p:nvSpPr>
          <p:cNvPr id="29" name="Rectangle: Rounded Corners 28">
            <a:extLst>
              <a:ext uri="{FF2B5EF4-FFF2-40B4-BE49-F238E27FC236}">
                <a16:creationId xmlns:a16="http://schemas.microsoft.com/office/drawing/2014/main" id="{3EEF04A7-97F1-26F1-35B4-B4C64B8ED644}"/>
              </a:ext>
            </a:extLst>
          </p:cNvPr>
          <p:cNvSpPr/>
          <p:nvPr/>
        </p:nvSpPr>
        <p:spPr>
          <a:xfrm>
            <a:off x="5100814" y="3964900"/>
            <a:ext cx="1944000" cy="1049193"/>
          </a:xfrm>
          <a:prstGeom prst="roundRect">
            <a:avLst/>
          </a:prstGeom>
          <a:solidFill>
            <a:schemeClr val="bg2"/>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kumimoji="0" lang="en-GB" sz="1000" b="0" i="0" u="none" strike="noStrike" kern="0" cap="none" spc="0" normalizeH="0" baseline="0" noProof="0" dirty="0">
                <a:ln>
                  <a:noFill/>
                </a:ln>
                <a:solidFill>
                  <a:srgbClr val="0D0D0D"/>
                </a:solidFill>
                <a:effectLst/>
                <a:uLnTx/>
                <a:uFillTx/>
                <a:latin typeface="Lato Long"/>
                <a:ea typeface="Times New Roman" panose="02020603050405020304" pitchFamily="18" charset="0"/>
                <a:cs typeface="+mn-cs"/>
              </a:rPr>
              <a:t>Using feedback to understand needs.</a:t>
            </a:r>
            <a:endParaRPr kumimoji="0" lang="en-US" sz="1000" b="0" i="0" u="none" strike="noStrike" kern="100" cap="none" spc="0" normalizeH="0" baseline="0" noProof="0" dirty="0">
              <a:ln>
                <a:noFill/>
              </a:ln>
              <a:solidFill>
                <a:srgbClr val="0D0D0D"/>
              </a:solidFill>
              <a:effectLst/>
              <a:uLnTx/>
              <a:uFillTx/>
              <a:latin typeface="Lato Long"/>
              <a:ea typeface="Aptos" panose="020B0004020202020204" pitchFamily="34" charset="0"/>
              <a:cs typeface="+mn-cs"/>
            </a:endParaRPr>
          </a:p>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kumimoji="0" lang="en-GB" sz="1000" b="0" i="0" u="none" strike="noStrike" kern="0" cap="none" spc="0" normalizeH="0" baseline="0" noProof="0" dirty="0">
                <a:ln>
                  <a:noFill/>
                </a:ln>
                <a:solidFill>
                  <a:srgbClr val="0D0D0D"/>
                </a:solidFill>
                <a:effectLst/>
                <a:uLnTx/>
                <a:uFillTx/>
                <a:latin typeface="Lato Long"/>
                <a:ea typeface="Times New Roman" panose="02020603050405020304" pitchFamily="18" charset="0"/>
                <a:cs typeface="+mn-cs"/>
              </a:rPr>
              <a:t>Implementing changes based on feedback.</a:t>
            </a:r>
            <a:endParaRPr kumimoji="0" lang="en-US" sz="1000" b="0" i="0" u="none" strike="noStrike" kern="100" cap="none" spc="0" normalizeH="0" baseline="0" noProof="0" dirty="0">
              <a:ln>
                <a:noFill/>
              </a:ln>
              <a:solidFill>
                <a:srgbClr val="0D0D0D"/>
              </a:solidFill>
              <a:effectLst/>
              <a:uLnTx/>
              <a:uFillTx/>
              <a:latin typeface="Lato Long"/>
              <a:ea typeface="Aptos" panose="020B0004020202020204" pitchFamily="34" charset="0"/>
              <a:cs typeface="+mn-cs"/>
            </a:endParaRPr>
          </a:p>
        </p:txBody>
      </p:sp>
      <p:sp>
        <p:nvSpPr>
          <p:cNvPr id="30" name="Rectangle: Rounded Corners 29">
            <a:extLst>
              <a:ext uri="{FF2B5EF4-FFF2-40B4-BE49-F238E27FC236}">
                <a16:creationId xmlns:a16="http://schemas.microsoft.com/office/drawing/2014/main" id="{64A6CC78-EC17-E474-E259-4FCBBB50DF5B}"/>
              </a:ext>
            </a:extLst>
          </p:cNvPr>
          <p:cNvSpPr/>
          <p:nvPr/>
        </p:nvSpPr>
        <p:spPr>
          <a:xfrm>
            <a:off x="7150465" y="3970093"/>
            <a:ext cx="1944000" cy="1044000"/>
          </a:xfrm>
          <a:prstGeom prst="roundRect">
            <a:avLst/>
          </a:prstGeom>
          <a:solidFill>
            <a:schemeClr val="bg2"/>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kumimoji="0" lang="en-GB" sz="1000" b="0" i="0" u="none" strike="noStrike" kern="0" cap="none" spc="0" normalizeH="0" baseline="0" noProof="0" dirty="0">
                <a:ln>
                  <a:noFill/>
                </a:ln>
                <a:solidFill>
                  <a:srgbClr val="0D0D0D"/>
                </a:solidFill>
                <a:effectLst/>
                <a:uLnTx/>
                <a:uFillTx/>
                <a:latin typeface="Lato Long"/>
                <a:ea typeface="Times New Roman" panose="02020603050405020304" pitchFamily="18" charset="0"/>
                <a:cs typeface="+mn-cs"/>
              </a:rPr>
              <a:t>Customizing products and services</a:t>
            </a:r>
            <a:endParaRPr kumimoji="0" lang="en-US" sz="1000" b="0" i="0" u="none" strike="noStrike" kern="100" cap="none" spc="0" normalizeH="0" baseline="0" noProof="0" dirty="0">
              <a:ln>
                <a:noFill/>
              </a:ln>
              <a:solidFill>
                <a:srgbClr val="0D0D0D"/>
              </a:solidFill>
              <a:effectLst/>
              <a:uLnTx/>
              <a:uFillTx/>
              <a:latin typeface="Lato Long"/>
              <a:ea typeface="Aptos" panose="020B0004020202020204" pitchFamily="34" charset="0"/>
              <a:cs typeface="+mn-cs"/>
            </a:endParaRPr>
          </a:p>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kumimoji="0" lang="en-GB" sz="1000" b="0" i="0" u="none" strike="noStrike" kern="0" cap="none" spc="0" normalizeH="0" baseline="0" noProof="0" dirty="0">
                <a:ln>
                  <a:noFill/>
                </a:ln>
                <a:solidFill>
                  <a:srgbClr val="0D0D0D"/>
                </a:solidFill>
                <a:effectLst/>
                <a:uLnTx/>
                <a:uFillTx/>
                <a:latin typeface="Lato Long"/>
                <a:ea typeface="Times New Roman" panose="02020603050405020304" pitchFamily="18" charset="0"/>
                <a:cs typeface="+mn-cs"/>
              </a:rPr>
              <a:t>Presenting tailored solutions</a:t>
            </a:r>
            <a:endParaRPr kumimoji="0" lang="en-US" sz="1000" b="0" i="0" u="none" strike="noStrike" kern="100" cap="none" spc="0" normalizeH="0" baseline="0" noProof="0" dirty="0">
              <a:ln>
                <a:noFill/>
              </a:ln>
              <a:solidFill>
                <a:srgbClr val="0D0D0D"/>
              </a:solidFill>
              <a:effectLst/>
              <a:uLnTx/>
              <a:uFillTx/>
              <a:latin typeface="Lato Long"/>
              <a:ea typeface="Aptos" panose="020B0004020202020204" pitchFamily="34" charset="0"/>
              <a:cs typeface="+mn-cs"/>
            </a:endParaRPr>
          </a:p>
        </p:txBody>
      </p:sp>
      <p:sp>
        <p:nvSpPr>
          <p:cNvPr id="31" name="Rectangle: Rounded Corners 30">
            <a:extLst>
              <a:ext uri="{FF2B5EF4-FFF2-40B4-BE49-F238E27FC236}">
                <a16:creationId xmlns:a16="http://schemas.microsoft.com/office/drawing/2014/main" id="{7D687914-AE45-D9ED-586C-7F416DE21C86}"/>
              </a:ext>
            </a:extLst>
          </p:cNvPr>
          <p:cNvSpPr/>
          <p:nvPr/>
        </p:nvSpPr>
        <p:spPr>
          <a:xfrm>
            <a:off x="9200116" y="3922902"/>
            <a:ext cx="1944000" cy="1044000"/>
          </a:xfrm>
          <a:prstGeom prst="roundRect">
            <a:avLst/>
          </a:prstGeom>
          <a:solidFill>
            <a:schemeClr val="bg2"/>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kumimoji="0" lang="en-GB" sz="1000" b="0" i="0" u="none" strike="noStrike" kern="0" cap="none" spc="0" normalizeH="0" baseline="0" noProof="0" dirty="0">
                <a:ln>
                  <a:noFill/>
                </a:ln>
                <a:solidFill>
                  <a:srgbClr val="0D0D0D"/>
                </a:solidFill>
                <a:effectLst/>
                <a:uLnTx/>
                <a:uFillTx/>
                <a:latin typeface="Lato Long"/>
                <a:ea typeface="Times New Roman" panose="02020603050405020304" pitchFamily="18" charset="0"/>
                <a:cs typeface="+mn-cs"/>
              </a:rPr>
              <a:t>Staying updated on industry trends</a:t>
            </a:r>
            <a:endParaRPr kumimoji="0" lang="en-US" sz="1000" b="0" i="0" u="none" strike="noStrike" kern="100" cap="none" spc="0" normalizeH="0" baseline="0" noProof="0" dirty="0">
              <a:ln>
                <a:noFill/>
              </a:ln>
              <a:solidFill>
                <a:srgbClr val="0D0D0D"/>
              </a:solidFill>
              <a:effectLst/>
              <a:uLnTx/>
              <a:uFillTx/>
              <a:latin typeface="Lato Long"/>
              <a:ea typeface="Aptos" panose="020B0004020202020204" pitchFamily="34" charset="0"/>
              <a:cs typeface="+mn-cs"/>
            </a:endParaRPr>
          </a:p>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kumimoji="0" lang="en-GB" sz="1000" b="0" i="0" u="none" strike="noStrike" kern="0" cap="none" spc="0" normalizeH="0" baseline="0" noProof="0" dirty="0">
                <a:ln>
                  <a:noFill/>
                </a:ln>
                <a:solidFill>
                  <a:srgbClr val="0D0D0D"/>
                </a:solidFill>
                <a:effectLst/>
                <a:uLnTx/>
                <a:uFillTx/>
                <a:latin typeface="Lato Long"/>
                <a:ea typeface="Times New Roman" panose="02020603050405020304" pitchFamily="18" charset="0"/>
                <a:cs typeface="+mn-cs"/>
              </a:rPr>
              <a:t>Continually assessing and adapting to customer needs</a:t>
            </a:r>
            <a:endParaRPr kumimoji="0" lang="en-US" sz="1000" b="0" i="0" u="none" strike="noStrike" kern="100" cap="none" spc="0" normalizeH="0" baseline="0" noProof="0" dirty="0">
              <a:ln>
                <a:noFill/>
              </a:ln>
              <a:solidFill>
                <a:srgbClr val="0D0D0D"/>
              </a:solidFill>
              <a:effectLst/>
              <a:uLnTx/>
              <a:uFillTx/>
              <a:latin typeface="Lato Long"/>
              <a:ea typeface="Aptos" panose="020B0004020202020204" pitchFamily="34" charset="0"/>
              <a:cs typeface="+mn-cs"/>
            </a:endParaRPr>
          </a:p>
        </p:txBody>
      </p:sp>
      <p:sp>
        <p:nvSpPr>
          <p:cNvPr id="42" name="Arrow: Down 41">
            <a:extLst>
              <a:ext uri="{FF2B5EF4-FFF2-40B4-BE49-F238E27FC236}">
                <a16:creationId xmlns:a16="http://schemas.microsoft.com/office/drawing/2014/main" id="{0950E194-3654-86AD-A400-D7A9AD7E4D38}"/>
              </a:ext>
            </a:extLst>
          </p:cNvPr>
          <p:cNvSpPr/>
          <p:nvPr/>
        </p:nvSpPr>
        <p:spPr>
          <a:xfrm>
            <a:off x="3809635" y="3437560"/>
            <a:ext cx="611044" cy="442032"/>
          </a:xfrm>
          <a:prstGeom prst="down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Lato Long"/>
              <a:ea typeface="+mn-ea"/>
              <a:cs typeface="+mn-cs"/>
            </a:endParaRPr>
          </a:p>
        </p:txBody>
      </p:sp>
      <p:sp>
        <p:nvSpPr>
          <p:cNvPr id="43" name="Arrow: Down 42">
            <a:extLst>
              <a:ext uri="{FF2B5EF4-FFF2-40B4-BE49-F238E27FC236}">
                <a16:creationId xmlns:a16="http://schemas.microsoft.com/office/drawing/2014/main" id="{E2B09365-59DC-8EF7-38FA-B08C6D69A4AF}"/>
              </a:ext>
            </a:extLst>
          </p:cNvPr>
          <p:cNvSpPr/>
          <p:nvPr/>
        </p:nvSpPr>
        <p:spPr>
          <a:xfrm>
            <a:off x="5764916" y="3437560"/>
            <a:ext cx="611044" cy="442032"/>
          </a:xfrm>
          <a:prstGeom prst="down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Lato Long"/>
              <a:ea typeface="+mn-ea"/>
              <a:cs typeface="+mn-cs"/>
            </a:endParaRPr>
          </a:p>
        </p:txBody>
      </p:sp>
      <p:sp>
        <p:nvSpPr>
          <p:cNvPr id="44" name="Arrow: Down 43">
            <a:extLst>
              <a:ext uri="{FF2B5EF4-FFF2-40B4-BE49-F238E27FC236}">
                <a16:creationId xmlns:a16="http://schemas.microsoft.com/office/drawing/2014/main" id="{4D6D4E93-5814-4147-EE09-578D63A975B6}"/>
              </a:ext>
            </a:extLst>
          </p:cNvPr>
          <p:cNvSpPr/>
          <p:nvPr/>
        </p:nvSpPr>
        <p:spPr>
          <a:xfrm>
            <a:off x="7797397" y="3411559"/>
            <a:ext cx="611044" cy="442032"/>
          </a:xfrm>
          <a:prstGeom prst="down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Lato Long"/>
              <a:ea typeface="+mn-ea"/>
              <a:cs typeface="+mn-cs"/>
            </a:endParaRPr>
          </a:p>
        </p:txBody>
      </p:sp>
      <p:sp>
        <p:nvSpPr>
          <p:cNvPr id="45" name="Arrow: Down 44">
            <a:extLst>
              <a:ext uri="{FF2B5EF4-FFF2-40B4-BE49-F238E27FC236}">
                <a16:creationId xmlns:a16="http://schemas.microsoft.com/office/drawing/2014/main" id="{9EF3DA6B-B04E-9B0F-131E-D5C43221872B}"/>
              </a:ext>
            </a:extLst>
          </p:cNvPr>
          <p:cNvSpPr/>
          <p:nvPr/>
        </p:nvSpPr>
        <p:spPr>
          <a:xfrm>
            <a:off x="9803876" y="3398558"/>
            <a:ext cx="611044" cy="442032"/>
          </a:xfrm>
          <a:prstGeom prst="down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Lato Long"/>
              <a:ea typeface="+mn-ea"/>
              <a:cs typeface="+mn-cs"/>
            </a:endParaRPr>
          </a:p>
        </p:txBody>
      </p:sp>
      <p:sp>
        <p:nvSpPr>
          <p:cNvPr id="47" name="TextBox 46">
            <a:extLst>
              <a:ext uri="{FF2B5EF4-FFF2-40B4-BE49-F238E27FC236}">
                <a16:creationId xmlns:a16="http://schemas.microsoft.com/office/drawing/2014/main" id="{113A8F6E-2452-AFDB-5D87-C5D8654F1A45}"/>
              </a:ext>
            </a:extLst>
          </p:cNvPr>
          <p:cNvSpPr txBox="1"/>
          <p:nvPr/>
        </p:nvSpPr>
        <p:spPr>
          <a:xfrm>
            <a:off x="-327" y="6364"/>
            <a:ext cx="7951327" cy="523220"/>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Module 5  - Identifying Customer needs.</a:t>
            </a:r>
            <a:endParaRPr kumimoji="0" lang="en-GB" sz="32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endParaRPr>
          </a:p>
        </p:txBody>
      </p:sp>
      <p:pic>
        <p:nvPicPr>
          <p:cNvPr id="5" name="Picture 4" descr="Logo&#10;&#10;Description automatically generated">
            <a:extLst>
              <a:ext uri="{FF2B5EF4-FFF2-40B4-BE49-F238E27FC236}">
                <a16:creationId xmlns:a16="http://schemas.microsoft.com/office/drawing/2014/main" id="{822BE55D-0853-A68E-40EB-D664DECF43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4871" y="150636"/>
            <a:ext cx="1572955" cy="366106"/>
          </a:xfrm>
          <a:prstGeom prst="rect">
            <a:avLst/>
          </a:prstGeom>
        </p:spPr>
      </p:pic>
      <p:sp>
        <p:nvSpPr>
          <p:cNvPr id="7" name="TextBox 6">
            <a:extLst>
              <a:ext uri="{FF2B5EF4-FFF2-40B4-BE49-F238E27FC236}">
                <a16:creationId xmlns:a16="http://schemas.microsoft.com/office/drawing/2014/main" id="{2E5D5201-8BF8-8DF1-FE5F-C77A6CFB1D54}"/>
              </a:ext>
            </a:extLst>
          </p:cNvPr>
          <p:cNvSpPr txBox="1"/>
          <p:nvPr/>
        </p:nvSpPr>
        <p:spPr>
          <a:xfrm>
            <a:off x="4959125" y="6581001"/>
            <a:ext cx="25146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Lato Light" panose="020F0502020204030203" pitchFamily="34" charset="0"/>
                <a:ea typeface="Lato Light" panose="020F0502020204030203" pitchFamily="34" charset="0"/>
                <a:cs typeface="Lato Light" panose="020F0502020204030203" pitchFamily="34" charset="0"/>
              </a:rPr>
              <a:t>www.upskilpro.com</a:t>
            </a:r>
          </a:p>
        </p:txBody>
      </p:sp>
      <p:sp>
        <p:nvSpPr>
          <p:cNvPr id="9" name="Rectangle: Rounded Corners 8">
            <a:extLst>
              <a:ext uri="{FF2B5EF4-FFF2-40B4-BE49-F238E27FC236}">
                <a16:creationId xmlns:a16="http://schemas.microsoft.com/office/drawing/2014/main" id="{F5470957-8DB5-8BC9-6C99-5B2D7811C69A}"/>
              </a:ext>
            </a:extLst>
          </p:cNvPr>
          <p:cNvSpPr/>
          <p:nvPr/>
        </p:nvSpPr>
        <p:spPr>
          <a:xfrm>
            <a:off x="1001512" y="3992104"/>
            <a:ext cx="1944000" cy="1845061"/>
          </a:xfrm>
          <a:prstGeom prst="roundRect">
            <a:avLst/>
          </a:prstGeom>
          <a:solidFill>
            <a:schemeClr val="bg2"/>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kumimoji="0" lang="en-US" sz="1000" b="0" i="0" u="none" strike="noStrike" kern="0" cap="none" spc="0" normalizeH="0" baseline="0" noProof="0" dirty="0">
                <a:ln>
                  <a:noFill/>
                </a:ln>
                <a:solidFill>
                  <a:srgbClr val="0D0D0D"/>
                </a:solidFill>
                <a:effectLst/>
                <a:uLnTx/>
                <a:uFillTx/>
                <a:latin typeface="Lato Long"/>
                <a:ea typeface="+mn-ea"/>
                <a:cs typeface="+mn-cs"/>
              </a:rPr>
              <a:t>Identifying</a:t>
            </a:r>
            <a:r>
              <a:rPr kumimoji="0" lang="en-US" sz="1000" b="0" i="0" u="none" strike="noStrike" kern="1200" cap="none" spc="0" normalizeH="0" baseline="0" noProof="0" dirty="0">
                <a:ln>
                  <a:noFill/>
                </a:ln>
                <a:solidFill>
                  <a:prstClr val="white"/>
                </a:solidFill>
                <a:effectLst/>
                <a:uLnTx/>
                <a:uFillTx/>
                <a:latin typeface="Lato Long"/>
                <a:ea typeface="Aptos" panose="020B0004020202020204" pitchFamily="34" charset="0"/>
                <a:cs typeface="+mn-cs"/>
              </a:rPr>
              <a:t> </a:t>
            </a:r>
            <a:r>
              <a:rPr kumimoji="0" lang="en-US" sz="1000" b="0" i="0" u="none" strike="noStrike" kern="0" cap="none" spc="0" normalizeH="0" baseline="0" noProof="0" dirty="0">
                <a:ln>
                  <a:noFill/>
                </a:ln>
                <a:solidFill>
                  <a:srgbClr val="0D0D0D"/>
                </a:solidFill>
                <a:effectLst/>
                <a:uLnTx/>
                <a:uFillTx/>
                <a:latin typeface="Lato Long"/>
                <a:ea typeface="+mn-ea"/>
                <a:cs typeface="+mn-cs"/>
              </a:rPr>
              <a:t>Customer Needs</a:t>
            </a:r>
          </a:p>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kumimoji="0" lang="en-US" sz="1000" b="0" i="0" u="none" strike="noStrike" kern="0" cap="none" spc="0" normalizeH="0" baseline="0" noProof="0" dirty="0">
                <a:ln>
                  <a:noFill/>
                </a:ln>
                <a:solidFill>
                  <a:srgbClr val="0D0D0D"/>
                </a:solidFill>
                <a:effectLst/>
                <a:uLnTx/>
                <a:uFillTx/>
                <a:latin typeface="Lato Long"/>
                <a:ea typeface="+mn-ea"/>
                <a:cs typeface="+mn-cs"/>
              </a:rPr>
              <a:t>Articulating Customer Needs</a:t>
            </a:r>
          </a:p>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kumimoji="0" lang="en-US" sz="1000" b="0" i="0" u="none" strike="noStrike" kern="0" cap="none" spc="0" normalizeH="0" baseline="0" noProof="0" dirty="0">
                <a:ln>
                  <a:noFill/>
                </a:ln>
                <a:solidFill>
                  <a:srgbClr val="0D0D0D"/>
                </a:solidFill>
                <a:effectLst/>
                <a:uLnTx/>
                <a:uFillTx/>
                <a:latin typeface="Lato Long"/>
                <a:ea typeface="+mn-ea"/>
                <a:cs typeface="+mn-cs"/>
              </a:rPr>
              <a:t>Benefits of Needs-Based Selling</a:t>
            </a:r>
          </a:p>
          <a:p>
            <a:pPr marL="285750" marR="0" lvl="0" indent="-285750" algn="l" defTabSz="914400" rtl="0" eaLnBrk="1" fontAlgn="auto" latinLnBrk="0" hangingPunct="1">
              <a:lnSpc>
                <a:spcPct val="107000"/>
              </a:lnSpc>
              <a:spcBef>
                <a:spcPts val="0"/>
              </a:spcBef>
              <a:spcAft>
                <a:spcPts val="0"/>
              </a:spcAft>
              <a:buClrTx/>
              <a:buSzPts val="1000"/>
              <a:buFont typeface="Symbol" panose="05050102010706020507" pitchFamily="18" charset="2"/>
              <a:buChar char=""/>
              <a:tabLst>
                <a:tab pos="914400" algn="l"/>
              </a:tabLst>
              <a:defRPr/>
            </a:pPr>
            <a:r>
              <a:rPr kumimoji="0" lang="en-US" sz="1000" b="0" i="0" u="none" strike="noStrike" kern="0" cap="none" spc="0" normalizeH="0" baseline="0" noProof="0" dirty="0">
                <a:ln>
                  <a:noFill/>
                </a:ln>
                <a:solidFill>
                  <a:srgbClr val="0D0D0D"/>
                </a:solidFill>
                <a:effectLst/>
                <a:uLnTx/>
                <a:uFillTx/>
                <a:latin typeface="Lato Long"/>
                <a:ea typeface="+mn-ea"/>
                <a:cs typeface="+mn-cs"/>
              </a:rPr>
              <a:t>Impact on Customer Satisfaction and Loyalty</a:t>
            </a:r>
          </a:p>
        </p:txBody>
      </p:sp>
    </p:spTree>
    <p:extLst>
      <p:ext uri="{BB962C8B-B14F-4D97-AF65-F5344CB8AC3E}">
        <p14:creationId xmlns:p14="http://schemas.microsoft.com/office/powerpoint/2010/main" val="1176658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Logo&#10;&#10;Description automatically generated">
            <a:extLst>
              <a:ext uri="{FF2B5EF4-FFF2-40B4-BE49-F238E27FC236}">
                <a16:creationId xmlns:a16="http://schemas.microsoft.com/office/drawing/2014/main" id="{C4617EF1-4637-A11C-9CCA-FE5EB4AEE7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4871" y="150636"/>
            <a:ext cx="1572955" cy="366106"/>
          </a:xfrm>
          <a:prstGeom prst="rect">
            <a:avLst/>
          </a:prstGeom>
        </p:spPr>
      </p:pic>
      <p:sp>
        <p:nvSpPr>
          <p:cNvPr id="4" name="TextBox 3">
            <a:extLst>
              <a:ext uri="{FF2B5EF4-FFF2-40B4-BE49-F238E27FC236}">
                <a16:creationId xmlns:a16="http://schemas.microsoft.com/office/drawing/2014/main" id="{D0171F94-3CE3-7537-6B35-7B038DC63FBB}"/>
              </a:ext>
            </a:extLst>
          </p:cNvPr>
          <p:cNvSpPr txBox="1"/>
          <p:nvPr/>
        </p:nvSpPr>
        <p:spPr>
          <a:xfrm>
            <a:off x="4959125" y="6581001"/>
            <a:ext cx="25146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Lato Light" panose="020F0502020204030203" pitchFamily="34" charset="0"/>
                <a:ea typeface="Lato Light" panose="020F0502020204030203" pitchFamily="34" charset="0"/>
                <a:cs typeface="Lato Light" panose="020F0502020204030203" pitchFamily="34" charset="0"/>
              </a:rPr>
              <a:t>www.upskilpro.com</a:t>
            </a:r>
          </a:p>
        </p:txBody>
      </p:sp>
      <p:sp>
        <p:nvSpPr>
          <p:cNvPr id="5" name="TextBox 4">
            <a:extLst>
              <a:ext uri="{FF2B5EF4-FFF2-40B4-BE49-F238E27FC236}">
                <a16:creationId xmlns:a16="http://schemas.microsoft.com/office/drawing/2014/main" id="{C2B3FFD1-347C-E3DD-4D6A-BB447A6CBDBE}"/>
              </a:ext>
            </a:extLst>
          </p:cNvPr>
          <p:cNvSpPr txBox="1"/>
          <p:nvPr/>
        </p:nvSpPr>
        <p:spPr>
          <a:xfrm>
            <a:off x="121725" y="3055788"/>
            <a:ext cx="11948549" cy="523220"/>
          </a:xfrm>
          <a:prstGeom prst="rect">
            <a:avLst/>
          </a:prstGeom>
          <a:noFill/>
          <a:ln>
            <a:noFill/>
          </a:ln>
        </p:spPr>
        <p:txBody>
          <a:bodyPr wrap="square" rtlCol="0">
            <a:spAutoFit/>
          </a:bodyPr>
          <a:lstStyle/>
          <a:p>
            <a:pPr marL="0" marR="0" lvl="0" indent="0" algn="ctr"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Asking open ended questions</a:t>
            </a:r>
            <a:endParaRPr kumimoji="0" lang="en-GB" sz="32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endParaRPr>
          </a:p>
        </p:txBody>
      </p:sp>
    </p:spTree>
    <p:extLst>
      <p:ext uri="{BB962C8B-B14F-4D97-AF65-F5344CB8AC3E}">
        <p14:creationId xmlns:p14="http://schemas.microsoft.com/office/powerpoint/2010/main" val="1564507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935B7EF-118F-9575-F143-63E87417370F}"/>
              </a:ext>
            </a:extLst>
          </p:cNvPr>
          <p:cNvSpPr txBox="1"/>
          <p:nvPr/>
        </p:nvSpPr>
        <p:spPr>
          <a:xfrm>
            <a:off x="1271016" y="2297144"/>
            <a:ext cx="9875520" cy="646331"/>
          </a:xfrm>
          <a:prstGeom prst="rect">
            <a:avLst/>
          </a:prstGeom>
          <a:noFill/>
        </p:spPr>
        <p:txBody>
          <a:bodyPr wrap="square">
            <a:spAutoFit/>
          </a:bodyPr>
          <a:lstStyle/>
          <a:p>
            <a:pPr algn="ctr"/>
            <a:r>
              <a:rPr lang="en-US" sz="1200" b="1" dirty="0"/>
              <a:t>Open-Ended Question Formula</a:t>
            </a:r>
          </a:p>
          <a:p>
            <a:pPr algn="ctr"/>
            <a:r>
              <a:rPr lang="en-US" sz="1200" dirty="0"/>
              <a:t>Creating effective open-ended questions involves a few key components to ensure that they prompt detailed, thoughtful responses. Here's a formula to guide you in crafting open-ended questions:</a:t>
            </a:r>
          </a:p>
        </p:txBody>
      </p:sp>
      <p:sp>
        <p:nvSpPr>
          <p:cNvPr id="5" name="TextBox 4">
            <a:extLst>
              <a:ext uri="{FF2B5EF4-FFF2-40B4-BE49-F238E27FC236}">
                <a16:creationId xmlns:a16="http://schemas.microsoft.com/office/drawing/2014/main" id="{931112A7-47FB-2751-B3E5-0975C54DE953}"/>
              </a:ext>
            </a:extLst>
          </p:cNvPr>
          <p:cNvSpPr txBox="1"/>
          <p:nvPr/>
        </p:nvSpPr>
        <p:spPr>
          <a:xfrm>
            <a:off x="2242566" y="3547872"/>
            <a:ext cx="8391906" cy="1015663"/>
          </a:xfrm>
          <a:prstGeom prst="rect">
            <a:avLst/>
          </a:prstGeom>
          <a:solidFill>
            <a:schemeClr val="bg1">
              <a:lumMod val="95000"/>
            </a:schemeClr>
          </a:solidFill>
        </p:spPr>
        <p:txBody>
          <a:bodyPr wrap="square">
            <a:spAutoFit/>
          </a:bodyPr>
          <a:lstStyle/>
          <a:p>
            <a:pPr algn="ctr"/>
            <a:r>
              <a:rPr lang="en-US" sz="1200" b="1" dirty="0"/>
              <a:t>Formula: "How/What/Why + Context + Desired Insight“</a:t>
            </a:r>
          </a:p>
          <a:p>
            <a:pPr algn="ctr"/>
            <a:endParaRPr lang="en-US" sz="1200" dirty="0"/>
          </a:p>
          <a:p>
            <a:pPr algn="ctr">
              <a:buFont typeface="+mj-lt"/>
              <a:buAutoNum type="arabicPeriod"/>
            </a:pPr>
            <a:r>
              <a:rPr lang="en-US" sz="1200" b="1" dirty="0"/>
              <a:t>How/What/Why</a:t>
            </a:r>
            <a:r>
              <a:rPr lang="en-US" sz="1200" dirty="0"/>
              <a:t>: Start the question with "How," "What," or "Why" to encourage expansive answers.</a:t>
            </a:r>
          </a:p>
          <a:p>
            <a:pPr algn="ctr">
              <a:buFont typeface="+mj-lt"/>
              <a:buAutoNum type="arabicPeriod"/>
            </a:pPr>
            <a:r>
              <a:rPr lang="en-US" sz="1200" b="1" dirty="0"/>
              <a:t>Context</a:t>
            </a:r>
            <a:r>
              <a:rPr lang="en-US" sz="1200" dirty="0"/>
              <a:t>: Provide context or a specific scenario related to the question.</a:t>
            </a:r>
          </a:p>
          <a:p>
            <a:pPr algn="ctr">
              <a:buFont typeface="+mj-lt"/>
              <a:buAutoNum type="arabicPeriod"/>
            </a:pPr>
            <a:r>
              <a:rPr lang="en-US" sz="1200" b="1" dirty="0"/>
              <a:t>Desired Insight</a:t>
            </a:r>
            <a:r>
              <a:rPr lang="en-US" sz="1200" dirty="0"/>
              <a:t>: Specify the type of information or insight you are seeking.</a:t>
            </a:r>
          </a:p>
        </p:txBody>
      </p:sp>
      <p:pic>
        <p:nvPicPr>
          <p:cNvPr id="8" name="Picture 7" descr="Logo&#10;&#10;Description automatically generated">
            <a:extLst>
              <a:ext uri="{FF2B5EF4-FFF2-40B4-BE49-F238E27FC236}">
                <a16:creationId xmlns:a16="http://schemas.microsoft.com/office/drawing/2014/main" id="{E27CFB62-5442-8087-6CA9-BA17EDE0DF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4871" y="150636"/>
            <a:ext cx="1572955" cy="366106"/>
          </a:xfrm>
          <a:prstGeom prst="rect">
            <a:avLst/>
          </a:prstGeom>
        </p:spPr>
      </p:pic>
      <p:sp>
        <p:nvSpPr>
          <p:cNvPr id="9" name="TextBox 8">
            <a:extLst>
              <a:ext uri="{FF2B5EF4-FFF2-40B4-BE49-F238E27FC236}">
                <a16:creationId xmlns:a16="http://schemas.microsoft.com/office/drawing/2014/main" id="{6B82DDCB-D5C7-08AF-A3E3-39926E987B33}"/>
              </a:ext>
            </a:extLst>
          </p:cNvPr>
          <p:cNvSpPr txBox="1"/>
          <p:nvPr/>
        </p:nvSpPr>
        <p:spPr>
          <a:xfrm>
            <a:off x="4959125" y="6581001"/>
            <a:ext cx="25146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Lato Light" panose="020F0502020204030203" pitchFamily="34" charset="0"/>
                <a:ea typeface="Lato Light" panose="020F0502020204030203" pitchFamily="34" charset="0"/>
                <a:cs typeface="Lato Light" panose="020F0502020204030203" pitchFamily="34" charset="0"/>
              </a:rPr>
              <a:t>www.upskilpro.com</a:t>
            </a:r>
          </a:p>
        </p:txBody>
      </p:sp>
      <p:sp>
        <p:nvSpPr>
          <p:cNvPr id="10" name="TextBox 9">
            <a:extLst>
              <a:ext uri="{FF2B5EF4-FFF2-40B4-BE49-F238E27FC236}">
                <a16:creationId xmlns:a16="http://schemas.microsoft.com/office/drawing/2014/main" id="{7CD20A06-DE34-3547-50C1-378C9340D511}"/>
              </a:ext>
            </a:extLst>
          </p:cNvPr>
          <p:cNvSpPr txBox="1"/>
          <p:nvPr/>
        </p:nvSpPr>
        <p:spPr>
          <a:xfrm>
            <a:off x="-327" y="6364"/>
            <a:ext cx="8623332"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Module 5  - techniques for identifying needs.</a:t>
            </a:r>
          </a:p>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Asking open ended questions</a:t>
            </a:r>
            <a:r>
              <a:rPr kumimoji="0" lang="en-GB"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a:t>
            </a:r>
          </a:p>
        </p:txBody>
      </p:sp>
    </p:spTree>
    <p:extLst>
      <p:ext uri="{BB962C8B-B14F-4D97-AF65-F5344CB8AC3E}">
        <p14:creationId xmlns:p14="http://schemas.microsoft.com/office/powerpoint/2010/main" val="938676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BEFE60B-4AA6-DF8C-40E4-2BCEFD3F0E4F}"/>
              </a:ext>
            </a:extLst>
          </p:cNvPr>
          <p:cNvSpPr txBox="1"/>
          <p:nvPr/>
        </p:nvSpPr>
        <p:spPr>
          <a:xfrm>
            <a:off x="1017270" y="2322790"/>
            <a:ext cx="3097530" cy="1569660"/>
          </a:xfrm>
          <a:custGeom>
            <a:avLst/>
            <a:gdLst>
              <a:gd name="connsiteX0" fmla="*/ 0 w 3097530"/>
              <a:gd name="connsiteY0" fmla="*/ 0 h 1569660"/>
              <a:gd name="connsiteX1" fmla="*/ 681457 w 3097530"/>
              <a:gd name="connsiteY1" fmla="*/ 0 h 1569660"/>
              <a:gd name="connsiteX2" fmla="*/ 1269987 w 3097530"/>
              <a:gd name="connsiteY2" fmla="*/ 0 h 1569660"/>
              <a:gd name="connsiteX3" fmla="*/ 1920469 w 3097530"/>
              <a:gd name="connsiteY3" fmla="*/ 0 h 1569660"/>
              <a:gd name="connsiteX4" fmla="*/ 2539975 w 3097530"/>
              <a:gd name="connsiteY4" fmla="*/ 0 h 1569660"/>
              <a:gd name="connsiteX5" fmla="*/ 3097530 w 3097530"/>
              <a:gd name="connsiteY5" fmla="*/ 0 h 1569660"/>
              <a:gd name="connsiteX6" fmla="*/ 3097530 w 3097530"/>
              <a:gd name="connsiteY6" fmla="*/ 476130 h 1569660"/>
              <a:gd name="connsiteX7" fmla="*/ 3097530 w 3097530"/>
              <a:gd name="connsiteY7" fmla="*/ 1015047 h 1569660"/>
              <a:gd name="connsiteX8" fmla="*/ 3097530 w 3097530"/>
              <a:gd name="connsiteY8" fmla="*/ 1569660 h 1569660"/>
              <a:gd name="connsiteX9" fmla="*/ 2416073 w 3097530"/>
              <a:gd name="connsiteY9" fmla="*/ 1569660 h 1569660"/>
              <a:gd name="connsiteX10" fmla="*/ 1858518 w 3097530"/>
              <a:gd name="connsiteY10" fmla="*/ 1569660 h 1569660"/>
              <a:gd name="connsiteX11" fmla="*/ 1239012 w 3097530"/>
              <a:gd name="connsiteY11" fmla="*/ 1569660 h 1569660"/>
              <a:gd name="connsiteX12" fmla="*/ 619506 w 3097530"/>
              <a:gd name="connsiteY12" fmla="*/ 1569660 h 1569660"/>
              <a:gd name="connsiteX13" fmla="*/ 0 w 3097530"/>
              <a:gd name="connsiteY13" fmla="*/ 1569660 h 1569660"/>
              <a:gd name="connsiteX14" fmla="*/ 0 w 3097530"/>
              <a:gd name="connsiteY14" fmla="*/ 1015047 h 1569660"/>
              <a:gd name="connsiteX15" fmla="*/ 0 w 3097530"/>
              <a:gd name="connsiteY15" fmla="*/ 460434 h 1569660"/>
              <a:gd name="connsiteX16" fmla="*/ 0 w 3097530"/>
              <a:gd name="connsiteY16" fmla="*/ 0 h 1569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097530" h="1569660" fill="none" extrusionOk="0">
                <a:moveTo>
                  <a:pt x="0" y="0"/>
                </a:moveTo>
                <a:cubicBezTo>
                  <a:pt x="258350" y="-14941"/>
                  <a:pt x="538241" y="-23096"/>
                  <a:pt x="681457" y="0"/>
                </a:cubicBezTo>
                <a:cubicBezTo>
                  <a:pt x="824673" y="23096"/>
                  <a:pt x="1023855" y="14276"/>
                  <a:pt x="1269987" y="0"/>
                </a:cubicBezTo>
                <a:cubicBezTo>
                  <a:pt x="1516119" y="-14276"/>
                  <a:pt x="1600073" y="25181"/>
                  <a:pt x="1920469" y="0"/>
                </a:cubicBezTo>
                <a:cubicBezTo>
                  <a:pt x="2240865" y="-25181"/>
                  <a:pt x="2251787" y="-22504"/>
                  <a:pt x="2539975" y="0"/>
                </a:cubicBezTo>
                <a:cubicBezTo>
                  <a:pt x="2828163" y="22504"/>
                  <a:pt x="2939790" y="21213"/>
                  <a:pt x="3097530" y="0"/>
                </a:cubicBezTo>
                <a:cubicBezTo>
                  <a:pt x="3077413" y="207016"/>
                  <a:pt x="3108051" y="354695"/>
                  <a:pt x="3097530" y="476130"/>
                </a:cubicBezTo>
                <a:cubicBezTo>
                  <a:pt x="3087010" y="597565"/>
                  <a:pt x="3072489" y="790511"/>
                  <a:pt x="3097530" y="1015047"/>
                </a:cubicBezTo>
                <a:cubicBezTo>
                  <a:pt x="3122571" y="1239583"/>
                  <a:pt x="3070716" y="1357914"/>
                  <a:pt x="3097530" y="1569660"/>
                </a:cubicBezTo>
                <a:cubicBezTo>
                  <a:pt x="2863055" y="1537016"/>
                  <a:pt x="2618171" y="1542936"/>
                  <a:pt x="2416073" y="1569660"/>
                </a:cubicBezTo>
                <a:cubicBezTo>
                  <a:pt x="2213975" y="1596384"/>
                  <a:pt x="2057440" y="1554084"/>
                  <a:pt x="1858518" y="1569660"/>
                </a:cubicBezTo>
                <a:cubicBezTo>
                  <a:pt x="1659597" y="1585236"/>
                  <a:pt x="1436292" y="1597218"/>
                  <a:pt x="1239012" y="1569660"/>
                </a:cubicBezTo>
                <a:cubicBezTo>
                  <a:pt x="1041732" y="1542102"/>
                  <a:pt x="811551" y="1558496"/>
                  <a:pt x="619506" y="1569660"/>
                </a:cubicBezTo>
                <a:cubicBezTo>
                  <a:pt x="427461" y="1580824"/>
                  <a:pt x="199585" y="1556034"/>
                  <a:pt x="0" y="1569660"/>
                </a:cubicBezTo>
                <a:cubicBezTo>
                  <a:pt x="19170" y="1313634"/>
                  <a:pt x="12664" y="1264932"/>
                  <a:pt x="0" y="1015047"/>
                </a:cubicBezTo>
                <a:cubicBezTo>
                  <a:pt x="-12664" y="765162"/>
                  <a:pt x="-24141" y="585695"/>
                  <a:pt x="0" y="460434"/>
                </a:cubicBezTo>
                <a:cubicBezTo>
                  <a:pt x="24141" y="335173"/>
                  <a:pt x="-2097" y="138335"/>
                  <a:pt x="0" y="0"/>
                </a:cubicBezTo>
                <a:close/>
              </a:path>
              <a:path w="3097530" h="1569660" stroke="0" extrusionOk="0">
                <a:moveTo>
                  <a:pt x="0" y="0"/>
                </a:moveTo>
                <a:cubicBezTo>
                  <a:pt x="167336" y="-14590"/>
                  <a:pt x="346353" y="-9570"/>
                  <a:pt x="557555" y="0"/>
                </a:cubicBezTo>
                <a:cubicBezTo>
                  <a:pt x="768758" y="9570"/>
                  <a:pt x="992444" y="-1100"/>
                  <a:pt x="1177061" y="0"/>
                </a:cubicBezTo>
                <a:cubicBezTo>
                  <a:pt x="1361678" y="1100"/>
                  <a:pt x="1564021" y="8415"/>
                  <a:pt x="1703642" y="0"/>
                </a:cubicBezTo>
                <a:cubicBezTo>
                  <a:pt x="1843263" y="-8415"/>
                  <a:pt x="2097843" y="-30207"/>
                  <a:pt x="2354123" y="0"/>
                </a:cubicBezTo>
                <a:cubicBezTo>
                  <a:pt x="2610403" y="30207"/>
                  <a:pt x="2883948" y="-22074"/>
                  <a:pt x="3097530" y="0"/>
                </a:cubicBezTo>
                <a:cubicBezTo>
                  <a:pt x="3091067" y="143840"/>
                  <a:pt x="3096382" y="399464"/>
                  <a:pt x="3097530" y="507523"/>
                </a:cubicBezTo>
                <a:cubicBezTo>
                  <a:pt x="3098678" y="615582"/>
                  <a:pt x="3074459" y="922993"/>
                  <a:pt x="3097530" y="1030743"/>
                </a:cubicBezTo>
                <a:cubicBezTo>
                  <a:pt x="3120601" y="1138493"/>
                  <a:pt x="3070706" y="1315194"/>
                  <a:pt x="3097530" y="1569660"/>
                </a:cubicBezTo>
                <a:cubicBezTo>
                  <a:pt x="2840888" y="1566549"/>
                  <a:pt x="2700357" y="1579069"/>
                  <a:pt x="2508999" y="1569660"/>
                </a:cubicBezTo>
                <a:cubicBezTo>
                  <a:pt x="2317641" y="1560251"/>
                  <a:pt x="2112652" y="1582933"/>
                  <a:pt x="1889493" y="1569660"/>
                </a:cubicBezTo>
                <a:cubicBezTo>
                  <a:pt x="1666334" y="1556387"/>
                  <a:pt x="1587191" y="1556198"/>
                  <a:pt x="1362913" y="1569660"/>
                </a:cubicBezTo>
                <a:cubicBezTo>
                  <a:pt x="1138635" y="1583122"/>
                  <a:pt x="1012626" y="1601776"/>
                  <a:pt x="712432" y="1569660"/>
                </a:cubicBezTo>
                <a:cubicBezTo>
                  <a:pt x="412238" y="1537544"/>
                  <a:pt x="213680" y="1570130"/>
                  <a:pt x="0" y="1569660"/>
                </a:cubicBezTo>
                <a:cubicBezTo>
                  <a:pt x="-13928" y="1440851"/>
                  <a:pt x="19160" y="1231936"/>
                  <a:pt x="0" y="1062137"/>
                </a:cubicBezTo>
                <a:cubicBezTo>
                  <a:pt x="-19160" y="892338"/>
                  <a:pt x="23344" y="650449"/>
                  <a:pt x="0" y="538917"/>
                </a:cubicBezTo>
                <a:cubicBezTo>
                  <a:pt x="-23344" y="427385"/>
                  <a:pt x="4451" y="158829"/>
                  <a:pt x="0" y="0"/>
                </a:cubicBezTo>
                <a:close/>
              </a:path>
            </a:pathLst>
          </a:custGeom>
          <a:solidFill>
            <a:schemeClr val="bg1">
              <a:lumMod val="95000"/>
            </a:schemeClr>
          </a:solidFill>
          <a:ln>
            <a:solidFill>
              <a:schemeClr val="tx1"/>
            </a:solidFill>
            <a:extLst>
              <a:ext uri="{C807C97D-BFC1-408E-A445-0C87EB9F89A2}">
                <ask:lineSketchStyleProps xmlns:ask="http://schemas.microsoft.com/office/drawing/2018/sketchyshapes" sd="927657231">
                  <a:prstGeom prst="rect">
                    <a:avLst/>
                  </a:prstGeom>
                  <ask:type>
                    <ask:lineSketchFreehand/>
                  </ask:type>
                </ask:lineSketchStyleProps>
              </a:ext>
            </a:extLst>
          </a:ln>
        </p:spPr>
        <p:txBody>
          <a:bodyPr wrap="square">
            <a:spAutoFit/>
          </a:bodyPr>
          <a:lstStyle/>
          <a:p>
            <a:r>
              <a:rPr lang="en-US" sz="1200" b="1" dirty="0"/>
              <a:t>Employee Engagement</a:t>
            </a:r>
            <a:r>
              <a:rPr lang="en-US" sz="1200" dirty="0"/>
              <a:t>:</a:t>
            </a:r>
          </a:p>
          <a:p>
            <a:endParaRPr lang="en-US" sz="1200" dirty="0"/>
          </a:p>
          <a:p>
            <a:r>
              <a:rPr lang="en-US" sz="1200" dirty="0"/>
              <a:t>"How has the recent training program influenced your approach to your work?"</a:t>
            </a:r>
          </a:p>
          <a:p>
            <a:pPr>
              <a:buFont typeface="Arial" panose="020B0604020202020204" pitchFamily="34" charset="0"/>
              <a:buChar char="•"/>
            </a:pPr>
            <a:r>
              <a:rPr lang="en-US" sz="1200" b="1" dirty="0"/>
              <a:t>How/What/Why</a:t>
            </a:r>
            <a:r>
              <a:rPr lang="en-US" sz="1200" dirty="0"/>
              <a:t>: How</a:t>
            </a:r>
          </a:p>
          <a:p>
            <a:pPr>
              <a:buFont typeface="Arial" panose="020B0604020202020204" pitchFamily="34" charset="0"/>
              <a:buChar char="•"/>
            </a:pPr>
            <a:r>
              <a:rPr lang="en-US" sz="1200" b="1" dirty="0"/>
              <a:t>Context</a:t>
            </a:r>
            <a:r>
              <a:rPr lang="en-US" sz="1200" dirty="0"/>
              <a:t>: Recent training program</a:t>
            </a:r>
          </a:p>
          <a:p>
            <a:pPr>
              <a:buFont typeface="Arial" panose="020B0604020202020204" pitchFamily="34" charset="0"/>
              <a:buChar char="•"/>
            </a:pPr>
            <a:r>
              <a:rPr lang="en-US" sz="1200" b="1" dirty="0"/>
              <a:t>Desired Insight</a:t>
            </a:r>
            <a:r>
              <a:rPr lang="en-US" sz="1200" dirty="0"/>
              <a:t>: Influence on approach to work</a:t>
            </a:r>
          </a:p>
        </p:txBody>
      </p:sp>
      <p:sp>
        <p:nvSpPr>
          <p:cNvPr id="3" name="TextBox 2">
            <a:extLst>
              <a:ext uri="{FF2B5EF4-FFF2-40B4-BE49-F238E27FC236}">
                <a16:creationId xmlns:a16="http://schemas.microsoft.com/office/drawing/2014/main" id="{54030269-FCCC-B51F-6B62-FFDE031FC404}"/>
              </a:ext>
            </a:extLst>
          </p:cNvPr>
          <p:cNvSpPr txBox="1"/>
          <p:nvPr/>
        </p:nvSpPr>
        <p:spPr>
          <a:xfrm>
            <a:off x="2925318" y="4344061"/>
            <a:ext cx="3170682" cy="1569660"/>
          </a:xfrm>
          <a:custGeom>
            <a:avLst/>
            <a:gdLst>
              <a:gd name="connsiteX0" fmla="*/ 0 w 3170682"/>
              <a:gd name="connsiteY0" fmla="*/ 0 h 1569660"/>
              <a:gd name="connsiteX1" fmla="*/ 539016 w 3170682"/>
              <a:gd name="connsiteY1" fmla="*/ 0 h 1569660"/>
              <a:gd name="connsiteX2" fmla="*/ 1173152 w 3170682"/>
              <a:gd name="connsiteY2" fmla="*/ 0 h 1569660"/>
              <a:gd name="connsiteX3" fmla="*/ 1775582 w 3170682"/>
              <a:gd name="connsiteY3" fmla="*/ 0 h 1569660"/>
              <a:gd name="connsiteX4" fmla="*/ 2441425 w 3170682"/>
              <a:gd name="connsiteY4" fmla="*/ 0 h 1569660"/>
              <a:gd name="connsiteX5" fmla="*/ 3170682 w 3170682"/>
              <a:gd name="connsiteY5" fmla="*/ 0 h 1569660"/>
              <a:gd name="connsiteX6" fmla="*/ 3170682 w 3170682"/>
              <a:gd name="connsiteY6" fmla="*/ 538917 h 1569660"/>
              <a:gd name="connsiteX7" fmla="*/ 3170682 w 3170682"/>
              <a:gd name="connsiteY7" fmla="*/ 1046440 h 1569660"/>
              <a:gd name="connsiteX8" fmla="*/ 3170682 w 3170682"/>
              <a:gd name="connsiteY8" fmla="*/ 1569660 h 1569660"/>
              <a:gd name="connsiteX9" fmla="*/ 2473132 w 3170682"/>
              <a:gd name="connsiteY9" fmla="*/ 1569660 h 1569660"/>
              <a:gd name="connsiteX10" fmla="*/ 1870702 w 3170682"/>
              <a:gd name="connsiteY10" fmla="*/ 1569660 h 1569660"/>
              <a:gd name="connsiteX11" fmla="*/ 1173152 w 3170682"/>
              <a:gd name="connsiteY11" fmla="*/ 1569660 h 1569660"/>
              <a:gd name="connsiteX12" fmla="*/ 634136 w 3170682"/>
              <a:gd name="connsiteY12" fmla="*/ 1569660 h 1569660"/>
              <a:gd name="connsiteX13" fmla="*/ 0 w 3170682"/>
              <a:gd name="connsiteY13" fmla="*/ 1569660 h 1569660"/>
              <a:gd name="connsiteX14" fmla="*/ 0 w 3170682"/>
              <a:gd name="connsiteY14" fmla="*/ 1093530 h 1569660"/>
              <a:gd name="connsiteX15" fmla="*/ 0 w 3170682"/>
              <a:gd name="connsiteY15" fmla="*/ 554613 h 1569660"/>
              <a:gd name="connsiteX16" fmla="*/ 0 w 3170682"/>
              <a:gd name="connsiteY16" fmla="*/ 0 h 1569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170682" h="1569660" fill="none" extrusionOk="0">
                <a:moveTo>
                  <a:pt x="0" y="0"/>
                </a:moveTo>
                <a:cubicBezTo>
                  <a:pt x="171878" y="-26358"/>
                  <a:pt x="284301" y="-21972"/>
                  <a:pt x="539016" y="0"/>
                </a:cubicBezTo>
                <a:cubicBezTo>
                  <a:pt x="793731" y="21972"/>
                  <a:pt x="922165" y="29842"/>
                  <a:pt x="1173152" y="0"/>
                </a:cubicBezTo>
                <a:cubicBezTo>
                  <a:pt x="1424139" y="-29842"/>
                  <a:pt x="1493986" y="-6974"/>
                  <a:pt x="1775582" y="0"/>
                </a:cubicBezTo>
                <a:cubicBezTo>
                  <a:pt x="2057178" y="6974"/>
                  <a:pt x="2156695" y="17918"/>
                  <a:pt x="2441425" y="0"/>
                </a:cubicBezTo>
                <a:cubicBezTo>
                  <a:pt x="2726155" y="-17918"/>
                  <a:pt x="3012627" y="-18594"/>
                  <a:pt x="3170682" y="0"/>
                </a:cubicBezTo>
                <a:cubicBezTo>
                  <a:pt x="3148023" y="261553"/>
                  <a:pt x="3171944" y="287804"/>
                  <a:pt x="3170682" y="538917"/>
                </a:cubicBezTo>
                <a:cubicBezTo>
                  <a:pt x="3169420" y="790030"/>
                  <a:pt x="3185857" y="920162"/>
                  <a:pt x="3170682" y="1046440"/>
                </a:cubicBezTo>
                <a:cubicBezTo>
                  <a:pt x="3155507" y="1172718"/>
                  <a:pt x="3160154" y="1339903"/>
                  <a:pt x="3170682" y="1569660"/>
                </a:cubicBezTo>
                <a:cubicBezTo>
                  <a:pt x="2887604" y="1590578"/>
                  <a:pt x="2636051" y="1602942"/>
                  <a:pt x="2473132" y="1569660"/>
                </a:cubicBezTo>
                <a:cubicBezTo>
                  <a:pt x="2310213" y="1536379"/>
                  <a:pt x="2054380" y="1551300"/>
                  <a:pt x="1870702" y="1569660"/>
                </a:cubicBezTo>
                <a:cubicBezTo>
                  <a:pt x="1687024" y="1588021"/>
                  <a:pt x="1348591" y="1543777"/>
                  <a:pt x="1173152" y="1569660"/>
                </a:cubicBezTo>
                <a:cubicBezTo>
                  <a:pt x="997713" y="1595544"/>
                  <a:pt x="831351" y="1542740"/>
                  <a:pt x="634136" y="1569660"/>
                </a:cubicBezTo>
                <a:cubicBezTo>
                  <a:pt x="436921" y="1596580"/>
                  <a:pt x="293800" y="1598817"/>
                  <a:pt x="0" y="1569660"/>
                </a:cubicBezTo>
                <a:cubicBezTo>
                  <a:pt x="-16403" y="1438499"/>
                  <a:pt x="-8110" y="1221292"/>
                  <a:pt x="0" y="1093530"/>
                </a:cubicBezTo>
                <a:cubicBezTo>
                  <a:pt x="8110" y="965768"/>
                  <a:pt x="5575" y="822853"/>
                  <a:pt x="0" y="554613"/>
                </a:cubicBezTo>
                <a:cubicBezTo>
                  <a:pt x="-5575" y="286373"/>
                  <a:pt x="23461" y="170946"/>
                  <a:pt x="0" y="0"/>
                </a:cubicBezTo>
                <a:close/>
              </a:path>
              <a:path w="3170682" h="1569660" stroke="0" extrusionOk="0">
                <a:moveTo>
                  <a:pt x="0" y="0"/>
                </a:moveTo>
                <a:cubicBezTo>
                  <a:pt x="171929" y="1615"/>
                  <a:pt x="301476" y="-2264"/>
                  <a:pt x="602430" y="0"/>
                </a:cubicBezTo>
                <a:cubicBezTo>
                  <a:pt x="903384" y="2264"/>
                  <a:pt x="945639" y="-5768"/>
                  <a:pt x="1236566" y="0"/>
                </a:cubicBezTo>
                <a:cubicBezTo>
                  <a:pt x="1527493" y="5768"/>
                  <a:pt x="1671767" y="13090"/>
                  <a:pt x="1807289" y="0"/>
                </a:cubicBezTo>
                <a:cubicBezTo>
                  <a:pt x="1942811" y="-13090"/>
                  <a:pt x="2116271" y="-27233"/>
                  <a:pt x="2378012" y="0"/>
                </a:cubicBezTo>
                <a:cubicBezTo>
                  <a:pt x="2639753" y="27233"/>
                  <a:pt x="2826460" y="26565"/>
                  <a:pt x="3170682" y="0"/>
                </a:cubicBezTo>
                <a:cubicBezTo>
                  <a:pt x="3155908" y="213186"/>
                  <a:pt x="3192736" y="375200"/>
                  <a:pt x="3170682" y="538917"/>
                </a:cubicBezTo>
                <a:cubicBezTo>
                  <a:pt x="3148628" y="702634"/>
                  <a:pt x="3156744" y="878379"/>
                  <a:pt x="3170682" y="1062137"/>
                </a:cubicBezTo>
                <a:cubicBezTo>
                  <a:pt x="3184620" y="1245895"/>
                  <a:pt x="3162053" y="1408442"/>
                  <a:pt x="3170682" y="1569660"/>
                </a:cubicBezTo>
                <a:cubicBezTo>
                  <a:pt x="3034370" y="1545553"/>
                  <a:pt x="2837233" y="1577647"/>
                  <a:pt x="2599959" y="1569660"/>
                </a:cubicBezTo>
                <a:cubicBezTo>
                  <a:pt x="2362685" y="1561673"/>
                  <a:pt x="2181793" y="1580678"/>
                  <a:pt x="1965823" y="1569660"/>
                </a:cubicBezTo>
                <a:cubicBezTo>
                  <a:pt x="1749853" y="1558642"/>
                  <a:pt x="1637836" y="1570750"/>
                  <a:pt x="1426807" y="1569660"/>
                </a:cubicBezTo>
                <a:cubicBezTo>
                  <a:pt x="1215778" y="1568570"/>
                  <a:pt x="956998" y="1561637"/>
                  <a:pt x="824377" y="1569660"/>
                </a:cubicBezTo>
                <a:cubicBezTo>
                  <a:pt x="691756" y="1577684"/>
                  <a:pt x="284469" y="1597535"/>
                  <a:pt x="0" y="1569660"/>
                </a:cubicBezTo>
                <a:cubicBezTo>
                  <a:pt x="1008" y="1394904"/>
                  <a:pt x="-19273" y="1211687"/>
                  <a:pt x="0" y="1093530"/>
                </a:cubicBezTo>
                <a:cubicBezTo>
                  <a:pt x="19273" y="975373"/>
                  <a:pt x="-20367" y="786425"/>
                  <a:pt x="0" y="586006"/>
                </a:cubicBezTo>
                <a:cubicBezTo>
                  <a:pt x="20367" y="385587"/>
                  <a:pt x="9622" y="142601"/>
                  <a:pt x="0" y="0"/>
                </a:cubicBezTo>
                <a:close/>
              </a:path>
            </a:pathLst>
          </a:custGeom>
          <a:solidFill>
            <a:schemeClr val="bg1">
              <a:lumMod val="95000"/>
            </a:schemeClr>
          </a:solidFill>
          <a:ln>
            <a:solidFill>
              <a:schemeClr val="tx1"/>
            </a:solidFill>
            <a:extLst>
              <a:ext uri="{C807C97D-BFC1-408E-A445-0C87EB9F89A2}">
                <ask:lineSketchStyleProps xmlns:ask="http://schemas.microsoft.com/office/drawing/2018/sketchyshapes" sd="2596320042">
                  <a:prstGeom prst="rect">
                    <a:avLst/>
                  </a:prstGeom>
                  <ask:type>
                    <ask:lineSketchFreehand/>
                  </ask:type>
                </ask:lineSketchStyleProps>
              </a:ext>
            </a:extLst>
          </a:ln>
        </p:spPr>
        <p:txBody>
          <a:bodyPr wrap="square">
            <a:spAutoFit/>
          </a:bodyPr>
          <a:lstStyle>
            <a:defPPr>
              <a:defRPr lang="en-US"/>
            </a:defPPr>
            <a:lvl1pPr>
              <a:defRPr sz="1200" b="1"/>
            </a:lvl1pPr>
          </a:lstStyle>
          <a:p>
            <a:r>
              <a:rPr lang="en-US" dirty="0"/>
              <a:t>Customer Feedback: </a:t>
            </a:r>
          </a:p>
          <a:p>
            <a:endParaRPr lang="en-US" b="0" dirty="0"/>
          </a:p>
          <a:p>
            <a:r>
              <a:rPr lang="en-US" b="0" dirty="0"/>
              <a:t>"What do you think about our new product features, and how do they impact your daily tasks?"</a:t>
            </a:r>
          </a:p>
          <a:p>
            <a:r>
              <a:rPr lang="en-US" b="0" dirty="0"/>
              <a:t>How/What/Why: What</a:t>
            </a:r>
          </a:p>
          <a:p>
            <a:r>
              <a:rPr lang="en-US" b="0" dirty="0"/>
              <a:t>Context: Our new product features</a:t>
            </a:r>
          </a:p>
          <a:p>
            <a:r>
              <a:rPr lang="en-US" b="0" dirty="0"/>
              <a:t>Desired Insight: Impact on daily tasks</a:t>
            </a:r>
          </a:p>
        </p:txBody>
      </p:sp>
      <p:sp>
        <p:nvSpPr>
          <p:cNvPr id="5" name="TextBox 4">
            <a:extLst>
              <a:ext uri="{FF2B5EF4-FFF2-40B4-BE49-F238E27FC236}">
                <a16:creationId xmlns:a16="http://schemas.microsoft.com/office/drawing/2014/main" id="{4D73AAAC-0AD7-516E-738F-3CEA44F3AE12}"/>
              </a:ext>
            </a:extLst>
          </p:cNvPr>
          <p:cNvSpPr txBox="1"/>
          <p:nvPr/>
        </p:nvSpPr>
        <p:spPr>
          <a:xfrm>
            <a:off x="5474016" y="2074108"/>
            <a:ext cx="3316607" cy="1938992"/>
          </a:xfrm>
          <a:custGeom>
            <a:avLst/>
            <a:gdLst>
              <a:gd name="connsiteX0" fmla="*/ 0 w 3316607"/>
              <a:gd name="connsiteY0" fmla="*/ 0 h 1938992"/>
              <a:gd name="connsiteX1" fmla="*/ 696487 w 3316607"/>
              <a:gd name="connsiteY1" fmla="*/ 0 h 1938992"/>
              <a:gd name="connsiteX2" fmla="*/ 1359809 w 3316607"/>
              <a:gd name="connsiteY2" fmla="*/ 0 h 1938992"/>
              <a:gd name="connsiteX3" fmla="*/ 2023130 w 3316607"/>
              <a:gd name="connsiteY3" fmla="*/ 0 h 1938992"/>
              <a:gd name="connsiteX4" fmla="*/ 2719618 w 3316607"/>
              <a:gd name="connsiteY4" fmla="*/ 0 h 1938992"/>
              <a:gd name="connsiteX5" fmla="*/ 3316607 w 3316607"/>
              <a:gd name="connsiteY5" fmla="*/ 0 h 1938992"/>
              <a:gd name="connsiteX6" fmla="*/ 3316607 w 3316607"/>
              <a:gd name="connsiteY6" fmla="*/ 626941 h 1938992"/>
              <a:gd name="connsiteX7" fmla="*/ 3316607 w 3316607"/>
              <a:gd name="connsiteY7" fmla="*/ 1312051 h 1938992"/>
              <a:gd name="connsiteX8" fmla="*/ 3316607 w 3316607"/>
              <a:gd name="connsiteY8" fmla="*/ 1938992 h 1938992"/>
              <a:gd name="connsiteX9" fmla="*/ 2653286 w 3316607"/>
              <a:gd name="connsiteY9" fmla="*/ 1938992 h 1938992"/>
              <a:gd name="connsiteX10" fmla="*/ 2056296 w 3316607"/>
              <a:gd name="connsiteY10" fmla="*/ 1938992 h 1938992"/>
              <a:gd name="connsiteX11" fmla="*/ 1359809 w 3316607"/>
              <a:gd name="connsiteY11" fmla="*/ 1938992 h 1938992"/>
              <a:gd name="connsiteX12" fmla="*/ 729654 w 3316607"/>
              <a:gd name="connsiteY12" fmla="*/ 1938992 h 1938992"/>
              <a:gd name="connsiteX13" fmla="*/ 0 w 3316607"/>
              <a:gd name="connsiteY13" fmla="*/ 1938992 h 1938992"/>
              <a:gd name="connsiteX14" fmla="*/ 0 w 3316607"/>
              <a:gd name="connsiteY14" fmla="*/ 1331441 h 1938992"/>
              <a:gd name="connsiteX15" fmla="*/ 0 w 3316607"/>
              <a:gd name="connsiteY15" fmla="*/ 685111 h 1938992"/>
              <a:gd name="connsiteX16" fmla="*/ 0 w 3316607"/>
              <a:gd name="connsiteY16" fmla="*/ 0 h 1938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16607" h="1938992" fill="none" extrusionOk="0">
                <a:moveTo>
                  <a:pt x="0" y="0"/>
                </a:moveTo>
                <a:cubicBezTo>
                  <a:pt x="158222" y="-30933"/>
                  <a:pt x="541239" y="-8967"/>
                  <a:pt x="696487" y="0"/>
                </a:cubicBezTo>
                <a:cubicBezTo>
                  <a:pt x="851735" y="8967"/>
                  <a:pt x="1074733" y="-23935"/>
                  <a:pt x="1359809" y="0"/>
                </a:cubicBezTo>
                <a:cubicBezTo>
                  <a:pt x="1644885" y="23935"/>
                  <a:pt x="1788238" y="-28353"/>
                  <a:pt x="2023130" y="0"/>
                </a:cubicBezTo>
                <a:cubicBezTo>
                  <a:pt x="2258022" y="28353"/>
                  <a:pt x="2534093" y="11016"/>
                  <a:pt x="2719618" y="0"/>
                </a:cubicBezTo>
                <a:cubicBezTo>
                  <a:pt x="2905143" y="-11016"/>
                  <a:pt x="3056838" y="5561"/>
                  <a:pt x="3316607" y="0"/>
                </a:cubicBezTo>
                <a:cubicBezTo>
                  <a:pt x="3338329" y="309735"/>
                  <a:pt x="3325172" y="331678"/>
                  <a:pt x="3316607" y="626941"/>
                </a:cubicBezTo>
                <a:cubicBezTo>
                  <a:pt x="3308042" y="922204"/>
                  <a:pt x="3288966" y="1024860"/>
                  <a:pt x="3316607" y="1312051"/>
                </a:cubicBezTo>
                <a:cubicBezTo>
                  <a:pt x="3344249" y="1599242"/>
                  <a:pt x="3342700" y="1664810"/>
                  <a:pt x="3316607" y="1938992"/>
                </a:cubicBezTo>
                <a:cubicBezTo>
                  <a:pt x="3099140" y="1952034"/>
                  <a:pt x="2927464" y="1971732"/>
                  <a:pt x="2653286" y="1938992"/>
                </a:cubicBezTo>
                <a:cubicBezTo>
                  <a:pt x="2379108" y="1906252"/>
                  <a:pt x="2198399" y="1919294"/>
                  <a:pt x="2056296" y="1938992"/>
                </a:cubicBezTo>
                <a:cubicBezTo>
                  <a:pt x="1914193" y="1958691"/>
                  <a:pt x="1570812" y="1941092"/>
                  <a:pt x="1359809" y="1938992"/>
                </a:cubicBezTo>
                <a:cubicBezTo>
                  <a:pt x="1148806" y="1936892"/>
                  <a:pt x="1042253" y="1951784"/>
                  <a:pt x="729654" y="1938992"/>
                </a:cubicBezTo>
                <a:cubicBezTo>
                  <a:pt x="417056" y="1926200"/>
                  <a:pt x="245074" y="1955205"/>
                  <a:pt x="0" y="1938992"/>
                </a:cubicBezTo>
                <a:cubicBezTo>
                  <a:pt x="-14463" y="1708076"/>
                  <a:pt x="12839" y="1575957"/>
                  <a:pt x="0" y="1331441"/>
                </a:cubicBezTo>
                <a:cubicBezTo>
                  <a:pt x="-12839" y="1086925"/>
                  <a:pt x="-26110" y="951526"/>
                  <a:pt x="0" y="685111"/>
                </a:cubicBezTo>
                <a:cubicBezTo>
                  <a:pt x="26110" y="418696"/>
                  <a:pt x="-17338" y="244609"/>
                  <a:pt x="0" y="0"/>
                </a:cubicBezTo>
                <a:close/>
              </a:path>
              <a:path w="3316607" h="1938992" stroke="0" extrusionOk="0">
                <a:moveTo>
                  <a:pt x="0" y="0"/>
                </a:moveTo>
                <a:cubicBezTo>
                  <a:pt x="266126" y="-9933"/>
                  <a:pt x="519230" y="-12603"/>
                  <a:pt x="696487" y="0"/>
                </a:cubicBezTo>
                <a:cubicBezTo>
                  <a:pt x="873744" y="12603"/>
                  <a:pt x="1157306" y="28743"/>
                  <a:pt x="1293477" y="0"/>
                </a:cubicBezTo>
                <a:cubicBezTo>
                  <a:pt x="1429648" y="-28743"/>
                  <a:pt x="1598942" y="-11926"/>
                  <a:pt x="1857300" y="0"/>
                </a:cubicBezTo>
                <a:cubicBezTo>
                  <a:pt x="2115658" y="11926"/>
                  <a:pt x="2296770" y="18756"/>
                  <a:pt x="2487455" y="0"/>
                </a:cubicBezTo>
                <a:cubicBezTo>
                  <a:pt x="2678141" y="-18756"/>
                  <a:pt x="2913721" y="-10933"/>
                  <a:pt x="3316607" y="0"/>
                </a:cubicBezTo>
                <a:cubicBezTo>
                  <a:pt x="3322489" y="307491"/>
                  <a:pt x="3294100" y="404400"/>
                  <a:pt x="3316607" y="665721"/>
                </a:cubicBezTo>
                <a:cubicBezTo>
                  <a:pt x="3339114" y="927042"/>
                  <a:pt x="3332573" y="1078351"/>
                  <a:pt x="3316607" y="1312051"/>
                </a:cubicBezTo>
                <a:cubicBezTo>
                  <a:pt x="3300642" y="1545751"/>
                  <a:pt x="3317143" y="1678793"/>
                  <a:pt x="3316607" y="1938992"/>
                </a:cubicBezTo>
                <a:cubicBezTo>
                  <a:pt x="3092276" y="1904291"/>
                  <a:pt x="2804312" y="1972184"/>
                  <a:pt x="2586953" y="1938992"/>
                </a:cubicBezTo>
                <a:cubicBezTo>
                  <a:pt x="2369594" y="1905800"/>
                  <a:pt x="2120828" y="1960781"/>
                  <a:pt x="1857300" y="1938992"/>
                </a:cubicBezTo>
                <a:cubicBezTo>
                  <a:pt x="1593772" y="1917203"/>
                  <a:pt x="1413591" y="1922619"/>
                  <a:pt x="1160812" y="1938992"/>
                </a:cubicBezTo>
                <a:cubicBezTo>
                  <a:pt x="908033" y="1955365"/>
                  <a:pt x="487912" y="1923721"/>
                  <a:pt x="0" y="1938992"/>
                </a:cubicBezTo>
                <a:cubicBezTo>
                  <a:pt x="14334" y="1776155"/>
                  <a:pt x="32500" y="1527162"/>
                  <a:pt x="0" y="1253881"/>
                </a:cubicBezTo>
                <a:cubicBezTo>
                  <a:pt x="-32500" y="980600"/>
                  <a:pt x="-21539" y="783643"/>
                  <a:pt x="0" y="607551"/>
                </a:cubicBezTo>
                <a:cubicBezTo>
                  <a:pt x="21539" y="431459"/>
                  <a:pt x="-23784" y="289559"/>
                  <a:pt x="0" y="0"/>
                </a:cubicBezTo>
                <a:close/>
              </a:path>
            </a:pathLst>
          </a:custGeom>
          <a:solidFill>
            <a:schemeClr val="bg1">
              <a:lumMod val="95000"/>
            </a:schemeClr>
          </a:solidFill>
          <a:ln>
            <a:solidFill>
              <a:schemeClr val="tx1"/>
            </a:solidFill>
            <a:extLst>
              <a:ext uri="{C807C97D-BFC1-408E-A445-0C87EB9F89A2}">
                <ask:lineSketchStyleProps xmlns:ask="http://schemas.microsoft.com/office/drawing/2018/sketchyshapes" sd="863475805">
                  <a:prstGeom prst="rect">
                    <a:avLst/>
                  </a:prstGeom>
                  <ask:type>
                    <ask:lineSketchFreehand/>
                  </ask:type>
                </ask:lineSketchStyleProps>
              </a:ext>
            </a:extLst>
          </a:ln>
        </p:spPr>
        <p:txBody>
          <a:bodyPr wrap="square">
            <a:spAutoFit/>
          </a:bodyPr>
          <a:lstStyle/>
          <a:p>
            <a:r>
              <a:rPr lang="en-US" sz="1200" b="1" dirty="0"/>
              <a:t>Market Research</a:t>
            </a:r>
            <a:r>
              <a:rPr lang="en-US" sz="1200" dirty="0"/>
              <a:t>: </a:t>
            </a:r>
          </a:p>
          <a:p>
            <a:endParaRPr lang="en-US" sz="1200" dirty="0"/>
          </a:p>
          <a:p>
            <a:r>
              <a:rPr lang="en-US" sz="1200" dirty="0"/>
              <a:t>"Why do you prefer our product over competitors, and what specific benefits stand out to you?"</a:t>
            </a:r>
          </a:p>
          <a:p>
            <a:pPr>
              <a:buFont typeface="Arial" panose="020B0604020202020204" pitchFamily="34" charset="0"/>
              <a:buChar char="•"/>
            </a:pPr>
            <a:r>
              <a:rPr lang="en-US" sz="1200" b="1" dirty="0"/>
              <a:t>How/What/Why</a:t>
            </a:r>
            <a:r>
              <a:rPr lang="en-US" sz="1200" dirty="0"/>
              <a:t>: Why</a:t>
            </a:r>
          </a:p>
          <a:p>
            <a:pPr>
              <a:buFont typeface="Arial" panose="020B0604020202020204" pitchFamily="34" charset="0"/>
              <a:buChar char="•"/>
            </a:pPr>
            <a:r>
              <a:rPr lang="en-US" sz="1200" b="1" dirty="0"/>
              <a:t>Context</a:t>
            </a:r>
            <a:r>
              <a:rPr lang="en-US" sz="1200" dirty="0"/>
              <a:t>: Preference for our product over competitors</a:t>
            </a:r>
          </a:p>
          <a:p>
            <a:pPr>
              <a:buFont typeface="Arial" panose="020B0604020202020204" pitchFamily="34" charset="0"/>
              <a:buChar char="•"/>
            </a:pPr>
            <a:r>
              <a:rPr lang="en-US" sz="1200" b="1" dirty="0"/>
              <a:t>Desired Insight</a:t>
            </a:r>
            <a:r>
              <a:rPr lang="en-US" sz="1200" dirty="0"/>
              <a:t>: Specific benefits that stand out</a:t>
            </a:r>
          </a:p>
        </p:txBody>
      </p:sp>
      <p:sp>
        <p:nvSpPr>
          <p:cNvPr id="8" name="TextBox 7">
            <a:extLst>
              <a:ext uri="{FF2B5EF4-FFF2-40B4-BE49-F238E27FC236}">
                <a16:creationId xmlns:a16="http://schemas.microsoft.com/office/drawing/2014/main" id="{52A63921-E249-05DC-6355-85991CDA4EE6}"/>
              </a:ext>
            </a:extLst>
          </p:cNvPr>
          <p:cNvSpPr txBox="1"/>
          <p:nvPr/>
        </p:nvSpPr>
        <p:spPr>
          <a:xfrm>
            <a:off x="7845930" y="4169200"/>
            <a:ext cx="3316607" cy="1754326"/>
          </a:xfrm>
          <a:custGeom>
            <a:avLst/>
            <a:gdLst>
              <a:gd name="connsiteX0" fmla="*/ 0 w 3316607"/>
              <a:gd name="connsiteY0" fmla="*/ 0 h 1754326"/>
              <a:gd name="connsiteX1" fmla="*/ 663321 w 3316607"/>
              <a:gd name="connsiteY1" fmla="*/ 0 h 1754326"/>
              <a:gd name="connsiteX2" fmla="*/ 1359809 w 3316607"/>
              <a:gd name="connsiteY2" fmla="*/ 0 h 1754326"/>
              <a:gd name="connsiteX3" fmla="*/ 1956798 w 3316607"/>
              <a:gd name="connsiteY3" fmla="*/ 0 h 1754326"/>
              <a:gd name="connsiteX4" fmla="*/ 2620120 w 3316607"/>
              <a:gd name="connsiteY4" fmla="*/ 0 h 1754326"/>
              <a:gd name="connsiteX5" fmla="*/ 3316607 w 3316607"/>
              <a:gd name="connsiteY5" fmla="*/ 0 h 1754326"/>
              <a:gd name="connsiteX6" fmla="*/ 3316607 w 3316607"/>
              <a:gd name="connsiteY6" fmla="*/ 567232 h 1754326"/>
              <a:gd name="connsiteX7" fmla="*/ 3316607 w 3316607"/>
              <a:gd name="connsiteY7" fmla="*/ 1152007 h 1754326"/>
              <a:gd name="connsiteX8" fmla="*/ 3316607 w 3316607"/>
              <a:gd name="connsiteY8" fmla="*/ 1754326 h 1754326"/>
              <a:gd name="connsiteX9" fmla="*/ 2586953 w 3316607"/>
              <a:gd name="connsiteY9" fmla="*/ 1754326 h 1754326"/>
              <a:gd name="connsiteX10" fmla="*/ 1956798 w 3316607"/>
              <a:gd name="connsiteY10" fmla="*/ 1754326 h 1754326"/>
              <a:gd name="connsiteX11" fmla="*/ 1260311 w 3316607"/>
              <a:gd name="connsiteY11" fmla="*/ 1754326 h 1754326"/>
              <a:gd name="connsiteX12" fmla="*/ 696487 w 3316607"/>
              <a:gd name="connsiteY12" fmla="*/ 1754326 h 1754326"/>
              <a:gd name="connsiteX13" fmla="*/ 0 w 3316607"/>
              <a:gd name="connsiteY13" fmla="*/ 1754326 h 1754326"/>
              <a:gd name="connsiteX14" fmla="*/ 0 w 3316607"/>
              <a:gd name="connsiteY14" fmla="*/ 1134464 h 1754326"/>
              <a:gd name="connsiteX15" fmla="*/ 0 w 3316607"/>
              <a:gd name="connsiteY15" fmla="*/ 602319 h 1754326"/>
              <a:gd name="connsiteX16" fmla="*/ 0 w 3316607"/>
              <a:gd name="connsiteY16" fmla="*/ 0 h 1754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16607" h="1754326" fill="none" extrusionOk="0">
                <a:moveTo>
                  <a:pt x="0" y="0"/>
                </a:moveTo>
                <a:cubicBezTo>
                  <a:pt x="250285" y="12031"/>
                  <a:pt x="395534" y="32566"/>
                  <a:pt x="663321" y="0"/>
                </a:cubicBezTo>
                <a:cubicBezTo>
                  <a:pt x="931108" y="-32566"/>
                  <a:pt x="1142354" y="-12816"/>
                  <a:pt x="1359809" y="0"/>
                </a:cubicBezTo>
                <a:cubicBezTo>
                  <a:pt x="1577264" y="12816"/>
                  <a:pt x="1749351" y="632"/>
                  <a:pt x="1956798" y="0"/>
                </a:cubicBezTo>
                <a:cubicBezTo>
                  <a:pt x="2164245" y="-632"/>
                  <a:pt x="2311861" y="26741"/>
                  <a:pt x="2620120" y="0"/>
                </a:cubicBezTo>
                <a:cubicBezTo>
                  <a:pt x="2928379" y="-26741"/>
                  <a:pt x="3173005" y="29371"/>
                  <a:pt x="3316607" y="0"/>
                </a:cubicBezTo>
                <a:cubicBezTo>
                  <a:pt x="3312007" y="227465"/>
                  <a:pt x="3316525" y="358504"/>
                  <a:pt x="3316607" y="567232"/>
                </a:cubicBezTo>
                <a:cubicBezTo>
                  <a:pt x="3316689" y="775960"/>
                  <a:pt x="3288516" y="916758"/>
                  <a:pt x="3316607" y="1152007"/>
                </a:cubicBezTo>
                <a:cubicBezTo>
                  <a:pt x="3344698" y="1387257"/>
                  <a:pt x="3324887" y="1573833"/>
                  <a:pt x="3316607" y="1754326"/>
                </a:cubicBezTo>
                <a:cubicBezTo>
                  <a:pt x="3076849" y="1759284"/>
                  <a:pt x="2784498" y="1760457"/>
                  <a:pt x="2586953" y="1754326"/>
                </a:cubicBezTo>
                <a:cubicBezTo>
                  <a:pt x="2389408" y="1748195"/>
                  <a:pt x="2167131" y="1733685"/>
                  <a:pt x="1956798" y="1754326"/>
                </a:cubicBezTo>
                <a:cubicBezTo>
                  <a:pt x="1746466" y="1774967"/>
                  <a:pt x="1560425" y="1736372"/>
                  <a:pt x="1260311" y="1754326"/>
                </a:cubicBezTo>
                <a:cubicBezTo>
                  <a:pt x="960197" y="1772280"/>
                  <a:pt x="952525" y="1769764"/>
                  <a:pt x="696487" y="1754326"/>
                </a:cubicBezTo>
                <a:cubicBezTo>
                  <a:pt x="440449" y="1738888"/>
                  <a:pt x="212242" y="1764657"/>
                  <a:pt x="0" y="1754326"/>
                </a:cubicBezTo>
                <a:cubicBezTo>
                  <a:pt x="-12381" y="1492632"/>
                  <a:pt x="-24567" y="1385266"/>
                  <a:pt x="0" y="1134464"/>
                </a:cubicBezTo>
                <a:cubicBezTo>
                  <a:pt x="24567" y="883662"/>
                  <a:pt x="-6744" y="846666"/>
                  <a:pt x="0" y="602319"/>
                </a:cubicBezTo>
                <a:cubicBezTo>
                  <a:pt x="6744" y="357972"/>
                  <a:pt x="-15469" y="223066"/>
                  <a:pt x="0" y="0"/>
                </a:cubicBezTo>
                <a:close/>
              </a:path>
              <a:path w="3316607" h="1754326" stroke="0" extrusionOk="0">
                <a:moveTo>
                  <a:pt x="0" y="0"/>
                </a:moveTo>
                <a:cubicBezTo>
                  <a:pt x="322320" y="-23664"/>
                  <a:pt x="516704" y="-7103"/>
                  <a:pt x="729654" y="0"/>
                </a:cubicBezTo>
                <a:cubicBezTo>
                  <a:pt x="942604" y="7103"/>
                  <a:pt x="1087961" y="-23371"/>
                  <a:pt x="1392975" y="0"/>
                </a:cubicBezTo>
                <a:cubicBezTo>
                  <a:pt x="1697989" y="23371"/>
                  <a:pt x="1951575" y="-22558"/>
                  <a:pt x="2122628" y="0"/>
                </a:cubicBezTo>
                <a:cubicBezTo>
                  <a:pt x="2293681" y="22558"/>
                  <a:pt x="3027131" y="-31007"/>
                  <a:pt x="3316607" y="0"/>
                </a:cubicBezTo>
                <a:cubicBezTo>
                  <a:pt x="3301255" y="247255"/>
                  <a:pt x="3324339" y="402482"/>
                  <a:pt x="3316607" y="532146"/>
                </a:cubicBezTo>
                <a:cubicBezTo>
                  <a:pt x="3308875" y="661810"/>
                  <a:pt x="3309030" y="837200"/>
                  <a:pt x="3316607" y="1116921"/>
                </a:cubicBezTo>
                <a:cubicBezTo>
                  <a:pt x="3324184" y="1396643"/>
                  <a:pt x="3286835" y="1624858"/>
                  <a:pt x="3316607" y="1754326"/>
                </a:cubicBezTo>
                <a:cubicBezTo>
                  <a:pt x="3140344" y="1761776"/>
                  <a:pt x="2956995" y="1737171"/>
                  <a:pt x="2620120" y="1754326"/>
                </a:cubicBezTo>
                <a:cubicBezTo>
                  <a:pt x="2283245" y="1771481"/>
                  <a:pt x="2301252" y="1778453"/>
                  <a:pt x="2023130" y="1754326"/>
                </a:cubicBezTo>
                <a:cubicBezTo>
                  <a:pt x="1745008" y="1730200"/>
                  <a:pt x="1588213" y="1741840"/>
                  <a:pt x="1326643" y="1754326"/>
                </a:cubicBezTo>
                <a:cubicBezTo>
                  <a:pt x="1065073" y="1766812"/>
                  <a:pt x="968461" y="1759410"/>
                  <a:pt x="762820" y="1754326"/>
                </a:cubicBezTo>
                <a:cubicBezTo>
                  <a:pt x="557179" y="1749242"/>
                  <a:pt x="216448" y="1756335"/>
                  <a:pt x="0" y="1754326"/>
                </a:cubicBezTo>
                <a:cubicBezTo>
                  <a:pt x="-18132" y="1533778"/>
                  <a:pt x="9757" y="1304714"/>
                  <a:pt x="0" y="1169551"/>
                </a:cubicBezTo>
                <a:cubicBezTo>
                  <a:pt x="-9757" y="1034389"/>
                  <a:pt x="-19860" y="805487"/>
                  <a:pt x="0" y="584775"/>
                </a:cubicBezTo>
                <a:cubicBezTo>
                  <a:pt x="19860" y="364063"/>
                  <a:pt x="26023" y="213018"/>
                  <a:pt x="0" y="0"/>
                </a:cubicBezTo>
                <a:close/>
              </a:path>
            </a:pathLst>
          </a:custGeom>
          <a:solidFill>
            <a:schemeClr val="bg1">
              <a:lumMod val="95000"/>
            </a:schemeClr>
          </a:solidFill>
          <a:ln>
            <a:solidFill>
              <a:schemeClr val="tx1"/>
            </a:solidFill>
            <a:extLst>
              <a:ext uri="{C807C97D-BFC1-408E-A445-0C87EB9F89A2}">
                <ask:lineSketchStyleProps xmlns:ask="http://schemas.microsoft.com/office/drawing/2018/sketchyshapes" sd="179545298">
                  <a:prstGeom prst="rect">
                    <a:avLst/>
                  </a:prstGeom>
                  <ask:type>
                    <ask:lineSketchFreehand/>
                  </ask:type>
                </ask:lineSketchStyleProps>
              </a:ext>
            </a:extLst>
          </a:ln>
        </p:spPr>
        <p:txBody>
          <a:bodyPr wrap="square">
            <a:spAutoFit/>
          </a:bodyPr>
          <a:lstStyle/>
          <a:p>
            <a:r>
              <a:rPr lang="en-US" sz="1200" b="1" dirty="0"/>
              <a:t>Customer Satisfaction</a:t>
            </a:r>
            <a:r>
              <a:rPr lang="en-US" sz="1200" dirty="0"/>
              <a:t>:</a:t>
            </a:r>
          </a:p>
          <a:p>
            <a:endParaRPr lang="en-US" sz="1200" dirty="0"/>
          </a:p>
          <a:p>
            <a:r>
              <a:rPr lang="en-US" sz="1200" dirty="0"/>
              <a:t>"What challenges have you faced with our service, and how can we improve to better meet your needs?"</a:t>
            </a:r>
          </a:p>
          <a:p>
            <a:pPr>
              <a:buFont typeface="Arial" panose="020B0604020202020204" pitchFamily="34" charset="0"/>
              <a:buChar char="•"/>
            </a:pPr>
            <a:r>
              <a:rPr lang="en-US" sz="1200" b="1" dirty="0"/>
              <a:t>How/What/Why</a:t>
            </a:r>
            <a:r>
              <a:rPr lang="en-US" sz="1200" dirty="0"/>
              <a:t>: What</a:t>
            </a:r>
          </a:p>
          <a:p>
            <a:pPr>
              <a:buFont typeface="Arial" panose="020B0604020202020204" pitchFamily="34" charset="0"/>
              <a:buChar char="•"/>
            </a:pPr>
            <a:r>
              <a:rPr lang="en-US" sz="1200" b="1" dirty="0"/>
              <a:t>Context</a:t>
            </a:r>
            <a:r>
              <a:rPr lang="en-US" sz="1200" dirty="0"/>
              <a:t>: Challenges faced with our service</a:t>
            </a:r>
          </a:p>
          <a:p>
            <a:pPr>
              <a:buFont typeface="Arial" panose="020B0604020202020204" pitchFamily="34" charset="0"/>
              <a:buChar char="•"/>
            </a:pPr>
            <a:r>
              <a:rPr lang="en-US" sz="1200" b="1" dirty="0"/>
              <a:t>Desired Insight</a:t>
            </a:r>
            <a:r>
              <a:rPr lang="en-US" sz="1200" dirty="0"/>
              <a:t>: How to improve to meet needs better</a:t>
            </a:r>
          </a:p>
        </p:txBody>
      </p:sp>
      <p:pic>
        <p:nvPicPr>
          <p:cNvPr id="9" name="Picture 8" descr="Logo&#10;&#10;Description automatically generated">
            <a:extLst>
              <a:ext uri="{FF2B5EF4-FFF2-40B4-BE49-F238E27FC236}">
                <a16:creationId xmlns:a16="http://schemas.microsoft.com/office/drawing/2014/main" id="{440F132E-5809-0E91-FE3C-58E40C96CF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4871" y="150636"/>
            <a:ext cx="1572955" cy="366106"/>
          </a:xfrm>
          <a:prstGeom prst="rect">
            <a:avLst/>
          </a:prstGeom>
        </p:spPr>
      </p:pic>
      <p:sp>
        <p:nvSpPr>
          <p:cNvPr id="10" name="TextBox 9">
            <a:extLst>
              <a:ext uri="{FF2B5EF4-FFF2-40B4-BE49-F238E27FC236}">
                <a16:creationId xmlns:a16="http://schemas.microsoft.com/office/drawing/2014/main" id="{5FFA76D8-5B88-50A4-C5FE-A7A66414CC34}"/>
              </a:ext>
            </a:extLst>
          </p:cNvPr>
          <p:cNvSpPr txBox="1"/>
          <p:nvPr/>
        </p:nvSpPr>
        <p:spPr>
          <a:xfrm>
            <a:off x="4959125" y="6581001"/>
            <a:ext cx="25146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Lato Light" panose="020F0502020204030203" pitchFamily="34" charset="0"/>
                <a:ea typeface="Lato Light" panose="020F0502020204030203" pitchFamily="34" charset="0"/>
                <a:cs typeface="Lato Light" panose="020F0502020204030203" pitchFamily="34" charset="0"/>
              </a:rPr>
              <a:t>www.upskilpro.com</a:t>
            </a:r>
          </a:p>
        </p:txBody>
      </p:sp>
      <p:sp>
        <p:nvSpPr>
          <p:cNvPr id="11" name="TextBox 10">
            <a:extLst>
              <a:ext uri="{FF2B5EF4-FFF2-40B4-BE49-F238E27FC236}">
                <a16:creationId xmlns:a16="http://schemas.microsoft.com/office/drawing/2014/main" id="{4D2678C7-CF02-457E-C6C9-1EDC61108751}"/>
              </a:ext>
            </a:extLst>
          </p:cNvPr>
          <p:cNvSpPr txBox="1"/>
          <p:nvPr/>
        </p:nvSpPr>
        <p:spPr>
          <a:xfrm>
            <a:off x="-327" y="6364"/>
            <a:ext cx="8623332"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Module 5  - techniques for identifying needs.</a:t>
            </a:r>
          </a:p>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Asking open ended questions</a:t>
            </a:r>
            <a:r>
              <a:rPr kumimoji="0" lang="en-GB"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a:t>
            </a:r>
          </a:p>
        </p:txBody>
      </p:sp>
    </p:spTree>
    <p:extLst>
      <p:ext uri="{BB962C8B-B14F-4D97-AF65-F5344CB8AC3E}">
        <p14:creationId xmlns:p14="http://schemas.microsoft.com/office/powerpoint/2010/main" val="2980706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Logo&#10;&#10;Description automatically generated">
            <a:extLst>
              <a:ext uri="{FF2B5EF4-FFF2-40B4-BE49-F238E27FC236}">
                <a16:creationId xmlns:a16="http://schemas.microsoft.com/office/drawing/2014/main" id="{327F331D-16C3-D076-9A6B-896FC46E70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4871" y="150636"/>
            <a:ext cx="1572955" cy="366106"/>
          </a:xfrm>
          <a:prstGeom prst="rect">
            <a:avLst/>
          </a:prstGeom>
        </p:spPr>
      </p:pic>
      <p:sp>
        <p:nvSpPr>
          <p:cNvPr id="13" name="TextBox 12">
            <a:extLst>
              <a:ext uri="{FF2B5EF4-FFF2-40B4-BE49-F238E27FC236}">
                <a16:creationId xmlns:a16="http://schemas.microsoft.com/office/drawing/2014/main" id="{B2FA3B4F-1FA0-9E17-D9F5-E3B94180FEA2}"/>
              </a:ext>
            </a:extLst>
          </p:cNvPr>
          <p:cNvSpPr txBox="1"/>
          <p:nvPr/>
        </p:nvSpPr>
        <p:spPr>
          <a:xfrm>
            <a:off x="4959125" y="6581001"/>
            <a:ext cx="25146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Lato Light" panose="020F0502020204030203" pitchFamily="34" charset="0"/>
                <a:ea typeface="Lato Light" panose="020F0502020204030203" pitchFamily="34" charset="0"/>
                <a:cs typeface="Lato Light" panose="020F0502020204030203" pitchFamily="34" charset="0"/>
              </a:rPr>
              <a:t>www.upskilpro.com</a:t>
            </a:r>
          </a:p>
        </p:txBody>
      </p:sp>
      <p:sp>
        <p:nvSpPr>
          <p:cNvPr id="14" name="TextBox 13">
            <a:extLst>
              <a:ext uri="{FF2B5EF4-FFF2-40B4-BE49-F238E27FC236}">
                <a16:creationId xmlns:a16="http://schemas.microsoft.com/office/drawing/2014/main" id="{C113BA43-DA7D-E858-731D-A292F12DE51C}"/>
              </a:ext>
            </a:extLst>
          </p:cNvPr>
          <p:cNvSpPr txBox="1"/>
          <p:nvPr/>
        </p:nvSpPr>
        <p:spPr>
          <a:xfrm>
            <a:off x="3562715" y="2275489"/>
            <a:ext cx="2792819" cy="2775055"/>
          </a:xfrm>
          <a:custGeom>
            <a:avLst/>
            <a:gdLst>
              <a:gd name="connsiteX0" fmla="*/ 0 w 2792819"/>
              <a:gd name="connsiteY0" fmla="*/ 0 h 2775055"/>
              <a:gd name="connsiteX1" fmla="*/ 502707 w 2792819"/>
              <a:gd name="connsiteY1" fmla="*/ 0 h 2775055"/>
              <a:gd name="connsiteX2" fmla="*/ 1061271 w 2792819"/>
              <a:gd name="connsiteY2" fmla="*/ 0 h 2775055"/>
              <a:gd name="connsiteX3" fmla="*/ 1619835 w 2792819"/>
              <a:gd name="connsiteY3" fmla="*/ 0 h 2775055"/>
              <a:gd name="connsiteX4" fmla="*/ 2206327 w 2792819"/>
              <a:gd name="connsiteY4" fmla="*/ 0 h 2775055"/>
              <a:gd name="connsiteX5" fmla="*/ 2792819 w 2792819"/>
              <a:gd name="connsiteY5" fmla="*/ 0 h 2775055"/>
              <a:gd name="connsiteX6" fmla="*/ 2792819 w 2792819"/>
              <a:gd name="connsiteY6" fmla="*/ 527260 h 2775055"/>
              <a:gd name="connsiteX7" fmla="*/ 2792819 w 2792819"/>
              <a:gd name="connsiteY7" fmla="*/ 1026770 h 2775055"/>
              <a:gd name="connsiteX8" fmla="*/ 2792819 w 2792819"/>
              <a:gd name="connsiteY8" fmla="*/ 1554031 h 2775055"/>
              <a:gd name="connsiteX9" fmla="*/ 2792819 w 2792819"/>
              <a:gd name="connsiteY9" fmla="*/ 2136792 h 2775055"/>
              <a:gd name="connsiteX10" fmla="*/ 2792819 w 2792819"/>
              <a:gd name="connsiteY10" fmla="*/ 2775055 h 2775055"/>
              <a:gd name="connsiteX11" fmla="*/ 2262183 w 2792819"/>
              <a:gd name="connsiteY11" fmla="*/ 2775055 h 2775055"/>
              <a:gd name="connsiteX12" fmla="*/ 1759476 w 2792819"/>
              <a:gd name="connsiteY12" fmla="*/ 2775055 h 2775055"/>
              <a:gd name="connsiteX13" fmla="*/ 1284697 w 2792819"/>
              <a:gd name="connsiteY13" fmla="*/ 2775055 h 2775055"/>
              <a:gd name="connsiteX14" fmla="*/ 670277 w 2792819"/>
              <a:gd name="connsiteY14" fmla="*/ 2775055 h 2775055"/>
              <a:gd name="connsiteX15" fmla="*/ 0 w 2792819"/>
              <a:gd name="connsiteY15" fmla="*/ 2775055 h 2775055"/>
              <a:gd name="connsiteX16" fmla="*/ 0 w 2792819"/>
              <a:gd name="connsiteY16" fmla="*/ 2247795 h 2775055"/>
              <a:gd name="connsiteX17" fmla="*/ 0 w 2792819"/>
              <a:gd name="connsiteY17" fmla="*/ 1637282 h 2775055"/>
              <a:gd name="connsiteX18" fmla="*/ 0 w 2792819"/>
              <a:gd name="connsiteY18" fmla="*/ 1054521 h 2775055"/>
              <a:gd name="connsiteX19" fmla="*/ 0 w 2792819"/>
              <a:gd name="connsiteY19" fmla="*/ 582762 h 2775055"/>
              <a:gd name="connsiteX20" fmla="*/ 0 w 2792819"/>
              <a:gd name="connsiteY20" fmla="*/ 0 h 2775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792819" h="2775055" fill="none" extrusionOk="0">
                <a:moveTo>
                  <a:pt x="0" y="0"/>
                </a:moveTo>
                <a:cubicBezTo>
                  <a:pt x="122429" y="-40356"/>
                  <a:pt x="352937" y="47126"/>
                  <a:pt x="502707" y="0"/>
                </a:cubicBezTo>
                <a:cubicBezTo>
                  <a:pt x="652477" y="-47126"/>
                  <a:pt x="938809" y="3668"/>
                  <a:pt x="1061271" y="0"/>
                </a:cubicBezTo>
                <a:cubicBezTo>
                  <a:pt x="1183733" y="-3668"/>
                  <a:pt x="1491969" y="34557"/>
                  <a:pt x="1619835" y="0"/>
                </a:cubicBezTo>
                <a:cubicBezTo>
                  <a:pt x="1747701" y="-34557"/>
                  <a:pt x="1957835" y="10273"/>
                  <a:pt x="2206327" y="0"/>
                </a:cubicBezTo>
                <a:cubicBezTo>
                  <a:pt x="2454819" y="-10273"/>
                  <a:pt x="2535960" y="3434"/>
                  <a:pt x="2792819" y="0"/>
                </a:cubicBezTo>
                <a:cubicBezTo>
                  <a:pt x="2836454" y="173029"/>
                  <a:pt x="2772892" y="314834"/>
                  <a:pt x="2792819" y="527260"/>
                </a:cubicBezTo>
                <a:cubicBezTo>
                  <a:pt x="2812746" y="739686"/>
                  <a:pt x="2784408" y="879097"/>
                  <a:pt x="2792819" y="1026770"/>
                </a:cubicBezTo>
                <a:cubicBezTo>
                  <a:pt x="2801230" y="1174443"/>
                  <a:pt x="2732618" y="1298422"/>
                  <a:pt x="2792819" y="1554031"/>
                </a:cubicBezTo>
                <a:cubicBezTo>
                  <a:pt x="2853020" y="1809640"/>
                  <a:pt x="2774887" y="1950628"/>
                  <a:pt x="2792819" y="2136792"/>
                </a:cubicBezTo>
                <a:cubicBezTo>
                  <a:pt x="2810751" y="2322956"/>
                  <a:pt x="2732543" y="2570643"/>
                  <a:pt x="2792819" y="2775055"/>
                </a:cubicBezTo>
                <a:cubicBezTo>
                  <a:pt x="2683939" y="2821161"/>
                  <a:pt x="2390962" y="2716801"/>
                  <a:pt x="2262183" y="2775055"/>
                </a:cubicBezTo>
                <a:cubicBezTo>
                  <a:pt x="2133404" y="2833309"/>
                  <a:pt x="1896605" y="2759555"/>
                  <a:pt x="1759476" y="2775055"/>
                </a:cubicBezTo>
                <a:cubicBezTo>
                  <a:pt x="1622347" y="2790555"/>
                  <a:pt x="1480978" y="2731323"/>
                  <a:pt x="1284697" y="2775055"/>
                </a:cubicBezTo>
                <a:cubicBezTo>
                  <a:pt x="1088416" y="2818787"/>
                  <a:pt x="807213" y="2765680"/>
                  <a:pt x="670277" y="2775055"/>
                </a:cubicBezTo>
                <a:cubicBezTo>
                  <a:pt x="533341" y="2784430"/>
                  <a:pt x="318924" y="2754326"/>
                  <a:pt x="0" y="2775055"/>
                </a:cubicBezTo>
                <a:cubicBezTo>
                  <a:pt x="-15920" y="2601292"/>
                  <a:pt x="12718" y="2355539"/>
                  <a:pt x="0" y="2247795"/>
                </a:cubicBezTo>
                <a:cubicBezTo>
                  <a:pt x="-12718" y="2140051"/>
                  <a:pt x="27439" y="1858763"/>
                  <a:pt x="0" y="1637282"/>
                </a:cubicBezTo>
                <a:cubicBezTo>
                  <a:pt x="-27439" y="1415801"/>
                  <a:pt x="2084" y="1239512"/>
                  <a:pt x="0" y="1054521"/>
                </a:cubicBezTo>
                <a:cubicBezTo>
                  <a:pt x="-2084" y="869530"/>
                  <a:pt x="30803" y="808678"/>
                  <a:pt x="0" y="582762"/>
                </a:cubicBezTo>
                <a:cubicBezTo>
                  <a:pt x="-30803" y="356846"/>
                  <a:pt x="40150" y="224142"/>
                  <a:pt x="0" y="0"/>
                </a:cubicBezTo>
                <a:close/>
              </a:path>
              <a:path w="2792819" h="2775055" stroke="0" extrusionOk="0">
                <a:moveTo>
                  <a:pt x="0" y="0"/>
                </a:moveTo>
                <a:cubicBezTo>
                  <a:pt x="173434" y="-57296"/>
                  <a:pt x="327225" y="36869"/>
                  <a:pt x="502707" y="0"/>
                </a:cubicBezTo>
                <a:cubicBezTo>
                  <a:pt x="678189" y="-36869"/>
                  <a:pt x="817615" y="42482"/>
                  <a:pt x="1005415" y="0"/>
                </a:cubicBezTo>
                <a:cubicBezTo>
                  <a:pt x="1193215" y="-42482"/>
                  <a:pt x="1393493" y="972"/>
                  <a:pt x="1536050" y="0"/>
                </a:cubicBezTo>
                <a:cubicBezTo>
                  <a:pt x="1678608" y="-972"/>
                  <a:pt x="1892484" y="5906"/>
                  <a:pt x="2150471" y="0"/>
                </a:cubicBezTo>
                <a:cubicBezTo>
                  <a:pt x="2408458" y="-5906"/>
                  <a:pt x="2583767" y="49993"/>
                  <a:pt x="2792819" y="0"/>
                </a:cubicBezTo>
                <a:cubicBezTo>
                  <a:pt x="2817614" y="186229"/>
                  <a:pt x="2762670" y="373055"/>
                  <a:pt x="2792819" y="471759"/>
                </a:cubicBezTo>
                <a:cubicBezTo>
                  <a:pt x="2822968" y="570463"/>
                  <a:pt x="2729816" y="801042"/>
                  <a:pt x="2792819" y="1054521"/>
                </a:cubicBezTo>
                <a:cubicBezTo>
                  <a:pt x="2855822" y="1308000"/>
                  <a:pt x="2789702" y="1540146"/>
                  <a:pt x="2792819" y="1665033"/>
                </a:cubicBezTo>
                <a:cubicBezTo>
                  <a:pt x="2795936" y="1789920"/>
                  <a:pt x="2762899" y="1926120"/>
                  <a:pt x="2792819" y="2164543"/>
                </a:cubicBezTo>
                <a:cubicBezTo>
                  <a:pt x="2822739" y="2402966"/>
                  <a:pt x="2742107" y="2589463"/>
                  <a:pt x="2792819" y="2775055"/>
                </a:cubicBezTo>
                <a:cubicBezTo>
                  <a:pt x="2594345" y="2800830"/>
                  <a:pt x="2406621" y="2755467"/>
                  <a:pt x="2234255" y="2775055"/>
                </a:cubicBezTo>
                <a:cubicBezTo>
                  <a:pt x="2061889" y="2794643"/>
                  <a:pt x="1934010" y="2721723"/>
                  <a:pt x="1703620" y="2775055"/>
                </a:cubicBezTo>
                <a:cubicBezTo>
                  <a:pt x="1473231" y="2828387"/>
                  <a:pt x="1372214" y="2726813"/>
                  <a:pt x="1228840" y="2775055"/>
                </a:cubicBezTo>
                <a:cubicBezTo>
                  <a:pt x="1085466" y="2823297"/>
                  <a:pt x="953179" y="2766159"/>
                  <a:pt x="698205" y="2775055"/>
                </a:cubicBezTo>
                <a:cubicBezTo>
                  <a:pt x="443231" y="2783951"/>
                  <a:pt x="300848" y="2764022"/>
                  <a:pt x="0" y="2775055"/>
                </a:cubicBezTo>
                <a:cubicBezTo>
                  <a:pt x="-53152" y="2476404"/>
                  <a:pt x="15817" y="2321762"/>
                  <a:pt x="0" y="2164543"/>
                </a:cubicBezTo>
                <a:cubicBezTo>
                  <a:pt x="-15817" y="2007324"/>
                  <a:pt x="60363" y="1801198"/>
                  <a:pt x="0" y="1554031"/>
                </a:cubicBezTo>
                <a:cubicBezTo>
                  <a:pt x="-60363" y="1306864"/>
                  <a:pt x="8202" y="1240169"/>
                  <a:pt x="0" y="943519"/>
                </a:cubicBezTo>
                <a:cubicBezTo>
                  <a:pt x="-8202" y="646869"/>
                  <a:pt x="69793" y="394882"/>
                  <a:pt x="0" y="0"/>
                </a:cubicBezTo>
                <a:close/>
              </a:path>
            </a:pathLst>
          </a:custGeom>
          <a:solidFill>
            <a:schemeClr val="bg2"/>
          </a:solidFill>
          <a:ln>
            <a:solidFill>
              <a:schemeClr val="tx1"/>
            </a:solidFill>
            <a:extLst>
              <a:ext uri="{C807C97D-BFC1-408E-A445-0C87EB9F89A2}">
                <ask:lineSketchStyleProps xmlns:ask="http://schemas.microsoft.com/office/drawing/2018/sketchyshapes" sd="787529607">
                  <a:prstGeom prst="rect">
                    <a:avLst/>
                  </a:prstGeom>
                  <ask:type>
                    <ask:lineSketchScribble/>
                  </ask:type>
                </ask:lineSketchStyleProps>
              </a:ext>
            </a:extLst>
          </a:ln>
        </p:spPr>
        <p:txBody>
          <a:bodyPr wrap="square">
            <a:spAutoFit/>
          </a:bodyPr>
          <a:lstStyle/>
          <a:p>
            <a:pPr marL="0" marR="0" lvl="0" indent="0" algn="l" defTabSz="914400" rtl="0" eaLnBrk="1" fontAlgn="auto" latinLnBrk="0" hangingPunct="1">
              <a:lnSpc>
                <a:spcPct val="107000"/>
              </a:lnSpc>
              <a:spcBef>
                <a:spcPts val="400"/>
              </a:spcBef>
              <a:spcAft>
                <a:spcPts val="200"/>
              </a:spcAft>
              <a:buClrTx/>
              <a:buSzTx/>
              <a:buFontTx/>
              <a:buNone/>
              <a:tabLst/>
              <a:defRPr/>
            </a:pPr>
            <a:r>
              <a:rPr kumimoji="0" lang="en-US" sz="1200" b="1" i="1" u="none" strike="noStrike" kern="100" cap="none" spc="0" normalizeH="0" baseline="0" noProof="0" dirty="0">
                <a:ln>
                  <a:noFill/>
                </a:ln>
                <a:solidFill>
                  <a:srgbClr val="0F4761"/>
                </a:solidFill>
                <a:effectLst/>
                <a:uLnTx/>
                <a:uFillTx/>
                <a:latin typeface="Lato Long"/>
                <a:ea typeface="Times New Roman" panose="02020603050405020304" pitchFamily="18" charset="0"/>
                <a:cs typeface="Times New Roman" panose="02020603050405020304" pitchFamily="18" charset="0"/>
              </a:rPr>
              <a:t>Designing Open-Ended Questions</a:t>
            </a:r>
          </a:p>
          <a:p>
            <a:pPr marL="342900" marR="0" lvl="0" indent="-342900" algn="l" defTabSz="914400" rtl="0" eaLnBrk="1" fontAlgn="auto" latinLnBrk="0" hangingPunct="1">
              <a:lnSpc>
                <a:spcPct val="107000"/>
              </a:lnSpc>
              <a:spcBef>
                <a:spcPts val="0"/>
              </a:spcBef>
              <a:spcAft>
                <a:spcPts val="800"/>
              </a:spcAft>
              <a:buClrTx/>
              <a:buSzPts val="1000"/>
              <a:buFont typeface="Symbol" panose="05050102010706020507" pitchFamily="18" charset="2"/>
              <a:buChar char=""/>
              <a:tabLst>
                <a:tab pos="457200" algn="l"/>
              </a:tabLst>
              <a:defRPr/>
            </a:pPr>
            <a:r>
              <a:rPr kumimoji="0" lang="en-US" sz="1200" b="1"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Crafting Thoughtful Questions</a:t>
            </a:r>
            <a:r>
              <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 Develop questions that encourage detailed responses, such as "Can you describe the challenges you face with your current solution?" or "What improvements would make our product more useful to you?"</a:t>
            </a:r>
          </a:p>
          <a:p>
            <a:pPr marL="342900" marR="0" lvl="0" indent="-342900" algn="l" defTabSz="914400" rtl="0" eaLnBrk="1" fontAlgn="auto" latinLnBrk="0" hangingPunct="1">
              <a:lnSpc>
                <a:spcPct val="107000"/>
              </a:lnSpc>
              <a:spcBef>
                <a:spcPts val="0"/>
              </a:spcBef>
              <a:spcAft>
                <a:spcPts val="800"/>
              </a:spcAft>
              <a:buClrTx/>
              <a:buSzPts val="1000"/>
              <a:buFont typeface="Symbol" panose="05050102010706020507" pitchFamily="18" charset="2"/>
              <a:buChar char=""/>
              <a:tabLst>
                <a:tab pos="457200" algn="l"/>
              </a:tabLst>
              <a:defRPr/>
            </a:pPr>
            <a:r>
              <a:rPr kumimoji="0" lang="en-US" sz="1200" b="1"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Avoiding Leading Questions</a:t>
            </a:r>
            <a:r>
              <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 Ensure questions are neutral and do not lead the customer towards a particular answer.</a:t>
            </a:r>
          </a:p>
        </p:txBody>
      </p:sp>
      <p:sp>
        <p:nvSpPr>
          <p:cNvPr id="16" name="TextBox 15">
            <a:extLst>
              <a:ext uri="{FF2B5EF4-FFF2-40B4-BE49-F238E27FC236}">
                <a16:creationId xmlns:a16="http://schemas.microsoft.com/office/drawing/2014/main" id="{0DD896B7-509C-9754-AAD9-275BF2C468CB}"/>
              </a:ext>
            </a:extLst>
          </p:cNvPr>
          <p:cNvSpPr txBox="1"/>
          <p:nvPr/>
        </p:nvSpPr>
        <p:spPr>
          <a:xfrm>
            <a:off x="393011" y="2590544"/>
            <a:ext cx="3062177" cy="2144946"/>
          </a:xfrm>
          <a:custGeom>
            <a:avLst/>
            <a:gdLst>
              <a:gd name="connsiteX0" fmla="*/ 0 w 3062177"/>
              <a:gd name="connsiteY0" fmla="*/ 0 h 2144946"/>
              <a:gd name="connsiteX1" fmla="*/ 510363 w 3062177"/>
              <a:gd name="connsiteY1" fmla="*/ 0 h 2144946"/>
              <a:gd name="connsiteX2" fmla="*/ 1020726 w 3062177"/>
              <a:gd name="connsiteY2" fmla="*/ 0 h 2144946"/>
              <a:gd name="connsiteX3" fmla="*/ 1561710 w 3062177"/>
              <a:gd name="connsiteY3" fmla="*/ 0 h 2144946"/>
              <a:gd name="connsiteX4" fmla="*/ 2010830 w 3062177"/>
              <a:gd name="connsiteY4" fmla="*/ 0 h 2144946"/>
              <a:gd name="connsiteX5" fmla="*/ 2490571 w 3062177"/>
              <a:gd name="connsiteY5" fmla="*/ 0 h 2144946"/>
              <a:gd name="connsiteX6" fmla="*/ 3062177 w 3062177"/>
              <a:gd name="connsiteY6" fmla="*/ 0 h 2144946"/>
              <a:gd name="connsiteX7" fmla="*/ 3062177 w 3062177"/>
              <a:gd name="connsiteY7" fmla="*/ 514787 h 2144946"/>
              <a:gd name="connsiteX8" fmla="*/ 3062177 w 3062177"/>
              <a:gd name="connsiteY8" fmla="*/ 1072473 h 2144946"/>
              <a:gd name="connsiteX9" fmla="*/ 3062177 w 3062177"/>
              <a:gd name="connsiteY9" fmla="*/ 1565811 h 2144946"/>
              <a:gd name="connsiteX10" fmla="*/ 3062177 w 3062177"/>
              <a:gd name="connsiteY10" fmla="*/ 2144946 h 2144946"/>
              <a:gd name="connsiteX11" fmla="*/ 2582436 w 3062177"/>
              <a:gd name="connsiteY11" fmla="*/ 2144946 h 2144946"/>
              <a:gd name="connsiteX12" fmla="*/ 2163938 w 3062177"/>
              <a:gd name="connsiteY12" fmla="*/ 2144946 h 2144946"/>
              <a:gd name="connsiteX13" fmla="*/ 1592332 w 3062177"/>
              <a:gd name="connsiteY13" fmla="*/ 2144946 h 2144946"/>
              <a:gd name="connsiteX14" fmla="*/ 1112591 w 3062177"/>
              <a:gd name="connsiteY14" fmla="*/ 2144946 h 2144946"/>
              <a:gd name="connsiteX15" fmla="*/ 632850 w 3062177"/>
              <a:gd name="connsiteY15" fmla="*/ 2144946 h 2144946"/>
              <a:gd name="connsiteX16" fmla="*/ 0 w 3062177"/>
              <a:gd name="connsiteY16" fmla="*/ 2144946 h 2144946"/>
              <a:gd name="connsiteX17" fmla="*/ 0 w 3062177"/>
              <a:gd name="connsiteY17" fmla="*/ 1608710 h 2144946"/>
              <a:gd name="connsiteX18" fmla="*/ 0 w 3062177"/>
              <a:gd name="connsiteY18" fmla="*/ 1136821 h 2144946"/>
              <a:gd name="connsiteX19" fmla="*/ 0 w 3062177"/>
              <a:gd name="connsiteY19" fmla="*/ 664933 h 2144946"/>
              <a:gd name="connsiteX20" fmla="*/ 0 w 3062177"/>
              <a:gd name="connsiteY20" fmla="*/ 0 h 2144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062177" h="2144946" fill="none" extrusionOk="0">
                <a:moveTo>
                  <a:pt x="0" y="0"/>
                </a:moveTo>
                <a:cubicBezTo>
                  <a:pt x="128985" y="-51311"/>
                  <a:pt x="334685" y="23406"/>
                  <a:pt x="510363" y="0"/>
                </a:cubicBezTo>
                <a:cubicBezTo>
                  <a:pt x="686041" y="-23406"/>
                  <a:pt x="777107" y="46332"/>
                  <a:pt x="1020726" y="0"/>
                </a:cubicBezTo>
                <a:cubicBezTo>
                  <a:pt x="1264345" y="-46332"/>
                  <a:pt x="1417145" y="42081"/>
                  <a:pt x="1561710" y="0"/>
                </a:cubicBezTo>
                <a:cubicBezTo>
                  <a:pt x="1706275" y="-42081"/>
                  <a:pt x="1913938" y="31063"/>
                  <a:pt x="2010830" y="0"/>
                </a:cubicBezTo>
                <a:cubicBezTo>
                  <a:pt x="2107722" y="-31063"/>
                  <a:pt x="2323319" y="26170"/>
                  <a:pt x="2490571" y="0"/>
                </a:cubicBezTo>
                <a:cubicBezTo>
                  <a:pt x="2657823" y="-26170"/>
                  <a:pt x="2787452" y="9021"/>
                  <a:pt x="3062177" y="0"/>
                </a:cubicBezTo>
                <a:cubicBezTo>
                  <a:pt x="3067215" y="155264"/>
                  <a:pt x="3029864" y="351600"/>
                  <a:pt x="3062177" y="514787"/>
                </a:cubicBezTo>
                <a:cubicBezTo>
                  <a:pt x="3094490" y="677974"/>
                  <a:pt x="3045331" y="872849"/>
                  <a:pt x="3062177" y="1072473"/>
                </a:cubicBezTo>
                <a:cubicBezTo>
                  <a:pt x="3079023" y="1272097"/>
                  <a:pt x="3043007" y="1411801"/>
                  <a:pt x="3062177" y="1565811"/>
                </a:cubicBezTo>
                <a:cubicBezTo>
                  <a:pt x="3081347" y="1719821"/>
                  <a:pt x="3013114" y="1891567"/>
                  <a:pt x="3062177" y="2144946"/>
                </a:cubicBezTo>
                <a:cubicBezTo>
                  <a:pt x="2916075" y="2180897"/>
                  <a:pt x="2754000" y="2094400"/>
                  <a:pt x="2582436" y="2144946"/>
                </a:cubicBezTo>
                <a:cubicBezTo>
                  <a:pt x="2410872" y="2195492"/>
                  <a:pt x="2368438" y="2140251"/>
                  <a:pt x="2163938" y="2144946"/>
                </a:cubicBezTo>
                <a:cubicBezTo>
                  <a:pt x="1959438" y="2149641"/>
                  <a:pt x="1712264" y="2116940"/>
                  <a:pt x="1592332" y="2144946"/>
                </a:cubicBezTo>
                <a:cubicBezTo>
                  <a:pt x="1472400" y="2172952"/>
                  <a:pt x="1293403" y="2137440"/>
                  <a:pt x="1112591" y="2144946"/>
                </a:cubicBezTo>
                <a:cubicBezTo>
                  <a:pt x="931779" y="2152452"/>
                  <a:pt x="834203" y="2103233"/>
                  <a:pt x="632850" y="2144946"/>
                </a:cubicBezTo>
                <a:cubicBezTo>
                  <a:pt x="431497" y="2186659"/>
                  <a:pt x="207812" y="2115193"/>
                  <a:pt x="0" y="2144946"/>
                </a:cubicBezTo>
                <a:cubicBezTo>
                  <a:pt x="-37019" y="1988048"/>
                  <a:pt x="54498" y="1803768"/>
                  <a:pt x="0" y="1608710"/>
                </a:cubicBezTo>
                <a:cubicBezTo>
                  <a:pt x="-54498" y="1413652"/>
                  <a:pt x="6817" y="1292462"/>
                  <a:pt x="0" y="1136821"/>
                </a:cubicBezTo>
                <a:cubicBezTo>
                  <a:pt x="-6817" y="981180"/>
                  <a:pt x="6555" y="840955"/>
                  <a:pt x="0" y="664933"/>
                </a:cubicBezTo>
                <a:cubicBezTo>
                  <a:pt x="-6555" y="488911"/>
                  <a:pt x="36395" y="221860"/>
                  <a:pt x="0" y="0"/>
                </a:cubicBezTo>
                <a:close/>
              </a:path>
              <a:path w="3062177" h="2144946" stroke="0" extrusionOk="0">
                <a:moveTo>
                  <a:pt x="0" y="0"/>
                </a:moveTo>
                <a:cubicBezTo>
                  <a:pt x="112233" y="-30436"/>
                  <a:pt x="307909" y="41938"/>
                  <a:pt x="449119" y="0"/>
                </a:cubicBezTo>
                <a:cubicBezTo>
                  <a:pt x="590329" y="-41938"/>
                  <a:pt x="791410" y="16012"/>
                  <a:pt x="898239" y="0"/>
                </a:cubicBezTo>
                <a:cubicBezTo>
                  <a:pt x="1005068" y="-16012"/>
                  <a:pt x="1242281" y="40374"/>
                  <a:pt x="1377980" y="0"/>
                </a:cubicBezTo>
                <a:cubicBezTo>
                  <a:pt x="1513679" y="-40374"/>
                  <a:pt x="1831277" y="9069"/>
                  <a:pt x="1949586" y="0"/>
                </a:cubicBezTo>
                <a:cubicBezTo>
                  <a:pt x="2067895" y="-9069"/>
                  <a:pt x="2327473" y="25161"/>
                  <a:pt x="2521192" y="0"/>
                </a:cubicBezTo>
                <a:cubicBezTo>
                  <a:pt x="2714911" y="-25161"/>
                  <a:pt x="2838922" y="62277"/>
                  <a:pt x="3062177" y="0"/>
                </a:cubicBezTo>
                <a:cubicBezTo>
                  <a:pt x="3069049" y="163890"/>
                  <a:pt x="3017233" y="364371"/>
                  <a:pt x="3062177" y="471888"/>
                </a:cubicBezTo>
                <a:cubicBezTo>
                  <a:pt x="3107121" y="579405"/>
                  <a:pt x="3002005" y="914451"/>
                  <a:pt x="3062177" y="1051024"/>
                </a:cubicBezTo>
                <a:cubicBezTo>
                  <a:pt x="3122349" y="1187597"/>
                  <a:pt x="3038386" y="1375031"/>
                  <a:pt x="3062177" y="1544361"/>
                </a:cubicBezTo>
                <a:cubicBezTo>
                  <a:pt x="3085968" y="1713691"/>
                  <a:pt x="3056147" y="1930036"/>
                  <a:pt x="3062177" y="2144946"/>
                </a:cubicBezTo>
                <a:cubicBezTo>
                  <a:pt x="2833892" y="2187905"/>
                  <a:pt x="2759623" y="2093609"/>
                  <a:pt x="2551814" y="2144946"/>
                </a:cubicBezTo>
                <a:cubicBezTo>
                  <a:pt x="2344005" y="2196283"/>
                  <a:pt x="2179709" y="2136318"/>
                  <a:pt x="2072073" y="2144946"/>
                </a:cubicBezTo>
                <a:cubicBezTo>
                  <a:pt x="1964437" y="2153574"/>
                  <a:pt x="1853070" y="2140346"/>
                  <a:pt x="1653576" y="2144946"/>
                </a:cubicBezTo>
                <a:cubicBezTo>
                  <a:pt x="1454082" y="2149546"/>
                  <a:pt x="1375296" y="2110371"/>
                  <a:pt x="1173835" y="2144946"/>
                </a:cubicBezTo>
                <a:cubicBezTo>
                  <a:pt x="972374" y="2179521"/>
                  <a:pt x="736496" y="2115459"/>
                  <a:pt x="602228" y="2144946"/>
                </a:cubicBezTo>
                <a:cubicBezTo>
                  <a:pt x="467960" y="2174433"/>
                  <a:pt x="168093" y="2077116"/>
                  <a:pt x="0" y="2144946"/>
                </a:cubicBezTo>
                <a:cubicBezTo>
                  <a:pt x="-28514" y="2002266"/>
                  <a:pt x="9816" y="1754724"/>
                  <a:pt x="0" y="1630159"/>
                </a:cubicBezTo>
                <a:cubicBezTo>
                  <a:pt x="-9816" y="1505594"/>
                  <a:pt x="27504" y="1269840"/>
                  <a:pt x="0" y="1051024"/>
                </a:cubicBezTo>
                <a:cubicBezTo>
                  <a:pt x="-27504" y="832208"/>
                  <a:pt x="68493" y="742671"/>
                  <a:pt x="0" y="471888"/>
                </a:cubicBezTo>
                <a:cubicBezTo>
                  <a:pt x="-68493" y="201105"/>
                  <a:pt x="11188" y="229969"/>
                  <a:pt x="0" y="0"/>
                </a:cubicBezTo>
                <a:close/>
              </a:path>
            </a:pathLst>
          </a:custGeom>
          <a:solidFill>
            <a:schemeClr val="bg2"/>
          </a:solidFill>
          <a:ln>
            <a:solidFill>
              <a:schemeClr val="tx1"/>
            </a:solidFill>
            <a:extLst>
              <a:ext uri="{C807C97D-BFC1-408E-A445-0C87EB9F89A2}">
                <ask:lineSketchStyleProps xmlns:ask="http://schemas.microsoft.com/office/drawing/2018/sketchyshapes" sd="787529607">
                  <a:prstGeom prst="rect">
                    <a:avLst/>
                  </a:prstGeom>
                  <ask:type>
                    <ask:lineSketchScribble/>
                  </ask:type>
                </ask:lineSketchStyleProps>
              </a:ext>
            </a:extLst>
          </a:ln>
        </p:spPr>
        <p:txBody>
          <a:bodyPr wrap="square">
            <a:spAutoFit/>
          </a:bodyPr>
          <a:lstStyle/>
          <a:p>
            <a:pPr marL="0" marR="0" lvl="0" indent="0" algn="ctr" defTabSz="914400" rtl="0" eaLnBrk="1" fontAlgn="auto" latinLnBrk="0" hangingPunct="1">
              <a:lnSpc>
                <a:spcPct val="107000"/>
              </a:lnSpc>
              <a:spcBef>
                <a:spcPts val="400"/>
              </a:spcBef>
              <a:spcAft>
                <a:spcPts val="200"/>
              </a:spcAft>
              <a:buClrTx/>
              <a:buSzTx/>
              <a:buFontTx/>
              <a:buNone/>
              <a:tabLst/>
              <a:defRPr/>
            </a:pPr>
            <a:r>
              <a:rPr kumimoji="0" lang="en-US" sz="1200" b="1" i="1" u="none" strike="noStrike" kern="100" cap="none" spc="0" normalizeH="0" baseline="0" noProof="0" dirty="0">
                <a:ln>
                  <a:noFill/>
                </a:ln>
                <a:solidFill>
                  <a:srgbClr val="0F4761"/>
                </a:solidFill>
                <a:effectLst/>
                <a:uLnTx/>
                <a:uFillTx/>
                <a:latin typeface="Lato Long"/>
                <a:ea typeface="Times New Roman" panose="02020603050405020304" pitchFamily="18" charset="0"/>
                <a:cs typeface="Times New Roman" panose="02020603050405020304" pitchFamily="18" charset="0"/>
              </a:rPr>
              <a:t>Preparing for the Interaction</a:t>
            </a:r>
          </a:p>
          <a:p>
            <a:pPr marL="171450" marR="0" lvl="0" indent="-171450" algn="l" defTabSz="914400" rtl="0" eaLnBrk="1" fontAlgn="auto" latinLnBrk="0" hangingPunct="1">
              <a:lnSpc>
                <a:spcPct val="107000"/>
              </a:lnSpc>
              <a:spcBef>
                <a:spcPts val="0"/>
              </a:spcBef>
              <a:spcAft>
                <a:spcPts val="800"/>
              </a:spcAft>
              <a:buClrTx/>
              <a:buSzPts val="1000"/>
              <a:buFont typeface="Arial" panose="020B0604020202020204" pitchFamily="34" charset="0"/>
              <a:buChar char="•"/>
              <a:tabLst>
                <a:tab pos="457200" algn="l"/>
              </a:tabLst>
              <a:defRPr/>
            </a:pPr>
            <a:r>
              <a:rPr kumimoji="0" lang="en-US" sz="1200" b="1" i="0" u="none" strike="noStrike" kern="1200" cap="none" spc="0" normalizeH="0" baseline="0" noProof="0" dirty="0">
                <a:ln>
                  <a:noFill/>
                </a:ln>
                <a:solidFill>
                  <a:prstClr val="black"/>
                </a:solidFill>
                <a:effectLst/>
                <a:uLnTx/>
                <a:uFillTx/>
                <a:latin typeface="Lato Long"/>
                <a:ea typeface="+mn-ea"/>
                <a:cs typeface="+mn-cs"/>
              </a:rPr>
              <a:t>Understanding the Customer Background: </a:t>
            </a:r>
            <a:r>
              <a:rPr kumimoji="0" lang="en-US" sz="1200" b="0" i="0" u="none" strike="noStrike" kern="1200" cap="none" spc="0" normalizeH="0" baseline="0" noProof="0" dirty="0">
                <a:ln>
                  <a:noFill/>
                </a:ln>
                <a:solidFill>
                  <a:prstClr val="black"/>
                </a:solidFill>
                <a:effectLst/>
                <a:uLnTx/>
                <a:uFillTx/>
                <a:latin typeface="Lato Long"/>
                <a:ea typeface="+mn-ea"/>
                <a:cs typeface="+mn-cs"/>
              </a:rPr>
              <a:t>Research the customer's industry, company, and role to tailor questions that are relevant and insightful.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1" i="0" u="none" strike="noStrike" kern="1200" cap="none" spc="0" normalizeH="0" baseline="0" noProof="0" dirty="0">
                <a:ln>
                  <a:noFill/>
                </a:ln>
                <a:solidFill>
                  <a:prstClr val="black"/>
                </a:solidFill>
                <a:effectLst/>
                <a:uLnTx/>
                <a:uFillTx/>
                <a:latin typeface="Lato Long"/>
                <a:ea typeface="Aptos" panose="020B0004020202020204" pitchFamily="34" charset="0"/>
                <a:cs typeface="+mn-cs"/>
              </a:rPr>
              <a:t>Setting Objectives</a:t>
            </a:r>
            <a:r>
              <a:rPr kumimoji="0" lang="en-US" sz="1200" b="0" i="0" u="none" strike="noStrike" kern="1200" cap="none" spc="0" normalizeH="0" baseline="0" noProof="0" dirty="0">
                <a:ln>
                  <a:noFill/>
                </a:ln>
                <a:solidFill>
                  <a:prstClr val="black"/>
                </a:solidFill>
                <a:effectLst/>
                <a:uLnTx/>
                <a:uFillTx/>
                <a:latin typeface="Lato Long"/>
                <a:ea typeface="Aptos" panose="020B0004020202020204" pitchFamily="34" charset="0"/>
                <a:cs typeface="+mn-cs"/>
              </a:rPr>
              <a:t>: Clearly define what you aim to achieve from the interaction, such as understanding specific pain points or uncovering unmet needs</a:t>
            </a:r>
            <a:r>
              <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a:t>
            </a:r>
          </a:p>
        </p:txBody>
      </p:sp>
      <p:sp>
        <p:nvSpPr>
          <p:cNvPr id="19" name="TextBox 18">
            <a:extLst>
              <a:ext uri="{FF2B5EF4-FFF2-40B4-BE49-F238E27FC236}">
                <a16:creationId xmlns:a16="http://schemas.microsoft.com/office/drawing/2014/main" id="{F03E1D4B-B89F-76F5-ECC4-0B192BCF7BE4}"/>
              </a:ext>
            </a:extLst>
          </p:cNvPr>
          <p:cNvSpPr txBox="1"/>
          <p:nvPr/>
        </p:nvSpPr>
        <p:spPr>
          <a:xfrm>
            <a:off x="-327" y="6364"/>
            <a:ext cx="8623332"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2A4A8B"/>
                </a:solidFill>
                <a:effectLst/>
                <a:uLnTx/>
                <a:uFillTx/>
                <a:latin typeface="Poppins" panose="00000500000000000000" pitchFamily="2" charset="0"/>
                <a:ea typeface="+mn-ea"/>
                <a:cs typeface="Poppins" panose="00000500000000000000" pitchFamily="2" charset="0"/>
              </a:rPr>
              <a:t>Module 5  - techniques for identifying needs.</a:t>
            </a:r>
          </a:p>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Asking open ended questions</a:t>
            </a:r>
            <a:r>
              <a:rPr kumimoji="0" lang="en-GB" sz="14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a:t>
            </a:r>
          </a:p>
        </p:txBody>
      </p:sp>
      <p:sp>
        <p:nvSpPr>
          <p:cNvPr id="2" name="TextBox 1">
            <a:extLst>
              <a:ext uri="{FF2B5EF4-FFF2-40B4-BE49-F238E27FC236}">
                <a16:creationId xmlns:a16="http://schemas.microsoft.com/office/drawing/2014/main" id="{85722F5E-B182-E488-CB66-CAEC60BFB14C}"/>
              </a:ext>
            </a:extLst>
          </p:cNvPr>
          <p:cNvSpPr txBox="1"/>
          <p:nvPr/>
        </p:nvSpPr>
        <p:spPr>
          <a:xfrm>
            <a:off x="6444326" y="2374297"/>
            <a:ext cx="2565992" cy="2577437"/>
          </a:xfrm>
          <a:custGeom>
            <a:avLst/>
            <a:gdLst>
              <a:gd name="connsiteX0" fmla="*/ 0 w 2565992"/>
              <a:gd name="connsiteY0" fmla="*/ 0 h 2577437"/>
              <a:gd name="connsiteX1" fmla="*/ 461879 w 2565992"/>
              <a:gd name="connsiteY1" fmla="*/ 0 h 2577437"/>
              <a:gd name="connsiteX2" fmla="*/ 975077 w 2565992"/>
              <a:gd name="connsiteY2" fmla="*/ 0 h 2577437"/>
              <a:gd name="connsiteX3" fmla="*/ 1488275 w 2565992"/>
              <a:gd name="connsiteY3" fmla="*/ 0 h 2577437"/>
              <a:gd name="connsiteX4" fmla="*/ 2027134 w 2565992"/>
              <a:gd name="connsiteY4" fmla="*/ 0 h 2577437"/>
              <a:gd name="connsiteX5" fmla="*/ 2565992 w 2565992"/>
              <a:gd name="connsiteY5" fmla="*/ 0 h 2577437"/>
              <a:gd name="connsiteX6" fmla="*/ 2565992 w 2565992"/>
              <a:gd name="connsiteY6" fmla="*/ 489713 h 2577437"/>
              <a:gd name="connsiteX7" fmla="*/ 2565992 w 2565992"/>
              <a:gd name="connsiteY7" fmla="*/ 953652 h 2577437"/>
              <a:gd name="connsiteX8" fmla="*/ 2565992 w 2565992"/>
              <a:gd name="connsiteY8" fmla="*/ 1443365 h 2577437"/>
              <a:gd name="connsiteX9" fmla="*/ 2565992 w 2565992"/>
              <a:gd name="connsiteY9" fmla="*/ 1984626 h 2577437"/>
              <a:gd name="connsiteX10" fmla="*/ 2565992 w 2565992"/>
              <a:gd name="connsiteY10" fmla="*/ 2577437 h 2577437"/>
              <a:gd name="connsiteX11" fmla="*/ 2078454 w 2565992"/>
              <a:gd name="connsiteY11" fmla="*/ 2577437 h 2577437"/>
              <a:gd name="connsiteX12" fmla="*/ 1616575 w 2565992"/>
              <a:gd name="connsiteY12" fmla="*/ 2577437 h 2577437"/>
              <a:gd name="connsiteX13" fmla="*/ 1180356 w 2565992"/>
              <a:gd name="connsiteY13" fmla="*/ 2577437 h 2577437"/>
              <a:gd name="connsiteX14" fmla="*/ 615838 w 2565992"/>
              <a:gd name="connsiteY14" fmla="*/ 2577437 h 2577437"/>
              <a:gd name="connsiteX15" fmla="*/ 0 w 2565992"/>
              <a:gd name="connsiteY15" fmla="*/ 2577437 h 2577437"/>
              <a:gd name="connsiteX16" fmla="*/ 0 w 2565992"/>
              <a:gd name="connsiteY16" fmla="*/ 2087724 h 2577437"/>
              <a:gd name="connsiteX17" fmla="*/ 0 w 2565992"/>
              <a:gd name="connsiteY17" fmla="*/ 1520688 h 2577437"/>
              <a:gd name="connsiteX18" fmla="*/ 0 w 2565992"/>
              <a:gd name="connsiteY18" fmla="*/ 979426 h 2577437"/>
              <a:gd name="connsiteX19" fmla="*/ 0 w 2565992"/>
              <a:gd name="connsiteY19" fmla="*/ 541262 h 2577437"/>
              <a:gd name="connsiteX20" fmla="*/ 0 w 2565992"/>
              <a:gd name="connsiteY20" fmla="*/ 0 h 2577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565992" h="2577437" fill="none" extrusionOk="0">
                <a:moveTo>
                  <a:pt x="0" y="0"/>
                </a:moveTo>
                <a:cubicBezTo>
                  <a:pt x="212115" y="-28167"/>
                  <a:pt x="347000" y="2572"/>
                  <a:pt x="461879" y="0"/>
                </a:cubicBezTo>
                <a:cubicBezTo>
                  <a:pt x="576758" y="-2572"/>
                  <a:pt x="836150" y="28411"/>
                  <a:pt x="975077" y="0"/>
                </a:cubicBezTo>
                <a:cubicBezTo>
                  <a:pt x="1114004" y="-28411"/>
                  <a:pt x="1259085" y="54368"/>
                  <a:pt x="1488275" y="0"/>
                </a:cubicBezTo>
                <a:cubicBezTo>
                  <a:pt x="1717465" y="-54368"/>
                  <a:pt x="1876740" y="25923"/>
                  <a:pt x="2027134" y="0"/>
                </a:cubicBezTo>
                <a:cubicBezTo>
                  <a:pt x="2177528" y="-25923"/>
                  <a:pt x="2299543" y="13102"/>
                  <a:pt x="2565992" y="0"/>
                </a:cubicBezTo>
                <a:cubicBezTo>
                  <a:pt x="2610840" y="163888"/>
                  <a:pt x="2517683" y="324930"/>
                  <a:pt x="2565992" y="489713"/>
                </a:cubicBezTo>
                <a:cubicBezTo>
                  <a:pt x="2614301" y="654496"/>
                  <a:pt x="2520403" y="781954"/>
                  <a:pt x="2565992" y="953652"/>
                </a:cubicBezTo>
                <a:cubicBezTo>
                  <a:pt x="2611581" y="1125350"/>
                  <a:pt x="2552706" y="1231009"/>
                  <a:pt x="2565992" y="1443365"/>
                </a:cubicBezTo>
                <a:cubicBezTo>
                  <a:pt x="2579278" y="1655721"/>
                  <a:pt x="2527002" y="1731370"/>
                  <a:pt x="2565992" y="1984626"/>
                </a:cubicBezTo>
                <a:cubicBezTo>
                  <a:pt x="2604982" y="2237882"/>
                  <a:pt x="2557545" y="2428790"/>
                  <a:pt x="2565992" y="2577437"/>
                </a:cubicBezTo>
                <a:cubicBezTo>
                  <a:pt x="2364364" y="2584265"/>
                  <a:pt x="2237339" y="2560834"/>
                  <a:pt x="2078454" y="2577437"/>
                </a:cubicBezTo>
                <a:cubicBezTo>
                  <a:pt x="1919569" y="2594040"/>
                  <a:pt x="1779709" y="2535046"/>
                  <a:pt x="1616575" y="2577437"/>
                </a:cubicBezTo>
                <a:cubicBezTo>
                  <a:pt x="1453441" y="2619828"/>
                  <a:pt x="1345072" y="2568460"/>
                  <a:pt x="1180356" y="2577437"/>
                </a:cubicBezTo>
                <a:cubicBezTo>
                  <a:pt x="1015640" y="2586414"/>
                  <a:pt x="741214" y="2535646"/>
                  <a:pt x="615838" y="2577437"/>
                </a:cubicBezTo>
                <a:cubicBezTo>
                  <a:pt x="490462" y="2619228"/>
                  <a:pt x="283557" y="2547193"/>
                  <a:pt x="0" y="2577437"/>
                </a:cubicBezTo>
                <a:cubicBezTo>
                  <a:pt x="-50700" y="2401256"/>
                  <a:pt x="41989" y="2192293"/>
                  <a:pt x="0" y="2087724"/>
                </a:cubicBezTo>
                <a:cubicBezTo>
                  <a:pt x="-41989" y="1983155"/>
                  <a:pt x="30485" y="1635245"/>
                  <a:pt x="0" y="1520688"/>
                </a:cubicBezTo>
                <a:cubicBezTo>
                  <a:pt x="-30485" y="1406131"/>
                  <a:pt x="11272" y="1216394"/>
                  <a:pt x="0" y="979426"/>
                </a:cubicBezTo>
                <a:cubicBezTo>
                  <a:pt x="-11272" y="742458"/>
                  <a:pt x="35320" y="630721"/>
                  <a:pt x="0" y="541262"/>
                </a:cubicBezTo>
                <a:cubicBezTo>
                  <a:pt x="-35320" y="451803"/>
                  <a:pt x="27569" y="251277"/>
                  <a:pt x="0" y="0"/>
                </a:cubicBezTo>
                <a:close/>
              </a:path>
              <a:path w="2565992" h="2577437" stroke="0" extrusionOk="0">
                <a:moveTo>
                  <a:pt x="0" y="0"/>
                </a:moveTo>
                <a:cubicBezTo>
                  <a:pt x="130186" y="-727"/>
                  <a:pt x="282553" y="42065"/>
                  <a:pt x="461879" y="0"/>
                </a:cubicBezTo>
                <a:cubicBezTo>
                  <a:pt x="641205" y="-42065"/>
                  <a:pt x="696630" y="2687"/>
                  <a:pt x="923757" y="0"/>
                </a:cubicBezTo>
                <a:cubicBezTo>
                  <a:pt x="1150884" y="-2687"/>
                  <a:pt x="1298153" y="6375"/>
                  <a:pt x="1411296" y="0"/>
                </a:cubicBezTo>
                <a:cubicBezTo>
                  <a:pt x="1524439" y="-6375"/>
                  <a:pt x="1792402" y="38585"/>
                  <a:pt x="1975814" y="0"/>
                </a:cubicBezTo>
                <a:cubicBezTo>
                  <a:pt x="2159226" y="-38585"/>
                  <a:pt x="2331226" y="47302"/>
                  <a:pt x="2565992" y="0"/>
                </a:cubicBezTo>
                <a:cubicBezTo>
                  <a:pt x="2573661" y="163460"/>
                  <a:pt x="2542398" y="323842"/>
                  <a:pt x="2565992" y="438164"/>
                </a:cubicBezTo>
                <a:cubicBezTo>
                  <a:pt x="2589586" y="552486"/>
                  <a:pt x="2502726" y="710975"/>
                  <a:pt x="2565992" y="979426"/>
                </a:cubicBezTo>
                <a:cubicBezTo>
                  <a:pt x="2629258" y="1247877"/>
                  <a:pt x="2535013" y="1352724"/>
                  <a:pt x="2565992" y="1546462"/>
                </a:cubicBezTo>
                <a:cubicBezTo>
                  <a:pt x="2596971" y="1740200"/>
                  <a:pt x="2525920" y="1855134"/>
                  <a:pt x="2565992" y="2010401"/>
                </a:cubicBezTo>
                <a:cubicBezTo>
                  <a:pt x="2606064" y="2165668"/>
                  <a:pt x="2547295" y="2380796"/>
                  <a:pt x="2565992" y="2577437"/>
                </a:cubicBezTo>
                <a:cubicBezTo>
                  <a:pt x="2350802" y="2605163"/>
                  <a:pt x="2182038" y="2530054"/>
                  <a:pt x="2052794" y="2577437"/>
                </a:cubicBezTo>
                <a:cubicBezTo>
                  <a:pt x="1923550" y="2624820"/>
                  <a:pt x="1678282" y="2543441"/>
                  <a:pt x="1565255" y="2577437"/>
                </a:cubicBezTo>
                <a:cubicBezTo>
                  <a:pt x="1452228" y="2611433"/>
                  <a:pt x="1262943" y="2569685"/>
                  <a:pt x="1129036" y="2577437"/>
                </a:cubicBezTo>
                <a:cubicBezTo>
                  <a:pt x="995129" y="2585189"/>
                  <a:pt x="767910" y="2534118"/>
                  <a:pt x="641498" y="2577437"/>
                </a:cubicBezTo>
                <a:cubicBezTo>
                  <a:pt x="515086" y="2620756"/>
                  <a:pt x="136740" y="2534087"/>
                  <a:pt x="0" y="2577437"/>
                </a:cubicBezTo>
                <a:cubicBezTo>
                  <a:pt x="-1286" y="2309132"/>
                  <a:pt x="8172" y="2280221"/>
                  <a:pt x="0" y="2010401"/>
                </a:cubicBezTo>
                <a:cubicBezTo>
                  <a:pt x="-8172" y="1740581"/>
                  <a:pt x="28610" y="1715111"/>
                  <a:pt x="0" y="1443365"/>
                </a:cubicBezTo>
                <a:cubicBezTo>
                  <a:pt x="-28610" y="1171619"/>
                  <a:pt x="27784" y="1088358"/>
                  <a:pt x="0" y="876329"/>
                </a:cubicBezTo>
                <a:cubicBezTo>
                  <a:pt x="-27784" y="664300"/>
                  <a:pt x="31714" y="298327"/>
                  <a:pt x="0" y="0"/>
                </a:cubicBezTo>
                <a:close/>
              </a:path>
            </a:pathLst>
          </a:custGeom>
          <a:solidFill>
            <a:schemeClr val="bg2"/>
          </a:solidFill>
          <a:ln>
            <a:solidFill>
              <a:schemeClr val="tx1"/>
            </a:solidFill>
            <a:extLst>
              <a:ext uri="{C807C97D-BFC1-408E-A445-0C87EB9F89A2}">
                <ask:lineSketchStyleProps xmlns:ask="http://schemas.microsoft.com/office/drawing/2018/sketchyshapes" sd="787529607">
                  <a:prstGeom prst="rect">
                    <a:avLst/>
                  </a:prstGeom>
                  <ask:type>
                    <ask:lineSketchScribble/>
                  </ask:type>
                </ask:lineSketchStyleProps>
              </a:ext>
            </a:extLst>
          </a:ln>
        </p:spPr>
        <p:txBody>
          <a:bodyPr wrap="square">
            <a:spAutoFit/>
          </a:bodyPr>
          <a:lstStyle/>
          <a:p>
            <a:pPr marL="0" marR="0" lvl="0" indent="0" algn="ctr" defTabSz="914400" rtl="0" eaLnBrk="1" fontAlgn="auto" latinLnBrk="0" hangingPunct="1">
              <a:lnSpc>
                <a:spcPct val="107000"/>
              </a:lnSpc>
              <a:spcBef>
                <a:spcPts val="400"/>
              </a:spcBef>
              <a:spcAft>
                <a:spcPts val="200"/>
              </a:spcAft>
              <a:buClrTx/>
              <a:buSzTx/>
              <a:buFontTx/>
              <a:buNone/>
              <a:tabLst/>
              <a:defRPr/>
            </a:pPr>
            <a:r>
              <a:rPr kumimoji="0" lang="en-US" sz="1200" b="1" i="1" u="none" strike="noStrike" kern="100" cap="none" spc="0" normalizeH="0" baseline="0" noProof="0" dirty="0">
                <a:ln>
                  <a:noFill/>
                </a:ln>
                <a:solidFill>
                  <a:srgbClr val="0F4761"/>
                </a:solidFill>
                <a:effectLst/>
                <a:uLnTx/>
                <a:uFillTx/>
                <a:latin typeface="Lato Long"/>
                <a:ea typeface="Times New Roman" panose="02020603050405020304" pitchFamily="18" charset="0"/>
                <a:cs typeface="Times New Roman" panose="02020603050405020304" pitchFamily="18" charset="0"/>
              </a:rPr>
              <a:t>Implementing the Questions</a:t>
            </a:r>
          </a:p>
          <a:p>
            <a:pPr marL="342900" marR="0" lvl="0" indent="-342900" algn="l" defTabSz="914400" rtl="0" eaLnBrk="1" fontAlgn="auto" latinLnBrk="0" hangingPunct="1">
              <a:lnSpc>
                <a:spcPct val="107000"/>
              </a:lnSpc>
              <a:spcBef>
                <a:spcPts val="0"/>
              </a:spcBef>
              <a:spcAft>
                <a:spcPts val="800"/>
              </a:spcAft>
              <a:buClrTx/>
              <a:buSzPts val="1000"/>
              <a:buFont typeface="Symbol" panose="05050102010706020507" pitchFamily="18" charset="2"/>
              <a:buChar char=""/>
              <a:tabLst>
                <a:tab pos="457200" algn="l"/>
              </a:tabLst>
              <a:defRPr/>
            </a:pPr>
            <a:r>
              <a:rPr kumimoji="0" lang="en-US" sz="1200" b="1"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Creating a Comfortable Environment</a:t>
            </a:r>
            <a:r>
              <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 Build rapport with the customer to make them feel comfortable sharing their thoughts.</a:t>
            </a:r>
          </a:p>
          <a:p>
            <a:pPr marL="342900" marR="0" lvl="0" indent="-342900" algn="l" defTabSz="914400" rtl="0" eaLnBrk="1" fontAlgn="auto" latinLnBrk="0" hangingPunct="1">
              <a:lnSpc>
                <a:spcPct val="107000"/>
              </a:lnSpc>
              <a:spcBef>
                <a:spcPts val="0"/>
              </a:spcBef>
              <a:spcAft>
                <a:spcPts val="800"/>
              </a:spcAft>
              <a:buClrTx/>
              <a:buSzPts val="1000"/>
              <a:buFont typeface="Symbol" panose="05050102010706020507" pitchFamily="18" charset="2"/>
              <a:buChar char=""/>
              <a:tabLst>
                <a:tab pos="457200" algn="l"/>
              </a:tabLst>
              <a:defRPr/>
            </a:pPr>
            <a:r>
              <a:rPr kumimoji="0" lang="en-US" sz="1200" b="1"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Using a Conversational Approach</a:t>
            </a:r>
            <a:r>
              <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 Integrate open-ended questions naturally into the conversation rather than making it feel like an interrogation.</a:t>
            </a:r>
          </a:p>
        </p:txBody>
      </p:sp>
      <p:sp>
        <p:nvSpPr>
          <p:cNvPr id="3" name="TextBox 2">
            <a:extLst>
              <a:ext uri="{FF2B5EF4-FFF2-40B4-BE49-F238E27FC236}">
                <a16:creationId xmlns:a16="http://schemas.microsoft.com/office/drawing/2014/main" id="{57E70C59-80EC-2319-0CEE-EE451A24C9A5}"/>
              </a:ext>
            </a:extLst>
          </p:cNvPr>
          <p:cNvSpPr txBox="1"/>
          <p:nvPr/>
        </p:nvSpPr>
        <p:spPr>
          <a:xfrm>
            <a:off x="9099110" y="2176678"/>
            <a:ext cx="2565992" cy="2972673"/>
          </a:xfrm>
          <a:custGeom>
            <a:avLst/>
            <a:gdLst>
              <a:gd name="connsiteX0" fmla="*/ 0 w 2565992"/>
              <a:gd name="connsiteY0" fmla="*/ 0 h 2972673"/>
              <a:gd name="connsiteX1" fmla="*/ 461879 w 2565992"/>
              <a:gd name="connsiteY1" fmla="*/ 0 h 2972673"/>
              <a:gd name="connsiteX2" fmla="*/ 975077 w 2565992"/>
              <a:gd name="connsiteY2" fmla="*/ 0 h 2972673"/>
              <a:gd name="connsiteX3" fmla="*/ 1488275 w 2565992"/>
              <a:gd name="connsiteY3" fmla="*/ 0 h 2972673"/>
              <a:gd name="connsiteX4" fmla="*/ 2027134 w 2565992"/>
              <a:gd name="connsiteY4" fmla="*/ 0 h 2972673"/>
              <a:gd name="connsiteX5" fmla="*/ 2565992 w 2565992"/>
              <a:gd name="connsiteY5" fmla="*/ 0 h 2972673"/>
              <a:gd name="connsiteX6" fmla="*/ 2565992 w 2565992"/>
              <a:gd name="connsiteY6" fmla="*/ 564808 h 2972673"/>
              <a:gd name="connsiteX7" fmla="*/ 2565992 w 2565992"/>
              <a:gd name="connsiteY7" fmla="*/ 1099889 h 2972673"/>
              <a:gd name="connsiteX8" fmla="*/ 2565992 w 2565992"/>
              <a:gd name="connsiteY8" fmla="*/ 1664697 h 2972673"/>
              <a:gd name="connsiteX9" fmla="*/ 2565992 w 2565992"/>
              <a:gd name="connsiteY9" fmla="*/ 2288958 h 2972673"/>
              <a:gd name="connsiteX10" fmla="*/ 2565992 w 2565992"/>
              <a:gd name="connsiteY10" fmla="*/ 2972673 h 2972673"/>
              <a:gd name="connsiteX11" fmla="*/ 2078454 w 2565992"/>
              <a:gd name="connsiteY11" fmla="*/ 2972673 h 2972673"/>
              <a:gd name="connsiteX12" fmla="*/ 1616575 w 2565992"/>
              <a:gd name="connsiteY12" fmla="*/ 2972673 h 2972673"/>
              <a:gd name="connsiteX13" fmla="*/ 1180356 w 2565992"/>
              <a:gd name="connsiteY13" fmla="*/ 2972673 h 2972673"/>
              <a:gd name="connsiteX14" fmla="*/ 615838 w 2565992"/>
              <a:gd name="connsiteY14" fmla="*/ 2972673 h 2972673"/>
              <a:gd name="connsiteX15" fmla="*/ 0 w 2565992"/>
              <a:gd name="connsiteY15" fmla="*/ 2972673 h 2972673"/>
              <a:gd name="connsiteX16" fmla="*/ 0 w 2565992"/>
              <a:gd name="connsiteY16" fmla="*/ 2407865 h 2972673"/>
              <a:gd name="connsiteX17" fmla="*/ 0 w 2565992"/>
              <a:gd name="connsiteY17" fmla="*/ 1753877 h 2972673"/>
              <a:gd name="connsiteX18" fmla="*/ 0 w 2565992"/>
              <a:gd name="connsiteY18" fmla="*/ 1129616 h 2972673"/>
              <a:gd name="connsiteX19" fmla="*/ 0 w 2565992"/>
              <a:gd name="connsiteY19" fmla="*/ 624261 h 2972673"/>
              <a:gd name="connsiteX20" fmla="*/ 0 w 2565992"/>
              <a:gd name="connsiteY20" fmla="*/ 0 h 2972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565992" h="2972673" fill="none" extrusionOk="0">
                <a:moveTo>
                  <a:pt x="0" y="0"/>
                </a:moveTo>
                <a:cubicBezTo>
                  <a:pt x="212115" y="-28167"/>
                  <a:pt x="347000" y="2572"/>
                  <a:pt x="461879" y="0"/>
                </a:cubicBezTo>
                <a:cubicBezTo>
                  <a:pt x="576758" y="-2572"/>
                  <a:pt x="836150" y="28411"/>
                  <a:pt x="975077" y="0"/>
                </a:cubicBezTo>
                <a:cubicBezTo>
                  <a:pt x="1114004" y="-28411"/>
                  <a:pt x="1259085" y="54368"/>
                  <a:pt x="1488275" y="0"/>
                </a:cubicBezTo>
                <a:cubicBezTo>
                  <a:pt x="1717465" y="-54368"/>
                  <a:pt x="1876740" y="25923"/>
                  <a:pt x="2027134" y="0"/>
                </a:cubicBezTo>
                <a:cubicBezTo>
                  <a:pt x="2177528" y="-25923"/>
                  <a:pt x="2299543" y="13102"/>
                  <a:pt x="2565992" y="0"/>
                </a:cubicBezTo>
                <a:cubicBezTo>
                  <a:pt x="2595371" y="234030"/>
                  <a:pt x="2556106" y="396556"/>
                  <a:pt x="2565992" y="564808"/>
                </a:cubicBezTo>
                <a:cubicBezTo>
                  <a:pt x="2575878" y="733060"/>
                  <a:pt x="2527603" y="848242"/>
                  <a:pt x="2565992" y="1099889"/>
                </a:cubicBezTo>
                <a:cubicBezTo>
                  <a:pt x="2604381" y="1351536"/>
                  <a:pt x="2539459" y="1433527"/>
                  <a:pt x="2565992" y="1664697"/>
                </a:cubicBezTo>
                <a:cubicBezTo>
                  <a:pt x="2592525" y="1895867"/>
                  <a:pt x="2558146" y="2029277"/>
                  <a:pt x="2565992" y="2288958"/>
                </a:cubicBezTo>
                <a:cubicBezTo>
                  <a:pt x="2573838" y="2548639"/>
                  <a:pt x="2542340" y="2779974"/>
                  <a:pt x="2565992" y="2972673"/>
                </a:cubicBezTo>
                <a:cubicBezTo>
                  <a:pt x="2364364" y="2979501"/>
                  <a:pt x="2237339" y="2956070"/>
                  <a:pt x="2078454" y="2972673"/>
                </a:cubicBezTo>
                <a:cubicBezTo>
                  <a:pt x="1919569" y="2989276"/>
                  <a:pt x="1779709" y="2930282"/>
                  <a:pt x="1616575" y="2972673"/>
                </a:cubicBezTo>
                <a:cubicBezTo>
                  <a:pt x="1453441" y="3015064"/>
                  <a:pt x="1345072" y="2963696"/>
                  <a:pt x="1180356" y="2972673"/>
                </a:cubicBezTo>
                <a:cubicBezTo>
                  <a:pt x="1015640" y="2981650"/>
                  <a:pt x="741214" y="2930882"/>
                  <a:pt x="615838" y="2972673"/>
                </a:cubicBezTo>
                <a:cubicBezTo>
                  <a:pt x="490462" y="3014464"/>
                  <a:pt x="283557" y="2942429"/>
                  <a:pt x="0" y="2972673"/>
                </a:cubicBezTo>
                <a:cubicBezTo>
                  <a:pt x="-34467" y="2799666"/>
                  <a:pt x="7141" y="2660929"/>
                  <a:pt x="0" y="2407865"/>
                </a:cubicBezTo>
                <a:cubicBezTo>
                  <a:pt x="-7141" y="2154801"/>
                  <a:pt x="70481" y="2050424"/>
                  <a:pt x="0" y="1753877"/>
                </a:cubicBezTo>
                <a:cubicBezTo>
                  <a:pt x="-70481" y="1457330"/>
                  <a:pt x="1859" y="1331490"/>
                  <a:pt x="0" y="1129616"/>
                </a:cubicBezTo>
                <a:cubicBezTo>
                  <a:pt x="-1859" y="927742"/>
                  <a:pt x="4330" y="763353"/>
                  <a:pt x="0" y="624261"/>
                </a:cubicBezTo>
                <a:cubicBezTo>
                  <a:pt x="-4330" y="485170"/>
                  <a:pt x="27707" y="225853"/>
                  <a:pt x="0" y="0"/>
                </a:cubicBezTo>
                <a:close/>
              </a:path>
              <a:path w="2565992" h="2972673" stroke="0" extrusionOk="0">
                <a:moveTo>
                  <a:pt x="0" y="0"/>
                </a:moveTo>
                <a:cubicBezTo>
                  <a:pt x="130186" y="-727"/>
                  <a:pt x="282553" y="42065"/>
                  <a:pt x="461879" y="0"/>
                </a:cubicBezTo>
                <a:cubicBezTo>
                  <a:pt x="641205" y="-42065"/>
                  <a:pt x="696630" y="2687"/>
                  <a:pt x="923757" y="0"/>
                </a:cubicBezTo>
                <a:cubicBezTo>
                  <a:pt x="1150884" y="-2687"/>
                  <a:pt x="1298153" y="6375"/>
                  <a:pt x="1411296" y="0"/>
                </a:cubicBezTo>
                <a:cubicBezTo>
                  <a:pt x="1524439" y="-6375"/>
                  <a:pt x="1792402" y="38585"/>
                  <a:pt x="1975814" y="0"/>
                </a:cubicBezTo>
                <a:cubicBezTo>
                  <a:pt x="2159226" y="-38585"/>
                  <a:pt x="2331226" y="47302"/>
                  <a:pt x="2565992" y="0"/>
                </a:cubicBezTo>
                <a:cubicBezTo>
                  <a:pt x="2570559" y="122199"/>
                  <a:pt x="2546317" y="321250"/>
                  <a:pt x="2565992" y="505354"/>
                </a:cubicBezTo>
                <a:cubicBezTo>
                  <a:pt x="2585667" y="689458"/>
                  <a:pt x="2565344" y="939096"/>
                  <a:pt x="2565992" y="1129616"/>
                </a:cubicBezTo>
                <a:cubicBezTo>
                  <a:pt x="2566640" y="1320136"/>
                  <a:pt x="2496059" y="1572666"/>
                  <a:pt x="2565992" y="1783604"/>
                </a:cubicBezTo>
                <a:cubicBezTo>
                  <a:pt x="2635925" y="1994542"/>
                  <a:pt x="2539306" y="2151438"/>
                  <a:pt x="2565992" y="2318685"/>
                </a:cubicBezTo>
                <a:cubicBezTo>
                  <a:pt x="2592678" y="2485932"/>
                  <a:pt x="2496243" y="2816440"/>
                  <a:pt x="2565992" y="2972673"/>
                </a:cubicBezTo>
                <a:cubicBezTo>
                  <a:pt x="2350802" y="3000399"/>
                  <a:pt x="2182038" y="2925290"/>
                  <a:pt x="2052794" y="2972673"/>
                </a:cubicBezTo>
                <a:cubicBezTo>
                  <a:pt x="1923550" y="3020056"/>
                  <a:pt x="1678282" y="2938677"/>
                  <a:pt x="1565255" y="2972673"/>
                </a:cubicBezTo>
                <a:cubicBezTo>
                  <a:pt x="1452228" y="3006669"/>
                  <a:pt x="1262943" y="2964921"/>
                  <a:pt x="1129036" y="2972673"/>
                </a:cubicBezTo>
                <a:cubicBezTo>
                  <a:pt x="995129" y="2980425"/>
                  <a:pt x="767910" y="2929354"/>
                  <a:pt x="641498" y="2972673"/>
                </a:cubicBezTo>
                <a:cubicBezTo>
                  <a:pt x="515086" y="3015992"/>
                  <a:pt x="136740" y="2929323"/>
                  <a:pt x="0" y="2972673"/>
                </a:cubicBezTo>
                <a:cubicBezTo>
                  <a:pt x="-30066" y="2737825"/>
                  <a:pt x="819" y="2565092"/>
                  <a:pt x="0" y="2318685"/>
                </a:cubicBezTo>
                <a:cubicBezTo>
                  <a:pt x="-819" y="2072278"/>
                  <a:pt x="46901" y="1882879"/>
                  <a:pt x="0" y="1664697"/>
                </a:cubicBezTo>
                <a:cubicBezTo>
                  <a:pt x="-46901" y="1446515"/>
                  <a:pt x="61353" y="1190802"/>
                  <a:pt x="0" y="1010709"/>
                </a:cubicBezTo>
                <a:cubicBezTo>
                  <a:pt x="-61353" y="830616"/>
                  <a:pt x="47831" y="370992"/>
                  <a:pt x="0" y="0"/>
                </a:cubicBezTo>
                <a:close/>
              </a:path>
            </a:pathLst>
          </a:custGeom>
          <a:solidFill>
            <a:schemeClr val="bg2"/>
          </a:solidFill>
          <a:ln>
            <a:solidFill>
              <a:schemeClr val="tx1"/>
            </a:solidFill>
            <a:extLst>
              <a:ext uri="{C807C97D-BFC1-408E-A445-0C87EB9F89A2}">
                <ask:lineSketchStyleProps xmlns:ask="http://schemas.microsoft.com/office/drawing/2018/sketchyshapes" sd="787529607">
                  <a:prstGeom prst="rect">
                    <a:avLst/>
                  </a:prstGeom>
                  <ask:type>
                    <ask:lineSketchScribble/>
                  </ask:type>
                </ask:lineSketchStyleProps>
              </a:ext>
            </a:extLst>
          </a:ln>
        </p:spPr>
        <p:txBody>
          <a:bodyPr wrap="square">
            <a:spAutoFit/>
          </a:bodyPr>
          <a:lstStyle/>
          <a:p>
            <a:pPr marL="0" marR="0" lvl="0" indent="0" algn="ctr" defTabSz="914400" rtl="0" eaLnBrk="1" fontAlgn="auto" latinLnBrk="0" hangingPunct="1">
              <a:lnSpc>
                <a:spcPct val="107000"/>
              </a:lnSpc>
              <a:spcBef>
                <a:spcPts val="400"/>
              </a:spcBef>
              <a:spcAft>
                <a:spcPts val="200"/>
              </a:spcAft>
              <a:buClrTx/>
              <a:buSzTx/>
              <a:buFontTx/>
              <a:buNone/>
              <a:tabLst/>
              <a:defRPr/>
            </a:pPr>
            <a:r>
              <a:rPr kumimoji="0" lang="en-US" sz="1200" b="1" i="1" u="none" strike="noStrike" kern="100" cap="none" spc="0" normalizeH="0" baseline="0" noProof="0" dirty="0">
                <a:ln>
                  <a:noFill/>
                </a:ln>
                <a:solidFill>
                  <a:srgbClr val="0F4761"/>
                </a:solidFill>
                <a:effectLst/>
                <a:uLnTx/>
                <a:uFillTx/>
                <a:latin typeface="Lato Long"/>
                <a:ea typeface="Times New Roman" panose="02020603050405020304" pitchFamily="18" charset="0"/>
                <a:cs typeface="Times New Roman" panose="02020603050405020304" pitchFamily="18" charset="0"/>
              </a:rPr>
              <a:t>Following Up on Responses</a:t>
            </a:r>
          </a:p>
          <a:p>
            <a:pPr marL="342900" marR="0" lvl="0" indent="-342900" algn="l" defTabSz="914400" rtl="0" eaLnBrk="1" fontAlgn="auto" latinLnBrk="0" hangingPunct="1">
              <a:lnSpc>
                <a:spcPct val="107000"/>
              </a:lnSpc>
              <a:spcBef>
                <a:spcPts val="0"/>
              </a:spcBef>
              <a:spcAft>
                <a:spcPts val="800"/>
              </a:spcAft>
              <a:buClrTx/>
              <a:buSzPts val="1000"/>
              <a:buFont typeface="Symbol" panose="05050102010706020507" pitchFamily="18" charset="2"/>
              <a:buChar char=""/>
              <a:tabLst>
                <a:tab pos="457200" algn="l"/>
              </a:tabLst>
              <a:defRPr/>
            </a:pPr>
            <a:r>
              <a:rPr kumimoji="0" lang="en-US" sz="1200" b="1"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Probing for More Information</a:t>
            </a:r>
            <a:r>
              <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 Ask follow-up questions to dig deeper into the customer's initial responses. For example, "Can you tell me more about why that particular feature is important to you?"</a:t>
            </a:r>
          </a:p>
          <a:p>
            <a:pPr marL="342900" marR="0" lvl="0" indent="-342900" algn="l" defTabSz="914400" rtl="0" eaLnBrk="1" fontAlgn="auto" latinLnBrk="0" hangingPunct="1">
              <a:lnSpc>
                <a:spcPct val="107000"/>
              </a:lnSpc>
              <a:spcBef>
                <a:spcPts val="0"/>
              </a:spcBef>
              <a:spcAft>
                <a:spcPts val="800"/>
              </a:spcAft>
              <a:buClrTx/>
              <a:buSzPts val="1000"/>
              <a:buFont typeface="Symbol" panose="05050102010706020507" pitchFamily="18" charset="2"/>
              <a:buChar char=""/>
              <a:tabLst>
                <a:tab pos="457200" algn="l"/>
              </a:tabLst>
              <a:defRPr/>
            </a:pPr>
            <a:r>
              <a:rPr kumimoji="0" lang="en-US" sz="1200" b="1"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Clarifying Ambiguities</a:t>
            </a:r>
            <a:r>
              <a:rPr kumimoji="0" lang="en-US" sz="1200" b="0" i="0" u="none" strike="noStrike" kern="100" cap="none" spc="0" normalizeH="0" baseline="0" noProof="0" dirty="0">
                <a:ln>
                  <a:noFill/>
                </a:ln>
                <a:solidFill>
                  <a:prstClr val="black"/>
                </a:solidFill>
                <a:effectLst/>
                <a:uLnTx/>
                <a:uFillTx/>
                <a:latin typeface="Lato Long"/>
                <a:ea typeface="Aptos" panose="020B0004020202020204" pitchFamily="34" charset="0"/>
                <a:cs typeface="+mn-cs"/>
              </a:rPr>
              <a:t>: If the customer's response is unclear, ask for clarification to ensure you fully understand their needs.</a:t>
            </a:r>
          </a:p>
        </p:txBody>
      </p:sp>
    </p:spTree>
    <p:extLst>
      <p:ext uri="{BB962C8B-B14F-4D97-AF65-F5344CB8AC3E}">
        <p14:creationId xmlns:p14="http://schemas.microsoft.com/office/powerpoint/2010/main" val="1600689366"/>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2_Office Theme">
  <a:themeElements>
    <a:clrScheme name="upskilPRO">
      <a:dk1>
        <a:sysClr val="windowText" lastClr="000000"/>
      </a:dk1>
      <a:lt1>
        <a:sysClr val="window" lastClr="FFFFFF"/>
      </a:lt1>
      <a:dk2>
        <a:srgbClr val="44546A"/>
      </a:dk2>
      <a:lt2>
        <a:srgbClr val="E7E6E6"/>
      </a:lt2>
      <a:accent1>
        <a:srgbClr val="0091B5"/>
      </a:accent1>
      <a:accent2>
        <a:srgbClr val="DB5000"/>
      </a:accent2>
      <a:accent3>
        <a:srgbClr val="EEBA00"/>
      </a:accent3>
      <a:accent4>
        <a:srgbClr val="2A4A8B"/>
      </a:accent4>
      <a:accent5>
        <a:srgbClr val="F8D90F"/>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3.xml><?xml version="1.0" encoding="utf-8"?>
<a:theme xmlns:a="http://schemas.openxmlformats.org/drawingml/2006/main" name="3_Office Theme">
  <a:themeElements>
    <a:clrScheme name="upskilPRO">
      <a:dk1>
        <a:sysClr val="windowText" lastClr="000000"/>
      </a:dk1>
      <a:lt1>
        <a:sysClr val="window" lastClr="FFFFFF"/>
      </a:lt1>
      <a:dk2>
        <a:srgbClr val="44546A"/>
      </a:dk2>
      <a:lt2>
        <a:srgbClr val="E7E6E6"/>
      </a:lt2>
      <a:accent1>
        <a:srgbClr val="0091B5"/>
      </a:accent1>
      <a:accent2>
        <a:srgbClr val="DB5000"/>
      </a:accent2>
      <a:accent3>
        <a:srgbClr val="EEBA00"/>
      </a:accent3>
      <a:accent4>
        <a:srgbClr val="2A4A8B"/>
      </a:accent4>
      <a:accent5>
        <a:srgbClr val="F8D90F"/>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Office Theme">
  <a:themeElements>
    <a:clrScheme name="upskilPRO">
      <a:dk1>
        <a:sysClr val="windowText" lastClr="000000"/>
      </a:dk1>
      <a:lt1>
        <a:sysClr val="window" lastClr="FFFFFF"/>
      </a:lt1>
      <a:dk2>
        <a:srgbClr val="44546A"/>
      </a:dk2>
      <a:lt2>
        <a:srgbClr val="E7E6E6"/>
      </a:lt2>
      <a:accent1>
        <a:srgbClr val="0091B5"/>
      </a:accent1>
      <a:accent2>
        <a:srgbClr val="DB5000"/>
      </a:accent2>
      <a:accent3>
        <a:srgbClr val="EEBA00"/>
      </a:accent3>
      <a:accent4>
        <a:srgbClr val="2A4A8B"/>
      </a:accent4>
      <a:accent5>
        <a:srgbClr val="F8D90F"/>
      </a:accent5>
      <a:accent6>
        <a:srgbClr val="70AD47"/>
      </a:accent6>
      <a:hlink>
        <a:srgbClr val="0563C1"/>
      </a:hlink>
      <a:folHlink>
        <a:srgbClr val="954F72"/>
      </a:folHlink>
    </a:clrScheme>
    <a:fontScheme name="Custom 3 PPT">
      <a:majorFont>
        <a:latin typeface="Poppins"/>
        <a:ea typeface=""/>
        <a:cs typeface=""/>
      </a:majorFont>
      <a:minorFont>
        <a:latin typeface="Lato Long"/>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32</TotalTime>
  <Words>2003</Words>
  <Application>Microsoft Office PowerPoint</Application>
  <PresentationFormat>Widescreen</PresentationFormat>
  <Paragraphs>234</Paragraphs>
  <Slides>20</Slides>
  <Notes>2</Notes>
  <HiddenSlides>0</HiddenSlides>
  <MMClips>0</MMClips>
  <ScaleCrop>false</ScaleCrop>
  <HeadingPairs>
    <vt:vector size="6" baseType="variant">
      <vt:variant>
        <vt:lpstr>Fonts Used</vt:lpstr>
      </vt:variant>
      <vt:variant>
        <vt:i4>14</vt:i4>
      </vt:variant>
      <vt:variant>
        <vt:lpstr>Theme</vt:lpstr>
      </vt:variant>
      <vt:variant>
        <vt:i4>4</vt:i4>
      </vt:variant>
      <vt:variant>
        <vt:lpstr>Slide Titles</vt:lpstr>
      </vt:variant>
      <vt:variant>
        <vt:i4>20</vt:i4>
      </vt:variant>
    </vt:vector>
  </HeadingPairs>
  <TitlesOfParts>
    <vt:vector size="38" baseType="lpstr">
      <vt:lpstr>Aptos</vt:lpstr>
      <vt:lpstr>Aptos Display</vt:lpstr>
      <vt:lpstr>Arial</vt:lpstr>
      <vt:lpstr>Calibri</vt:lpstr>
      <vt:lpstr>Calibri Light</vt:lpstr>
      <vt:lpstr>Lato</vt:lpstr>
      <vt:lpstr>Lato light</vt:lpstr>
      <vt:lpstr>Lato light</vt:lpstr>
      <vt:lpstr>Lato Long</vt:lpstr>
      <vt:lpstr>Lato Long</vt:lpstr>
      <vt:lpstr>Poppins</vt:lpstr>
      <vt:lpstr>Segoe UI</vt:lpstr>
      <vt:lpstr>Symbol</vt:lpstr>
      <vt:lpstr>Times New Roman</vt:lpstr>
      <vt:lpstr>1_Office Theme</vt:lpstr>
      <vt:lpstr>2_Office Theme</vt:lpstr>
      <vt:lpstr>3_Office Theme</vt:lpstr>
      <vt:lpstr>4_Office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Sudarshan Chakravarthi</dc:creator>
  <cp:lastModifiedBy>Sudarshan Chakravarthi</cp:lastModifiedBy>
  <cp:revision>1</cp:revision>
  <dcterms:created xsi:type="dcterms:W3CDTF">2024-06-27T10:13:57Z</dcterms:created>
  <dcterms:modified xsi:type="dcterms:W3CDTF">2024-06-27T16:31:42Z</dcterms:modified>
</cp:coreProperties>
</file>