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615" r:id="rId4"/>
    <p:sldId id="4415" r:id="rId5"/>
    <p:sldId id="4412" r:id="rId6"/>
    <p:sldId id="3965" r:id="rId7"/>
    <p:sldId id="3968" r:id="rId8"/>
    <p:sldId id="4256" r:id="rId9"/>
    <p:sldId id="4605" r:id="rId10"/>
    <p:sldId id="3316" r:id="rId11"/>
    <p:sldId id="4611" r:id="rId12"/>
    <p:sldId id="4251" r:id="rId13"/>
    <p:sldId id="4537" r:id="rId14"/>
    <p:sldId id="4538" r:id="rId15"/>
    <p:sldId id="4539" r:id="rId16"/>
    <p:sldId id="4540" r:id="rId17"/>
    <p:sldId id="4252" r:id="rId18"/>
    <p:sldId id="4534" r:id="rId19"/>
    <p:sldId id="4254" r:id="rId20"/>
    <p:sldId id="4535" r:id="rId21"/>
    <p:sldId id="4257" r:id="rId22"/>
    <p:sldId id="4258" r:id="rId23"/>
    <p:sldId id="4259" r:id="rId24"/>
    <p:sldId id="4260" r:id="rId25"/>
    <p:sldId id="4261" r:id="rId26"/>
    <p:sldId id="4262" r:id="rId27"/>
    <p:sldId id="4263" r:id="rId28"/>
    <p:sldId id="4212" r:id="rId29"/>
    <p:sldId id="4219" r:id="rId30"/>
    <p:sldId id="4220" r:id="rId31"/>
    <p:sldId id="4222" r:id="rId32"/>
    <p:sldId id="4225" r:id="rId33"/>
    <p:sldId id="4230" r:id="rId34"/>
    <p:sldId id="4232" r:id="rId35"/>
    <p:sldId id="4231" r:id="rId36"/>
    <p:sldId id="4235" r:id="rId37"/>
    <p:sldId id="4253" r:id="rId38"/>
    <p:sldId id="4228" r:id="rId39"/>
    <p:sldId id="4226" r:id="rId40"/>
    <p:sldId id="4229" r:id="rId41"/>
    <p:sldId id="4234" r:id="rId42"/>
    <p:sldId id="4607" r:id="rId43"/>
    <p:sldId id="461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702A3-A95E-4440-B5FC-77E275E21AF6}" v="54" dt="2023-07-12T14:03:39.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7" d="100"/>
          <a:sy n="107" d="100"/>
        </p:scale>
        <p:origin x="37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689702A3-A95E-4440-B5FC-77E275E21AF6}"/>
    <pc:docChg chg="custSel addSld delSld modSld">
      <pc:chgData name="Sudarshan Chakravarthi" userId="9632d19e-631d-46a5-9e9a-d9cc496f17d0" providerId="ADAL" clId="{689702A3-A95E-4440-B5FC-77E275E21AF6}" dt="2023-07-12T14:03:41.172" v="113" actId="47"/>
      <pc:docMkLst>
        <pc:docMk/>
      </pc:docMkLst>
      <pc:sldChg chg="del">
        <pc:chgData name="Sudarshan Chakravarthi" userId="9632d19e-631d-46a5-9e9a-d9cc496f17d0" providerId="ADAL" clId="{689702A3-A95E-4440-B5FC-77E275E21AF6}" dt="2023-07-07T08:38:00.687" v="24" actId="47"/>
        <pc:sldMkLst>
          <pc:docMk/>
          <pc:sldMk cId="365535239" sldId="256"/>
        </pc:sldMkLst>
      </pc:sldChg>
      <pc:sldChg chg="add">
        <pc:chgData name="Sudarshan Chakravarthi" userId="9632d19e-631d-46a5-9e9a-d9cc496f17d0" providerId="ADAL" clId="{689702A3-A95E-4440-B5FC-77E275E21AF6}" dt="2023-07-07T08:37:12.310" v="0"/>
        <pc:sldMkLst>
          <pc:docMk/>
          <pc:sldMk cId="3097043110" sldId="3965"/>
        </pc:sldMkLst>
      </pc:sldChg>
      <pc:sldChg chg="add">
        <pc:chgData name="Sudarshan Chakravarthi" userId="9632d19e-631d-46a5-9e9a-d9cc496f17d0" providerId="ADAL" clId="{689702A3-A95E-4440-B5FC-77E275E21AF6}" dt="2023-07-07T08:37:12.310" v="0"/>
        <pc:sldMkLst>
          <pc:docMk/>
          <pc:sldMk cId="4149201057" sldId="3968"/>
        </pc:sldMkLst>
      </pc:sldChg>
      <pc:sldChg chg="modSp add del mod">
        <pc:chgData name="Sudarshan Chakravarthi" userId="9632d19e-631d-46a5-9e9a-d9cc496f17d0" providerId="ADAL" clId="{689702A3-A95E-4440-B5FC-77E275E21AF6}" dt="2023-07-07T09:02:10.305" v="38" actId="47"/>
        <pc:sldMkLst>
          <pc:docMk/>
          <pc:sldMk cId="1805402828" sldId="4213"/>
        </pc:sldMkLst>
        <pc:spChg chg="mod">
          <ac:chgData name="Sudarshan Chakravarthi" userId="9632d19e-631d-46a5-9e9a-d9cc496f17d0" providerId="ADAL" clId="{689702A3-A95E-4440-B5FC-77E275E21AF6}" dt="2023-07-07T08:37:54.994" v="23" actId="16037"/>
          <ac:spMkLst>
            <pc:docMk/>
            <pc:sldMk cId="1805402828" sldId="4213"/>
            <ac:spMk id="6" creationId="{BD7AA0B0-B891-B97B-6E9D-8856CC601784}"/>
          </ac:spMkLst>
        </pc:spChg>
        <pc:spChg chg="mod">
          <ac:chgData name="Sudarshan Chakravarthi" userId="9632d19e-631d-46a5-9e9a-d9cc496f17d0" providerId="ADAL" clId="{689702A3-A95E-4440-B5FC-77E275E21AF6}" dt="2023-07-07T08:37:20.650" v="11" actId="6549"/>
          <ac:spMkLst>
            <pc:docMk/>
            <pc:sldMk cId="1805402828" sldId="4213"/>
            <ac:spMk id="15" creationId="{50709A3E-8602-46AD-B797-5EAFDCDBDC85}"/>
          </ac:spMkLst>
        </pc:spChg>
      </pc:sldChg>
      <pc:sldChg chg="add">
        <pc:chgData name="Sudarshan Chakravarthi" userId="9632d19e-631d-46a5-9e9a-d9cc496f17d0" providerId="ADAL" clId="{689702A3-A95E-4440-B5FC-77E275E21AF6}" dt="2023-07-07T08:37:12.310" v="0"/>
        <pc:sldMkLst>
          <pc:docMk/>
          <pc:sldMk cId="3803699210" sldId="4256"/>
        </pc:sldMkLst>
      </pc:sldChg>
      <pc:sldChg chg="add">
        <pc:chgData name="Sudarshan Chakravarthi" userId="9632d19e-631d-46a5-9e9a-d9cc496f17d0" providerId="ADAL" clId="{689702A3-A95E-4440-B5FC-77E275E21AF6}" dt="2023-07-07T08:37:12.310" v="0"/>
        <pc:sldMkLst>
          <pc:docMk/>
          <pc:sldMk cId="2434400758" sldId="4412"/>
        </pc:sldMkLst>
      </pc:sldChg>
      <pc:sldChg chg="add">
        <pc:chgData name="Sudarshan Chakravarthi" userId="9632d19e-631d-46a5-9e9a-d9cc496f17d0" providerId="ADAL" clId="{689702A3-A95E-4440-B5FC-77E275E21AF6}" dt="2023-07-07T08:37:12.310" v="0"/>
        <pc:sldMkLst>
          <pc:docMk/>
          <pc:sldMk cId="4025944570" sldId="4415"/>
        </pc:sldMkLst>
      </pc:sldChg>
      <pc:sldChg chg="del">
        <pc:chgData name="Sudarshan Chakravarthi" userId="9632d19e-631d-46a5-9e9a-d9cc496f17d0" providerId="ADAL" clId="{689702A3-A95E-4440-B5FC-77E275E21AF6}" dt="2023-07-07T09:03:24.340" v="95" actId="47"/>
        <pc:sldMkLst>
          <pc:docMk/>
          <pc:sldMk cId="1737316441" sldId="4606"/>
        </pc:sldMkLst>
      </pc:sldChg>
      <pc:sldChg chg="delSp modSp add del mod">
        <pc:chgData name="Sudarshan Chakravarthi" userId="9632d19e-631d-46a5-9e9a-d9cc496f17d0" providerId="ADAL" clId="{689702A3-A95E-4440-B5FC-77E275E21AF6}" dt="2023-07-12T14:03:41.172" v="113" actId="47"/>
        <pc:sldMkLst>
          <pc:docMk/>
          <pc:sldMk cId="264304109" sldId="4612"/>
        </pc:sldMkLst>
        <pc:spChg chg="mod">
          <ac:chgData name="Sudarshan Chakravarthi" userId="9632d19e-631d-46a5-9e9a-d9cc496f17d0" providerId="ADAL" clId="{689702A3-A95E-4440-B5FC-77E275E21AF6}" dt="2023-07-12T13:54:16.367" v="100" actId="207"/>
          <ac:spMkLst>
            <pc:docMk/>
            <pc:sldMk cId="264304109" sldId="4612"/>
            <ac:spMk id="4" creationId="{506242F6-CA1E-42FB-BB1A-B13E71A7D987}"/>
          </ac:spMkLst>
        </pc:spChg>
        <pc:spChg chg="del mod">
          <ac:chgData name="Sudarshan Chakravarthi" userId="9632d19e-631d-46a5-9e9a-d9cc496f17d0" providerId="ADAL" clId="{689702A3-A95E-4440-B5FC-77E275E21AF6}" dt="2023-07-07T09:03:08.651" v="56" actId="478"/>
          <ac:spMkLst>
            <pc:docMk/>
            <pc:sldMk cId="264304109" sldId="4612"/>
            <ac:spMk id="6" creationId="{BD7AA0B0-B891-B97B-6E9D-8856CC601784}"/>
          </ac:spMkLst>
        </pc:spChg>
        <pc:spChg chg="mod">
          <ac:chgData name="Sudarshan Chakravarthi" userId="9632d19e-631d-46a5-9e9a-d9cc496f17d0" providerId="ADAL" clId="{689702A3-A95E-4440-B5FC-77E275E21AF6}" dt="2023-07-07T09:03:14.314" v="94" actId="1038"/>
          <ac:spMkLst>
            <pc:docMk/>
            <pc:sldMk cId="264304109" sldId="4612"/>
            <ac:spMk id="7" creationId="{693BF65E-9573-1BDA-9CE4-E021C94FC7F8}"/>
          </ac:spMkLst>
        </pc:spChg>
        <pc:spChg chg="mod">
          <ac:chgData name="Sudarshan Chakravarthi" userId="9632d19e-631d-46a5-9e9a-d9cc496f17d0" providerId="ADAL" clId="{689702A3-A95E-4440-B5FC-77E275E21AF6}" dt="2023-07-12T13:54:20.158" v="101" actId="207"/>
          <ac:spMkLst>
            <pc:docMk/>
            <pc:sldMk cId="264304109" sldId="4612"/>
            <ac:spMk id="15" creationId="{50709A3E-8602-46AD-B797-5EAFDCDBDC85}"/>
          </ac:spMkLst>
        </pc:spChg>
        <pc:spChg chg="mod">
          <ac:chgData name="Sudarshan Chakravarthi" userId="9632d19e-631d-46a5-9e9a-d9cc496f17d0" providerId="ADAL" clId="{689702A3-A95E-4440-B5FC-77E275E21AF6}" dt="2023-07-12T13:54:24.697" v="102" actId="207"/>
          <ac:spMkLst>
            <pc:docMk/>
            <pc:sldMk cId="264304109" sldId="4612"/>
            <ac:spMk id="17" creationId="{5E97F481-60A8-4455-BC7E-3C6E20C88789}"/>
          </ac:spMkLst>
        </pc:spChg>
        <pc:picChg chg="mod">
          <ac:chgData name="Sudarshan Chakravarthi" userId="9632d19e-631d-46a5-9e9a-d9cc496f17d0" providerId="ADAL" clId="{689702A3-A95E-4440-B5FC-77E275E21AF6}" dt="2023-07-07T09:03:14.314" v="94" actId="1038"/>
          <ac:picMkLst>
            <pc:docMk/>
            <pc:sldMk cId="264304109" sldId="4612"/>
            <ac:picMk id="8" creationId="{F9D82CE9-F93B-3196-EA9F-725DAAE988AB}"/>
          </ac:picMkLst>
        </pc:picChg>
        <pc:picChg chg="mod">
          <ac:chgData name="Sudarshan Chakravarthi" userId="9632d19e-631d-46a5-9e9a-d9cc496f17d0" providerId="ADAL" clId="{689702A3-A95E-4440-B5FC-77E275E21AF6}" dt="2023-07-07T09:03:14.314" v="94" actId="1038"/>
          <ac:picMkLst>
            <pc:docMk/>
            <pc:sldMk cId="264304109" sldId="4612"/>
            <ac:picMk id="1026" creationId="{7A2FE5D2-A68B-FF25-8168-5B512DC3B0D6}"/>
          </ac:picMkLst>
        </pc:picChg>
      </pc:sldChg>
      <pc:sldChg chg="new del">
        <pc:chgData name="Sudarshan Chakravarthi" userId="9632d19e-631d-46a5-9e9a-d9cc496f17d0" providerId="ADAL" clId="{689702A3-A95E-4440-B5FC-77E275E21AF6}" dt="2023-07-07T08:53:46.986" v="36" actId="47"/>
        <pc:sldMkLst>
          <pc:docMk/>
          <pc:sldMk cId="3443631169" sldId="4612"/>
        </pc:sldMkLst>
      </pc:sldChg>
      <pc:sldChg chg="add del">
        <pc:chgData name="Sudarshan Chakravarthi" userId="9632d19e-631d-46a5-9e9a-d9cc496f17d0" providerId="ADAL" clId="{689702A3-A95E-4440-B5FC-77E275E21AF6}" dt="2023-07-12T13:54:53.787" v="106" actId="47"/>
        <pc:sldMkLst>
          <pc:docMk/>
          <pc:sldMk cId="438803146" sldId="4613"/>
        </pc:sldMkLst>
      </pc:sldChg>
      <pc:sldChg chg="add del">
        <pc:chgData name="Sudarshan Chakravarthi" userId="9632d19e-631d-46a5-9e9a-d9cc496f17d0" providerId="ADAL" clId="{689702A3-A95E-4440-B5FC-77E275E21AF6}" dt="2023-07-07T09:03:29.362" v="97"/>
        <pc:sldMkLst>
          <pc:docMk/>
          <pc:sldMk cId="2149776747" sldId="4613"/>
        </pc:sldMkLst>
      </pc:sldChg>
      <pc:sldChg chg="new del">
        <pc:chgData name="Sudarshan Chakravarthi" userId="9632d19e-631d-46a5-9e9a-d9cc496f17d0" providerId="ADAL" clId="{689702A3-A95E-4440-B5FC-77E275E21AF6}" dt="2023-07-07T08:53:46.986" v="36" actId="47"/>
        <pc:sldMkLst>
          <pc:docMk/>
          <pc:sldMk cId="2418412421" sldId="4613"/>
        </pc:sldMkLst>
      </pc:sldChg>
      <pc:sldChg chg="new del">
        <pc:chgData name="Sudarshan Chakravarthi" userId="9632d19e-631d-46a5-9e9a-d9cc496f17d0" providerId="ADAL" clId="{689702A3-A95E-4440-B5FC-77E275E21AF6}" dt="2023-07-07T08:53:46.986" v="36" actId="47"/>
        <pc:sldMkLst>
          <pc:docMk/>
          <pc:sldMk cId="2054973754" sldId="4614"/>
        </pc:sldMkLst>
      </pc:sldChg>
      <pc:sldChg chg="add del">
        <pc:chgData name="Sudarshan Chakravarthi" userId="9632d19e-631d-46a5-9e9a-d9cc496f17d0" providerId="ADAL" clId="{689702A3-A95E-4440-B5FC-77E275E21AF6}" dt="2023-07-12T13:54:50.572" v="104"/>
        <pc:sldMkLst>
          <pc:docMk/>
          <pc:sldMk cId="2123306894" sldId="4614"/>
        </pc:sldMkLst>
      </pc:sldChg>
      <pc:sldChg chg="addSp modSp add">
        <pc:chgData name="Sudarshan Chakravarthi" userId="9632d19e-631d-46a5-9e9a-d9cc496f17d0" providerId="ADAL" clId="{689702A3-A95E-4440-B5FC-77E275E21AF6}" dt="2023-07-12T14:03:23.714" v="109" actId="1076"/>
        <pc:sldMkLst>
          <pc:docMk/>
          <pc:sldMk cId="3310713079" sldId="4614"/>
        </pc:sldMkLst>
        <pc:picChg chg="add mod">
          <ac:chgData name="Sudarshan Chakravarthi" userId="9632d19e-631d-46a5-9e9a-d9cc496f17d0" providerId="ADAL" clId="{689702A3-A95E-4440-B5FC-77E275E21AF6}" dt="2023-07-12T14:03:23.714" v="109" actId="1076"/>
          <ac:picMkLst>
            <pc:docMk/>
            <pc:sldMk cId="3310713079" sldId="4614"/>
            <ac:picMk id="6" creationId="{4B068C9C-851D-3377-B565-89275C696CFC}"/>
          </ac:picMkLst>
        </pc:picChg>
      </pc:sldChg>
      <pc:sldChg chg="add">
        <pc:chgData name="Sudarshan Chakravarthi" userId="9632d19e-631d-46a5-9e9a-d9cc496f17d0" providerId="ADAL" clId="{689702A3-A95E-4440-B5FC-77E275E21AF6}" dt="2023-07-12T14:03:39.085" v="112"/>
        <pc:sldMkLst>
          <pc:docMk/>
          <pc:sldMk cId="215268687" sldId="4615"/>
        </pc:sldMkLst>
      </pc:sldChg>
      <pc:sldChg chg="add del">
        <pc:chgData name="Sudarshan Chakravarthi" userId="9632d19e-631d-46a5-9e9a-d9cc496f17d0" providerId="ADAL" clId="{689702A3-A95E-4440-B5FC-77E275E21AF6}" dt="2023-07-12T14:03:39.017" v="111"/>
        <pc:sldMkLst>
          <pc:docMk/>
          <pc:sldMk cId="1526104332" sldId="4615"/>
        </pc:sldMkLst>
      </pc:sldChg>
      <pc:sldChg chg="new del">
        <pc:chgData name="Sudarshan Chakravarthi" userId="9632d19e-631d-46a5-9e9a-d9cc496f17d0" providerId="ADAL" clId="{689702A3-A95E-4440-B5FC-77E275E21AF6}" dt="2023-07-07T08:53:46.986" v="36" actId="47"/>
        <pc:sldMkLst>
          <pc:docMk/>
          <pc:sldMk cId="3270319558" sldId="4615"/>
        </pc:sldMkLst>
      </pc:sldChg>
      <pc:sldChg chg="new del">
        <pc:chgData name="Sudarshan Chakravarthi" userId="9632d19e-631d-46a5-9e9a-d9cc496f17d0" providerId="ADAL" clId="{689702A3-A95E-4440-B5FC-77E275E21AF6}" dt="2023-07-07T08:53:46.986" v="36" actId="47"/>
        <pc:sldMkLst>
          <pc:docMk/>
          <pc:sldMk cId="41878077" sldId="4616"/>
        </pc:sldMkLst>
      </pc:sldChg>
      <pc:sldChg chg="new del">
        <pc:chgData name="Sudarshan Chakravarthi" userId="9632d19e-631d-46a5-9e9a-d9cc496f17d0" providerId="ADAL" clId="{689702A3-A95E-4440-B5FC-77E275E21AF6}" dt="2023-07-07T08:53:46.986" v="36" actId="47"/>
        <pc:sldMkLst>
          <pc:docMk/>
          <pc:sldMk cId="2271843279" sldId="4617"/>
        </pc:sldMkLst>
      </pc:sldChg>
      <pc:sldChg chg="new del">
        <pc:chgData name="Sudarshan Chakravarthi" userId="9632d19e-631d-46a5-9e9a-d9cc496f17d0" providerId="ADAL" clId="{689702A3-A95E-4440-B5FC-77E275E21AF6}" dt="2023-07-07T08:53:46.986" v="36" actId="47"/>
        <pc:sldMkLst>
          <pc:docMk/>
          <pc:sldMk cId="3083784249" sldId="4618"/>
        </pc:sldMkLst>
      </pc:sldChg>
      <pc:sldChg chg="new del">
        <pc:chgData name="Sudarshan Chakravarthi" userId="9632d19e-631d-46a5-9e9a-d9cc496f17d0" providerId="ADAL" clId="{689702A3-A95E-4440-B5FC-77E275E21AF6}" dt="2023-07-07T08:53:46.986" v="36" actId="47"/>
        <pc:sldMkLst>
          <pc:docMk/>
          <pc:sldMk cId="1626245667" sldId="4619"/>
        </pc:sldMkLst>
      </pc:sldChg>
      <pc:sldChg chg="new del">
        <pc:chgData name="Sudarshan Chakravarthi" userId="9632d19e-631d-46a5-9e9a-d9cc496f17d0" providerId="ADAL" clId="{689702A3-A95E-4440-B5FC-77E275E21AF6}" dt="2023-07-07T08:53:46.986" v="36" actId="47"/>
        <pc:sldMkLst>
          <pc:docMk/>
          <pc:sldMk cId="4032058934" sldId="4620"/>
        </pc:sldMkLst>
      </pc:sldChg>
      <pc:sldChg chg="new del">
        <pc:chgData name="Sudarshan Chakravarthi" userId="9632d19e-631d-46a5-9e9a-d9cc496f17d0" providerId="ADAL" clId="{689702A3-A95E-4440-B5FC-77E275E21AF6}" dt="2023-07-07T08:53:46.986" v="36" actId="47"/>
        <pc:sldMkLst>
          <pc:docMk/>
          <pc:sldMk cId="2509717295" sldId="4621"/>
        </pc:sldMkLst>
      </pc:sldChg>
      <pc:sldChg chg="new del">
        <pc:chgData name="Sudarshan Chakravarthi" userId="9632d19e-631d-46a5-9e9a-d9cc496f17d0" providerId="ADAL" clId="{689702A3-A95E-4440-B5FC-77E275E21AF6}" dt="2023-07-07T08:53:46.986" v="36" actId="47"/>
        <pc:sldMkLst>
          <pc:docMk/>
          <pc:sldMk cId="1194546479" sldId="462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FD25-11B4-BC02-3058-9D908413F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AEE8F6-037C-043E-712F-A24DF58CF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F619F3-5DD8-A0D0-D6D9-F57ABCED0546}"/>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5" name="Footer Placeholder 4">
            <a:extLst>
              <a:ext uri="{FF2B5EF4-FFF2-40B4-BE49-F238E27FC236}">
                <a16:creationId xmlns:a16="http://schemas.microsoft.com/office/drawing/2014/main" id="{8868884C-8632-C971-B912-218F31B787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D7BCCD-AA63-1242-21F4-D01E121C41E4}"/>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4930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2D93-E496-636F-3049-60565F8F80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856CA3-DD4F-FCD5-ECE3-C610BDC800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CFEB8-1851-8FF3-6534-C73B99202E54}"/>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5" name="Footer Placeholder 4">
            <a:extLst>
              <a:ext uri="{FF2B5EF4-FFF2-40B4-BE49-F238E27FC236}">
                <a16:creationId xmlns:a16="http://schemas.microsoft.com/office/drawing/2014/main" id="{78A84C00-4C4E-82B7-EA71-3CE61961EF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09B3C9-45F3-4676-7260-9EF783048804}"/>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150665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F6554E-1BA9-4A58-CABE-C419518387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606C1C-9C5A-5D8E-420F-8F353ED08A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473564-2987-E132-6454-BC55931B681B}"/>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5" name="Footer Placeholder 4">
            <a:extLst>
              <a:ext uri="{FF2B5EF4-FFF2-40B4-BE49-F238E27FC236}">
                <a16:creationId xmlns:a16="http://schemas.microsoft.com/office/drawing/2014/main" id="{0EF4F344-5B5D-7C6D-1004-68CC3FC59F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640B5-1B63-8A33-4C33-5A05487A34D3}"/>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407095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12/07/2023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4559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38914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5644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0632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924645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6425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587451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366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4994-7E6F-16A7-EE88-D9AFD3679D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FDA517-4D01-374E-CA64-DF69FC74B3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E36B1-7F02-D2C5-8A7A-963675EAABA4}"/>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5" name="Footer Placeholder 4">
            <a:extLst>
              <a:ext uri="{FF2B5EF4-FFF2-40B4-BE49-F238E27FC236}">
                <a16:creationId xmlns:a16="http://schemas.microsoft.com/office/drawing/2014/main" id="{DB29D9E8-BD9C-6580-2501-FD06081F9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1E79B6-FAA9-74AB-775C-304C5ADCC75E}"/>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3054455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522061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624933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438280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12/07/2023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643048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04CD-B429-E2C0-6A28-FDDC976B2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DF83B-7BF7-FC24-8F3A-4C7DC9CED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95041C-6E53-CB65-1A88-50ACDFC295A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04B4E60-C60D-7D45-DD96-B02BC6862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0E670-E45C-8020-01DD-4882A571FDD3}"/>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550046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06C4-AEA3-B0F4-BA58-BCF7AAE4FD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1279A6-A885-D98A-D665-2AAC65006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1A12D-55BD-4545-E717-2ADD3422B11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A4EFEBC-E522-807B-DEC0-79B7F79CC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D39F1-7665-3FF5-F783-6F139F03283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355893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83E4-B550-98AF-C188-C8A4A5177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027052-69EC-A2CE-B724-7A88900C3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F6277-7BCA-FAD4-A91B-8EA3E77BD80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8366272-8181-1CD9-76CA-F9199842C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B9B51-1CDE-C549-0B3F-248A43E6859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664439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9046-53B3-F355-2EB9-DDA0ABBAB8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D2B59F-B088-344E-546C-07F12C3792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B507E5-7647-609E-3FFC-8A3517C68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E73A6A-8819-A2A2-BF01-29B37B8DF45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587B264-D165-DDB0-71DF-6ADE19B805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5B0604-DECF-9F43-31F8-3BC4B4639336}"/>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924436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EB59-73AA-3638-A6EE-DDDDE00207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541295-B968-DF40-7AA2-E87EDC0CE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82A53-852C-AF62-BDD2-09AB4B9F9A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FE7C6-0DE7-415B-8A50-3DE541FA9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8A862-3A30-C914-0AA9-F2B7244259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86D94-FDA2-6F0F-F2A8-F328DB55864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E6F6C325-F66D-342B-9B91-35393553A4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7774F6-F720-2FE9-5042-793B1FDE1D79}"/>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85596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5C35-8266-96B7-E6FC-368E7D370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895730-C019-27C5-F8D0-D46FC0BDD83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4FF9C9B-BA50-9E4B-14F7-426BC23B6C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7B021A-6ABA-6261-15E7-310A7E43BD2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1870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149E-3E74-5344-74AB-67BAE81F15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BCEA6D-8DA8-5119-D43B-5AC3E902A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0CFC8-5CB5-7A0E-4554-0F91A92E8351}"/>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5" name="Footer Placeholder 4">
            <a:extLst>
              <a:ext uri="{FF2B5EF4-FFF2-40B4-BE49-F238E27FC236}">
                <a16:creationId xmlns:a16="http://schemas.microsoft.com/office/drawing/2014/main" id="{A3523FE1-09B6-6E32-B00C-F66222EA4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B59736-F296-D5ED-21E4-628518B4C1E2}"/>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2009391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D4C47-9E03-29F1-3062-703FAFDEB00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E3D1530B-D35D-1BE2-9751-93A83C20BB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8E781D-AAE5-B89E-7451-03D4417EF1DD}"/>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581130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FB5F-AD53-D62D-77CF-79E4E94C1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73A7A8-BD41-9839-E442-50839B727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CFCC57-E33C-96B6-D4B9-4F6194584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F7E8E-CB13-A409-7AB1-97E9072B086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C184A0B-3D8A-EC4F-18AC-194C5B93D8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55657-A14C-5094-3C12-6C107FDB2FC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837936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171A-A5A9-AFCB-4601-6B569E97C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E3C936-C613-6D3E-C468-DE876FB63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016250-F572-107B-6B11-AD0C63344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4C066-E889-8BF9-F6DC-DE33A1CC687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0799EB0-A4A0-2B26-AD54-23518084BD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5CC988-155B-A8D2-8CCA-EB0689A24A58}"/>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853025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1970-EA7A-D7C9-D0CB-B91183E07E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E96AB2-4822-5BA2-50B0-FBDC8A0DEC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14F69-B8B1-11CB-5AEE-267EFC1BE1B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0C3DFC1-CE82-70BC-DDB3-FD5E36753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EAB27A-7E59-99D1-3BAC-2D120A07AF72}"/>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518126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0D27A-9A2F-B3A1-6466-0D3803B20F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BA6846-B3AE-3DFE-BCC1-D8B658DFA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56137-D025-285D-7DB1-2C85428D112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DB8B149-FA84-C6F9-D703-F7F28E130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30140-E1CC-CD7C-CFBF-B1C02DDA7CB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4294609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25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12/07/2023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3312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46A7-5F4F-DE39-4457-5A1BEE10D7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CB88B2-5672-940D-DD58-BFE9764855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EDEEFF-2115-4F75-6F6F-A163E117CE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F5444D-C6AB-55A3-02EB-86490AEEADF8}"/>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6" name="Footer Placeholder 5">
            <a:extLst>
              <a:ext uri="{FF2B5EF4-FFF2-40B4-BE49-F238E27FC236}">
                <a16:creationId xmlns:a16="http://schemas.microsoft.com/office/drawing/2014/main" id="{F1478E61-5A96-90F4-AB5B-E4B9D36F65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6E5EF9-33D8-BB3C-324D-752D1A1829D8}"/>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373904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EEE5-62B7-3002-438B-A6D2F87412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F2EBFD-C136-C5E6-67D6-523267536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4F606-5A70-22CD-1EB2-0280A3214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D47A1A-ABDE-D677-C409-7E630C022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D8A088-468A-91EF-2E73-37274A4352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8F40E1-0227-B981-A10E-5AE869CEF6C6}"/>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8" name="Footer Placeholder 7">
            <a:extLst>
              <a:ext uri="{FF2B5EF4-FFF2-40B4-BE49-F238E27FC236}">
                <a16:creationId xmlns:a16="http://schemas.microsoft.com/office/drawing/2014/main" id="{B19849F8-4AEC-F013-7AA3-529AE4F5E8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22604D-84CE-B995-94E3-7EBB4E531FA7}"/>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41564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6BF3-1803-89FC-7B1F-36C7300EDD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4ED2CC-ED21-DE31-28CF-80C34D3629A1}"/>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4" name="Footer Placeholder 3">
            <a:extLst>
              <a:ext uri="{FF2B5EF4-FFF2-40B4-BE49-F238E27FC236}">
                <a16:creationId xmlns:a16="http://schemas.microsoft.com/office/drawing/2014/main" id="{F3E368B3-BECB-40E5-3B68-C085E40984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3F2AD4-D0CA-1CDF-65B1-C9229BF6C0E4}"/>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217926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F4F92-80DC-F21D-CB83-C19906305905}"/>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3" name="Footer Placeholder 2">
            <a:extLst>
              <a:ext uri="{FF2B5EF4-FFF2-40B4-BE49-F238E27FC236}">
                <a16:creationId xmlns:a16="http://schemas.microsoft.com/office/drawing/2014/main" id="{6B29D9DB-2D0C-599B-3B4A-127E5ABDD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7CF44C-6070-69D4-9CEC-CA433E415739}"/>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265232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6B6E-34E7-BC0F-A4C2-4DFFA11A2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80FE74-F4FB-47FF-24BC-40C5B5F67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CAE81E-B360-2A20-21FD-1E5191182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F4981-20C4-18BE-4496-EBDA93AB478C}"/>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6" name="Footer Placeholder 5">
            <a:extLst>
              <a:ext uri="{FF2B5EF4-FFF2-40B4-BE49-F238E27FC236}">
                <a16:creationId xmlns:a16="http://schemas.microsoft.com/office/drawing/2014/main" id="{BF16740A-0403-AC01-3732-9D229F641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6F30E3-B286-EA7A-51FB-7E22430BB933}"/>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425378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B55B-9369-1FFC-2DEB-91606A4B76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121043-04DE-5C47-C50C-F2B03DA03C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BEE9CC-F606-C602-FC1F-42551413E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16045-9C92-412F-6610-462660D6BF8C}"/>
              </a:ext>
            </a:extLst>
          </p:cNvPr>
          <p:cNvSpPr>
            <a:spLocks noGrp="1"/>
          </p:cNvSpPr>
          <p:nvPr>
            <p:ph type="dt" sz="half" idx="10"/>
          </p:nvPr>
        </p:nvSpPr>
        <p:spPr/>
        <p:txBody>
          <a:bodyPr/>
          <a:lstStyle/>
          <a:p>
            <a:fld id="{AB8910F7-E4EF-418B-B0F8-A160509A53CC}" type="datetimeFigureOut">
              <a:rPr lang="en-GB" smtClean="0"/>
              <a:t>12/07/2023</a:t>
            </a:fld>
            <a:endParaRPr lang="en-GB"/>
          </a:p>
        </p:txBody>
      </p:sp>
      <p:sp>
        <p:nvSpPr>
          <p:cNvPr id="6" name="Footer Placeholder 5">
            <a:extLst>
              <a:ext uri="{FF2B5EF4-FFF2-40B4-BE49-F238E27FC236}">
                <a16:creationId xmlns:a16="http://schemas.microsoft.com/office/drawing/2014/main" id="{E9E43161-F878-6C0C-298E-6E6AB71BBD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BDAEFB-F3EE-67FA-909F-3B0D7727FCA6}"/>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24093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7A645F-E646-9D8B-5885-866F1C377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8FBC07-01B4-332A-923F-59B7A6080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D9220C-FCEE-1A60-A53C-3ACAF3A28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910F7-E4EF-418B-B0F8-A160509A53CC}" type="datetimeFigureOut">
              <a:rPr lang="en-GB" smtClean="0"/>
              <a:t>12/07/2023</a:t>
            </a:fld>
            <a:endParaRPr lang="en-GB"/>
          </a:p>
        </p:txBody>
      </p:sp>
      <p:sp>
        <p:nvSpPr>
          <p:cNvPr id="5" name="Footer Placeholder 4">
            <a:extLst>
              <a:ext uri="{FF2B5EF4-FFF2-40B4-BE49-F238E27FC236}">
                <a16:creationId xmlns:a16="http://schemas.microsoft.com/office/drawing/2014/main" id="{970BD391-EE02-97CB-F527-6B325AE0E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51FAEB-6235-F3C5-744F-ACE0822C7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F43D5-B007-4E53-A054-31A79B2A699C}" type="slidenum">
              <a:rPr lang="en-GB" smtClean="0"/>
              <a:t>‹#›</a:t>
            </a:fld>
            <a:endParaRPr lang="en-GB"/>
          </a:p>
        </p:txBody>
      </p:sp>
    </p:spTree>
    <p:extLst>
      <p:ext uri="{BB962C8B-B14F-4D97-AF65-F5344CB8AC3E}">
        <p14:creationId xmlns:p14="http://schemas.microsoft.com/office/powerpoint/2010/main" val="343203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12/07/2023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907952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30958-48AC-4E45-3897-CBACC6CF1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BA767C-348B-846F-9574-736C21774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CCEA6-90D3-B2EF-1DB1-801DB85AB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1DBE789-A1A8-28E9-B11E-ABE4874EE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ABE107-729C-23EA-5426-41C3D7EC6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2325A-DC7E-4C04-B741-F2133948C1C0}" type="slidenum">
              <a:rPr lang="en-GB" smtClean="0"/>
              <a:t>‹#›</a:t>
            </a:fld>
            <a:endParaRPr lang="en-GB"/>
          </a:p>
        </p:txBody>
      </p:sp>
    </p:spTree>
    <p:extLst>
      <p:ext uri="{BB962C8B-B14F-4D97-AF65-F5344CB8AC3E}">
        <p14:creationId xmlns:p14="http://schemas.microsoft.com/office/powerpoint/2010/main" val="1893392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corporatefinanceinstitute.com/resources/knowledge/accounting/cost-of-goods-manufactured-cogm/" TargetMode="External"/><Relationship Id="rId2"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https://corporatefinanceinstitute.com/resources/knowledge/accounting/gross-prof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file:///\\tools" TargetMode="Externa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sv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35.xml"/><Relationship Id="rId5" Type="http://schemas.openxmlformats.org/officeDocument/2006/relationships/image" Target="../media/image24.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microsoft.com/office/2007/relationships/hdphoto" Target="../media/hdphoto2.wdp"/><Relationship Id="rId7" Type="http://schemas.openxmlformats.org/officeDocument/2006/relationships/image" Target="../media/image19.png"/><Relationship Id="rId12"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jpeg"/><Relationship Id="rId10"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D82CE9-F93B-3196-EA9F-725DAAE988AB}"/>
              </a:ext>
            </a:extLst>
          </p:cNvPr>
          <p:cNvPicPr>
            <a:picLocks noChangeAspect="1"/>
          </p:cNvPicPr>
          <p:nvPr/>
        </p:nvPicPr>
        <p:blipFill rotWithShape="1">
          <a:blip r:embed="rId2"/>
          <a:srcRect t="37497"/>
          <a:stretch/>
        </p:blipFill>
        <p:spPr>
          <a:xfrm>
            <a:off x="5945523" y="2388551"/>
            <a:ext cx="6157494" cy="1299390"/>
          </a:xfrm>
          <a:prstGeom prst="rect">
            <a:avLst/>
          </a:prstGeom>
        </p:spPr>
      </p:pic>
      <p:sp>
        <p:nvSpPr>
          <p:cNvPr id="7" name="Rectangle 6">
            <a:extLst>
              <a:ext uri="{FF2B5EF4-FFF2-40B4-BE49-F238E27FC236}">
                <a16:creationId xmlns:a16="http://schemas.microsoft.com/office/drawing/2014/main" id="{693BF65E-9573-1BDA-9CE4-E021C94FC7F8}"/>
              </a:ext>
            </a:extLst>
          </p:cNvPr>
          <p:cNvSpPr/>
          <p:nvPr/>
        </p:nvSpPr>
        <p:spPr>
          <a:xfrm>
            <a:off x="6191430" y="2162404"/>
            <a:ext cx="5593222" cy="43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chemeClr val="accent5">
              <a:lumMod val="60000"/>
              <a:lumOff val="40000"/>
            </a:schemeClr>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prstClr val="black"/>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 y="2900574"/>
            <a:ext cx="5746282" cy="954107"/>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Trade Marketing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Key Performance Indicators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Lato Light" panose="020F0502020204030203"/>
                <a:ea typeface="+mn-ea"/>
                <a:cs typeface="+mn-cs"/>
              </a:rPr>
              <a:t>Sales &amp; Marketing Fundamentals.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1026" name="Picture 2" descr="Free photo Increase Ascending Graph Progress Chart Bar Graphs - Max Pixel">
            <a:extLst>
              <a:ext uri="{FF2B5EF4-FFF2-40B4-BE49-F238E27FC236}">
                <a16:creationId xmlns:a16="http://schemas.microsoft.com/office/drawing/2014/main" id="{7A2FE5D2-A68B-FF25-8168-5B512DC3B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154" y="3304136"/>
            <a:ext cx="2496796" cy="1664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pi stamp. rounded grunge textured sign. Label">
            <a:extLst>
              <a:ext uri="{FF2B5EF4-FFF2-40B4-BE49-F238E27FC236}">
                <a16:creationId xmlns:a16="http://schemas.microsoft.com/office/drawing/2014/main" id="{4B068C9C-851D-3377-B565-89275C696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7750" y="3663538"/>
            <a:ext cx="1522342" cy="94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68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2431435"/>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111111"/>
                </a:solidFill>
                <a:effectLst/>
                <a:uLnTx/>
                <a:uFillTx/>
                <a:latin typeface="Lato Light" panose="020F0502020204030203" pitchFamily="34" charset="0"/>
                <a:ea typeface="Lato Light" panose="020F0502020204030203" pitchFamily="34" charset="0"/>
                <a:cs typeface="Lato Light" panose="020F0502020204030203" pitchFamily="34" charset="0"/>
              </a:rPr>
              <a:t>Gross profit is the simplest profitability metric because it defines profit as all income that remains after accounting for the cost of goods sold (COGS). COGS includes only those expenses directly associated with the production or manufacture of items for sale, including raw materials and the wages for labour required to make or assemble goods.</a:t>
            </a:r>
            <a:r>
              <a:rPr kumimoji="0" lang="en-GB" sz="18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Gross Profit </a:t>
              </a:r>
            </a:p>
          </p:txBody>
        </p:sp>
      </p:grpSp>
      <p:sp>
        <p:nvSpPr>
          <p:cNvPr id="25" name="Rectangle 24">
            <a:extLst>
              <a:ext uri="{FF2B5EF4-FFF2-40B4-BE49-F238E27FC236}">
                <a16:creationId xmlns:a16="http://schemas.microsoft.com/office/drawing/2014/main" id="{3E90C702-2758-4AA6-AD1C-3EFF80B9FBA7}"/>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8A851518-4E78-43D0-820D-188D4B31748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Margins %</a:t>
            </a:r>
          </a:p>
        </p:txBody>
      </p:sp>
      <p:sp>
        <p:nvSpPr>
          <p:cNvPr id="29" name="Rectangle 28">
            <a:extLst>
              <a:ext uri="{FF2B5EF4-FFF2-40B4-BE49-F238E27FC236}">
                <a16:creationId xmlns:a16="http://schemas.microsoft.com/office/drawing/2014/main" id="{A0C0B152-A8AC-456D-AA19-B451CB8BEA58}"/>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0" name="Rectangle 29">
            <a:extLst>
              <a:ext uri="{FF2B5EF4-FFF2-40B4-BE49-F238E27FC236}">
                <a16:creationId xmlns:a16="http://schemas.microsoft.com/office/drawing/2014/main" id="{027D0824-E725-492F-AD2A-2B7B65C89CD9}"/>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1" name="Rectangle 30">
            <a:extLst>
              <a:ext uri="{FF2B5EF4-FFF2-40B4-BE49-F238E27FC236}">
                <a16:creationId xmlns:a16="http://schemas.microsoft.com/office/drawing/2014/main" id="{66434CA6-F4C2-423F-9230-074C5970610F}"/>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2" name="Rectangle 31">
            <a:extLst>
              <a:ext uri="{FF2B5EF4-FFF2-40B4-BE49-F238E27FC236}">
                <a16:creationId xmlns:a16="http://schemas.microsoft.com/office/drawing/2014/main" id="{8E68D065-76E7-4FE3-B967-9B19FB03C3A5}"/>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F345AE95-1CD0-4FF8-B2DC-E153CFA18D7F}"/>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4" name="Rectangle 33">
            <a:extLst>
              <a:ext uri="{FF2B5EF4-FFF2-40B4-BE49-F238E27FC236}">
                <a16:creationId xmlns:a16="http://schemas.microsoft.com/office/drawing/2014/main" id="{C63099BE-FCBF-4A36-AE6C-BB764EFBE804}"/>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7" name="TextBox 26">
            <a:extLst>
              <a:ext uri="{FF2B5EF4-FFF2-40B4-BE49-F238E27FC236}">
                <a16:creationId xmlns:a16="http://schemas.microsoft.com/office/drawing/2014/main" id="{28C23C00-8B74-BB31-34C9-AB02DF988514}"/>
              </a:ext>
            </a:extLst>
          </p:cNvPr>
          <p:cNvSpPr txBox="1"/>
          <p:nvPr/>
        </p:nvSpPr>
        <p:spPr>
          <a:xfrm>
            <a:off x="268941" y="207845"/>
            <a:ext cx="4666255"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35" name="Picture 34" descr="Logo&#10;&#10;Description automatically generated">
            <a:extLst>
              <a:ext uri="{FF2B5EF4-FFF2-40B4-BE49-F238E27FC236}">
                <a16:creationId xmlns:a16="http://schemas.microsoft.com/office/drawing/2014/main" id="{7AC40C3D-BD46-4E4F-6AB6-5D41EA6B5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957" y="215015"/>
            <a:ext cx="1570594" cy="365556"/>
          </a:xfrm>
          <a:prstGeom prst="rect">
            <a:avLst/>
          </a:prstGeom>
        </p:spPr>
      </p:pic>
      <p:sp>
        <p:nvSpPr>
          <p:cNvPr id="36" name="Footer Placeholder 3">
            <a:extLst>
              <a:ext uri="{FF2B5EF4-FFF2-40B4-BE49-F238E27FC236}">
                <a16:creationId xmlns:a16="http://schemas.microsoft.com/office/drawing/2014/main" id="{60AF225A-8299-795D-A4AC-129F8CE9254E}"/>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6" name="Table 6">
            <a:extLst>
              <a:ext uri="{FF2B5EF4-FFF2-40B4-BE49-F238E27FC236}">
                <a16:creationId xmlns:a16="http://schemas.microsoft.com/office/drawing/2014/main" id="{1B972814-044F-9E4B-AE06-AD8E1FF95D79}"/>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8" name="Graphic 7" descr="Checkmark with solid fill">
            <a:extLst>
              <a:ext uri="{FF2B5EF4-FFF2-40B4-BE49-F238E27FC236}">
                <a16:creationId xmlns:a16="http://schemas.microsoft.com/office/drawing/2014/main" id="{10B725D5-217A-6F96-5D26-15F9EF7C52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165939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1717393"/>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Shelf share is seen as a basic metric converted into a percentage of the linear meter that your brand occupies versus the shelf length in meters.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Shelf 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Shelf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Your brand in linear meters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shelf space in linear meters</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276088" y="4279392"/>
            <a:ext cx="2770632" cy="1408176"/>
          </a:xfrm>
          <a:prstGeom prst="wedgeRoundRectCallout">
            <a:avLst>
              <a:gd name="adj1" fmla="val 38242"/>
              <a:gd name="adj2" fmla="val -94643"/>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Total category space Is the sum of all brands in the in a specific category translated into metres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always clarify the brands you include in a particular category to avoid deletion or duplication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C3F1BEDA-C7AF-EC50-85AF-A6C1E636F2E7}"/>
              </a:ext>
            </a:extLst>
          </p:cNvPr>
          <p:cNvSpPr/>
          <p:nvPr/>
        </p:nvSpPr>
        <p:spPr>
          <a:xfrm>
            <a:off x="9582912" y="4453128"/>
            <a:ext cx="768096" cy="704088"/>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AE2F1B4C-E514-47E1-7AB1-E92F23B0D7A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6">
            <a:extLst>
              <a:ext uri="{FF2B5EF4-FFF2-40B4-BE49-F238E27FC236}">
                <a16:creationId xmlns:a16="http://schemas.microsoft.com/office/drawing/2014/main" id="{3ED71D7F-E203-5DB0-6851-D0A086A91FEE}"/>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16" name="Graphic 15" descr="Checkmark with solid fill">
            <a:extLst>
              <a:ext uri="{FF2B5EF4-FFF2-40B4-BE49-F238E27FC236}">
                <a16:creationId xmlns:a16="http://schemas.microsoft.com/office/drawing/2014/main" id="{D4BE2A55-8030-7A63-863A-A7CD55CA48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83184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196361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Category share is seen as a basic metric converted into a percentage of the linear meters that your brand occupies versus the total metres of the category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Category 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Shelf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Your brand in linear meters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category space in linear meters</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276088" y="4279392"/>
            <a:ext cx="2770632" cy="1408176"/>
          </a:xfrm>
          <a:prstGeom prst="wedgeRoundRectCallout">
            <a:avLst>
              <a:gd name="adj1" fmla="val 38242"/>
              <a:gd name="adj2" fmla="val -94643"/>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Total category space Is the sum of all brands in the in a specific category translated into metres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always clarify the brands you include in a particular category to avoid deletion or duplication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5190456E-8E9D-C88B-C678-731D18429516}"/>
              </a:ext>
            </a:extLst>
          </p:cNvPr>
          <p:cNvSpPr/>
          <p:nvPr/>
        </p:nvSpPr>
        <p:spPr>
          <a:xfrm>
            <a:off x="9582912" y="4453128"/>
            <a:ext cx="1106424" cy="168249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90C310A2-63A3-804A-7AC5-7ED77F94243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6">
            <a:extLst>
              <a:ext uri="{FF2B5EF4-FFF2-40B4-BE49-F238E27FC236}">
                <a16:creationId xmlns:a16="http://schemas.microsoft.com/office/drawing/2014/main" id="{93A6CCBB-F937-28C1-4ACC-C1B80D088655}"/>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16" name="Graphic 15" descr="Checkmark with solid fill">
            <a:extLst>
              <a:ext uri="{FF2B5EF4-FFF2-40B4-BE49-F238E27FC236}">
                <a16:creationId xmlns:a16="http://schemas.microsoft.com/office/drawing/2014/main" id="{4A8839CE-4B94-B041-5B54-D03628482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421671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297927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Category value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sum of all products in a specific category multiplied by their volume and the net price ( US $ or other currency ) in a given time period.</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above by brand , this gives you individual brand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Divide the brand share by the total category sales , this will give you individual brand value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Category Value </a:t>
              </a: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138928" y="2817105"/>
            <a:ext cx="142798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Category Value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brand sale in $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category sale in $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276088" y="3895344"/>
            <a:ext cx="2770632" cy="2487168"/>
          </a:xfrm>
          <a:prstGeom prst="wedgeRoundRectCallout">
            <a:avLst>
              <a:gd name="adj1" fmla="val 32961"/>
              <a:gd name="adj2" fmla="val -65231"/>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Marketers use two forms of category share depending on the discussion and the analysis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value share establishes the share of sales in absolute terms versus total category size and sales this allows marketers to view 1 aspect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volume share establishes the share of sales irrelevant of the package size this when viewed as a category does not reflect the right picture for it to be accurate you will need to view it in a similar sized sub category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Therefore it's important to use both metrics carefully </a:t>
            </a: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5190456E-8E9D-C88B-C678-731D18429516}"/>
              </a:ext>
            </a:extLst>
          </p:cNvPr>
          <p:cNvSpPr/>
          <p:nvPr/>
        </p:nvSpPr>
        <p:spPr>
          <a:xfrm>
            <a:off x="9582912" y="4453128"/>
            <a:ext cx="1106424" cy="168249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90C310A2-63A3-804A-7AC5-7ED77F94243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6">
            <a:extLst>
              <a:ext uri="{FF2B5EF4-FFF2-40B4-BE49-F238E27FC236}">
                <a16:creationId xmlns:a16="http://schemas.microsoft.com/office/drawing/2014/main" id="{54E5D6D6-6B2E-1ECA-D100-D8D23A046CF7}"/>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16" name="Graphic 15" descr="Checkmark with solid fill">
            <a:extLst>
              <a:ext uri="{FF2B5EF4-FFF2-40B4-BE49-F238E27FC236}">
                <a16:creationId xmlns:a16="http://schemas.microsoft.com/office/drawing/2014/main" id="{9CB37E85-E12D-73CF-2207-1C231EF46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2780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276383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Category volume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sum of all products in a specific category multiplied by their volume in a given time period.</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above by brand , this gives you individual brand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Divide the brand share by the total category sales in volume this will give you individual brand value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Category Volume </a:t>
              </a: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138928" y="2817105"/>
            <a:ext cx="142798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Category Volume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brand sale in volume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category sale in volume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157216" y="3895344"/>
            <a:ext cx="2889504" cy="2487168"/>
          </a:xfrm>
          <a:prstGeom prst="wedgeRoundRectCallout">
            <a:avLst>
              <a:gd name="adj1" fmla="val 32961"/>
              <a:gd name="adj2" fmla="val -65231"/>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Marketers use two forms of category share depending on the discussion and the analysis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Value share establishes the share of sales in absolute terms versus total category size and $ sales this allows marketers to view 1 aspect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Volume share establishes the share of sales irrelevant of the package size this when viewed as a category does not reflect the right picture for it to be accurate you will need to view it in a similar sized sub category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Therefore it's important to use both metrics carefully </a:t>
            </a: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5190456E-8E9D-C88B-C678-731D18429516}"/>
              </a:ext>
            </a:extLst>
          </p:cNvPr>
          <p:cNvSpPr/>
          <p:nvPr/>
        </p:nvSpPr>
        <p:spPr>
          <a:xfrm>
            <a:off x="9582912" y="4453128"/>
            <a:ext cx="1106424" cy="168249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90C310A2-63A3-804A-7AC5-7ED77F94243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6">
            <a:extLst>
              <a:ext uri="{FF2B5EF4-FFF2-40B4-BE49-F238E27FC236}">
                <a16:creationId xmlns:a16="http://schemas.microsoft.com/office/drawing/2014/main" id="{9B6447BA-BBCD-B318-4E3F-05B63C015DCD}"/>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16" name="Graphic 15" descr="Checkmark with solid fill">
            <a:extLst>
              <a:ext uri="{FF2B5EF4-FFF2-40B4-BE49-F238E27FC236}">
                <a16:creationId xmlns:a16="http://schemas.microsoft.com/office/drawing/2014/main" id="{78291D1C-7E7F-1F89-55AF-7E8CE4082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51574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68661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Markup refers to the difference between the selling price of a good or service and its cost. It is expressed as a percentage above the cost. In other words, it is the premium over the </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hlinkClick r:id="rId3">
                  <a:extLst>
                    <a:ext uri="{A12FA001-AC4F-418D-AE19-62706E023703}">
                      <ahyp:hlinkClr xmlns:ahyp="http://schemas.microsoft.com/office/drawing/2018/hyperlinkcolor" val="tx"/>
                    </a:ext>
                  </a:extLst>
                </a:hlinkClick>
              </a:rPr>
              <a:t>total cost of the good</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 or service that provides the seller with a </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hlinkClick r:id="rId4">
                  <a:extLst>
                    <a:ext uri="{A12FA001-AC4F-418D-AE19-62706E023703}">
                      <ahyp:hlinkClr xmlns:ahyp="http://schemas.microsoft.com/office/drawing/2018/hyperlinkcolor" val="tx"/>
                    </a:ext>
                  </a:extLst>
                </a:hlinkClick>
              </a:rPr>
              <a:t>profit</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Markup </a:t>
              </a:r>
            </a:p>
          </p:txBody>
        </p:sp>
      </p:grpSp>
      <p:sp>
        <p:nvSpPr>
          <p:cNvPr id="25" name="Rectangle 24">
            <a:extLst>
              <a:ext uri="{FF2B5EF4-FFF2-40B4-BE49-F238E27FC236}">
                <a16:creationId xmlns:a16="http://schemas.microsoft.com/office/drawing/2014/main" id="{3E90C702-2758-4AA6-AD1C-3EFF80B9FBA7}"/>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8A851518-4E78-43D0-820D-188D4B31748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Markup %</a:t>
            </a:r>
          </a:p>
        </p:txBody>
      </p:sp>
      <p:sp>
        <p:nvSpPr>
          <p:cNvPr id="29" name="Rectangle 28">
            <a:extLst>
              <a:ext uri="{FF2B5EF4-FFF2-40B4-BE49-F238E27FC236}">
                <a16:creationId xmlns:a16="http://schemas.microsoft.com/office/drawing/2014/main" id="{A0C0B152-A8AC-456D-AA19-B451CB8BEA58}"/>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0" name="Rectangle 29">
            <a:extLst>
              <a:ext uri="{FF2B5EF4-FFF2-40B4-BE49-F238E27FC236}">
                <a16:creationId xmlns:a16="http://schemas.microsoft.com/office/drawing/2014/main" id="{027D0824-E725-492F-AD2A-2B7B65C89CD9}"/>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1" name="Rectangle 30">
            <a:extLst>
              <a:ext uri="{FF2B5EF4-FFF2-40B4-BE49-F238E27FC236}">
                <a16:creationId xmlns:a16="http://schemas.microsoft.com/office/drawing/2014/main" id="{66434CA6-F4C2-423F-9230-074C5970610F}"/>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2" name="Rectangle 31">
            <a:extLst>
              <a:ext uri="{FF2B5EF4-FFF2-40B4-BE49-F238E27FC236}">
                <a16:creationId xmlns:a16="http://schemas.microsoft.com/office/drawing/2014/main" id="{8E68D065-76E7-4FE3-B967-9B19FB03C3A5}"/>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F345AE95-1CD0-4FF8-B2DC-E153CFA18D7F}"/>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4" name="Rectangle 33">
            <a:extLst>
              <a:ext uri="{FF2B5EF4-FFF2-40B4-BE49-F238E27FC236}">
                <a16:creationId xmlns:a16="http://schemas.microsoft.com/office/drawing/2014/main" id="{C63099BE-FCBF-4A36-AE6C-BB764EFBE804}"/>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7" name="TextBox 26">
            <a:extLst>
              <a:ext uri="{FF2B5EF4-FFF2-40B4-BE49-F238E27FC236}">
                <a16:creationId xmlns:a16="http://schemas.microsoft.com/office/drawing/2014/main" id="{E9E15EDF-D339-EA85-A7BE-887DA5392FB7}"/>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5" name="Footer Placeholder 3">
            <a:extLst>
              <a:ext uri="{FF2B5EF4-FFF2-40B4-BE49-F238E27FC236}">
                <a16:creationId xmlns:a16="http://schemas.microsoft.com/office/drawing/2014/main" id="{AAD40485-1A17-B178-2006-1C3CC37651A1}"/>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E77225C0-0DD7-2710-2E89-111B51E223DB}"/>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83F0F075-DC56-4F26-94C3-049E6DD148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423183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68661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Margin refers to the difference between the selling price of a good or service and its cost. It is expressed as a percentage above the Sales price. In other words, it is the premium over the total cost of the good or service that provides the seller with a profit.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Margins </a:t>
              </a: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Margin %</a:t>
            </a:r>
          </a:p>
        </p:txBody>
      </p:sp>
      <p:sp>
        <p:nvSpPr>
          <p:cNvPr id="30" name="Rectangle 29">
            <a:extLst>
              <a:ext uri="{FF2B5EF4-FFF2-40B4-BE49-F238E27FC236}">
                <a16:creationId xmlns:a16="http://schemas.microsoft.com/office/drawing/2014/main" id="{FA3B39AB-545A-48CD-BE5D-A6A08B142D52}"/>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2" name="Rectangle 31">
            <a:extLst>
              <a:ext uri="{FF2B5EF4-FFF2-40B4-BE49-F238E27FC236}">
                <a16:creationId xmlns:a16="http://schemas.microsoft.com/office/drawing/2014/main" id="{8F1CBE19-79FE-4262-ADF4-CC87E0EA2210}"/>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3" name="Rectangle 32">
            <a:extLst>
              <a:ext uri="{FF2B5EF4-FFF2-40B4-BE49-F238E27FC236}">
                <a16:creationId xmlns:a16="http://schemas.microsoft.com/office/drawing/2014/main" id="{366A7C18-CACC-4DEE-AD59-0C0D0A2D7BC7}"/>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4" name="Rectangle 33">
            <a:extLst>
              <a:ext uri="{FF2B5EF4-FFF2-40B4-BE49-F238E27FC236}">
                <a16:creationId xmlns:a16="http://schemas.microsoft.com/office/drawing/2014/main" id="{6D3A049E-AF7F-40B9-A9F0-31C05BA2DCFE}"/>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5" name="Rectangle 34">
            <a:extLst>
              <a:ext uri="{FF2B5EF4-FFF2-40B4-BE49-F238E27FC236}">
                <a16:creationId xmlns:a16="http://schemas.microsoft.com/office/drawing/2014/main" id="{C16538D6-053F-4478-A733-61D08BEDA1EC}"/>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7" name="Rectangle 36">
            <a:extLst>
              <a:ext uri="{FF2B5EF4-FFF2-40B4-BE49-F238E27FC236}">
                <a16:creationId xmlns:a16="http://schemas.microsoft.com/office/drawing/2014/main" id="{5F4DEC29-BE10-468E-BA5B-E3CA1B2F0A69}"/>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5" name="TextBox 24">
            <a:extLst>
              <a:ext uri="{FF2B5EF4-FFF2-40B4-BE49-F238E27FC236}">
                <a16:creationId xmlns:a16="http://schemas.microsoft.com/office/drawing/2014/main" id="{1E6574C9-D13A-25DB-F2A2-1311A8A15F9F}"/>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8" name="TextBox 27">
            <a:extLst>
              <a:ext uri="{FF2B5EF4-FFF2-40B4-BE49-F238E27FC236}">
                <a16:creationId xmlns:a16="http://schemas.microsoft.com/office/drawing/2014/main" id="{C187CF78-FE3F-E504-57B4-5ADC5362C11A}"/>
              </a:ext>
            </a:extLst>
          </p:cNvPr>
          <p:cNvSpPr txBox="1"/>
          <p:nvPr/>
        </p:nvSpPr>
        <p:spPr>
          <a:xfrm>
            <a:off x="4544568"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F551FA2C-49E0-B4AF-2A3B-174A4F9D121A}"/>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25B7C947-B718-2E67-E6E3-05CAA0AB29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295314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548390"/>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The break-even level represents the sales amount—in either unit or revenue terms that is required to cover total costs (both fixed and variable). Profit at break-even is zero. Break-even is only possible if a firm’s prices are higher than its variable costs per unit. If so, then each unit of product sold will generate some “contribution” toward covering fixed costs. The difference between price per unit and variable cost per unit is defined as Contribution per Unit.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Break even volume </a:t>
              </a: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7224172" y="2915315"/>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653889" y="2917957"/>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Breakeven Volume %</a:t>
            </a:r>
          </a:p>
        </p:txBody>
      </p:sp>
      <p:sp>
        <p:nvSpPr>
          <p:cNvPr id="30" name="Rectangle 29">
            <a:extLst>
              <a:ext uri="{FF2B5EF4-FFF2-40B4-BE49-F238E27FC236}">
                <a16:creationId xmlns:a16="http://schemas.microsoft.com/office/drawing/2014/main" id="{FA3B39AB-545A-48CD-BE5D-A6A08B142D52}"/>
              </a:ext>
            </a:extLst>
          </p:cNvPr>
          <p:cNvSpPr/>
          <p:nvPr/>
        </p:nvSpPr>
        <p:spPr>
          <a:xfrm>
            <a:off x="7850739" y="2687244"/>
            <a:ext cx="3000067"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Fixed Costs $</a:t>
            </a:r>
          </a:p>
        </p:txBody>
      </p:sp>
      <p:sp>
        <p:nvSpPr>
          <p:cNvPr id="33" name="Rectangle 32">
            <a:extLst>
              <a:ext uri="{FF2B5EF4-FFF2-40B4-BE49-F238E27FC236}">
                <a16:creationId xmlns:a16="http://schemas.microsoft.com/office/drawing/2014/main" id="{366A7C18-CACC-4DEE-AD59-0C0D0A2D7BC7}"/>
              </a:ext>
            </a:extLst>
          </p:cNvPr>
          <p:cNvSpPr/>
          <p:nvPr/>
        </p:nvSpPr>
        <p:spPr>
          <a:xfrm>
            <a:off x="7850740" y="3170440"/>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Contribution per unit $ </a:t>
            </a:r>
          </a:p>
        </p:txBody>
      </p:sp>
      <p:sp>
        <p:nvSpPr>
          <p:cNvPr id="25" name="TextBox 24">
            <a:extLst>
              <a:ext uri="{FF2B5EF4-FFF2-40B4-BE49-F238E27FC236}">
                <a16:creationId xmlns:a16="http://schemas.microsoft.com/office/drawing/2014/main" id="{B1CDD996-FB10-817A-C305-8CFA77AB5C8C}"/>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8" name="TextBox 27">
            <a:extLst>
              <a:ext uri="{FF2B5EF4-FFF2-40B4-BE49-F238E27FC236}">
                <a16:creationId xmlns:a16="http://schemas.microsoft.com/office/drawing/2014/main" id="{76E8C093-EB03-4924-16C9-DF8E4B25E06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0E77B336-BE96-2CE8-6D4C-5D7436422AB4}"/>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AE566C86-41FC-E611-7DBA-CE852D3314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282220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902059"/>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202124"/>
                </a:solidFill>
                <a:effectLst/>
                <a:uLnTx/>
                <a:uFillTx/>
                <a:latin typeface="Lato Light" panose="020F0502020204030203" pitchFamily="34" charset="0"/>
                <a:ea typeface="Lato Light" panose="020F0502020204030203" pitchFamily="34" charset="0"/>
                <a:cs typeface="Lato Light" panose="020F0502020204030203" pitchFamily="34" charset="0"/>
              </a:rPr>
              <a:t>Break-even revenue is the amount of money the business generates from the sale of the break-even quantity. Therefore, the calculation of annual break-even units and revenue is used to determine the volumes of production and sales that must be realized to achieve the profit targets for the year.</a:t>
            </a:r>
            <a:endPar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Calibri Light" panose="020F0302020204030204"/>
                  <a:ea typeface="+mn-ea"/>
                  <a:cs typeface="+mn-cs"/>
                </a:rPr>
                <a:t>Break even revenue $ </a:t>
              </a:r>
              <a:endParaRPr kumimoji="0" lang="en-US" sz="16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7028129" y="298451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457846" y="2987158"/>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solidFill>
                <a:effectLst/>
                <a:uLnTx/>
                <a:uFillTx/>
                <a:latin typeface="Calibri Light" panose="020F0302020204030204"/>
                <a:ea typeface="+mn-ea"/>
                <a:cs typeface="+mn-cs"/>
              </a:rPr>
              <a:t>Break even revenue $ </a:t>
            </a:r>
            <a:endParaRPr kumimoji="0" lang="en-US" sz="14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30" name="Rectangle 29">
            <a:extLst>
              <a:ext uri="{FF2B5EF4-FFF2-40B4-BE49-F238E27FC236}">
                <a16:creationId xmlns:a16="http://schemas.microsoft.com/office/drawing/2014/main" id="{FA3B39AB-545A-48CD-BE5D-A6A08B142D52}"/>
              </a:ext>
            </a:extLst>
          </p:cNvPr>
          <p:cNvSpPr/>
          <p:nvPr/>
        </p:nvSpPr>
        <p:spPr>
          <a:xfrm>
            <a:off x="7714122" y="2987158"/>
            <a:ext cx="2112724"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Breakeven volume ( units )</a:t>
            </a:r>
          </a:p>
        </p:txBody>
      </p:sp>
      <p:sp>
        <p:nvSpPr>
          <p:cNvPr id="25" name="Rectangle 24">
            <a:extLst>
              <a:ext uri="{FF2B5EF4-FFF2-40B4-BE49-F238E27FC236}">
                <a16:creationId xmlns:a16="http://schemas.microsoft.com/office/drawing/2014/main" id="{39F7D08C-0C06-40B3-B202-4AEA90E1C416}"/>
              </a:ext>
            </a:extLst>
          </p:cNvPr>
          <p:cNvSpPr/>
          <p:nvPr/>
        </p:nvSpPr>
        <p:spPr>
          <a:xfrm>
            <a:off x="7224172" y="4746388"/>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53889" y="4749030"/>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solidFill>
                <a:effectLst/>
                <a:uLnTx/>
                <a:uFillTx/>
                <a:latin typeface="Calibri Light" panose="020F0302020204030204"/>
                <a:ea typeface="+mn-ea"/>
                <a:cs typeface="+mn-cs"/>
              </a:rPr>
              <a:t>Break even revenue $ </a:t>
            </a:r>
            <a:endParaRPr kumimoji="0" lang="en-US" sz="14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850739" y="4518317"/>
            <a:ext cx="338839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Fixed costs $</a:t>
            </a:r>
          </a:p>
        </p:txBody>
      </p:sp>
      <p:sp>
        <p:nvSpPr>
          <p:cNvPr id="31" name="Rectangle 30">
            <a:extLst>
              <a:ext uri="{FF2B5EF4-FFF2-40B4-BE49-F238E27FC236}">
                <a16:creationId xmlns:a16="http://schemas.microsoft.com/office/drawing/2014/main" id="{4E55827E-65A4-4CD7-B9FD-ED29AF5F8BEB}"/>
              </a:ext>
            </a:extLst>
          </p:cNvPr>
          <p:cNvSpPr/>
          <p:nvPr/>
        </p:nvSpPr>
        <p:spPr>
          <a:xfrm>
            <a:off x="7850740" y="5001513"/>
            <a:ext cx="338839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Contribution margin %</a:t>
            </a:r>
          </a:p>
        </p:txBody>
      </p:sp>
      <p:sp>
        <p:nvSpPr>
          <p:cNvPr id="32" name="Rectangle 31">
            <a:extLst>
              <a:ext uri="{FF2B5EF4-FFF2-40B4-BE49-F238E27FC236}">
                <a16:creationId xmlns:a16="http://schemas.microsoft.com/office/drawing/2014/main" id="{9A8DA901-F064-4A41-BC0D-34019EA0F420}"/>
              </a:ext>
            </a:extLst>
          </p:cNvPr>
          <p:cNvSpPr/>
          <p:nvPr/>
        </p:nvSpPr>
        <p:spPr>
          <a:xfrm>
            <a:off x="9921619" y="2977152"/>
            <a:ext cx="24553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X</a:t>
            </a:r>
          </a:p>
        </p:txBody>
      </p:sp>
      <p:sp>
        <p:nvSpPr>
          <p:cNvPr id="34" name="Rectangle 33">
            <a:extLst>
              <a:ext uri="{FF2B5EF4-FFF2-40B4-BE49-F238E27FC236}">
                <a16:creationId xmlns:a16="http://schemas.microsoft.com/office/drawing/2014/main" id="{012EAC3F-31D7-4369-AEF1-272C97F7A774}"/>
              </a:ext>
            </a:extLst>
          </p:cNvPr>
          <p:cNvSpPr/>
          <p:nvPr/>
        </p:nvSpPr>
        <p:spPr>
          <a:xfrm>
            <a:off x="10290520" y="2984514"/>
            <a:ext cx="122832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price per unit </a:t>
            </a:r>
          </a:p>
        </p:txBody>
      </p:sp>
      <p:sp>
        <p:nvSpPr>
          <p:cNvPr id="35" name="Rectangle 34">
            <a:extLst>
              <a:ext uri="{FF2B5EF4-FFF2-40B4-BE49-F238E27FC236}">
                <a16:creationId xmlns:a16="http://schemas.microsoft.com/office/drawing/2014/main" id="{135358E4-235B-4E25-A322-184B0EEC3F32}"/>
              </a:ext>
            </a:extLst>
          </p:cNvPr>
          <p:cNvSpPr/>
          <p:nvPr/>
        </p:nvSpPr>
        <p:spPr>
          <a:xfrm>
            <a:off x="8364933" y="373216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Or</a:t>
            </a:r>
          </a:p>
        </p:txBody>
      </p:sp>
      <p:sp>
        <p:nvSpPr>
          <p:cNvPr id="33" name="TextBox 32">
            <a:extLst>
              <a:ext uri="{FF2B5EF4-FFF2-40B4-BE49-F238E27FC236}">
                <a16:creationId xmlns:a16="http://schemas.microsoft.com/office/drawing/2014/main" id="{C0AB225B-2A67-6EF5-8A77-730DB2700F4F}"/>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7" name="TextBox 36">
            <a:extLst>
              <a:ext uri="{FF2B5EF4-FFF2-40B4-BE49-F238E27FC236}">
                <a16:creationId xmlns:a16="http://schemas.microsoft.com/office/drawing/2014/main" id="{C915A7F8-3D47-877F-6B19-63E556F7C725}"/>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B8526516-90F8-9DC3-4336-7B91EE349825}"/>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A02D3D02-EED9-113B-1E69-80C6D449F7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165291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2203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202124"/>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is the number of outlets in which a product or reference is available. This indicator is generally compared with the total number of points of sale in the universe studied to calculate the percentage of  distribution.</a:t>
            </a:r>
            <a:endParaRPr kumimoji="0" lang="en-GB" sz="1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Numeric Distribution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7315170"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595424" y="3051604"/>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27109" y="3054246"/>
            <a:ext cx="1932494"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Numeric Distribution %</a:t>
            </a:r>
            <a:endParaRPr kumimoji="0" lang="en-US" sz="14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8221991" y="2823533"/>
            <a:ext cx="3017139"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Number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8221992" y="3306729"/>
            <a:ext cx="301713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number of outlets  </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Numeric Distribution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EA76D00-DCBB-3CBC-8273-4AB11C40CE1D}"/>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7B9E0C0A-7857-E070-46F7-15823D4CE0A6}"/>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0CC49695-2119-8FB2-3A47-A0960BD5BE5D}"/>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B4CEA714-B91D-81B5-E772-809A0CBED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288889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402594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485" y="348599"/>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60659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ACV Distribution has a benefit over numeric distribution , which is it provides a great view and measure of customer traffic as it measures the store category sales not just the individual brand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025391"/>
              <a:ext cx="2981657" cy="584775"/>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ACV</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All Commodity Distribution</a:t>
              </a:r>
              <a:endParaRPr kumimoji="0" lang="en-US" sz="16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7315170"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595424" y="3051604"/>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27109" y="3054246"/>
            <a:ext cx="1932494"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ACV Distribution %</a:t>
            </a:r>
            <a:endParaRPr kumimoji="0" lang="en-US" sz="14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8221991" y="2823533"/>
            <a:ext cx="3017139"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sales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8221992" y="3306729"/>
            <a:ext cx="301713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sales of all outlets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58A4251A-7AB4-0EA5-9C8E-C13177788A83}"/>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54CAAD57-23F9-07CE-A115-343E1599A06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4501E628-7BCC-7537-5829-677F2D78A705}"/>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07215761-2D55-24C8-A3AD-2A3BF33909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69409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85586"/>
            <a:ext cx="4697771" cy="160659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ACV Distribution has a benefit over numeric distribution , which is it provides a great view and measure of customer traffic as it measures the store category sales not just the individual brand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1010002"/>
              <a:ext cx="3074122" cy="615553"/>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PCV</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Product Category  volume  distribution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055727" y="305424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45357" y="3058897"/>
            <a:ext cx="178574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PCV Distribution %</a:t>
            </a:r>
            <a:endParaRPr kumimoji="0" lang="en-US" sz="14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689327" y="2823533"/>
            <a:ext cx="354980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Category sales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7689328" y="3306729"/>
            <a:ext cx="354980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category sales of all outlets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F07E4B5F-ECF9-BD70-6AC1-A6C6CF2AB808}"/>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B983C34C-FFCE-040F-30CF-A695ACFD3EB5}"/>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C21B4A0D-176E-E113-5D58-36389409F7C4}"/>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FEDD7058-ADCA-505A-8A2F-9490B65926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292466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117503"/>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Out of stocks measures the effect of listed but unavailable product . This effectively translates into lost sales for the number of days the products is not available , rendering the loss of distribution , but also threatening the life of the product in that store by customers switching to other brands , which effectively translates into a lifetime loss of a customer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Out of stocks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055727" y="305424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45357" y="3058897"/>
            <a:ext cx="178574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OOS %</a:t>
            </a:r>
            <a:endParaRPr kumimoji="0" lang="en-US" sz="12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689327" y="2823533"/>
            <a:ext cx="354980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Outlets where brand is listed but unavailable </a:t>
            </a:r>
          </a:p>
        </p:txBody>
      </p:sp>
      <p:sp>
        <p:nvSpPr>
          <p:cNvPr id="31" name="Rectangle 30">
            <a:extLst>
              <a:ext uri="{FF2B5EF4-FFF2-40B4-BE49-F238E27FC236}">
                <a16:creationId xmlns:a16="http://schemas.microsoft.com/office/drawing/2014/main" id="{4E55827E-65A4-4CD7-B9FD-ED29AF5F8BEB}"/>
              </a:ext>
            </a:extLst>
          </p:cNvPr>
          <p:cNvSpPr/>
          <p:nvPr/>
        </p:nvSpPr>
        <p:spPr>
          <a:xfrm>
            <a:off x="7689328" y="3306729"/>
            <a:ext cx="354980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outlets where brand is listed </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41D120D1-7396-414E-88C1-956F5B06F04A}"/>
              </a:ext>
            </a:extLst>
          </p:cNvPr>
          <p:cNvSpPr txBox="1"/>
          <p:nvPr/>
        </p:nvSpPr>
        <p:spPr>
          <a:xfrm>
            <a:off x="5453905" y="2721971"/>
            <a:ext cx="16692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Calibri" panose="020F0502020204030204"/>
                <a:ea typeface="+mn-ea"/>
                <a:cs typeface="+mn-cs"/>
              </a:rPr>
              <a:t>OOS = Out of stock </a:t>
            </a:r>
          </a:p>
        </p:txBody>
      </p:sp>
      <p:sp>
        <p:nvSpPr>
          <p:cNvPr id="30" name="TextBox 29">
            <a:extLst>
              <a:ext uri="{FF2B5EF4-FFF2-40B4-BE49-F238E27FC236}">
                <a16:creationId xmlns:a16="http://schemas.microsoft.com/office/drawing/2014/main" id="{FC105BC4-3CEA-01F6-B3B9-82ED20C65ED6}"/>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2" name="TextBox 31">
            <a:extLst>
              <a:ext uri="{FF2B5EF4-FFF2-40B4-BE49-F238E27FC236}">
                <a16:creationId xmlns:a16="http://schemas.microsoft.com/office/drawing/2014/main" id="{9F18F364-C0C5-2155-FE83-5C3CA6FFD445}"/>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53798A4F-475C-3FC5-CA3F-2FB7F6ADDB92}"/>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CDE31426-1DDA-E660-3C12-19B928606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741184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6512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DPP represents a products direct gross margin less its direct product costs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Typically one would use a ABC system to generate direct costs for individual SKU’s , due to the complexity of the cost calculation it is not widely used .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Direct Product  Profitability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908652" y="3076086"/>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65232" y="3078888"/>
            <a:ext cx="11984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DPP in $</a:t>
            </a:r>
            <a:endParaRPr kumimoji="0" lang="en-US" sz="12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417258" y="3071968"/>
            <a:ext cx="193249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Adjusted Gross margin</a:t>
            </a:r>
          </a:p>
        </p:txBody>
      </p:sp>
      <p:sp>
        <p:nvSpPr>
          <p:cNvPr id="31" name="Rectangle 30">
            <a:extLst>
              <a:ext uri="{FF2B5EF4-FFF2-40B4-BE49-F238E27FC236}">
                <a16:creationId xmlns:a16="http://schemas.microsoft.com/office/drawing/2014/main" id="{4E55827E-65A4-4CD7-B9FD-ED29AF5F8BEB}"/>
              </a:ext>
            </a:extLst>
          </p:cNvPr>
          <p:cNvSpPr/>
          <p:nvPr/>
        </p:nvSpPr>
        <p:spPr>
          <a:xfrm>
            <a:off x="9903307" y="3065046"/>
            <a:ext cx="186431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Direct product costs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DPP in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E55E22E-5D27-42C8-BA65-26AEE42FADD3}"/>
              </a:ext>
            </a:extLst>
          </p:cNvPr>
          <p:cNvSpPr txBox="1"/>
          <p:nvPr/>
        </p:nvSpPr>
        <p:spPr>
          <a:xfrm>
            <a:off x="7378968" y="5503793"/>
            <a:ext cx="35245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Adjusted Gross margin – Direct product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9394701" y="3070009"/>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TextBox 26">
            <a:extLst>
              <a:ext uri="{FF2B5EF4-FFF2-40B4-BE49-F238E27FC236}">
                <a16:creationId xmlns:a16="http://schemas.microsoft.com/office/drawing/2014/main" id="{4677F9DD-FB08-BF21-B6C7-016A968AC130}"/>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239F2488-1B81-D6ED-48AE-CD59057363E7}"/>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47F87263-8FCA-3979-3769-02562F91664F}"/>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83A38CA7-B464-1D91-B169-7199F18D2E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3330381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6512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Once you establish baseline sales , you will be able to evaluate incremental sales coming from marketing activities.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Total Sales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409644"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535790" y="3076086"/>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92370" y="3078888"/>
            <a:ext cx="11984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DPP in $</a:t>
            </a:r>
            <a:endParaRPr kumimoji="0" lang="en-US" sz="12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044396" y="3071968"/>
            <a:ext cx="193249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Baseline sales</a:t>
            </a:r>
          </a:p>
        </p:txBody>
      </p:sp>
      <p:sp>
        <p:nvSpPr>
          <p:cNvPr id="31" name="Rectangle 30">
            <a:extLst>
              <a:ext uri="{FF2B5EF4-FFF2-40B4-BE49-F238E27FC236}">
                <a16:creationId xmlns:a16="http://schemas.microsoft.com/office/drawing/2014/main" id="{4E55827E-65A4-4CD7-B9FD-ED29AF5F8BEB}"/>
              </a:ext>
            </a:extLst>
          </p:cNvPr>
          <p:cNvSpPr/>
          <p:nvPr/>
        </p:nvSpPr>
        <p:spPr>
          <a:xfrm>
            <a:off x="9530445" y="3065046"/>
            <a:ext cx="22371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sales from marketing</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DPP in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E55E22E-5D27-42C8-BA65-26AEE42FADD3}"/>
              </a:ext>
            </a:extLst>
          </p:cNvPr>
          <p:cNvSpPr txBox="1"/>
          <p:nvPr/>
        </p:nvSpPr>
        <p:spPr>
          <a:xfrm>
            <a:off x="7378968" y="5503793"/>
            <a:ext cx="35245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Adjusted Gross margin – Direct product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9021839" y="3070009"/>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TextBox 26">
            <a:extLst>
              <a:ext uri="{FF2B5EF4-FFF2-40B4-BE49-F238E27FC236}">
                <a16:creationId xmlns:a16="http://schemas.microsoft.com/office/drawing/2014/main" id="{9370BA04-C3E9-2E23-5D85-284A0BD1622A}"/>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132E7406-6AD6-B6D2-062A-5D3BEE2C0AA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ADFF9446-2EEA-FF44-4B88-448D9C6542A1}"/>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34768225-A1B7-33B9-76B8-5FB1206EFE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3747872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6512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Once you establish baseline sales , you will be able to evaluate incremental sales coming from marketing activities.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Incremental sales from marketing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667663" y="6751604"/>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034575" y="2605607"/>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1" name="Rectangle 30">
            <a:extLst>
              <a:ext uri="{FF2B5EF4-FFF2-40B4-BE49-F238E27FC236}">
                <a16:creationId xmlns:a16="http://schemas.microsoft.com/office/drawing/2014/main" id="{4E55827E-65A4-4CD7-B9FD-ED29AF5F8BEB}"/>
              </a:ext>
            </a:extLst>
          </p:cNvPr>
          <p:cNvSpPr/>
          <p:nvPr/>
        </p:nvSpPr>
        <p:spPr>
          <a:xfrm>
            <a:off x="6533747" y="2604867"/>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sales from advertising</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DPP in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6034576" y="3102832"/>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2" name="Rectangle 31">
            <a:extLst>
              <a:ext uri="{FF2B5EF4-FFF2-40B4-BE49-F238E27FC236}">
                <a16:creationId xmlns:a16="http://schemas.microsoft.com/office/drawing/2014/main" id="{D48C410F-7D25-4B21-B0C5-480B1F7B9CDE}"/>
              </a:ext>
            </a:extLst>
          </p:cNvPr>
          <p:cNvSpPr/>
          <p:nvPr/>
        </p:nvSpPr>
        <p:spPr>
          <a:xfrm>
            <a:off x="6533747" y="3106061"/>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sales form trade promotion </a:t>
            </a:r>
          </a:p>
        </p:txBody>
      </p:sp>
      <p:sp>
        <p:nvSpPr>
          <p:cNvPr id="38" name="Rectangle 37">
            <a:extLst>
              <a:ext uri="{FF2B5EF4-FFF2-40B4-BE49-F238E27FC236}">
                <a16:creationId xmlns:a16="http://schemas.microsoft.com/office/drawing/2014/main" id="{EE7C45F6-A5A2-48FA-96B6-7FB907F97BE4}"/>
              </a:ext>
            </a:extLst>
          </p:cNvPr>
          <p:cNvSpPr/>
          <p:nvPr/>
        </p:nvSpPr>
        <p:spPr>
          <a:xfrm>
            <a:off x="6034576" y="3600797"/>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0" name="Rectangle 39">
            <a:extLst>
              <a:ext uri="{FF2B5EF4-FFF2-40B4-BE49-F238E27FC236}">
                <a16:creationId xmlns:a16="http://schemas.microsoft.com/office/drawing/2014/main" id="{75AD99B2-8871-4D3B-B8C7-B787F61F2716}"/>
              </a:ext>
            </a:extLst>
          </p:cNvPr>
          <p:cNvSpPr/>
          <p:nvPr/>
        </p:nvSpPr>
        <p:spPr>
          <a:xfrm>
            <a:off x="6533747" y="3604026"/>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 from trade promotion</a:t>
            </a:r>
          </a:p>
        </p:txBody>
      </p:sp>
      <p:sp>
        <p:nvSpPr>
          <p:cNvPr id="41" name="Rectangle 40">
            <a:extLst>
              <a:ext uri="{FF2B5EF4-FFF2-40B4-BE49-F238E27FC236}">
                <a16:creationId xmlns:a16="http://schemas.microsoft.com/office/drawing/2014/main" id="{1965ACBB-BE78-4AB3-B579-3C4EC6C96959}"/>
              </a:ext>
            </a:extLst>
          </p:cNvPr>
          <p:cNvSpPr/>
          <p:nvPr/>
        </p:nvSpPr>
        <p:spPr>
          <a:xfrm>
            <a:off x="6034576" y="4104391"/>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2" name="Rectangle 41">
            <a:extLst>
              <a:ext uri="{FF2B5EF4-FFF2-40B4-BE49-F238E27FC236}">
                <a16:creationId xmlns:a16="http://schemas.microsoft.com/office/drawing/2014/main" id="{0ACE24D7-9E30-4212-9CA1-8B93B09A7FD7}"/>
              </a:ext>
            </a:extLst>
          </p:cNvPr>
          <p:cNvSpPr/>
          <p:nvPr/>
        </p:nvSpPr>
        <p:spPr>
          <a:xfrm>
            <a:off x="6533747" y="4107620"/>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Any other incremental sales</a:t>
            </a:r>
          </a:p>
        </p:txBody>
      </p:sp>
      <p:sp>
        <p:nvSpPr>
          <p:cNvPr id="27" name="TextBox 26">
            <a:extLst>
              <a:ext uri="{FF2B5EF4-FFF2-40B4-BE49-F238E27FC236}">
                <a16:creationId xmlns:a16="http://schemas.microsoft.com/office/drawing/2014/main" id="{6084625C-2FCA-F66F-7DE2-DC7BE5D70AF8}"/>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8" name="TextBox 27">
            <a:extLst>
              <a:ext uri="{FF2B5EF4-FFF2-40B4-BE49-F238E27FC236}">
                <a16:creationId xmlns:a16="http://schemas.microsoft.com/office/drawing/2014/main" id="{A9FF77F8-94F2-9DAE-9AA9-4783F999378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032DB9F9-9022-BE54-4286-6D3C4D0D11C7}"/>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EE76751B-8E5E-F26F-ECE1-93C6C9518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2870269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5745050"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393439" y="2917198"/>
            <a:ext cx="4797978" cy="95410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393939"/>
                </a:solidFill>
                <a:effectLst/>
                <a:uLnTx/>
                <a:uFillTx/>
                <a:latin typeface="Lato Light" panose="020F0502020204030203" pitchFamily="34" charset="0"/>
                <a:ea typeface="Lato Light" panose="020F0502020204030203" pitchFamily="34" charset="0"/>
                <a:cs typeface="Lato Light" panose="020F0502020204030203" pitchFamily="34" charset="0"/>
              </a:rPr>
              <a:t>Mark up refers to the value that a player adds to the cost price of a product. The value added is called the mark-up. The mark-up added to the cost price usually equals retail price</a:t>
            </a:r>
            <a:endParaRPr kumimoji="0" lang="en-US" sz="18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2" name="Group 1">
            <a:extLst>
              <a:ext uri="{FF2B5EF4-FFF2-40B4-BE49-F238E27FC236}">
                <a16:creationId xmlns:a16="http://schemas.microsoft.com/office/drawing/2014/main" id="{134A7BA7-6A74-4586-87C1-4C05B0CACADB}"/>
              </a:ext>
            </a:extLst>
          </p:cNvPr>
          <p:cNvGrpSpPr/>
          <p:nvPr/>
        </p:nvGrpSpPr>
        <p:grpSpPr>
          <a:xfrm>
            <a:off x="530594" y="1798808"/>
            <a:ext cx="2982659" cy="769130"/>
            <a:chOff x="327632" y="928571"/>
            <a:chExt cx="2982659"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513301" y="1017398"/>
              <a:ext cx="2796990"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49786" y="1175139"/>
              <a:ext cx="1975153" cy="338554"/>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Mark Up </a:t>
              </a:r>
              <a:endParaRPr kumimoji="0" lang="en-US" sz="16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6" name="Group 15">
            <a:extLst>
              <a:ext uri="{FF2B5EF4-FFF2-40B4-BE49-F238E27FC236}">
                <a16:creationId xmlns:a16="http://schemas.microsoft.com/office/drawing/2014/main" id="{87B2C716-142B-499E-98FE-5497C3429767}"/>
              </a:ext>
            </a:extLst>
          </p:cNvPr>
          <p:cNvGrpSpPr/>
          <p:nvPr/>
        </p:nvGrpSpPr>
        <p:grpSpPr>
          <a:xfrm>
            <a:off x="5914671" y="1887636"/>
            <a:ext cx="5285311" cy="591475"/>
            <a:chOff x="5457846" y="1907190"/>
            <a:chExt cx="5781284" cy="591475"/>
          </a:xfrm>
        </p:grpSpPr>
        <p:sp>
          <p:nvSpPr>
            <p:cNvPr id="20" name="Rounded Rectangle 25">
              <a:extLst>
                <a:ext uri="{FF2B5EF4-FFF2-40B4-BE49-F238E27FC236}">
                  <a16:creationId xmlns:a16="http://schemas.microsoft.com/office/drawing/2014/main" id="{1707383D-C491-4EEB-B9DD-D2F9D395F64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8B36F199-DFAC-4FDC-B8F8-57FB260081DE}"/>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illustration</a:t>
              </a:r>
            </a:p>
          </p:txBody>
        </p:sp>
      </p:grpSp>
      <p:sp>
        <p:nvSpPr>
          <p:cNvPr id="19" name="Rectangle 18">
            <a:extLst>
              <a:ext uri="{FF2B5EF4-FFF2-40B4-BE49-F238E27FC236}">
                <a16:creationId xmlns:a16="http://schemas.microsoft.com/office/drawing/2014/main" id="{5773D0AC-846B-45C8-AFD0-60AB765F7443}"/>
              </a:ext>
            </a:extLst>
          </p:cNvPr>
          <p:cNvSpPr/>
          <p:nvPr/>
        </p:nvSpPr>
        <p:spPr>
          <a:xfrm>
            <a:off x="7241927" y="315788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853740" y="3160522"/>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 Up % </a:t>
            </a:r>
          </a:p>
        </p:txBody>
      </p:sp>
      <p:sp>
        <p:nvSpPr>
          <p:cNvPr id="28" name="Rectangle 27">
            <a:extLst>
              <a:ext uri="{FF2B5EF4-FFF2-40B4-BE49-F238E27FC236}">
                <a16:creationId xmlns:a16="http://schemas.microsoft.com/office/drawing/2014/main" id="{A77BBAED-4097-4D66-88DC-A0C748AF6E21}"/>
              </a:ext>
            </a:extLst>
          </p:cNvPr>
          <p:cNvSpPr/>
          <p:nvPr/>
        </p:nvSpPr>
        <p:spPr>
          <a:xfrm>
            <a:off x="7868495" y="2929809"/>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Selling Price</a:t>
            </a:r>
          </a:p>
        </p:txBody>
      </p:sp>
      <p:sp>
        <p:nvSpPr>
          <p:cNvPr id="25" name="Rectangle 24">
            <a:extLst>
              <a:ext uri="{FF2B5EF4-FFF2-40B4-BE49-F238E27FC236}">
                <a16:creationId xmlns:a16="http://schemas.microsoft.com/office/drawing/2014/main" id="{0B58369A-2147-403A-AABD-64AD182B547E}"/>
              </a:ext>
            </a:extLst>
          </p:cNvPr>
          <p:cNvSpPr/>
          <p:nvPr/>
        </p:nvSpPr>
        <p:spPr>
          <a:xfrm>
            <a:off x="9767837" y="2917198"/>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Cost Price </a:t>
            </a:r>
          </a:p>
        </p:txBody>
      </p:sp>
      <p:sp>
        <p:nvSpPr>
          <p:cNvPr id="29" name="Rectangle 28">
            <a:extLst>
              <a:ext uri="{FF2B5EF4-FFF2-40B4-BE49-F238E27FC236}">
                <a16:creationId xmlns:a16="http://schemas.microsoft.com/office/drawing/2014/main" id="{93E97DFC-6DE5-43AC-A522-421C643E7931}"/>
              </a:ext>
            </a:extLst>
          </p:cNvPr>
          <p:cNvSpPr/>
          <p:nvPr/>
        </p:nvSpPr>
        <p:spPr>
          <a:xfrm>
            <a:off x="7868495" y="3413005"/>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Cost Price </a:t>
            </a:r>
          </a:p>
        </p:txBody>
      </p:sp>
      <p:sp>
        <p:nvSpPr>
          <p:cNvPr id="30" name="Rectangle 29">
            <a:extLst>
              <a:ext uri="{FF2B5EF4-FFF2-40B4-BE49-F238E27FC236}">
                <a16:creationId xmlns:a16="http://schemas.microsoft.com/office/drawing/2014/main" id="{9994DFCE-D2DE-4E34-A2A1-FDF12923C2B4}"/>
              </a:ext>
            </a:extLst>
          </p:cNvPr>
          <p:cNvSpPr/>
          <p:nvPr/>
        </p:nvSpPr>
        <p:spPr>
          <a:xfrm>
            <a:off x="9128667" y="292607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1" name="Rectangle 30">
            <a:extLst>
              <a:ext uri="{FF2B5EF4-FFF2-40B4-BE49-F238E27FC236}">
                <a16:creationId xmlns:a16="http://schemas.microsoft.com/office/drawing/2014/main" id="{8FFBF0E6-6677-4387-AA6E-03DD831F45F6}"/>
              </a:ext>
            </a:extLst>
          </p:cNvPr>
          <p:cNvSpPr/>
          <p:nvPr/>
        </p:nvSpPr>
        <p:spPr>
          <a:xfrm>
            <a:off x="10906622" y="320093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2" name="Rectangle 31">
            <a:extLst>
              <a:ext uri="{FF2B5EF4-FFF2-40B4-BE49-F238E27FC236}">
                <a16:creationId xmlns:a16="http://schemas.microsoft.com/office/drawing/2014/main" id="{520680D9-6081-46E4-A970-1ED451146631}"/>
              </a:ext>
            </a:extLst>
          </p:cNvPr>
          <p:cNvSpPr/>
          <p:nvPr/>
        </p:nvSpPr>
        <p:spPr>
          <a:xfrm>
            <a:off x="11541235" y="319978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33" name="Rectangle 32">
            <a:extLst>
              <a:ext uri="{FF2B5EF4-FFF2-40B4-BE49-F238E27FC236}">
                <a16:creationId xmlns:a16="http://schemas.microsoft.com/office/drawing/2014/main" id="{3FDCAA7F-C5E5-480D-BE28-130134B9A0F9}"/>
              </a:ext>
            </a:extLst>
          </p:cNvPr>
          <p:cNvSpPr/>
          <p:nvPr/>
        </p:nvSpPr>
        <p:spPr>
          <a:xfrm>
            <a:off x="7241927" y="438313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4" name="Rectangle 33">
            <a:extLst>
              <a:ext uri="{FF2B5EF4-FFF2-40B4-BE49-F238E27FC236}">
                <a16:creationId xmlns:a16="http://schemas.microsoft.com/office/drawing/2014/main" id="{58BE8C32-CBFC-4878-BDF5-B96107255D23}"/>
              </a:ext>
            </a:extLst>
          </p:cNvPr>
          <p:cNvSpPr/>
          <p:nvPr/>
        </p:nvSpPr>
        <p:spPr>
          <a:xfrm>
            <a:off x="5853740" y="4385772"/>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 Up %</a:t>
            </a:r>
          </a:p>
        </p:txBody>
      </p:sp>
      <p:sp>
        <p:nvSpPr>
          <p:cNvPr id="35" name="Rectangle 34">
            <a:extLst>
              <a:ext uri="{FF2B5EF4-FFF2-40B4-BE49-F238E27FC236}">
                <a16:creationId xmlns:a16="http://schemas.microsoft.com/office/drawing/2014/main" id="{3B231E62-48DE-4A66-8803-718E687364C5}"/>
              </a:ext>
            </a:extLst>
          </p:cNvPr>
          <p:cNvSpPr/>
          <p:nvPr/>
        </p:nvSpPr>
        <p:spPr>
          <a:xfrm>
            <a:off x="7868495" y="4155059"/>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Revenue per unit </a:t>
            </a:r>
          </a:p>
        </p:txBody>
      </p:sp>
      <p:sp>
        <p:nvSpPr>
          <p:cNvPr id="36" name="Rectangle 35">
            <a:extLst>
              <a:ext uri="{FF2B5EF4-FFF2-40B4-BE49-F238E27FC236}">
                <a16:creationId xmlns:a16="http://schemas.microsoft.com/office/drawing/2014/main" id="{4073B80C-AB21-465E-8F64-202B051DE06C}"/>
              </a:ext>
            </a:extLst>
          </p:cNvPr>
          <p:cNvSpPr/>
          <p:nvPr/>
        </p:nvSpPr>
        <p:spPr>
          <a:xfrm>
            <a:off x="9767837" y="4142448"/>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COgS per unit </a:t>
            </a:r>
          </a:p>
        </p:txBody>
      </p:sp>
      <p:sp>
        <p:nvSpPr>
          <p:cNvPr id="37" name="Rectangle 36">
            <a:extLst>
              <a:ext uri="{FF2B5EF4-FFF2-40B4-BE49-F238E27FC236}">
                <a16:creationId xmlns:a16="http://schemas.microsoft.com/office/drawing/2014/main" id="{CEE4BA9B-3B2B-48A5-838A-9B001C20C468}"/>
              </a:ext>
            </a:extLst>
          </p:cNvPr>
          <p:cNvSpPr/>
          <p:nvPr/>
        </p:nvSpPr>
        <p:spPr>
          <a:xfrm>
            <a:off x="7868495" y="4638255"/>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COgS per unit</a:t>
            </a:r>
          </a:p>
        </p:txBody>
      </p:sp>
      <p:sp>
        <p:nvSpPr>
          <p:cNvPr id="38" name="Rectangle 37">
            <a:extLst>
              <a:ext uri="{FF2B5EF4-FFF2-40B4-BE49-F238E27FC236}">
                <a16:creationId xmlns:a16="http://schemas.microsoft.com/office/drawing/2014/main" id="{3D04DCC6-DDD9-48EC-A531-FE4C1C6A26A8}"/>
              </a:ext>
            </a:extLst>
          </p:cNvPr>
          <p:cNvSpPr/>
          <p:nvPr/>
        </p:nvSpPr>
        <p:spPr>
          <a:xfrm>
            <a:off x="9128667" y="415132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9" name="Rectangle 38">
            <a:extLst>
              <a:ext uri="{FF2B5EF4-FFF2-40B4-BE49-F238E27FC236}">
                <a16:creationId xmlns:a16="http://schemas.microsoft.com/office/drawing/2014/main" id="{630075E9-B9F4-4954-A25F-FFA25014A318}"/>
              </a:ext>
            </a:extLst>
          </p:cNvPr>
          <p:cNvSpPr/>
          <p:nvPr/>
        </p:nvSpPr>
        <p:spPr>
          <a:xfrm>
            <a:off x="10906622" y="442618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40" name="Rectangle 39">
            <a:extLst>
              <a:ext uri="{FF2B5EF4-FFF2-40B4-BE49-F238E27FC236}">
                <a16:creationId xmlns:a16="http://schemas.microsoft.com/office/drawing/2014/main" id="{CFFB8B0E-AF57-4E85-8591-3E769AF14449}"/>
              </a:ext>
            </a:extLst>
          </p:cNvPr>
          <p:cNvSpPr/>
          <p:nvPr/>
        </p:nvSpPr>
        <p:spPr>
          <a:xfrm>
            <a:off x="11541235" y="442503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41" name="TextBox 40">
            <a:extLst>
              <a:ext uri="{FF2B5EF4-FFF2-40B4-BE49-F238E27FC236}">
                <a16:creationId xmlns:a16="http://schemas.microsoft.com/office/drawing/2014/main" id="{A303C5CF-4DF3-7A7E-BCDA-E250C192AED6}"/>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42" name="TextBox 41">
            <a:extLst>
              <a:ext uri="{FF2B5EF4-FFF2-40B4-BE49-F238E27FC236}">
                <a16:creationId xmlns:a16="http://schemas.microsoft.com/office/drawing/2014/main" id="{F2F8BA8C-7DDA-F51C-2CC9-71DE2DDEF067}"/>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3" name="Table 6">
            <a:extLst>
              <a:ext uri="{FF2B5EF4-FFF2-40B4-BE49-F238E27FC236}">
                <a16:creationId xmlns:a16="http://schemas.microsoft.com/office/drawing/2014/main" id="{04ED8486-8DFF-D2F0-1C9B-882A8FDFAA8D}"/>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C69F935E-0C25-93A2-BD3C-0430DE7908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205810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823767" cy="1772793"/>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Marketing As a Percentage of Sales: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level of marketing spending as a fraction of sales. This figure provides an indication of how heavily a company is marketing.</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appropriate level for this figure varies among products, strategies, and markets.</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674094" y="1823555"/>
            <a:ext cx="3170749" cy="769130"/>
            <a:chOff x="327632" y="928571"/>
            <a:chExt cx="3170749"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03810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98255" y="1109078"/>
              <a:ext cx="1661032"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Marketing Costs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288324" y="3022770"/>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Marketing as a % of Sales </a:t>
            </a:r>
          </a:p>
        </p:txBody>
      </p:sp>
      <p:sp>
        <p:nvSpPr>
          <p:cNvPr id="28" name="Rectangle 27">
            <a:extLst>
              <a:ext uri="{FF2B5EF4-FFF2-40B4-BE49-F238E27FC236}">
                <a16:creationId xmlns:a16="http://schemas.microsoft.com/office/drawing/2014/main" id="{A77BBAED-4097-4D66-88DC-A0C748AF6E21}"/>
              </a:ext>
            </a:extLst>
          </p:cNvPr>
          <p:cNvSpPr/>
          <p:nvPr/>
        </p:nvSpPr>
        <p:spPr>
          <a:xfrm>
            <a:off x="7829693" y="2821920"/>
            <a:ext cx="3400148"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Marketing Spending $</a:t>
            </a:r>
          </a:p>
        </p:txBody>
      </p:sp>
      <p:sp>
        <p:nvSpPr>
          <p:cNvPr id="25" name="Rectangle 24">
            <a:extLst>
              <a:ext uri="{FF2B5EF4-FFF2-40B4-BE49-F238E27FC236}">
                <a16:creationId xmlns:a16="http://schemas.microsoft.com/office/drawing/2014/main" id="{BC076A34-59CD-415D-8E6F-6984BC1042FD}"/>
              </a:ext>
            </a:extLst>
          </p:cNvPr>
          <p:cNvSpPr/>
          <p:nvPr/>
        </p:nvSpPr>
        <p:spPr>
          <a:xfrm>
            <a:off x="7829693" y="3261461"/>
            <a:ext cx="3400148"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Total Revenue in $</a:t>
            </a:r>
          </a:p>
        </p:txBody>
      </p:sp>
      <p:sp>
        <p:nvSpPr>
          <p:cNvPr id="20" name="Rectangle 19">
            <a:extLst>
              <a:ext uri="{FF2B5EF4-FFF2-40B4-BE49-F238E27FC236}">
                <a16:creationId xmlns:a16="http://schemas.microsoft.com/office/drawing/2014/main" id="{8C3D1678-D5A9-4541-BBE1-498CCAA12459}"/>
              </a:ext>
            </a:extLst>
          </p:cNvPr>
          <p:cNvSpPr/>
          <p:nvPr/>
        </p:nvSpPr>
        <p:spPr>
          <a:xfrm>
            <a:off x="7152424" y="3022770"/>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DF2C57B3-CB0E-4735-94C5-A21FAB0D19A4}"/>
              </a:ext>
            </a:extLst>
          </p:cNvPr>
          <p:cNvGrpSpPr/>
          <p:nvPr/>
        </p:nvGrpSpPr>
        <p:grpSpPr>
          <a:xfrm>
            <a:off x="5418699" y="1887636"/>
            <a:ext cx="5781284" cy="591475"/>
            <a:chOff x="5457846" y="1907190"/>
            <a:chExt cx="5781284" cy="591475"/>
          </a:xfrm>
        </p:grpSpPr>
        <p:sp>
          <p:nvSpPr>
            <p:cNvPr id="29" name="Rounded Rectangle 25">
              <a:extLst>
                <a:ext uri="{FF2B5EF4-FFF2-40B4-BE49-F238E27FC236}">
                  <a16:creationId xmlns:a16="http://schemas.microsoft.com/office/drawing/2014/main" id="{CD00FF53-0B18-4C9D-8876-B17E2D7C98A3}"/>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0E7D7A3A-57D4-44DB-8678-798D0F2AE659}"/>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9" name="TextBox 18">
            <a:extLst>
              <a:ext uri="{FF2B5EF4-FFF2-40B4-BE49-F238E27FC236}">
                <a16:creationId xmlns:a16="http://schemas.microsoft.com/office/drawing/2014/main" id="{3997EE77-9380-45AC-8F89-91729332D2C0}"/>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1" name="TextBox 30">
            <a:extLst>
              <a:ext uri="{FF2B5EF4-FFF2-40B4-BE49-F238E27FC236}">
                <a16:creationId xmlns:a16="http://schemas.microsoft.com/office/drawing/2014/main" id="{CE0BD706-541F-181A-FC6B-6AB345BC957B}"/>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3" name="Table 6">
            <a:extLst>
              <a:ext uri="{FF2B5EF4-FFF2-40B4-BE49-F238E27FC236}">
                <a16:creationId xmlns:a16="http://schemas.microsoft.com/office/drawing/2014/main" id="{6AA4F8D3-DECD-9B07-D0E3-193671E5BDC8}"/>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4" name="Graphic 3" descr="Checkmark with solid fill">
            <a:extLst>
              <a:ext uri="{FF2B5EF4-FFF2-40B4-BE49-F238E27FC236}">
                <a16:creationId xmlns:a16="http://schemas.microsoft.com/office/drawing/2014/main" id="{BDA94B62-54D2-976E-4AE1-4D2E96EED1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470099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355108" y="2523123"/>
            <a:ext cx="4562677" cy="172970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Contribution gross margin is know as the margin after deducting the cost of goods from nett sales revenue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Mostly referred to as CGM this formula is not to be confused with contribution margin , which is very different .</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674094" y="1823555"/>
            <a:ext cx="3621341" cy="769130"/>
            <a:chOff x="327632" y="928571"/>
            <a:chExt cx="3621341"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488696"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63893"/>
              <a:ext cx="2263761" cy="307777"/>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Contribution Gross Margin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63982" y="3254738"/>
            <a:ext cx="1778051" cy="40333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Contribution Gross  Margin %  </a:t>
            </a:r>
          </a:p>
        </p:txBody>
      </p:sp>
      <p:sp>
        <p:nvSpPr>
          <p:cNvPr id="28" name="Rectangle 27">
            <a:extLst>
              <a:ext uri="{FF2B5EF4-FFF2-40B4-BE49-F238E27FC236}">
                <a16:creationId xmlns:a16="http://schemas.microsoft.com/office/drawing/2014/main" id="{A77BBAED-4097-4D66-88DC-A0C748AF6E21}"/>
              </a:ext>
            </a:extLst>
          </p:cNvPr>
          <p:cNvSpPr/>
          <p:nvPr/>
        </p:nvSpPr>
        <p:spPr>
          <a:xfrm>
            <a:off x="7528257" y="3013534"/>
            <a:ext cx="1748908"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Net Sales </a:t>
            </a:r>
          </a:p>
        </p:txBody>
      </p:sp>
      <p:sp>
        <p:nvSpPr>
          <p:cNvPr id="25" name="Rectangle 24">
            <a:extLst>
              <a:ext uri="{FF2B5EF4-FFF2-40B4-BE49-F238E27FC236}">
                <a16:creationId xmlns:a16="http://schemas.microsoft.com/office/drawing/2014/main" id="{BC076A34-59CD-415D-8E6F-6984BC1042FD}"/>
              </a:ext>
            </a:extLst>
          </p:cNvPr>
          <p:cNvSpPr/>
          <p:nvPr/>
        </p:nvSpPr>
        <p:spPr>
          <a:xfrm>
            <a:off x="9963389" y="3014270"/>
            <a:ext cx="1748908" cy="40549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Cost of Goods </a:t>
            </a:r>
          </a:p>
        </p:txBody>
      </p:sp>
      <p:sp>
        <p:nvSpPr>
          <p:cNvPr id="20" name="Rectangle 19">
            <a:extLst>
              <a:ext uri="{FF2B5EF4-FFF2-40B4-BE49-F238E27FC236}">
                <a16:creationId xmlns:a16="http://schemas.microsoft.com/office/drawing/2014/main" id="{DB231AB0-8D37-4C7A-B20C-8F601212016A}"/>
              </a:ext>
            </a:extLst>
          </p:cNvPr>
          <p:cNvSpPr/>
          <p:nvPr/>
        </p:nvSpPr>
        <p:spPr>
          <a:xfrm>
            <a:off x="6893094" y="3252142"/>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8887DB18-197F-4DA0-A754-88BB36F81BFF}"/>
              </a:ext>
            </a:extLst>
          </p:cNvPr>
          <p:cNvGrpSpPr/>
          <p:nvPr/>
        </p:nvGrpSpPr>
        <p:grpSpPr>
          <a:xfrm>
            <a:off x="5418699" y="1887636"/>
            <a:ext cx="5781284" cy="591475"/>
            <a:chOff x="5457846" y="1907190"/>
            <a:chExt cx="5781284" cy="591475"/>
          </a:xfrm>
        </p:grpSpPr>
        <p:sp>
          <p:nvSpPr>
            <p:cNvPr id="29" name="Rounded Rectangle 25">
              <a:extLst>
                <a:ext uri="{FF2B5EF4-FFF2-40B4-BE49-F238E27FC236}">
                  <a16:creationId xmlns:a16="http://schemas.microsoft.com/office/drawing/2014/main" id="{C7AD579A-C11E-4FED-B00D-1B2DF70287F8}"/>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723C5677-FE08-43EE-9D4D-228380776665}"/>
                </a:ext>
              </a:extLst>
            </p:cNvPr>
            <p:cNvSpPr txBox="1"/>
            <p:nvPr/>
          </p:nvSpPr>
          <p:spPr>
            <a:xfrm>
              <a:off x="5703800" y="2071331"/>
              <a:ext cx="5322266" cy="338554"/>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32" name="Rectangle 31">
            <a:extLst>
              <a:ext uri="{FF2B5EF4-FFF2-40B4-BE49-F238E27FC236}">
                <a16:creationId xmlns:a16="http://schemas.microsoft.com/office/drawing/2014/main" id="{C3C4F32A-ECC6-430C-915D-7E677C608C44}"/>
              </a:ext>
            </a:extLst>
          </p:cNvPr>
          <p:cNvSpPr/>
          <p:nvPr/>
        </p:nvSpPr>
        <p:spPr>
          <a:xfrm>
            <a:off x="9321108" y="3013534"/>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37618B63-2B28-4975-A1FA-E5283F81DAC0}"/>
              </a:ext>
            </a:extLst>
          </p:cNvPr>
          <p:cNvSpPr/>
          <p:nvPr/>
        </p:nvSpPr>
        <p:spPr>
          <a:xfrm>
            <a:off x="7528257" y="3455257"/>
            <a:ext cx="418404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Net Sales </a:t>
            </a:r>
          </a:p>
        </p:txBody>
      </p:sp>
      <p:sp>
        <p:nvSpPr>
          <p:cNvPr id="31" name="TextBox 30">
            <a:extLst>
              <a:ext uri="{FF2B5EF4-FFF2-40B4-BE49-F238E27FC236}">
                <a16:creationId xmlns:a16="http://schemas.microsoft.com/office/drawing/2014/main" id="{6A492556-028D-DF88-3102-B367FD3417AE}"/>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4" name="TextBox 33">
            <a:extLst>
              <a:ext uri="{FF2B5EF4-FFF2-40B4-BE49-F238E27FC236}">
                <a16:creationId xmlns:a16="http://schemas.microsoft.com/office/drawing/2014/main" id="{0B6206F5-E6CF-F9A6-5DA4-B164B161CF96}"/>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3" name="Table 6">
            <a:extLst>
              <a:ext uri="{FF2B5EF4-FFF2-40B4-BE49-F238E27FC236}">
                <a16:creationId xmlns:a16="http://schemas.microsoft.com/office/drawing/2014/main" id="{8A988FCA-7A7F-C712-02FE-6259978A0E71}"/>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021CD156-96DA-4D47-415B-E469502F88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1495713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513493" cy="174817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Cannibalization rates represent an important factor in the assessment of new product strategies.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Fair share draw constitutes an assumption or expectation that a new product will capture sales (in unit or dollar terms) from existing products in proportion to the market shares of those existing products.</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211513" y="1734775"/>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2041928"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Cannibalization Rate %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151269" y="2800269"/>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Cannibalization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673212" y="2617216"/>
            <a:ext cx="4205112"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Sales lost from existing products in $</a:t>
            </a:r>
          </a:p>
        </p:txBody>
      </p:sp>
      <p:sp>
        <p:nvSpPr>
          <p:cNvPr id="25" name="Rectangle 24">
            <a:extLst>
              <a:ext uri="{FF2B5EF4-FFF2-40B4-BE49-F238E27FC236}">
                <a16:creationId xmlns:a16="http://schemas.microsoft.com/office/drawing/2014/main" id="{BC076A34-59CD-415D-8E6F-6984BC1042FD}"/>
              </a:ext>
            </a:extLst>
          </p:cNvPr>
          <p:cNvSpPr/>
          <p:nvPr/>
        </p:nvSpPr>
        <p:spPr>
          <a:xfrm>
            <a:off x="7673212" y="3065113"/>
            <a:ext cx="4205112"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Sales of new products in $</a:t>
            </a:r>
          </a:p>
        </p:txBody>
      </p:sp>
      <p:sp>
        <p:nvSpPr>
          <p:cNvPr id="20" name="Rectangle 19">
            <a:extLst>
              <a:ext uri="{FF2B5EF4-FFF2-40B4-BE49-F238E27FC236}">
                <a16:creationId xmlns:a16="http://schemas.microsoft.com/office/drawing/2014/main" id="{32ED541F-0C2D-49EF-BCBE-216B2348254A}"/>
              </a:ext>
            </a:extLst>
          </p:cNvPr>
          <p:cNvSpPr/>
          <p:nvPr/>
        </p:nvSpPr>
        <p:spPr>
          <a:xfrm>
            <a:off x="7005656" y="2801756"/>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F6853C1D-5466-4C89-8893-D95187F42F8C}"/>
              </a:ext>
            </a:extLst>
          </p:cNvPr>
          <p:cNvGrpSpPr/>
          <p:nvPr/>
        </p:nvGrpSpPr>
        <p:grpSpPr>
          <a:xfrm>
            <a:off x="5418699" y="1825490"/>
            <a:ext cx="5781284" cy="591475"/>
            <a:chOff x="5457846" y="1907190"/>
            <a:chExt cx="5781284" cy="591475"/>
          </a:xfrm>
        </p:grpSpPr>
        <p:sp>
          <p:nvSpPr>
            <p:cNvPr id="29" name="Rounded Rectangle 25">
              <a:extLst>
                <a:ext uri="{FF2B5EF4-FFF2-40B4-BE49-F238E27FC236}">
                  <a16:creationId xmlns:a16="http://schemas.microsoft.com/office/drawing/2014/main" id="{89394F79-3847-4ADB-A2D4-016957EDF551}"/>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5EE33BAD-F95F-4FCB-BA3B-31B6CAB52FF4}"/>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9" name="TextBox 18">
            <a:extLst>
              <a:ext uri="{FF2B5EF4-FFF2-40B4-BE49-F238E27FC236}">
                <a16:creationId xmlns:a16="http://schemas.microsoft.com/office/drawing/2014/main" id="{64630876-E8C7-B7AB-4E64-0255506E889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1" name="TextBox 30">
            <a:extLst>
              <a:ext uri="{FF2B5EF4-FFF2-40B4-BE49-F238E27FC236}">
                <a16:creationId xmlns:a16="http://schemas.microsoft.com/office/drawing/2014/main" id="{1E682601-7669-F462-A3CE-1BE9E2406F76}"/>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3" name="Table 6">
            <a:extLst>
              <a:ext uri="{FF2B5EF4-FFF2-40B4-BE49-F238E27FC236}">
                <a16:creationId xmlns:a16="http://schemas.microsoft.com/office/drawing/2014/main" id="{B1CFE3F5-CB44-EF69-CD60-4045888B56E6}"/>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3A627135-79BC-ACF4-DC22-2167E8B860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374504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513493" cy="267765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test-drive is the essential metric at the evaluative stage of the purchasing cycle.</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You will need to design a evaluation design to offer the test drive and record it carefully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So for every 1000 who were offered a test drive or coupon how many actually redeemed it or test drive based on your offer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This approach evaluates effectiveness of marketing campaigns and is a leading indicator of future sales.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907190"/>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211513" y="1823555"/>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060316"/>
              <a:ext cx="1492484" cy="461665"/>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Test Drive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40780" y="2777988"/>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Test Drive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52218"/>
            <a:ext cx="4467075"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rPr>
              <a:t>Customer pretest of a product or service prior to purchase </a:t>
            </a:r>
          </a:p>
        </p:txBody>
      </p:sp>
      <p:sp>
        <p:nvSpPr>
          <p:cNvPr id="21" name="Rectangle 20">
            <a:extLst>
              <a:ext uri="{FF2B5EF4-FFF2-40B4-BE49-F238E27FC236}">
                <a16:creationId xmlns:a16="http://schemas.microsoft.com/office/drawing/2014/main" id="{62424FE9-01D3-42EB-B93A-A6F9B7D6E256}"/>
              </a:ext>
            </a:extLst>
          </p:cNvPr>
          <p:cNvSpPr/>
          <p:nvPr/>
        </p:nvSpPr>
        <p:spPr>
          <a:xfrm>
            <a:off x="6873498" y="2777988"/>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9" name="TextBox 18">
            <a:extLst>
              <a:ext uri="{FF2B5EF4-FFF2-40B4-BE49-F238E27FC236}">
                <a16:creationId xmlns:a16="http://schemas.microsoft.com/office/drawing/2014/main" id="{FEB8960B-A6B1-4AAC-EC74-0A5C0E311D4C}"/>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D421C426-56DC-4BA4-613D-694312E4521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F3D4D3A8-615C-CC68-B2B4-CD9C3CC106D4}"/>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A0789F7A-523F-0087-10A6-ED33084B6E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28448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7118931" y="2606699"/>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3841052"/>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Example </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profit metric needs to be treated carefully as on initial view it could mislead.</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Revenues by themself serve little purpose as it is only an indicator an a definitive metric.</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Progress is judged by profitability not revenue, more commonly referred to as the bottom line or PBT.</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You can have a High revenue top line but the resulting load of expenses can literally erode the bottom line denying increments, rewards and incentives to the employees.</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 more balanced way is to look at both revenue line and income and derive the right balance which brings home the income and keeps the shareholders engaged.</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25447"/>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060316"/>
              <a:ext cx="835508" cy="461665"/>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Profit</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271599" y="2606699"/>
            <a:ext cx="1778051"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Profit </a:t>
            </a:r>
          </a:p>
        </p:txBody>
      </p:sp>
      <p:sp>
        <p:nvSpPr>
          <p:cNvPr id="28" name="Rectangle 27">
            <a:extLst>
              <a:ext uri="{FF2B5EF4-FFF2-40B4-BE49-F238E27FC236}">
                <a16:creationId xmlns:a16="http://schemas.microsoft.com/office/drawing/2014/main" id="{A77BBAED-4097-4D66-88DC-A0C748AF6E21}"/>
              </a:ext>
            </a:extLst>
          </p:cNvPr>
          <p:cNvSpPr/>
          <p:nvPr/>
        </p:nvSpPr>
        <p:spPr>
          <a:xfrm>
            <a:off x="7750205" y="2607563"/>
            <a:ext cx="39061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Revenue – Cost </a:t>
            </a:r>
          </a:p>
        </p:txBody>
      </p:sp>
      <p:sp>
        <p:nvSpPr>
          <p:cNvPr id="21" name="TextBox 20">
            <a:extLst>
              <a:ext uri="{FF2B5EF4-FFF2-40B4-BE49-F238E27FC236}">
                <a16:creationId xmlns:a16="http://schemas.microsoft.com/office/drawing/2014/main" id="{8A1E2B8F-3010-408B-E314-474228F3026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B845EF91-D5D6-4567-757F-3E773E6EC438}"/>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03D17ACC-8164-D0D4-96A9-53DB2385CE50}"/>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9B8383A2-5B16-059A-B500-4FAA40A554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2445627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2806922"/>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is the percentage in excess of the bench mark price established for a similar class of product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Its basically a relative price . 4 Normally used benchmarks are</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Price of a specified competitor product</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Average price paid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Average price displayed</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Average price charged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1377586"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a:t>
              </a:r>
            </a:p>
          </p:txBody>
        </p:sp>
      </p:grpSp>
      <p:sp>
        <p:nvSpPr>
          <p:cNvPr id="25" name="TextBox 24">
            <a:extLst>
              <a:ext uri="{FF2B5EF4-FFF2-40B4-BE49-F238E27FC236}">
                <a16:creationId xmlns:a16="http://schemas.microsoft.com/office/drawing/2014/main" id="{03BAD03C-9720-4E1D-AC50-07951C4362A2}"/>
              </a:ext>
            </a:extLst>
          </p:cNvPr>
          <p:cNvSpPr txBox="1"/>
          <p:nvPr/>
        </p:nvSpPr>
        <p:spPr>
          <a:xfrm>
            <a:off x="6122612" y="570614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Price Premium % =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F9115DD-69E2-47BB-9390-2F9833D59BC8}"/>
              </a:ext>
            </a:extLst>
          </p:cNvPr>
          <p:cNvGrpSpPr/>
          <p:nvPr/>
        </p:nvGrpSpPr>
        <p:grpSpPr>
          <a:xfrm>
            <a:off x="5040780" y="2878685"/>
            <a:ext cx="6945681" cy="1245745"/>
            <a:chOff x="5040780" y="2363780"/>
            <a:chExt cx="6945681" cy="1245745"/>
          </a:xfrm>
        </p:grpSpPr>
        <p:sp>
          <p:nvSpPr>
            <p:cNvPr id="19" name="Rectangle 18">
              <a:extLst>
                <a:ext uri="{FF2B5EF4-FFF2-40B4-BE49-F238E27FC236}">
                  <a16:creationId xmlns:a16="http://schemas.microsoft.com/office/drawing/2014/main" id="{5773D0AC-846B-45C8-AFD0-60AB765F7443}"/>
                </a:ext>
              </a:extLst>
            </p:cNvPr>
            <p:cNvSpPr/>
            <p:nvPr/>
          </p:nvSpPr>
          <p:spPr>
            <a:xfrm>
              <a:off x="6888112" y="2808789"/>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2718027"/>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363780"/>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Brand A price – Benchmark price ) </a:t>
              </a:r>
            </a:p>
          </p:txBody>
        </p:sp>
        <p:sp>
          <p:nvSpPr>
            <p:cNvPr id="31" name="Rectangle 30">
              <a:extLst>
                <a:ext uri="{FF2B5EF4-FFF2-40B4-BE49-F238E27FC236}">
                  <a16:creationId xmlns:a16="http://schemas.microsoft.com/office/drawing/2014/main" id="{D5D87043-3A14-4974-81B8-1AE9FBE55481}"/>
                </a:ext>
              </a:extLst>
            </p:cNvPr>
            <p:cNvSpPr/>
            <p:nvPr/>
          </p:nvSpPr>
          <p:spPr>
            <a:xfrm>
              <a:off x="7519386" y="3055949"/>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Benchmark price ) </a:t>
              </a:r>
            </a:p>
          </p:txBody>
        </p:sp>
      </p:grpSp>
      <p:sp>
        <p:nvSpPr>
          <p:cNvPr id="21" name="TextBox 20">
            <a:extLst>
              <a:ext uri="{FF2B5EF4-FFF2-40B4-BE49-F238E27FC236}">
                <a16:creationId xmlns:a16="http://schemas.microsoft.com/office/drawing/2014/main" id="{2AC60971-B5A5-7047-F6F7-068ED1C34A4D}"/>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9" name="TextBox 28">
            <a:extLst>
              <a:ext uri="{FF2B5EF4-FFF2-40B4-BE49-F238E27FC236}">
                <a16:creationId xmlns:a16="http://schemas.microsoft.com/office/drawing/2014/main" id="{055825FA-D4C6-D61D-2DFF-D38D3E47368B}"/>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D4E3A3B9-8898-043A-C452-5D52F5CFBEA4}"/>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7" name="Graphic 6" descr="Checkmark with solid fill">
            <a:extLst>
              <a:ext uri="{FF2B5EF4-FFF2-40B4-BE49-F238E27FC236}">
                <a16:creationId xmlns:a16="http://schemas.microsoft.com/office/drawing/2014/main" id="{ACD175BB-D1EC-5275-D8D4-B4BBF3B534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3808608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22452" y="2178255"/>
            <a:ext cx="4697771" cy="145886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 is the dollar value of a customer relationship based on the present value of the projected future cash flows from the customer relationship.</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When margins and retention rates are constant, the following formula can be used to calculate the lifetime value of a customer relationship</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36409"/>
              <a:ext cx="5322266" cy="400110"/>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2149459"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a:t>
              </a:r>
            </a:p>
          </p:txBody>
        </p:sp>
      </p:grpSp>
      <p:sp>
        <p:nvSpPr>
          <p:cNvPr id="28" name="Rectangle 27">
            <a:extLst>
              <a:ext uri="{FF2B5EF4-FFF2-40B4-BE49-F238E27FC236}">
                <a16:creationId xmlns:a16="http://schemas.microsoft.com/office/drawing/2014/main" id="{A77BBAED-4097-4D66-88DC-A0C748AF6E21}"/>
              </a:ext>
            </a:extLst>
          </p:cNvPr>
          <p:cNvSpPr/>
          <p:nvPr/>
        </p:nvSpPr>
        <p:spPr>
          <a:xfrm>
            <a:off x="7576989" y="2471092"/>
            <a:ext cx="4168158"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Retention rate %</a:t>
            </a:r>
          </a:p>
        </p:txBody>
      </p:sp>
      <p:sp>
        <p:nvSpPr>
          <p:cNvPr id="21" name="TextBox 20">
            <a:extLst>
              <a:ext uri="{FF2B5EF4-FFF2-40B4-BE49-F238E27FC236}">
                <a16:creationId xmlns:a16="http://schemas.microsoft.com/office/drawing/2014/main" id="{51E2B1AD-CDD6-4D06-989B-0813819330B7}"/>
              </a:ext>
            </a:extLst>
          </p:cNvPr>
          <p:cNvSpPr txBox="1"/>
          <p:nvPr/>
        </p:nvSpPr>
        <p:spPr>
          <a:xfrm>
            <a:off x="122452" y="4263560"/>
            <a:ext cx="4558909" cy="1052596"/>
          </a:xfrm>
          <a:prstGeom prst="rect">
            <a:avLst/>
          </a:prstGeom>
          <a:noFill/>
        </p:spPr>
        <p:txBody>
          <a:bodyPr wrap="square">
            <a:spAutoFit/>
          </a:bodyPr>
          <a:lstStyle/>
          <a:p>
            <a:pPr marL="0" marR="0" lvl="0" indent="0" algn="l" defTabSz="1087636" rtl="0" eaLnBrk="1" fontAlgn="auto" latinLnBrk="0" hangingPunct="1">
              <a:lnSpc>
                <a:spcPct val="100000"/>
              </a:lnSpc>
              <a:spcBef>
                <a:spcPct val="20000"/>
              </a:spcBef>
              <a:spcAft>
                <a:spcPts val="0"/>
              </a:spcAft>
              <a:buClrTx/>
              <a:buSzTx/>
              <a:buFontTx/>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 (CLV) is an important concept in that it encourages firms to shift their focus from quarterly profits to the long-term health of their customer relationships.</a:t>
            </a:r>
          </a:p>
          <a:p>
            <a:pPr marL="0" marR="0" lvl="0" indent="0" algn="l" defTabSz="1087636" rtl="0" eaLnBrk="1" fontAlgn="auto" latinLnBrk="0" hangingPunct="1">
              <a:lnSpc>
                <a:spcPct val="100000"/>
              </a:lnSpc>
              <a:spcBef>
                <a:spcPct val="20000"/>
              </a:spcBef>
              <a:spcAft>
                <a:spcPts val="0"/>
              </a:spcAft>
              <a:buClrTx/>
              <a:buSzTx/>
              <a:buFontTx/>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 is an important number because it represents an upper limit on spending to acquire new customers.</a:t>
            </a:r>
          </a:p>
        </p:txBody>
      </p:sp>
      <p:sp>
        <p:nvSpPr>
          <p:cNvPr id="25" name="TextBox 24">
            <a:extLst>
              <a:ext uri="{FF2B5EF4-FFF2-40B4-BE49-F238E27FC236}">
                <a16:creationId xmlns:a16="http://schemas.microsoft.com/office/drawing/2014/main" id="{4B335398-678C-4A6A-8110-A4D347FCC56C}"/>
              </a:ext>
            </a:extLst>
          </p:cNvPr>
          <p:cNvSpPr txBox="1"/>
          <p:nvPr/>
        </p:nvSpPr>
        <p:spPr>
          <a:xfrm>
            <a:off x="5956147" y="3847807"/>
            <a:ext cx="4558909" cy="1229311"/>
          </a:xfrm>
          <a:prstGeom prst="rect">
            <a:avLst/>
          </a:prstGeom>
          <a:noFill/>
        </p:spPr>
        <p:txBody>
          <a:bodyPr wrap="square">
            <a:spAutoFit/>
          </a:bodyPr>
          <a:lstStyle/>
          <a:p>
            <a:pPr marL="0" marR="0" lvl="0" indent="0" algn="l" defTabSz="1087636" rtl="0" eaLnBrk="1" fontAlgn="auto" latinLnBrk="0" hangingPunct="1">
              <a:lnSpc>
                <a:spcPct val="120000"/>
              </a:lnSpc>
              <a:spcBef>
                <a:spcPct val="20000"/>
              </a:spcBef>
              <a:spcAft>
                <a:spcPts val="0"/>
              </a:spcAft>
              <a:buClrTx/>
              <a:buSzTx/>
              <a:buFontTx/>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3 parameters of CLV </a:t>
            </a:r>
          </a:p>
          <a:p>
            <a:pPr marL="342900" marR="0" lvl="0" indent="-342900" algn="l" defTabSz="1087636" rtl="0" eaLnBrk="1" fontAlgn="auto" latinLnBrk="0" hangingPunct="1">
              <a:lnSpc>
                <a:spcPct val="120000"/>
              </a:lnSpc>
              <a:spcBef>
                <a:spcPct val="20000"/>
              </a:spcBef>
              <a:spcAft>
                <a:spcPts val="0"/>
              </a:spcAft>
              <a:buClrTx/>
              <a:buSzTx/>
              <a:buFont typeface="+mj-lt"/>
              <a:buAutoNum type="arabicPeriod"/>
              <a:tabLst/>
              <a:defRPr/>
            </a:pPr>
            <a:r>
              <a:rPr kumimoji="0" lang="en-GB" sz="1400" b="0" i="1"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Constant margin after deducting variable costs</a:t>
            </a:r>
          </a:p>
          <a:p>
            <a:pPr marL="342900" marR="0" lvl="0" indent="-342900" algn="l" defTabSz="1087636" rtl="0" eaLnBrk="1" fontAlgn="auto" latinLnBrk="0" hangingPunct="1">
              <a:lnSpc>
                <a:spcPct val="120000"/>
              </a:lnSpc>
              <a:spcBef>
                <a:spcPct val="20000"/>
              </a:spcBef>
              <a:spcAft>
                <a:spcPts val="0"/>
              </a:spcAft>
              <a:buClrTx/>
              <a:buSzTx/>
              <a:buFont typeface="+mj-lt"/>
              <a:buAutoNum type="arabicPeriod"/>
              <a:tabLst/>
              <a:defRPr/>
            </a:pPr>
            <a:r>
              <a:rPr kumimoji="0" lang="en-GB" sz="1400" b="0" i="1"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Constant retention probability per period </a:t>
            </a:r>
          </a:p>
          <a:p>
            <a:pPr marL="342900" marR="0" lvl="0" indent="-342900" algn="l" defTabSz="1087636" rtl="0" eaLnBrk="1" fontAlgn="auto" latinLnBrk="0" hangingPunct="1">
              <a:lnSpc>
                <a:spcPct val="120000"/>
              </a:lnSpc>
              <a:spcBef>
                <a:spcPct val="20000"/>
              </a:spcBef>
              <a:spcAft>
                <a:spcPts val="0"/>
              </a:spcAft>
              <a:buClrTx/>
              <a:buSzTx/>
              <a:buFont typeface="+mj-lt"/>
              <a:buAutoNum type="arabicPeriod"/>
              <a:tabLst/>
              <a:defRPr/>
            </a:pPr>
            <a:r>
              <a:rPr kumimoji="0" lang="en-GB" sz="1400" b="0" i="1"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Discount rate  </a:t>
            </a:r>
          </a:p>
        </p:txBody>
      </p:sp>
      <p:sp>
        <p:nvSpPr>
          <p:cNvPr id="32" name="TextBox 31">
            <a:extLst>
              <a:ext uri="{FF2B5EF4-FFF2-40B4-BE49-F238E27FC236}">
                <a16:creationId xmlns:a16="http://schemas.microsoft.com/office/drawing/2014/main" id="{17FEA6F8-609C-4C32-B694-D40D91B18BDD}"/>
              </a:ext>
            </a:extLst>
          </p:cNvPr>
          <p:cNvSpPr txBox="1"/>
          <p:nvPr/>
        </p:nvSpPr>
        <p:spPr>
          <a:xfrm>
            <a:off x="8553430" y="5302880"/>
            <a:ext cx="15791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Margin $ X  </a:t>
            </a: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cxnSp>
        <p:nvCxnSpPr>
          <p:cNvPr id="34" name="Straight Connector 33">
            <a:extLst>
              <a:ext uri="{FF2B5EF4-FFF2-40B4-BE49-F238E27FC236}">
                <a16:creationId xmlns:a16="http://schemas.microsoft.com/office/drawing/2014/main" id="{15D4A357-E143-41F2-937A-07112E7F0D62}"/>
              </a:ext>
            </a:extLst>
          </p:cNvPr>
          <p:cNvCxnSpPr>
            <a:cxnSpLocks/>
          </p:cNvCxnSpPr>
          <p:nvPr/>
        </p:nvCxnSpPr>
        <p:spPr>
          <a:xfrm>
            <a:off x="9614123" y="5448423"/>
            <a:ext cx="26010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01723F2-C2A7-4F85-8443-A63091A67D99}"/>
              </a:ext>
            </a:extLst>
          </p:cNvPr>
          <p:cNvSpPr/>
          <p:nvPr/>
        </p:nvSpPr>
        <p:spPr>
          <a:xfrm>
            <a:off x="5274430" y="2741712"/>
            <a:ext cx="1786538"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Margin $</a:t>
            </a:r>
          </a:p>
        </p:txBody>
      </p:sp>
      <p:sp>
        <p:nvSpPr>
          <p:cNvPr id="36" name="Rectangle 35">
            <a:extLst>
              <a:ext uri="{FF2B5EF4-FFF2-40B4-BE49-F238E27FC236}">
                <a16:creationId xmlns:a16="http://schemas.microsoft.com/office/drawing/2014/main" id="{73E455CD-6332-4125-A858-6BFDEB57F660}"/>
              </a:ext>
            </a:extLst>
          </p:cNvPr>
          <p:cNvSpPr/>
          <p:nvPr/>
        </p:nvSpPr>
        <p:spPr>
          <a:xfrm>
            <a:off x="7576989" y="3062203"/>
            <a:ext cx="4168156"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 Discount rate % - Retention Rate </a:t>
            </a:r>
          </a:p>
        </p:txBody>
      </p:sp>
      <p:sp>
        <p:nvSpPr>
          <p:cNvPr id="39" name="TextBox 38">
            <a:extLst>
              <a:ext uri="{FF2B5EF4-FFF2-40B4-BE49-F238E27FC236}">
                <a16:creationId xmlns:a16="http://schemas.microsoft.com/office/drawing/2014/main" id="{4E71F9FB-ED60-4DE2-85D1-B24FF45C817C}"/>
              </a:ext>
            </a:extLst>
          </p:cNvPr>
          <p:cNvSpPr txBox="1"/>
          <p:nvPr/>
        </p:nvSpPr>
        <p:spPr>
          <a:xfrm>
            <a:off x="7116480" y="2741092"/>
            <a:ext cx="369480" cy="540000"/>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marR="0" lvl="0" indent="0" algn="ctr" defTabSz="914217" fontAlgn="auto">
              <a:lnSpc>
                <a:spcPct val="100000"/>
              </a:lnSpc>
              <a:spcBef>
                <a:spcPts val="0"/>
              </a:spcBef>
              <a:spcAft>
                <a:spcPts val="0"/>
              </a:spcAft>
              <a:buClrTx/>
              <a:buSzTx/>
              <a:buFontTx/>
              <a:buNone/>
              <a:tabLst/>
              <a:defRPr kumimoji="0" sz="1400" b="0" i="0" u="none" strike="noStrike" cap="none" spc="0" normalizeH="0" baseline="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X</a:t>
            </a:r>
            <a:endParaRPr kumimoji="0" lang="en-GB" sz="16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42D0F28C-6AFB-FDA4-BDA7-0D655D70C18B}"/>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9" name="TextBox 28">
            <a:extLst>
              <a:ext uri="{FF2B5EF4-FFF2-40B4-BE49-F238E27FC236}">
                <a16:creationId xmlns:a16="http://schemas.microsoft.com/office/drawing/2014/main" id="{301DA1F5-A479-B7FB-44FF-746272B8372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10E70A8F-D04D-629C-BC38-B050BB69FBDA}"/>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117EF628-03EE-8141-6706-356C27CC1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310649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98823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Once you establish baseline sales , you will be able to evaluate incremental sales coming from marketing activities.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2187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Incremental sales from marketing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773D0AC-846B-45C8-AFD0-60AB765F7443}"/>
              </a:ext>
            </a:extLst>
          </p:cNvPr>
          <p:cNvSpPr/>
          <p:nvPr/>
        </p:nvSpPr>
        <p:spPr>
          <a:xfrm>
            <a:off x="6928166" y="3365243"/>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3232932"/>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Incremental sales from marketing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878685"/>
            <a:ext cx="4467075" cy="12451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Incremental sales from advertising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incremental sale from trade promotion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Any other incremental sales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093AD4BA-05F0-2A51-9D09-3C9F19D28F79}"/>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3A8A4859-53CE-9283-EAC1-56C7D8ADA5D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6AE005AA-3CB7-5E6D-885B-C9B60E144531}"/>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EA395D16-B951-CD8C-F869-10DF1D035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871821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418576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Deciding what to spend on.</a:t>
            </a:r>
            <a:r>
              <a:rPr kumimoji="0" lang="en-GB" sz="1400" b="0"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 MROI is most often calculated at the program or campaign level so that marketers know which efforts have a higher return and therefore warrant further investment. It also informs future spending levels, allocation of the budget across programs and media, and which messages a marketer chooses.</a:t>
            </a:r>
          </a:p>
          <a:p>
            <a:pPr marL="0" marR="0" lvl="0" indent="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Comparing marketing efficiency with competitors.</a:t>
            </a:r>
            <a:r>
              <a:rPr kumimoji="0" lang="en-GB" sz="1400" b="0"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 Track competitors’ MROI to gauge how your company is performing against others in the industry. While MROI is not usually public information, marketing leaders can use published financial statement data to estimate MROI for a competitor.</a:t>
            </a:r>
          </a:p>
          <a:p>
            <a:pPr marL="0" marR="0" lvl="0" indent="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Holding themselves accountable.</a:t>
            </a:r>
            <a:r>
              <a:rPr kumimoji="0" lang="en-GB" sz="1400" b="0"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 The MROI calculation also prompts individual marketers to think about and justify every dollar before they spend it.</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72134"/>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League Spartan" charset="0"/>
                  <a:cs typeface="Poppins" pitchFamily="2" charset="77"/>
                </a:rPr>
                <a:t>Marketing ROI</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16" name="Rectangle 15">
            <a:extLst>
              <a:ext uri="{FF2B5EF4-FFF2-40B4-BE49-F238E27FC236}">
                <a16:creationId xmlns:a16="http://schemas.microsoft.com/office/drawing/2014/main" id="{B5E53973-4EE1-4F3F-B716-6FC6E67FBA47}"/>
              </a:ext>
            </a:extLst>
          </p:cNvPr>
          <p:cNvSpPr/>
          <p:nvPr/>
        </p:nvSpPr>
        <p:spPr>
          <a:xfrm>
            <a:off x="5065208" y="2872064"/>
            <a:ext cx="1305017"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League Spartan" charset="0"/>
                <a:cs typeface="Poppins" pitchFamily="2" charset="77"/>
              </a:rPr>
              <a:t>Marketing ROI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9" name="Rectangle 18">
            <a:extLst>
              <a:ext uri="{FF2B5EF4-FFF2-40B4-BE49-F238E27FC236}">
                <a16:creationId xmlns:a16="http://schemas.microsoft.com/office/drawing/2014/main" id="{4B55E546-9FEB-496C-AB27-EA343F9C9042}"/>
              </a:ext>
            </a:extLst>
          </p:cNvPr>
          <p:cNvSpPr/>
          <p:nvPr/>
        </p:nvSpPr>
        <p:spPr>
          <a:xfrm>
            <a:off x="7060678" y="2639899"/>
            <a:ext cx="2323019"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Incremental financial value gained as a result of marketing investment  cost ($)</a:t>
            </a: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Rectangle 20">
            <a:extLst>
              <a:ext uri="{FF2B5EF4-FFF2-40B4-BE49-F238E27FC236}">
                <a16:creationId xmlns:a16="http://schemas.microsoft.com/office/drawing/2014/main" id="{674470CC-00E2-48B3-BC7F-ECCB973DEE91}"/>
              </a:ext>
            </a:extLst>
          </p:cNvPr>
          <p:cNvSpPr/>
          <p:nvPr/>
        </p:nvSpPr>
        <p:spPr>
          <a:xfrm>
            <a:off x="6491903" y="2874334"/>
            <a:ext cx="447097"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a:extLst>
              <a:ext uri="{FF2B5EF4-FFF2-40B4-BE49-F238E27FC236}">
                <a16:creationId xmlns:a16="http://schemas.microsoft.com/office/drawing/2014/main" id="{C132DCC4-456B-4ED7-8653-6FAA7B6A1C79}"/>
              </a:ext>
            </a:extLst>
          </p:cNvPr>
          <p:cNvSpPr/>
          <p:nvPr/>
        </p:nvSpPr>
        <p:spPr>
          <a:xfrm>
            <a:off x="7040356" y="3222405"/>
            <a:ext cx="4783580"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Cost of the marketing investment </a:t>
            </a: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Rectangle 26">
            <a:extLst>
              <a:ext uri="{FF2B5EF4-FFF2-40B4-BE49-F238E27FC236}">
                <a16:creationId xmlns:a16="http://schemas.microsoft.com/office/drawing/2014/main" id="{E9EFBAED-97F5-4E93-BD23-5A8A3D691B3A}"/>
              </a:ext>
            </a:extLst>
          </p:cNvPr>
          <p:cNvSpPr/>
          <p:nvPr/>
        </p:nvSpPr>
        <p:spPr>
          <a:xfrm>
            <a:off x="10033506" y="2639899"/>
            <a:ext cx="1790432"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Cost of the marketing investment </a:t>
            </a: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Rectangle 27">
            <a:extLst>
              <a:ext uri="{FF2B5EF4-FFF2-40B4-BE49-F238E27FC236}">
                <a16:creationId xmlns:a16="http://schemas.microsoft.com/office/drawing/2014/main" id="{BA70A17F-B4BA-40CE-93BF-338B835B6A65}"/>
              </a:ext>
            </a:extLst>
          </p:cNvPr>
          <p:cNvSpPr/>
          <p:nvPr/>
        </p:nvSpPr>
        <p:spPr>
          <a:xfrm>
            <a:off x="9485053" y="2639899"/>
            <a:ext cx="447097"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TextBox 28">
            <a:extLst>
              <a:ext uri="{FF2B5EF4-FFF2-40B4-BE49-F238E27FC236}">
                <a16:creationId xmlns:a16="http://schemas.microsoft.com/office/drawing/2014/main" id="{430D7B3D-9BD4-F104-71DD-A1315A04B202}"/>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8760DD3B-247A-D014-2005-0F43F3778484}"/>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11B570DC-07E8-8120-0CFF-0971B7142E6D}"/>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478E2C01-62A5-EBF6-39BD-AC245DBFA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1268061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6888112" y="3539290"/>
            <a:ext cx="591220" cy="457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498665"/>
            <a:ext cx="4697771" cy="2936188"/>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satisfaction is derived from answering a question posed to a respondent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Q – How satisfied are you with XYZ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Q – Would you recommend us to your friends or colleagues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Q – How much do you plan to spend on XYZ brand in the next 3 months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above needs a support program to be effective and gain interest such as rewards / Loyalty or recognition program.</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907190"/>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818362"/>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1922610"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Customer Satisfaction</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70007" y="3539289"/>
            <a:ext cx="1778051" cy="45750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Satisfaction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3539290"/>
            <a:ext cx="4467075" cy="45750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Would you recommend this product or service to a friend or colleague </a:t>
            </a:r>
          </a:p>
        </p:txBody>
      </p:sp>
      <p:sp>
        <p:nvSpPr>
          <p:cNvPr id="21" name="TextBox 20">
            <a:extLst>
              <a:ext uri="{FF2B5EF4-FFF2-40B4-BE49-F238E27FC236}">
                <a16:creationId xmlns:a16="http://schemas.microsoft.com/office/drawing/2014/main" id="{AAF827A6-4DE0-1920-3F99-BF9243ADB526}"/>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347F8831-108E-DB6C-2220-D7F033B2D2F7}"/>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CBEFD64C-F46F-F776-685D-448B695BF2CC}"/>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4DEB2C62-6DBF-E07A-E4F4-9FCC251EB0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78392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6888112" y="2755526"/>
            <a:ext cx="591220"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1937197"/>
            <a:ext cx="4697771" cy="398878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This is based on your product sales cycle replenishment , of your customers buy every year and  you have 100 customers at the beginning of the year and close the year with 80 , then your CR is 20%</a:t>
            </a:r>
          </a:p>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However</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If your product sales cycle replenishment is every 3 years ( like an lease car ) then you calculate in cycles of 3 , so if you start with 500 customers in a given year and 3 years later 90 of the original 500 have left then your churn rate is 6% per year as its 18% over 3 years divided by the number of years = 3 , delivering 6% per year . Then your CR is 6%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You may change the CR in line with your product sale replenishment cycle , for example it may be 30 days , 60 days , 90 or 180 days , you so you apply the calculation accordingly.</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07693"/>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97965"/>
              <a:ext cx="5322266" cy="338554"/>
            </a:xfrm>
            <a:prstGeom prst="rect">
              <a:avLst/>
            </a:prstGeom>
            <a:no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211513" y="1397430"/>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87765" y="1158447"/>
              <a:ext cx="1080033"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Churn rate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40780" y="2760231"/>
            <a:ext cx="1778051"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Churn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43339"/>
            <a:ext cx="4467075"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of existing customers who stop purchasing products and services ( measure in a year  ) </a:t>
            </a:r>
            <a:endPar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76E70CBB-2F3C-11C6-7423-96989EA0E9B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587A0FFB-32C9-641F-E511-282EE274EA7B}"/>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067855A0-C754-35A2-EBF7-118F404D00C4}"/>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BA57ED9B-4C2E-944B-8293-FB30531957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1777480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6888112" y="2744659"/>
            <a:ext cx="591220" cy="349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498665"/>
            <a:ext cx="4697771" cy="3625608"/>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Example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We sent out 1000 brochures offering 10$ off on a purchase of a  Hand drill , the cost of the material despatched was 4$ X 1000 = 4,000 $.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100 customers responded and bought a hand drill which was 10% of the mailing list , since the cost of the mailing was 4,000$ and the 10$ on offer made now to 100 customers cost 10$ X 100 = 1,000$ the total cost was 5,000$.</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Any profitability below 50$ per customer indicates a loss making proposition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above is also known as the “ take rate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67187"/>
            <a:ext cx="5322266" cy="369332"/>
          </a:xfrm>
          <a:prstGeom prst="rect">
            <a:avLst/>
          </a:prstGeom>
          <a:no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334381" y="1818362"/>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06482"/>
              <a:ext cx="1725223" cy="369332"/>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Redemption rate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58536" y="2753537"/>
            <a:ext cx="1778051" cy="349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Redemption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36645"/>
            <a:ext cx="4467075" cy="349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The number or % of customers accepting a marketing offer </a:t>
            </a:r>
          </a:p>
        </p:txBody>
      </p:sp>
      <p:sp>
        <p:nvSpPr>
          <p:cNvPr id="30" name="Rectangle 29">
            <a:extLst>
              <a:ext uri="{FF2B5EF4-FFF2-40B4-BE49-F238E27FC236}">
                <a16:creationId xmlns:a16="http://schemas.microsoft.com/office/drawing/2014/main" id="{272F47A6-A37F-4F64-8D1D-DA22E54B3355}"/>
              </a:ext>
            </a:extLst>
          </p:cNvPr>
          <p:cNvSpPr/>
          <p:nvPr/>
        </p:nvSpPr>
        <p:spPr>
          <a:xfrm>
            <a:off x="7569668" y="3606614"/>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No of contracts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Rectangle 31">
            <a:extLst>
              <a:ext uri="{FF2B5EF4-FFF2-40B4-BE49-F238E27FC236}">
                <a16:creationId xmlns:a16="http://schemas.microsoft.com/office/drawing/2014/main" id="{EA76FF13-3667-4CC8-89BE-344203897F24}"/>
              </a:ext>
            </a:extLst>
          </p:cNvPr>
          <p:cNvSpPr/>
          <p:nvPr/>
        </p:nvSpPr>
        <p:spPr>
          <a:xfrm>
            <a:off x="7569669" y="3167826"/>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No of accepted offers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DA584E9C-AC0D-4D9C-B00A-FD407EF64285}"/>
              </a:ext>
            </a:extLst>
          </p:cNvPr>
          <p:cNvSpPr/>
          <p:nvPr/>
        </p:nvSpPr>
        <p:spPr>
          <a:xfrm>
            <a:off x="5085170" y="3428602"/>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Redemption rate </a:t>
            </a:r>
          </a:p>
        </p:txBody>
      </p:sp>
      <p:sp>
        <p:nvSpPr>
          <p:cNvPr id="36" name="Rectangle 35">
            <a:extLst>
              <a:ext uri="{FF2B5EF4-FFF2-40B4-BE49-F238E27FC236}">
                <a16:creationId xmlns:a16="http://schemas.microsoft.com/office/drawing/2014/main" id="{9AFDF914-2B83-4995-964D-76F1180FF2BD}"/>
              </a:ext>
            </a:extLst>
          </p:cNvPr>
          <p:cNvSpPr/>
          <p:nvPr/>
        </p:nvSpPr>
        <p:spPr>
          <a:xfrm>
            <a:off x="7569669" y="5204082"/>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100 customers</a:t>
            </a:r>
          </a:p>
        </p:txBody>
      </p:sp>
      <p:sp>
        <p:nvSpPr>
          <p:cNvPr id="37" name="Rectangle 36">
            <a:extLst>
              <a:ext uri="{FF2B5EF4-FFF2-40B4-BE49-F238E27FC236}">
                <a16:creationId xmlns:a16="http://schemas.microsoft.com/office/drawing/2014/main" id="{E173E689-DBC4-40EB-855B-6FFDAE334D5D}"/>
              </a:ext>
            </a:extLst>
          </p:cNvPr>
          <p:cNvSpPr/>
          <p:nvPr/>
        </p:nvSpPr>
        <p:spPr>
          <a:xfrm>
            <a:off x="7569670" y="4765294"/>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Cost is 5,000</a:t>
            </a:r>
          </a:p>
        </p:txBody>
      </p:sp>
      <p:sp>
        <p:nvSpPr>
          <p:cNvPr id="38" name="Rectangle 37">
            <a:extLst>
              <a:ext uri="{FF2B5EF4-FFF2-40B4-BE49-F238E27FC236}">
                <a16:creationId xmlns:a16="http://schemas.microsoft.com/office/drawing/2014/main" id="{5254A85A-4C60-4ECB-B50B-EAA9BB6973F0}"/>
              </a:ext>
            </a:extLst>
          </p:cNvPr>
          <p:cNvSpPr/>
          <p:nvPr/>
        </p:nvSpPr>
        <p:spPr>
          <a:xfrm>
            <a:off x="5102923" y="5043826"/>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acquisition cost</a:t>
            </a:r>
          </a:p>
        </p:txBody>
      </p:sp>
      <p:sp>
        <p:nvSpPr>
          <p:cNvPr id="42" name="Rectangle 41">
            <a:extLst>
              <a:ext uri="{FF2B5EF4-FFF2-40B4-BE49-F238E27FC236}">
                <a16:creationId xmlns:a16="http://schemas.microsoft.com/office/drawing/2014/main" id="{898040CB-707E-4251-AC3D-3DA97CE98B39}"/>
              </a:ext>
            </a:extLst>
          </p:cNvPr>
          <p:cNvSpPr/>
          <p:nvPr/>
        </p:nvSpPr>
        <p:spPr>
          <a:xfrm>
            <a:off x="7622936" y="5762399"/>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50 $ per customer </a:t>
            </a:r>
          </a:p>
        </p:txBody>
      </p:sp>
      <p:sp>
        <p:nvSpPr>
          <p:cNvPr id="43" name="Rectangle 42">
            <a:extLst>
              <a:ext uri="{FF2B5EF4-FFF2-40B4-BE49-F238E27FC236}">
                <a16:creationId xmlns:a16="http://schemas.microsoft.com/office/drawing/2014/main" id="{3C5C967E-40BD-4284-AD83-E63FF6FFEDB8}"/>
              </a:ext>
            </a:extLst>
          </p:cNvPr>
          <p:cNvSpPr/>
          <p:nvPr/>
        </p:nvSpPr>
        <p:spPr>
          <a:xfrm>
            <a:off x="5102926" y="5762399"/>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acquisition cost</a:t>
            </a:r>
          </a:p>
        </p:txBody>
      </p:sp>
      <p:sp>
        <p:nvSpPr>
          <p:cNvPr id="41" name="Rectangle 40">
            <a:extLst>
              <a:ext uri="{FF2B5EF4-FFF2-40B4-BE49-F238E27FC236}">
                <a16:creationId xmlns:a16="http://schemas.microsoft.com/office/drawing/2014/main" id="{8B81FD64-9631-4E2C-8F2D-5367154D2E08}"/>
              </a:ext>
            </a:extLst>
          </p:cNvPr>
          <p:cNvSpPr/>
          <p:nvPr/>
        </p:nvSpPr>
        <p:spPr>
          <a:xfrm>
            <a:off x="6919288" y="3320710"/>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5" name="Rectangle 44">
            <a:extLst>
              <a:ext uri="{FF2B5EF4-FFF2-40B4-BE49-F238E27FC236}">
                <a16:creationId xmlns:a16="http://schemas.microsoft.com/office/drawing/2014/main" id="{53B80851-A039-4D24-B4FA-3AF8394C1BDF}"/>
              </a:ext>
            </a:extLst>
          </p:cNvPr>
          <p:cNvSpPr/>
          <p:nvPr/>
        </p:nvSpPr>
        <p:spPr>
          <a:xfrm>
            <a:off x="6941378" y="4888485"/>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6" name="Rectangle 45">
            <a:extLst>
              <a:ext uri="{FF2B5EF4-FFF2-40B4-BE49-F238E27FC236}">
                <a16:creationId xmlns:a16="http://schemas.microsoft.com/office/drawing/2014/main" id="{D45F5995-0B42-46E8-9828-80088A1F6DA2}"/>
              </a:ext>
            </a:extLst>
          </p:cNvPr>
          <p:cNvSpPr/>
          <p:nvPr/>
        </p:nvSpPr>
        <p:spPr>
          <a:xfrm>
            <a:off x="6964297" y="5762399"/>
            <a:ext cx="591220"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9" name="TextBox 28">
            <a:extLst>
              <a:ext uri="{FF2B5EF4-FFF2-40B4-BE49-F238E27FC236}">
                <a16:creationId xmlns:a16="http://schemas.microsoft.com/office/drawing/2014/main" id="{E12F4021-3DF2-A0C2-8A3F-FF7F3BAEAA17}"/>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1" name="TextBox 30">
            <a:extLst>
              <a:ext uri="{FF2B5EF4-FFF2-40B4-BE49-F238E27FC236}">
                <a16:creationId xmlns:a16="http://schemas.microsoft.com/office/drawing/2014/main" id="{CA1AFBF2-465E-923E-DB4D-D41A370FF83E}"/>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3" name="Table 6">
            <a:extLst>
              <a:ext uri="{FF2B5EF4-FFF2-40B4-BE49-F238E27FC236}">
                <a16:creationId xmlns:a16="http://schemas.microsoft.com/office/drawing/2014/main" id="{3C6A888E-5D92-F7F7-FD78-0FE2EC75426B}"/>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4" name="Graphic 3" descr="Checkmark with solid fill">
            <a:extLst>
              <a:ext uri="{FF2B5EF4-FFF2-40B4-BE49-F238E27FC236}">
                <a16:creationId xmlns:a16="http://schemas.microsoft.com/office/drawing/2014/main" id="{C6B9824C-7D9E-B97B-20F4-42CFE742C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509716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29881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285750" marR="0" lvl="0" indent="-285750" algn="ctr"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price paid for a product by customers after all discounts has been built in is called pocket price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0897"/>
              <a:ext cx="5322266" cy="400110"/>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2"/>
              <a:ext cx="1163996"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Pocket Price</a:t>
              </a:r>
            </a:p>
          </p:txBody>
        </p:sp>
      </p:grpSp>
      <p:sp>
        <p:nvSpPr>
          <p:cNvPr id="25" name="TextBox 24">
            <a:extLst>
              <a:ext uri="{FF2B5EF4-FFF2-40B4-BE49-F238E27FC236}">
                <a16:creationId xmlns:a16="http://schemas.microsoft.com/office/drawing/2014/main" id="{03BAD03C-9720-4E1D-AC50-07951C4362A2}"/>
              </a:ext>
            </a:extLst>
          </p:cNvPr>
          <p:cNvSpPr txBox="1"/>
          <p:nvPr/>
        </p:nvSpPr>
        <p:spPr>
          <a:xfrm>
            <a:off x="6122612" y="570614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 = </a:t>
            </a: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F9115DD-69E2-47BB-9390-2F9833D59BC8}"/>
              </a:ext>
            </a:extLst>
          </p:cNvPr>
          <p:cNvGrpSpPr/>
          <p:nvPr/>
        </p:nvGrpSpPr>
        <p:grpSpPr>
          <a:xfrm>
            <a:off x="5040780" y="2878685"/>
            <a:ext cx="6945681" cy="1245745"/>
            <a:chOff x="5040780" y="2363780"/>
            <a:chExt cx="6945681" cy="1245745"/>
          </a:xfrm>
        </p:grpSpPr>
        <p:sp>
          <p:nvSpPr>
            <p:cNvPr id="19" name="Rectangle 18">
              <a:extLst>
                <a:ext uri="{FF2B5EF4-FFF2-40B4-BE49-F238E27FC236}">
                  <a16:creationId xmlns:a16="http://schemas.microsoft.com/office/drawing/2014/main" id="{5773D0AC-846B-45C8-AFD0-60AB765F7443}"/>
                </a:ext>
              </a:extLst>
            </p:cNvPr>
            <p:cNvSpPr/>
            <p:nvPr/>
          </p:nvSpPr>
          <p:spPr>
            <a:xfrm>
              <a:off x="6928166" y="2850338"/>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2718027"/>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Pocket price</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363780"/>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Net Price per unit </a:t>
              </a:r>
            </a:p>
          </p:txBody>
        </p:sp>
        <p:sp>
          <p:nvSpPr>
            <p:cNvPr id="31" name="Rectangle 30">
              <a:extLst>
                <a:ext uri="{FF2B5EF4-FFF2-40B4-BE49-F238E27FC236}">
                  <a16:creationId xmlns:a16="http://schemas.microsoft.com/office/drawing/2014/main" id="{D5D87043-3A14-4974-81B8-1AE9FBE55481}"/>
                </a:ext>
              </a:extLst>
            </p:cNvPr>
            <p:cNvSpPr/>
            <p:nvPr/>
          </p:nvSpPr>
          <p:spPr>
            <a:xfrm>
              <a:off x="7519386" y="3055949"/>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List price per unit </a:t>
              </a:r>
            </a:p>
          </p:txBody>
        </p:sp>
      </p:grpSp>
      <p:pic>
        <p:nvPicPr>
          <p:cNvPr id="7" name="Picture 6">
            <a:extLst>
              <a:ext uri="{FF2B5EF4-FFF2-40B4-BE49-F238E27FC236}">
                <a16:creationId xmlns:a16="http://schemas.microsoft.com/office/drawing/2014/main" id="{75C149F0-0322-48DF-B5B5-D9396C2A7C7E}"/>
              </a:ext>
            </a:extLst>
          </p:cNvPr>
          <p:cNvPicPr>
            <a:picLocks noChangeAspect="1"/>
          </p:cNvPicPr>
          <p:nvPr/>
        </p:nvPicPr>
        <p:blipFill>
          <a:blip r:embed="rId3"/>
          <a:stretch>
            <a:fillRect/>
          </a:stretch>
        </p:blipFill>
        <p:spPr>
          <a:xfrm>
            <a:off x="205540" y="3974605"/>
            <a:ext cx="4475822" cy="2399802"/>
          </a:xfrm>
          <a:prstGeom prst="rect">
            <a:avLst/>
          </a:prstGeom>
        </p:spPr>
      </p:pic>
      <p:sp>
        <p:nvSpPr>
          <p:cNvPr id="29" name="TextBox 28">
            <a:extLst>
              <a:ext uri="{FF2B5EF4-FFF2-40B4-BE49-F238E27FC236}">
                <a16:creationId xmlns:a16="http://schemas.microsoft.com/office/drawing/2014/main" id="{C23223B0-363A-9FAA-8B7B-A05C4D8266E9}"/>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2" name="TextBox 31">
            <a:extLst>
              <a:ext uri="{FF2B5EF4-FFF2-40B4-BE49-F238E27FC236}">
                <a16:creationId xmlns:a16="http://schemas.microsoft.com/office/drawing/2014/main" id="{6948F270-B869-9212-88BE-003C1EB670D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F313DFC9-7A07-048E-7020-ACD64BB78002}"/>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8" name="Graphic 7" descr="Checkmark with solid fill">
            <a:extLst>
              <a:ext uri="{FF2B5EF4-FFF2-40B4-BE49-F238E27FC236}">
                <a16:creationId xmlns:a16="http://schemas.microsoft.com/office/drawing/2014/main" id="{4498C89B-D6FA-B2B6-0465-806089ED48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282442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025515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D82CE9-F93B-3196-EA9F-725DAAE988AB}"/>
              </a:ext>
            </a:extLst>
          </p:cNvPr>
          <p:cNvPicPr>
            <a:picLocks noChangeAspect="1"/>
          </p:cNvPicPr>
          <p:nvPr/>
        </p:nvPicPr>
        <p:blipFill rotWithShape="1">
          <a:blip r:embed="rId2"/>
          <a:srcRect t="37497"/>
          <a:stretch/>
        </p:blipFill>
        <p:spPr>
          <a:xfrm>
            <a:off x="5945523" y="2388551"/>
            <a:ext cx="6157494" cy="1299390"/>
          </a:xfrm>
          <a:prstGeom prst="rect">
            <a:avLst/>
          </a:prstGeom>
        </p:spPr>
      </p:pic>
      <p:sp>
        <p:nvSpPr>
          <p:cNvPr id="7" name="Rectangle 6">
            <a:extLst>
              <a:ext uri="{FF2B5EF4-FFF2-40B4-BE49-F238E27FC236}">
                <a16:creationId xmlns:a16="http://schemas.microsoft.com/office/drawing/2014/main" id="{693BF65E-9573-1BDA-9CE4-E021C94FC7F8}"/>
              </a:ext>
            </a:extLst>
          </p:cNvPr>
          <p:cNvSpPr/>
          <p:nvPr/>
        </p:nvSpPr>
        <p:spPr>
          <a:xfrm>
            <a:off x="6191430" y="2162404"/>
            <a:ext cx="5593222" cy="43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chemeClr val="accent5">
              <a:lumMod val="60000"/>
              <a:lumOff val="40000"/>
            </a:schemeClr>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prstClr val="black"/>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 y="2900574"/>
            <a:ext cx="5746282" cy="954107"/>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Trade Marketing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Key Performance Indicators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Lato Light" panose="020F0502020204030203"/>
                <a:ea typeface="+mn-ea"/>
                <a:cs typeface="+mn-cs"/>
              </a:rPr>
              <a:t>Sales &amp; Marketing Fundamentals.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1026" name="Picture 2" descr="Free photo Increase Ascending Graph Progress Chart Bar Graphs - Max Pixel">
            <a:extLst>
              <a:ext uri="{FF2B5EF4-FFF2-40B4-BE49-F238E27FC236}">
                <a16:creationId xmlns:a16="http://schemas.microsoft.com/office/drawing/2014/main" id="{7A2FE5D2-A68B-FF25-8168-5B512DC3B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154" y="3304136"/>
            <a:ext cx="2496796" cy="1664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pi stamp. rounded grunge textured sign. Label">
            <a:extLst>
              <a:ext uri="{FF2B5EF4-FFF2-40B4-BE49-F238E27FC236}">
                <a16:creationId xmlns:a16="http://schemas.microsoft.com/office/drawing/2014/main" id="{4B068C9C-851D-3377-B565-89275C696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7750" y="3663538"/>
            <a:ext cx="1522342" cy="94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71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1" y="207845"/>
            <a:ext cx="9160809"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Plans</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8" name="TextBox 7">
            <a:extLst>
              <a:ext uri="{FF2B5EF4-FFF2-40B4-BE49-F238E27FC236}">
                <a16:creationId xmlns:a16="http://schemas.microsoft.com/office/drawing/2014/main" id="{1DF92EE4-D980-C071-05F3-C8033AEBB183}"/>
              </a:ext>
            </a:extLst>
          </p:cNvPr>
          <p:cNvSpPr txBox="1"/>
          <p:nvPr/>
        </p:nvSpPr>
        <p:spPr>
          <a:xfrm>
            <a:off x="6898985" y="2786930"/>
            <a:ext cx="5153026" cy="86619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Trade Marketing Plans </a:t>
            </a:r>
            <a:r>
              <a:rPr kumimoji="0" lang="en-GB" sz="1200" b="0" i="0" u="none" strike="noStrike" kern="1200" cap="none" spc="0" normalizeH="0" baseline="0" noProof="0" dirty="0">
                <a:ln>
                  <a:noFill/>
                </a:ln>
                <a:solidFill>
                  <a:prstClr val="black"/>
                </a:solidFill>
                <a:effectLst/>
                <a:uLnTx/>
                <a:uFillTx/>
                <a:latin typeface="Lato Light"/>
                <a:ea typeface="Calibri" panose="020F0502020204030204" pitchFamily="34" charset="0"/>
                <a:cs typeface="Latha" panose="020B0604020202020204" pitchFamily="34" charset="0"/>
              </a:rPr>
              <a:t>set the tone for ensuring that the marketing objectives are translated into engaging the customer at the category or in specific events , this is the part where the actual engagement between company , customer , brand and category takes place.</a:t>
            </a:r>
          </a:p>
        </p:txBody>
      </p:sp>
      <p:sp>
        <p:nvSpPr>
          <p:cNvPr id="2" name="Rectangle 1">
            <a:extLst>
              <a:ext uri="{FF2B5EF4-FFF2-40B4-BE49-F238E27FC236}">
                <a16:creationId xmlns:a16="http://schemas.microsoft.com/office/drawing/2014/main" id="{2BFB18C1-3BB9-FEF9-1469-B77296BECE5D}"/>
              </a:ext>
            </a:extLst>
          </p:cNvPr>
          <p:cNvSpPr/>
          <p:nvPr/>
        </p:nvSpPr>
        <p:spPr>
          <a:xfrm>
            <a:off x="0" y="2171700"/>
            <a:ext cx="6877050" cy="21812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4F001-FFD3-BC29-F928-2438D3530DC3}"/>
              </a:ext>
            </a:extLst>
          </p:cNvPr>
          <p:cNvSpPr txBox="1"/>
          <p:nvPr/>
        </p:nvSpPr>
        <p:spPr>
          <a:xfrm>
            <a:off x="3085536" y="2990944"/>
            <a:ext cx="59188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ROI</a:t>
            </a:r>
          </a:p>
        </p:txBody>
      </p:sp>
    </p:spTree>
    <p:extLst>
      <p:ext uri="{BB962C8B-B14F-4D97-AF65-F5344CB8AC3E}">
        <p14:creationId xmlns:p14="http://schemas.microsoft.com/office/powerpoint/2010/main" val="69913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CC9001B5-7791-074D-9C6D-E98D7CBB357B}"/>
              </a:ext>
            </a:extLst>
          </p:cNvPr>
          <p:cNvSpPr>
            <a:spLocks noChangeArrowheads="1"/>
          </p:cNvSpPr>
          <p:nvPr/>
        </p:nvSpPr>
        <p:spPr bwMode="auto">
          <a:xfrm>
            <a:off x="5601134" y="3028733"/>
            <a:ext cx="541448" cy="1747546"/>
          </a:xfrm>
          <a:custGeom>
            <a:avLst/>
            <a:gdLst>
              <a:gd name="connsiteX0" fmla="*/ 163732 w 1082895"/>
              <a:gd name="connsiteY0" fmla="*/ 0 h 3495092"/>
              <a:gd name="connsiteX1" fmla="*/ 169734 w 1082895"/>
              <a:gd name="connsiteY1" fmla="*/ 17521 h 3495092"/>
              <a:gd name="connsiteX2" fmla="*/ 213381 w 1082895"/>
              <a:gd name="connsiteY2" fmla="*/ 99075 h 3495092"/>
              <a:gd name="connsiteX3" fmla="*/ 901283 w 1082895"/>
              <a:gd name="connsiteY3" fmla="*/ 787421 h 3495092"/>
              <a:gd name="connsiteX4" fmla="*/ 1082895 w 1082895"/>
              <a:gd name="connsiteY4" fmla="*/ 1226291 h 3495092"/>
              <a:gd name="connsiteX5" fmla="*/ 1082895 w 1082895"/>
              <a:gd name="connsiteY5" fmla="*/ 3495092 h 3495092"/>
              <a:gd name="connsiteX6" fmla="*/ 916309 w 1082895"/>
              <a:gd name="connsiteY6" fmla="*/ 3495092 h 3495092"/>
              <a:gd name="connsiteX7" fmla="*/ 916309 w 1082895"/>
              <a:gd name="connsiteY7" fmla="*/ 1226291 h 3495092"/>
              <a:gd name="connsiteX8" fmla="*/ 784347 w 1082895"/>
              <a:gd name="connsiteY8" fmla="*/ 904976 h 3495092"/>
              <a:gd name="connsiteX9" fmla="*/ 65740 w 1082895"/>
              <a:gd name="connsiteY9" fmla="*/ 186587 h 3495092"/>
              <a:gd name="connsiteX10" fmla="*/ 0 w 1082895"/>
              <a:gd name="connsiteY10" fmla="*/ 151594 h 3495092"/>
              <a:gd name="connsiteX11" fmla="*/ 4589 w 1082895"/>
              <a:gd name="connsiteY11" fmla="*/ 149103 h 3495092"/>
              <a:gd name="connsiteX12" fmla="*/ 117733 w 1082895"/>
              <a:gd name="connsiteY12" fmla="*/ 55751 h 34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895" h="3495092">
                <a:moveTo>
                  <a:pt x="163732" y="0"/>
                </a:moveTo>
                <a:lnTo>
                  <a:pt x="169734" y="17521"/>
                </a:lnTo>
                <a:cubicBezTo>
                  <a:pt x="182759" y="46828"/>
                  <a:pt x="197702" y="74094"/>
                  <a:pt x="213381" y="99075"/>
                </a:cubicBezTo>
                <a:lnTo>
                  <a:pt x="901283" y="787421"/>
                </a:lnTo>
                <a:cubicBezTo>
                  <a:pt x="1018220" y="904323"/>
                  <a:pt x="1082895" y="1060409"/>
                  <a:pt x="1082895" y="1226291"/>
                </a:cubicBezTo>
                <a:lnTo>
                  <a:pt x="1082895" y="3495092"/>
                </a:lnTo>
                <a:lnTo>
                  <a:pt x="916309" y="3495092"/>
                </a:lnTo>
                <a:lnTo>
                  <a:pt x="916309" y="1226291"/>
                </a:lnTo>
                <a:cubicBezTo>
                  <a:pt x="916309" y="1104165"/>
                  <a:pt x="869926" y="990529"/>
                  <a:pt x="784347" y="904976"/>
                </a:cubicBezTo>
                <a:lnTo>
                  <a:pt x="65740" y="186587"/>
                </a:lnTo>
                <a:lnTo>
                  <a:pt x="0" y="151594"/>
                </a:lnTo>
                <a:lnTo>
                  <a:pt x="4589" y="149103"/>
                </a:lnTo>
                <a:cubicBezTo>
                  <a:pt x="45261" y="121626"/>
                  <a:pt x="83146" y="90338"/>
                  <a:pt x="117733" y="55751"/>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24" name="Freeform 23">
            <a:extLst>
              <a:ext uri="{FF2B5EF4-FFF2-40B4-BE49-F238E27FC236}">
                <a16:creationId xmlns:a16="http://schemas.microsoft.com/office/drawing/2014/main" id="{40B1227C-03FE-CB4F-9E82-A70B28FF361D}"/>
              </a:ext>
            </a:extLst>
          </p:cNvPr>
          <p:cNvSpPr>
            <a:spLocks noChangeArrowheads="1"/>
          </p:cNvSpPr>
          <p:nvPr/>
        </p:nvSpPr>
        <p:spPr bwMode="auto">
          <a:xfrm>
            <a:off x="2914089" y="1068217"/>
            <a:ext cx="2264852" cy="1532631"/>
          </a:xfrm>
          <a:custGeom>
            <a:avLst/>
            <a:gdLst>
              <a:gd name="connsiteX0" fmla="*/ 276884 w 4529703"/>
              <a:gd name="connsiteY0" fmla="*/ 0 h 3065261"/>
              <a:gd name="connsiteX1" fmla="*/ 3183515 w 4529703"/>
              <a:gd name="connsiteY1" fmla="*/ 0 h 3065261"/>
              <a:gd name="connsiteX2" fmla="*/ 4291052 w 4529703"/>
              <a:gd name="connsiteY2" fmla="*/ 1107371 h 3065261"/>
              <a:gd name="connsiteX3" fmla="*/ 4291052 w 4529703"/>
              <a:gd name="connsiteY3" fmla="*/ 2374805 h 3065261"/>
              <a:gd name="connsiteX4" fmla="*/ 4479072 w 4529703"/>
              <a:gd name="connsiteY4" fmla="*/ 2766979 h 3065261"/>
              <a:gd name="connsiteX5" fmla="*/ 4529703 w 4529703"/>
              <a:gd name="connsiteY5" fmla="*/ 2799066 h 3065261"/>
              <a:gd name="connsiteX6" fmla="*/ 4523803 w 4529703"/>
              <a:gd name="connsiteY6" fmla="*/ 2802268 h 3065261"/>
              <a:gd name="connsiteX7" fmla="*/ 4317307 w 4529703"/>
              <a:gd name="connsiteY7" fmla="*/ 3008764 h 3065261"/>
              <a:gd name="connsiteX8" fmla="*/ 4286642 w 4529703"/>
              <a:gd name="connsiteY8" fmla="*/ 3065261 h 3065261"/>
              <a:gd name="connsiteX9" fmla="*/ 4257294 w 4529703"/>
              <a:gd name="connsiteY9" fmla="*/ 3014625 h 3065261"/>
              <a:gd name="connsiteX10" fmla="*/ 3914255 w 4529703"/>
              <a:gd name="connsiteY10" fmla="*/ 2847152 h 3065261"/>
              <a:gd name="connsiteX11" fmla="*/ 1107537 w 4529703"/>
              <a:gd name="connsiteY11" fmla="*/ 2847152 h 3065261"/>
              <a:gd name="connsiteX12" fmla="*/ 0 w 4529703"/>
              <a:gd name="connsiteY12" fmla="*/ 1739128 h 3065261"/>
              <a:gd name="connsiteX13" fmla="*/ 0 w 4529703"/>
              <a:gd name="connsiteY13" fmla="*/ 277006 h 3065261"/>
              <a:gd name="connsiteX14" fmla="*/ 276884 w 4529703"/>
              <a:gd name="connsiteY14" fmla="*/ 0 h 30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9703" h="3065261">
                <a:moveTo>
                  <a:pt x="276884" y="0"/>
                </a:moveTo>
                <a:lnTo>
                  <a:pt x="3183515" y="0"/>
                </a:lnTo>
                <a:cubicBezTo>
                  <a:pt x="3794750" y="0"/>
                  <a:pt x="4291052" y="495867"/>
                  <a:pt x="4291052" y="1107371"/>
                </a:cubicBezTo>
                <a:lnTo>
                  <a:pt x="4291052" y="2374805"/>
                </a:lnTo>
                <a:cubicBezTo>
                  <a:pt x="4300848" y="2449119"/>
                  <a:pt x="4339978" y="2647207"/>
                  <a:pt x="4479072" y="2766979"/>
                </a:cubicBezTo>
                <a:lnTo>
                  <a:pt x="4529703" y="2799066"/>
                </a:lnTo>
                <a:lnTo>
                  <a:pt x="4523803" y="2802268"/>
                </a:lnTo>
                <a:cubicBezTo>
                  <a:pt x="4442460" y="2857223"/>
                  <a:pt x="4372261" y="2927421"/>
                  <a:pt x="4317307" y="3008764"/>
                </a:cubicBezTo>
                <a:lnTo>
                  <a:pt x="4286642" y="3065261"/>
                </a:lnTo>
                <a:lnTo>
                  <a:pt x="4257294" y="3014625"/>
                </a:lnTo>
                <a:cubicBezTo>
                  <a:pt x="4191711" y="2926622"/>
                  <a:pt x="4085675" y="2854502"/>
                  <a:pt x="3914255" y="2847152"/>
                </a:cubicBezTo>
                <a:lnTo>
                  <a:pt x="1107537" y="2847152"/>
                </a:lnTo>
                <a:cubicBezTo>
                  <a:pt x="496302" y="2847152"/>
                  <a:pt x="0" y="2350632"/>
                  <a:pt x="0" y="1739128"/>
                </a:cubicBezTo>
                <a:lnTo>
                  <a:pt x="0" y="277006"/>
                </a:lnTo>
                <a:cubicBezTo>
                  <a:pt x="0" y="123477"/>
                  <a:pt x="124076" y="0"/>
                  <a:pt x="276884" y="0"/>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4" name="Freeform 75">
            <a:extLst>
              <a:ext uri="{FF2B5EF4-FFF2-40B4-BE49-F238E27FC236}">
                <a16:creationId xmlns:a16="http://schemas.microsoft.com/office/drawing/2014/main" id="{D49C1EC9-551B-7647-8DE3-45078C084A15}"/>
              </a:ext>
            </a:extLst>
          </p:cNvPr>
          <p:cNvSpPr>
            <a:spLocks noChangeArrowheads="1"/>
          </p:cNvSpPr>
          <p:nvPr/>
        </p:nvSpPr>
        <p:spPr bwMode="auto">
          <a:xfrm>
            <a:off x="5094478" y="2491086"/>
            <a:ext cx="590462" cy="590462"/>
          </a:xfrm>
          <a:custGeom>
            <a:avLst/>
            <a:gdLst>
              <a:gd name="T0" fmla="*/ 1809 w 1810"/>
              <a:gd name="T1" fmla="*/ 903 h 1809"/>
              <a:gd name="T2" fmla="*/ 1809 w 1810"/>
              <a:gd name="T3" fmla="*/ 903 h 1809"/>
              <a:gd name="T4" fmla="*/ 1759 w 1810"/>
              <a:gd name="T5" fmla="*/ 1201 h 1809"/>
              <a:gd name="T6" fmla="*/ 1759 w 1810"/>
              <a:gd name="T7" fmla="*/ 1201 h 1809"/>
              <a:gd name="T8" fmla="*/ 1152 w 1810"/>
              <a:gd name="T9" fmla="*/ 1774 h 1809"/>
              <a:gd name="T10" fmla="*/ 1152 w 1810"/>
              <a:gd name="T11" fmla="*/ 1774 h 1809"/>
              <a:gd name="T12" fmla="*/ 905 w 1810"/>
              <a:gd name="T13" fmla="*/ 1808 h 1809"/>
              <a:gd name="T14" fmla="*/ 905 w 1810"/>
              <a:gd name="T15" fmla="*/ 1808 h 1809"/>
              <a:gd name="T16" fmla="*/ 0 w 1810"/>
              <a:gd name="T17" fmla="*/ 903 h 1809"/>
              <a:gd name="T18" fmla="*/ 0 w 1810"/>
              <a:gd name="T19" fmla="*/ 903 h 1809"/>
              <a:gd name="T20" fmla="*/ 9 w 1810"/>
              <a:gd name="T21" fmla="*/ 786 h 1809"/>
              <a:gd name="T22" fmla="*/ 9 w 1810"/>
              <a:gd name="T23" fmla="*/ 786 h 1809"/>
              <a:gd name="T24" fmla="*/ 757 w 1810"/>
              <a:gd name="T25" fmla="*/ 12 h 1809"/>
              <a:gd name="T26" fmla="*/ 757 w 1810"/>
              <a:gd name="T27" fmla="*/ 12 h 1809"/>
              <a:gd name="T28" fmla="*/ 905 w 1810"/>
              <a:gd name="T29" fmla="*/ 0 h 1809"/>
              <a:gd name="T30" fmla="*/ 905 w 1810"/>
              <a:gd name="T31" fmla="*/ 0 h 1809"/>
              <a:gd name="T32" fmla="*/ 1809 w 1810"/>
              <a:gd name="T33" fmla="*/ 903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09">
                <a:moveTo>
                  <a:pt x="1809" y="903"/>
                </a:moveTo>
                <a:lnTo>
                  <a:pt x="1809" y="903"/>
                </a:lnTo>
                <a:cubicBezTo>
                  <a:pt x="1809" y="1008"/>
                  <a:pt x="1792" y="1108"/>
                  <a:pt x="1759" y="1201"/>
                </a:cubicBezTo>
                <a:lnTo>
                  <a:pt x="1759" y="1201"/>
                </a:lnTo>
                <a:cubicBezTo>
                  <a:pt x="1663" y="1477"/>
                  <a:pt x="1436" y="1693"/>
                  <a:pt x="1152" y="1774"/>
                </a:cubicBezTo>
                <a:lnTo>
                  <a:pt x="1152" y="1774"/>
                </a:lnTo>
                <a:cubicBezTo>
                  <a:pt x="1073" y="1796"/>
                  <a:pt x="991" y="1808"/>
                  <a:pt x="905" y="1808"/>
                </a:cubicBezTo>
                <a:lnTo>
                  <a:pt x="905" y="1808"/>
                </a:lnTo>
                <a:cubicBezTo>
                  <a:pt x="406" y="1808"/>
                  <a:pt x="0" y="1404"/>
                  <a:pt x="0" y="903"/>
                </a:cubicBezTo>
                <a:lnTo>
                  <a:pt x="0" y="903"/>
                </a:lnTo>
                <a:cubicBezTo>
                  <a:pt x="0" y="864"/>
                  <a:pt x="3" y="824"/>
                  <a:pt x="9" y="786"/>
                </a:cubicBezTo>
                <a:lnTo>
                  <a:pt x="9" y="786"/>
                </a:lnTo>
                <a:cubicBezTo>
                  <a:pt x="60" y="390"/>
                  <a:pt x="366" y="76"/>
                  <a:pt x="757" y="12"/>
                </a:cubicBezTo>
                <a:lnTo>
                  <a:pt x="757" y="12"/>
                </a:lnTo>
                <a:cubicBezTo>
                  <a:pt x="806" y="4"/>
                  <a:pt x="855" y="0"/>
                  <a:pt x="905" y="0"/>
                </a:cubicBezTo>
                <a:lnTo>
                  <a:pt x="905" y="0"/>
                </a:lnTo>
                <a:cubicBezTo>
                  <a:pt x="1404" y="0"/>
                  <a:pt x="1809" y="404"/>
                  <a:pt x="1809" y="903"/>
                </a:cubicBezTo>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5" name="Freeform 78">
            <a:extLst>
              <a:ext uri="{FF2B5EF4-FFF2-40B4-BE49-F238E27FC236}">
                <a16:creationId xmlns:a16="http://schemas.microsoft.com/office/drawing/2014/main" id="{2E3FD328-64E4-A042-B248-A16AE5B86D94}"/>
              </a:ext>
            </a:extLst>
          </p:cNvPr>
          <p:cNvSpPr>
            <a:spLocks noChangeArrowheads="1"/>
          </p:cNvSpPr>
          <p:nvPr/>
        </p:nvSpPr>
        <p:spPr bwMode="auto">
          <a:xfrm>
            <a:off x="3187301" y="1456002"/>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5"/>
                  <a:pt x="0" y="55"/>
                </a:cubicBezTo>
                <a:lnTo>
                  <a:pt x="0" y="55"/>
                </a:lnTo>
                <a:cubicBezTo>
                  <a:pt x="0" y="24"/>
                  <a:pt x="25" y="0"/>
                  <a:pt x="55" y="0"/>
                </a:cubicBezTo>
                <a:lnTo>
                  <a:pt x="3755" y="0"/>
                </a:lnTo>
                <a:lnTo>
                  <a:pt x="3755" y="0"/>
                </a:lnTo>
                <a:cubicBezTo>
                  <a:pt x="3786" y="0"/>
                  <a:pt x="3809" y="24"/>
                  <a:pt x="3809" y="55"/>
                </a:cubicBezTo>
                <a:lnTo>
                  <a:pt x="3809" y="55"/>
                </a:lnTo>
                <a:cubicBezTo>
                  <a:pt x="3809" y="85"/>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0" name="Freeform 39">
            <a:extLst>
              <a:ext uri="{FF2B5EF4-FFF2-40B4-BE49-F238E27FC236}">
                <a16:creationId xmlns:a16="http://schemas.microsoft.com/office/drawing/2014/main" id="{FFC9BEE5-1D1B-A042-AEC6-593C27057AC4}"/>
              </a:ext>
            </a:extLst>
          </p:cNvPr>
          <p:cNvSpPr>
            <a:spLocks noChangeArrowheads="1"/>
          </p:cNvSpPr>
          <p:nvPr/>
        </p:nvSpPr>
        <p:spPr bwMode="auto">
          <a:xfrm>
            <a:off x="6059379" y="3847160"/>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42" name="Freeform 41">
            <a:extLst>
              <a:ext uri="{FF2B5EF4-FFF2-40B4-BE49-F238E27FC236}">
                <a16:creationId xmlns:a16="http://schemas.microsoft.com/office/drawing/2014/main" id="{5F5C80FC-4704-8843-BC76-CD70E2E54C5A}"/>
              </a:ext>
            </a:extLst>
          </p:cNvPr>
          <p:cNvSpPr>
            <a:spLocks noChangeArrowheads="1"/>
          </p:cNvSpPr>
          <p:nvPr/>
        </p:nvSpPr>
        <p:spPr bwMode="auto">
          <a:xfrm>
            <a:off x="7022868" y="1886222"/>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8" name="Freeform 230">
            <a:extLst>
              <a:ext uri="{FF2B5EF4-FFF2-40B4-BE49-F238E27FC236}">
                <a16:creationId xmlns:a16="http://schemas.microsoft.com/office/drawing/2014/main" id="{1BE545F3-F639-2B42-8CFC-0E21290912C6}"/>
              </a:ext>
            </a:extLst>
          </p:cNvPr>
          <p:cNvSpPr>
            <a:spLocks noChangeArrowheads="1"/>
          </p:cNvSpPr>
          <p:nvPr/>
        </p:nvSpPr>
        <p:spPr bwMode="auto">
          <a:xfrm>
            <a:off x="6517347" y="3310532"/>
            <a:ext cx="590462" cy="590462"/>
          </a:xfrm>
          <a:custGeom>
            <a:avLst/>
            <a:gdLst>
              <a:gd name="T0" fmla="*/ 1809 w 1810"/>
              <a:gd name="T1" fmla="*/ 904 h 1809"/>
              <a:gd name="T2" fmla="*/ 1809 w 1810"/>
              <a:gd name="T3" fmla="*/ 904 h 1809"/>
              <a:gd name="T4" fmla="*/ 905 w 1810"/>
              <a:gd name="T5" fmla="*/ 1808 h 1809"/>
              <a:gd name="T6" fmla="*/ 905 w 1810"/>
              <a:gd name="T7" fmla="*/ 1808 h 1809"/>
              <a:gd name="T8" fmla="*/ 656 w 1810"/>
              <a:gd name="T9" fmla="*/ 1773 h 1809"/>
              <a:gd name="T10" fmla="*/ 656 w 1810"/>
              <a:gd name="T11" fmla="*/ 1773 h 1809"/>
              <a:gd name="T12" fmla="*/ 51 w 1810"/>
              <a:gd name="T13" fmla="*/ 1201 h 1809"/>
              <a:gd name="T14" fmla="*/ 51 w 1810"/>
              <a:gd name="T15" fmla="*/ 1201 h 1809"/>
              <a:gd name="T16" fmla="*/ 0 w 1810"/>
              <a:gd name="T17" fmla="*/ 904 h 1809"/>
              <a:gd name="T18" fmla="*/ 0 w 1810"/>
              <a:gd name="T19" fmla="*/ 904 h 1809"/>
              <a:gd name="T20" fmla="*/ 905 w 1810"/>
              <a:gd name="T21" fmla="*/ 0 h 1809"/>
              <a:gd name="T22" fmla="*/ 905 w 1810"/>
              <a:gd name="T23" fmla="*/ 0 h 1809"/>
              <a:gd name="T24" fmla="*/ 1051 w 1810"/>
              <a:gd name="T25" fmla="*/ 11 h 1809"/>
              <a:gd name="T26" fmla="*/ 1051 w 1810"/>
              <a:gd name="T27" fmla="*/ 12 h 1809"/>
              <a:gd name="T28" fmla="*/ 1051 w 1810"/>
              <a:gd name="T29" fmla="*/ 12 h 1809"/>
              <a:gd name="T30" fmla="*/ 1801 w 1810"/>
              <a:gd name="T31" fmla="*/ 785 h 1809"/>
              <a:gd name="T32" fmla="*/ 1801 w 1810"/>
              <a:gd name="T33" fmla="*/ 785 h 1809"/>
              <a:gd name="T34" fmla="*/ 1809 w 1810"/>
              <a:gd name="T35" fmla="*/ 904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09">
                <a:moveTo>
                  <a:pt x="1809" y="904"/>
                </a:moveTo>
                <a:lnTo>
                  <a:pt x="1809" y="904"/>
                </a:lnTo>
                <a:cubicBezTo>
                  <a:pt x="1809" y="1403"/>
                  <a:pt x="1404" y="1808"/>
                  <a:pt x="905" y="1808"/>
                </a:cubicBezTo>
                <a:lnTo>
                  <a:pt x="905" y="1808"/>
                </a:lnTo>
                <a:cubicBezTo>
                  <a:pt x="818" y="1808"/>
                  <a:pt x="734" y="1796"/>
                  <a:pt x="656" y="1773"/>
                </a:cubicBezTo>
                <a:lnTo>
                  <a:pt x="656" y="1773"/>
                </a:lnTo>
                <a:cubicBezTo>
                  <a:pt x="373" y="1692"/>
                  <a:pt x="146" y="1477"/>
                  <a:pt x="51" y="1201"/>
                </a:cubicBezTo>
                <a:lnTo>
                  <a:pt x="51" y="1201"/>
                </a:lnTo>
                <a:cubicBezTo>
                  <a:pt x="18" y="1108"/>
                  <a:pt x="0" y="1008"/>
                  <a:pt x="0" y="904"/>
                </a:cubicBezTo>
                <a:lnTo>
                  <a:pt x="0" y="904"/>
                </a:lnTo>
                <a:cubicBezTo>
                  <a:pt x="0" y="404"/>
                  <a:pt x="405" y="0"/>
                  <a:pt x="905" y="0"/>
                </a:cubicBezTo>
                <a:lnTo>
                  <a:pt x="905" y="0"/>
                </a:lnTo>
                <a:cubicBezTo>
                  <a:pt x="954" y="0"/>
                  <a:pt x="1003" y="4"/>
                  <a:pt x="1051" y="11"/>
                </a:cubicBezTo>
                <a:lnTo>
                  <a:pt x="1051" y="12"/>
                </a:lnTo>
                <a:lnTo>
                  <a:pt x="1051" y="12"/>
                </a:lnTo>
                <a:cubicBezTo>
                  <a:pt x="1442" y="75"/>
                  <a:pt x="1750" y="390"/>
                  <a:pt x="1801" y="785"/>
                </a:cubicBezTo>
                <a:lnTo>
                  <a:pt x="1801" y="785"/>
                </a:lnTo>
                <a:cubicBezTo>
                  <a:pt x="1806" y="824"/>
                  <a:pt x="1809" y="864"/>
                  <a:pt x="1809" y="904"/>
                </a:cubicBezTo>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Freeform 232">
            <a:extLst>
              <a:ext uri="{FF2B5EF4-FFF2-40B4-BE49-F238E27FC236}">
                <a16:creationId xmlns:a16="http://schemas.microsoft.com/office/drawing/2014/main" id="{FF07E1DA-13D1-FF4E-987E-53FBF14766F0}"/>
              </a:ext>
            </a:extLst>
          </p:cNvPr>
          <p:cNvSpPr>
            <a:spLocks noChangeArrowheads="1"/>
          </p:cNvSpPr>
          <p:nvPr/>
        </p:nvSpPr>
        <p:spPr bwMode="auto">
          <a:xfrm>
            <a:off x="7608866" y="2258634"/>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Freeform 27">
            <a:extLst>
              <a:ext uri="{FF2B5EF4-FFF2-40B4-BE49-F238E27FC236}">
                <a16:creationId xmlns:a16="http://schemas.microsoft.com/office/drawing/2014/main" id="{5DE18212-575F-624B-A834-2BF014638A8E}"/>
              </a:ext>
            </a:extLst>
          </p:cNvPr>
          <p:cNvSpPr>
            <a:spLocks noChangeArrowheads="1"/>
          </p:cNvSpPr>
          <p:nvPr/>
        </p:nvSpPr>
        <p:spPr bwMode="auto">
          <a:xfrm>
            <a:off x="2914088" y="2629832"/>
            <a:ext cx="2265641" cy="1534126"/>
          </a:xfrm>
          <a:custGeom>
            <a:avLst/>
            <a:gdLst>
              <a:gd name="connsiteX0" fmla="*/ 276884 w 4531282"/>
              <a:gd name="connsiteY0" fmla="*/ 0 h 3068252"/>
              <a:gd name="connsiteX1" fmla="*/ 3183515 w 4531282"/>
              <a:gd name="connsiteY1" fmla="*/ 0 h 3068252"/>
              <a:gd name="connsiteX2" fmla="*/ 4291052 w 4531282"/>
              <a:gd name="connsiteY2" fmla="*/ 1108241 h 3068252"/>
              <a:gd name="connsiteX3" fmla="*/ 4291052 w 4531282"/>
              <a:gd name="connsiteY3" fmla="*/ 2375921 h 3068252"/>
              <a:gd name="connsiteX4" fmla="*/ 4479072 w 4531282"/>
              <a:gd name="connsiteY4" fmla="*/ 2767107 h 3068252"/>
              <a:gd name="connsiteX5" fmla="*/ 4531282 w 4531282"/>
              <a:gd name="connsiteY5" fmla="*/ 2800130 h 3068252"/>
              <a:gd name="connsiteX6" fmla="*/ 4527345 w 4531282"/>
              <a:gd name="connsiteY6" fmla="*/ 2802267 h 3068252"/>
              <a:gd name="connsiteX7" fmla="*/ 4320849 w 4531282"/>
              <a:gd name="connsiteY7" fmla="*/ 3008763 h 3068252"/>
              <a:gd name="connsiteX8" fmla="*/ 4288559 w 4531282"/>
              <a:gd name="connsiteY8" fmla="*/ 3068252 h 3068252"/>
              <a:gd name="connsiteX9" fmla="*/ 4257294 w 4531282"/>
              <a:gd name="connsiteY9" fmla="*/ 3014272 h 3068252"/>
              <a:gd name="connsiteX10" fmla="*/ 3914255 w 4531282"/>
              <a:gd name="connsiteY10" fmla="*/ 2847054 h 3068252"/>
              <a:gd name="connsiteX11" fmla="*/ 1107537 w 4531282"/>
              <a:gd name="connsiteY11" fmla="*/ 2847054 h 3068252"/>
              <a:gd name="connsiteX12" fmla="*/ 0 w 4531282"/>
              <a:gd name="connsiteY12" fmla="*/ 1738814 h 3068252"/>
              <a:gd name="connsiteX13" fmla="*/ 0 w 4531282"/>
              <a:gd name="connsiteY13" fmla="*/ 277060 h 3068252"/>
              <a:gd name="connsiteX14" fmla="*/ 276884 w 4531282"/>
              <a:gd name="connsiteY14" fmla="*/ 0 h 30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1282" h="3068252">
                <a:moveTo>
                  <a:pt x="276884" y="0"/>
                </a:moveTo>
                <a:lnTo>
                  <a:pt x="3183515" y="0"/>
                </a:lnTo>
                <a:cubicBezTo>
                  <a:pt x="3794750" y="0"/>
                  <a:pt x="4291052" y="495964"/>
                  <a:pt x="4291052" y="1108241"/>
                </a:cubicBezTo>
                <a:lnTo>
                  <a:pt x="4291052" y="2375921"/>
                </a:lnTo>
                <a:cubicBezTo>
                  <a:pt x="4300848" y="2449842"/>
                  <a:pt x="4339978" y="2647560"/>
                  <a:pt x="4479072" y="2767107"/>
                </a:cubicBezTo>
                <a:lnTo>
                  <a:pt x="4531282" y="2800130"/>
                </a:lnTo>
                <a:lnTo>
                  <a:pt x="4527345" y="2802267"/>
                </a:lnTo>
                <a:cubicBezTo>
                  <a:pt x="4446002" y="2857222"/>
                  <a:pt x="4375803" y="2927420"/>
                  <a:pt x="4320849" y="3008763"/>
                </a:cubicBezTo>
                <a:lnTo>
                  <a:pt x="4288559" y="3068252"/>
                </a:lnTo>
                <a:lnTo>
                  <a:pt x="4257294" y="3014272"/>
                </a:lnTo>
                <a:cubicBezTo>
                  <a:pt x="4191711" y="2926233"/>
                  <a:pt x="4085675" y="2854161"/>
                  <a:pt x="3914255" y="2847054"/>
                </a:cubicBezTo>
                <a:lnTo>
                  <a:pt x="1107537" y="2847054"/>
                </a:lnTo>
                <a:cubicBezTo>
                  <a:pt x="496302" y="2847054"/>
                  <a:pt x="0" y="2351090"/>
                  <a:pt x="0" y="1738814"/>
                </a:cubicBezTo>
                <a:lnTo>
                  <a:pt x="0" y="277060"/>
                </a:lnTo>
                <a:cubicBezTo>
                  <a:pt x="0" y="124155"/>
                  <a:pt x="124076" y="0"/>
                  <a:pt x="276884"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0" name="Freeform 29">
            <a:extLst>
              <a:ext uri="{FF2B5EF4-FFF2-40B4-BE49-F238E27FC236}">
                <a16:creationId xmlns:a16="http://schemas.microsoft.com/office/drawing/2014/main" id="{3129B74E-17B2-7C41-BBD9-215173B79BE3}"/>
              </a:ext>
            </a:extLst>
          </p:cNvPr>
          <p:cNvSpPr>
            <a:spLocks noChangeArrowheads="1"/>
          </p:cNvSpPr>
          <p:nvPr/>
        </p:nvSpPr>
        <p:spPr bwMode="auto">
          <a:xfrm>
            <a:off x="5601002" y="4627735"/>
            <a:ext cx="541579" cy="1747112"/>
          </a:xfrm>
          <a:custGeom>
            <a:avLst/>
            <a:gdLst>
              <a:gd name="connsiteX0" fmla="*/ 164443 w 1083158"/>
              <a:gd name="connsiteY0" fmla="*/ 0 h 3494223"/>
              <a:gd name="connsiteX1" fmla="*/ 169997 w 1083158"/>
              <a:gd name="connsiteY1" fmla="*/ 16231 h 3494223"/>
              <a:gd name="connsiteX2" fmla="*/ 213644 w 1083158"/>
              <a:gd name="connsiteY2" fmla="*/ 98138 h 3494223"/>
              <a:gd name="connsiteX3" fmla="*/ 901546 w 1083158"/>
              <a:gd name="connsiteY3" fmla="*/ 785713 h 3494223"/>
              <a:gd name="connsiteX4" fmla="*/ 1083158 w 1083158"/>
              <a:gd name="connsiteY4" fmla="*/ 1223854 h 3494223"/>
              <a:gd name="connsiteX5" fmla="*/ 1083158 w 1083158"/>
              <a:gd name="connsiteY5" fmla="*/ 3494223 h 3494223"/>
              <a:gd name="connsiteX6" fmla="*/ 916572 w 1083158"/>
              <a:gd name="connsiteY6" fmla="*/ 3494223 h 3494223"/>
              <a:gd name="connsiteX7" fmla="*/ 916572 w 1083158"/>
              <a:gd name="connsiteY7" fmla="*/ 1223854 h 3494223"/>
              <a:gd name="connsiteX8" fmla="*/ 784610 w 1083158"/>
              <a:gd name="connsiteY8" fmla="*/ 903247 h 3494223"/>
              <a:gd name="connsiteX9" fmla="*/ 66003 w 1083158"/>
              <a:gd name="connsiteY9" fmla="*/ 184982 h 3494223"/>
              <a:gd name="connsiteX10" fmla="*/ 0 w 1083158"/>
              <a:gd name="connsiteY10" fmla="*/ 149909 h 3494223"/>
              <a:gd name="connsiteX11" fmla="*/ 8394 w 1083158"/>
              <a:gd name="connsiteY11" fmla="*/ 145353 h 3494223"/>
              <a:gd name="connsiteX12" fmla="*/ 121538 w 1083158"/>
              <a:gd name="connsiteY12" fmla="*/ 52001 h 349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158" h="3494223">
                <a:moveTo>
                  <a:pt x="164443" y="0"/>
                </a:moveTo>
                <a:lnTo>
                  <a:pt x="169997" y="16231"/>
                </a:lnTo>
                <a:cubicBezTo>
                  <a:pt x="183022" y="45615"/>
                  <a:pt x="197966" y="72999"/>
                  <a:pt x="213644" y="98138"/>
                </a:cubicBezTo>
                <a:lnTo>
                  <a:pt x="901546" y="785713"/>
                </a:lnTo>
                <a:cubicBezTo>
                  <a:pt x="1018483" y="902594"/>
                  <a:pt x="1083158" y="1058653"/>
                  <a:pt x="1083158" y="1223854"/>
                </a:cubicBezTo>
                <a:lnTo>
                  <a:pt x="1083158" y="3494223"/>
                </a:lnTo>
                <a:lnTo>
                  <a:pt x="916572" y="3494223"/>
                </a:lnTo>
                <a:lnTo>
                  <a:pt x="916572" y="1223854"/>
                </a:lnTo>
                <a:cubicBezTo>
                  <a:pt x="916572" y="1103055"/>
                  <a:pt x="870189" y="988786"/>
                  <a:pt x="784610" y="903247"/>
                </a:cubicBezTo>
                <a:lnTo>
                  <a:pt x="66003" y="184982"/>
                </a:lnTo>
                <a:lnTo>
                  <a:pt x="0" y="149909"/>
                </a:lnTo>
                <a:lnTo>
                  <a:pt x="8394" y="145353"/>
                </a:lnTo>
                <a:cubicBezTo>
                  <a:pt x="49066" y="117876"/>
                  <a:pt x="86951" y="86588"/>
                  <a:pt x="121538" y="52001"/>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2" name="Freeform 384">
            <a:extLst>
              <a:ext uri="{FF2B5EF4-FFF2-40B4-BE49-F238E27FC236}">
                <a16:creationId xmlns:a16="http://schemas.microsoft.com/office/drawing/2014/main" id="{C0DD5A66-A946-0B43-9333-30B50AC38ECA}"/>
              </a:ext>
            </a:extLst>
          </p:cNvPr>
          <p:cNvSpPr>
            <a:spLocks noChangeArrowheads="1"/>
          </p:cNvSpPr>
          <p:nvPr/>
        </p:nvSpPr>
        <p:spPr bwMode="auto">
          <a:xfrm>
            <a:off x="5094478" y="4088213"/>
            <a:ext cx="590462" cy="590462"/>
          </a:xfrm>
          <a:custGeom>
            <a:avLst/>
            <a:gdLst>
              <a:gd name="T0" fmla="*/ 1809 w 1810"/>
              <a:gd name="T1" fmla="*/ 904 h 1810"/>
              <a:gd name="T2" fmla="*/ 1809 w 1810"/>
              <a:gd name="T3" fmla="*/ 904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4 h 1810"/>
              <a:gd name="T18" fmla="*/ 0 w 1810"/>
              <a:gd name="T19" fmla="*/ 904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4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4"/>
                </a:moveTo>
                <a:lnTo>
                  <a:pt x="1809" y="904"/>
                </a:lnTo>
                <a:cubicBezTo>
                  <a:pt x="1809" y="1008"/>
                  <a:pt x="1792" y="1108"/>
                  <a:pt x="1759" y="1201"/>
                </a:cubicBezTo>
                <a:lnTo>
                  <a:pt x="1759" y="1201"/>
                </a:lnTo>
                <a:cubicBezTo>
                  <a:pt x="1663" y="1478"/>
                  <a:pt x="1436" y="1693"/>
                  <a:pt x="1152" y="1774"/>
                </a:cubicBezTo>
                <a:lnTo>
                  <a:pt x="1152" y="1774"/>
                </a:lnTo>
                <a:cubicBezTo>
                  <a:pt x="1073" y="1797"/>
                  <a:pt x="991" y="1809"/>
                  <a:pt x="905" y="1809"/>
                </a:cubicBezTo>
                <a:lnTo>
                  <a:pt x="905" y="1809"/>
                </a:lnTo>
                <a:cubicBezTo>
                  <a:pt x="406" y="1809"/>
                  <a:pt x="0" y="1403"/>
                  <a:pt x="0" y="904"/>
                </a:cubicBezTo>
                <a:lnTo>
                  <a:pt x="0" y="904"/>
                </a:lnTo>
                <a:cubicBezTo>
                  <a:pt x="0" y="863"/>
                  <a:pt x="3" y="824"/>
                  <a:pt x="9" y="786"/>
                </a:cubicBezTo>
                <a:lnTo>
                  <a:pt x="9" y="786"/>
                </a:lnTo>
                <a:cubicBezTo>
                  <a:pt x="60" y="391"/>
                  <a:pt x="366" y="75"/>
                  <a:pt x="757" y="12"/>
                </a:cubicBezTo>
                <a:lnTo>
                  <a:pt x="757" y="12"/>
                </a:lnTo>
                <a:cubicBezTo>
                  <a:pt x="806" y="4"/>
                  <a:pt x="855" y="0"/>
                  <a:pt x="905" y="0"/>
                </a:cubicBezTo>
                <a:lnTo>
                  <a:pt x="905" y="0"/>
                </a:lnTo>
                <a:cubicBezTo>
                  <a:pt x="1404" y="0"/>
                  <a:pt x="1809" y="405"/>
                  <a:pt x="1809" y="904"/>
                </a:cubicBezTo>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Freeform 463">
            <a:extLst>
              <a:ext uri="{FF2B5EF4-FFF2-40B4-BE49-F238E27FC236}">
                <a16:creationId xmlns:a16="http://schemas.microsoft.com/office/drawing/2014/main" id="{8120252B-2093-F34F-92A1-B9E585C8FCCD}"/>
              </a:ext>
            </a:extLst>
          </p:cNvPr>
          <p:cNvSpPr>
            <a:spLocks noChangeArrowheads="1"/>
          </p:cNvSpPr>
          <p:nvPr/>
        </p:nvSpPr>
        <p:spPr bwMode="auto">
          <a:xfrm>
            <a:off x="3311687" y="3076328"/>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6"/>
                  <a:pt x="0" y="55"/>
                </a:cubicBezTo>
                <a:lnTo>
                  <a:pt x="0" y="55"/>
                </a:lnTo>
                <a:cubicBezTo>
                  <a:pt x="0" y="25"/>
                  <a:pt x="25" y="0"/>
                  <a:pt x="55" y="0"/>
                </a:cubicBezTo>
                <a:lnTo>
                  <a:pt x="3755" y="0"/>
                </a:lnTo>
                <a:lnTo>
                  <a:pt x="3755" y="0"/>
                </a:lnTo>
                <a:cubicBezTo>
                  <a:pt x="3786" y="0"/>
                  <a:pt x="3809" y="25"/>
                  <a:pt x="3809" y="55"/>
                </a:cubicBezTo>
                <a:lnTo>
                  <a:pt x="3809" y="55"/>
                </a:lnTo>
                <a:cubicBezTo>
                  <a:pt x="3809" y="86"/>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Freeform 37">
            <a:extLst>
              <a:ext uri="{FF2B5EF4-FFF2-40B4-BE49-F238E27FC236}">
                <a16:creationId xmlns:a16="http://schemas.microsoft.com/office/drawing/2014/main" id="{5D7A9872-CFF5-C148-8EB6-FBD3CDF73481}"/>
              </a:ext>
            </a:extLst>
          </p:cNvPr>
          <p:cNvSpPr>
            <a:spLocks noChangeArrowheads="1"/>
          </p:cNvSpPr>
          <p:nvPr/>
        </p:nvSpPr>
        <p:spPr bwMode="auto">
          <a:xfrm>
            <a:off x="6059379" y="5646078"/>
            <a:ext cx="543904" cy="1208339"/>
          </a:xfrm>
          <a:custGeom>
            <a:avLst/>
            <a:gdLst>
              <a:gd name="connsiteX0" fmla="*/ 920794 w 1087807"/>
              <a:gd name="connsiteY0" fmla="*/ 0 h 2416678"/>
              <a:gd name="connsiteX1" fmla="*/ 965817 w 1087807"/>
              <a:gd name="connsiteY1" fmla="*/ 54568 h 2416678"/>
              <a:gd name="connsiteX2" fmla="*/ 1078961 w 1087807"/>
              <a:gd name="connsiteY2" fmla="*/ 147920 h 2416678"/>
              <a:gd name="connsiteX3" fmla="*/ 1087807 w 1087807"/>
              <a:gd name="connsiteY3" fmla="*/ 152721 h 2416678"/>
              <a:gd name="connsiteX4" fmla="*/ 1016821 w 1087807"/>
              <a:gd name="connsiteY4" fmla="*/ 190597 h 2416678"/>
              <a:gd name="connsiteX5" fmla="*/ 298912 w 1087807"/>
              <a:gd name="connsiteY5" fmla="*/ 908456 h 2416678"/>
              <a:gd name="connsiteX6" fmla="*/ 166425 w 1087807"/>
              <a:gd name="connsiteY6" fmla="*/ 1229826 h 2416678"/>
              <a:gd name="connsiteX7" fmla="*/ 166425 w 1087807"/>
              <a:gd name="connsiteY7" fmla="*/ 2333722 h 2416678"/>
              <a:gd name="connsiteX8" fmla="*/ 83539 w 1087807"/>
              <a:gd name="connsiteY8" fmla="*/ 2416678 h 2416678"/>
              <a:gd name="connsiteX9" fmla="*/ 0 w 1087807"/>
              <a:gd name="connsiteY9" fmla="*/ 2333722 h 2416678"/>
              <a:gd name="connsiteX10" fmla="*/ 0 w 1087807"/>
              <a:gd name="connsiteY10" fmla="*/ 1229826 h 2416678"/>
              <a:gd name="connsiteX11" fmla="*/ 182088 w 1087807"/>
              <a:gd name="connsiteY11" fmla="*/ 791534 h 2416678"/>
              <a:gd name="connsiteX12" fmla="*/ 869976 w 1087807"/>
              <a:gd name="connsiteY12" fmla="*/ 103069 h 2416678"/>
              <a:gd name="connsiteX13" fmla="*/ 913479 w 1087807"/>
              <a:gd name="connsiteY13" fmla="*/ 21512 h 24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807" h="2416678">
                <a:moveTo>
                  <a:pt x="920794" y="0"/>
                </a:moveTo>
                <a:lnTo>
                  <a:pt x="965817" y="54568"/>
                </a:lnTo>
                <a:cubicBezTo>
                  <a:pt x="1000404" y="89155"/>
                  <a:pt x="1038289" y="120443"/>
                  <a:pt x="1078961" y="147920"/>
                </a:cubicBezTo>
                <a:lnTo>
                  <a:pt x="1087807" y="152721"/>
                </a:lnTo>
                <a:lnTo>
                  <a:pt x="1016821" y="190597"/>
                </a:lnTo>
                <a:lnTo>
                  <a:pt x="298912" y="908456"/>
                </a:lnTo>
                <a:cubicBezTo>
                  <a:pt x="213415" y="994024"/>
                  <a:pt x="166425" y="1108986"/>
                  <a:pt x="166425" y="1229826"/>
                </a:cubicBezTo>
                <a:lnTo>
                  <a:pt x="166425" y="2333722"/>
                </a:lnTo>
                <a:cubicBezTo>
                  <a:pt x="166425" y="2379446"/>
                  <a:pt x="129224" y="2416678"/>
                  <a:pt x="83539" y="2416678"/>
                </a:cubicBezTo>
                <a:cubicBezTo>
                  <a:pt x="37201" y="2416678"/>
                  <a:pt x="0" y="2379446"/>
                  <a:pt x="0" y="2333722"/>
                </a:cubicBezTo>
                <a:lnTo>
                  <a:pt x="0" y="1229826"/>
                </a:lnTo>
                <a:cubicBezTo>
                  <a:pt x="0" y="1064569"/>
                  <a:pt x="65265" y="908456"/>
                  <a:pt x="182088" y="791534"/>
                </a:cubicBezTo>
                <a:lnTo>
                  <a:pt x="869976" y="103069"/>
                </a:lnTo>
                <a:cubicBezTo>
                  <a:pt x="885640" y="78085"/>
                  <a:pt x="900528" y="50814"/>
                  <a:pt x="913479" y="21512"/>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6" name="Freeform 35">
            <a:extLst>
              <a:ext uri="{FF2B5EF4-FFF2-40B4-BE49-F238E27FC236}">
                <a16:creationId xmlns:a16="http://schemas.microsoft.com/office/drawing/2014/main" id="{46EA2757-3A38-654C-8715-3E7C4B9A8BF5}"/>
              </a:ext>
            </a:extLst>
          </p:cNvPr>
          <p:cNvSpPr>
            <a:spLocks noChangeArrowheads="1"/>
          </p:cNvSpPr>
          <p:nvPr/>
        </p:nvSpPr>
        <p:spPr bwMode="auto">
          <a:xfrm>
            <a:off x="7030095" y="3686219"/>
            <a:ext cx="2151333" cy="1529748"/>
          </a:xfrm>
          <a:custGeom>
            <a:avLst/>
            <a:gdLst>
              <a:gd name="connsiteX0" fmla="*/ 1344930 w 4302666"/>
              <a:gd name="connsiteY0" fmla="*/ 0 h 3059496"/>
              <a:gd name="connsiteX1" fmla="*/ 4025704 w 4302666"/>
              <a:gd name="connsiteY1" fmla="*/ 0 h 3059496"/>
              <a:gd name="connsiteX2" fmla="*/ 4302666 w 4302666"/>
              <a:gd name="connsiteY2" fmla="*/ 276877 h 3059496"/>
              <a:gd name="connsiteX3" fmla="*/ 4302666 w 4302666"/>
              <a:gd name="connsiteY3" fmla="*/ 1737008 h 3059496"/>
              <a:gd name="connsiteX4" fmla="*/ 3194822 w 4302666"/>
              <a:gd name="connsiteY4" fmla="*/ 2844514 h 3059496"/>
              <a:gd name="connsiteX5" fmla="*/ 613335 w 4302666"/>
              <a:gd name="connsiteY5" fmla="*/ 2844514 h 3059496"/>
              <a:gd name="connsiteX6" fmla="*/ 270235 w 4302666"/>
              <a:gd name="connsiteY6" fmla="*/ 3011908 h 3059496"/>
              <a:gd name="connsiteX7" fmla="*/ 242658 w 4302666"/>
              <a:gd name="connsiteY7" fmla="*/ 3059496 h 3059496"/>
              <a:gd name="connsiteX8" fmla="*/ 213557 w 4302666"/>
              <a:gd name="connsiteY8" fmla="*/ 3005882 h 3059496"/>
              <a:gd name="connsiteX9" fmla="*/ 7061 w 4302666"/>
              <a:gd name="connsiteY9" fmla="*/ 2799386 h 3059496"/>
              <a:gd name="connsiteX10" fmla="*/ 0 w 4302666"/>
              <a:gd name="connsiteY10" fmla="*/ 2795553 h 3059496"/>
              <a:gd name="connsiteX11" fmla="*/ 48648 w 4302666"/>
              <a:gd name="connsiteY11" fmla="*/ 2764744 h 3059496"/>
              <a:gd name="connsiteX12" fmla="*/ 236433 w 4302666"/>
              <a:gd name="connsiteY12" fmla="*/ 2373040 h 3059496"/>
              <a:gd name="connsiteX13" fmla="*/ 236433 w 4302666"/>
              <a:gd name="connsiteY13" fmla="*/ 1106200 h 3059496"/>
              <a:gd name="connsiteX14" fmla="*/ 1344930 w 4302666"/>
              <a:gd name="connsiteY14" fmla="*/ 0 h 30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2666" h="3059496">
                <a:moveTo>
                  <a:pt x="1344930" y="0"/>
                </a:moveTo>
                <a:lnTo>
                  <a:pt x="4025704" y="0"/>
                </a:lnTo>
                <a:cubicBezTo>
                  <a:pt x="4178556" y="0"/>
                  <a:pt x="4302666" y="123419"/>
                  <a:pt x="4302666" y="276877"/>
                </a:cubicBezTo>
                <a:lnTo>
                  <a:pt x="4302666" y="1737008"/>
                </a:lnTo>
                <a:cubicBezTo>
                  <a:pt x="4302666" y="2348879"/>
                  <a:pt x="3806226" y="2844514"/>
                  <a:pt x="3194822" y="2844514"/>
                </a:cubicBezTo>
                <a:lnTo>
                  <a:pt x="613335" y="2844514"/>
                </a:lnTo>
                <a:cubicBezTo>
                  <a:pt x="441867" y="2851860"/>
                  <a:pt x="335802" y="2923946"/>
                  <a:pt x="270235" y="3011908"/>
                </a:cubicBezTo>
                <a:lnTo>
                  <a:pt x="242658" y="3059496"/>
                </a:lnTo>
                <a:lnTo>
                  <a:pt x="213557" y="3005882"/>
                </a:lnTo>
                <a:cubicBezTo>
                  <a:pt x="158603" y="2924539"/>
                  <a:pt x="88404" y="2854340"/>
                  <a:pt x="7061" y="2799386"/>
                </a:cubicBezTo>
                <a:lnTo>
                  <a:pt x="0" y="2795553"/>
                </a:lnTo>
                <a:lnTo>
                  <a:pt x="48648" y="2764744"/>
                </a:lnTo>
                <a:cubicBezTo>
                  <a:pt x="187749" y="2645060"/>
                  <a:pt x="226635" y="2447320"/>
                  <a:pt x="236433" y="2373040"/>
                </a:cubicBezTo>
                <a:lnTo>
                  <a:pt x="236433" y="1106200"/>
                </a:lnTo>
                <a:cubicBezTo>
                  <a:pt x="236433" y="494982"/>
                  <a:pt x="732872" y="0"/>
                  <a:pt x="1344930"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6" name="Freeform 545">
            <a:extLst>
              <a:ext uri="{FF2B5EF4-FFF2-40B4-BE49-F238E27FC236}">
                <a16:creationId xmlns:a16="http://schemas.microsoft.com/office/drawing/2014/main" id="{2A8A6FF2-1A70-0942-B5F2-BCBA7DD78D64}"/>
              </a:ext>
            </a:extLst>
          </p:cNvPr>
          <p:cNvSpPr>
            <a:spLocks noChangeArrowheads="1"/>
          </p:cNvSpPr>
          <p:nvPr/>
        </p:nvSpPr>
        <p:spPr bwMode="auto">
          <a:xfrm>
            <a:off x="6526724" y="5086355"/>
            <a:ext cx="590462" cy="590462"/>
          </a:xfrm>
          <a:custGeom>
            <a:avLst/>
            <a:gdLst>
              <a:gd name="T0" fmla="*/ 1809 w 1810"/>
              <a:gd name="T1" fmla="*/ 905 h 1810"/>
              <a:gd name="T2" fmla="*/ 1809 w 1810"/>
              <a:gd name="T3" fmla="*/ 905 h 1810"/>
              <a:gd name="T4" fmla="*/ 905 w 1810"/>
              <a:gd name="T5" fmla="*/ 1809 h 1810"/>
              <a:gd name="T6" fmla="*/ 905 w 1810"/>
              <a:gd name="T7" fmla="*/ 1809 h 1810"/>
              <a:gd name="T8" fmla="*/ 658 w 1810"/>
              <a:gd name="T9" fmla="*/ 1775 h 1810"/>
              <a:gd name="T10" fmla="*/ 658 w 1810"/>
              <a:gd name="T11" fmla="*/ 1775 h 1810"/>
              <a:gd name="T12" fmla="*/ 51 w 1810"/>
              <a:gd name="T13" fmla="*/ 1201 h 1810"/>
              <a:gd name="T14" fmla="*/ 51 w 1810"/>
              <a:gd name="T15" fmla="*/ 1201 h 1810"/>
              <a:gd name="T16" fmla="*/ 0 w 1810"/>
              <a:gd name="T17" fmla="*/ 905 h 1810"/>
              <a:gd name="T18" fmla="*/ 0 w 1810"/>
              <a:gd name="T19" fmla="*/ 905 h 1810"/>
              <a:gd name="T20" fmla="*/ 905 w 1810"/>
              <a:gd name="T21" fmla="*/ 0 h 1810"/>
              <a:gd name="T22" fmla="*/ 905 w 1810"/>
              <a:gd name="T23" fmla="*/ 0 h 1810"/>
              <a:gd name="T24" fmla="*/ 1051 w 1810"/>
              <a:gd name="T25" fmla="*/ 12 h 1810"/>
              <a:gd name="T26" fmla="*/ 1051 w 1810"/>
              <a:gd name="T27" fmla="*/ 13 h 1810"/>
              <a:gd name="T28" fmla="*/ 1051 w 1810"/>
              <a:gd name="T29" fmla="*/ 13 h 1810"/>
              <a:gd name="T30" fmla="*/ 1801 w 1810"/>
              <a:gd name="T31" fmla="*/ 786 h 1810"/>
              <a:gd name="T32" fmla="*/ 1801 w 1810"/>
              <a:gd name="T33" fmla="*/ 786 h 1810"/>
              <a:gd name="T34" fmla="*/ 1809 w 1810"/>
              <a:gd name="T35"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10">
                <a:moveTo>
                  <a:pt x="1809" y="905"/>
                </a:moveTo>
                <a:lnTo>
                  <a:pt x="1809" y="905"/>
                </a:lnTo>
                <a:cubicBezTo>
                  <a:pt x="1809" y="1404"/>
                  <a:pt x="1404" y="1809"/>
                  <a:pt x="905" y="1809"/>
                </a:cubicBezTo>
                <a:lnTo>
                  <a:pt x="905" y="1809"/>
                </a:lnTo>
                <a:cubicBezTo>
                  <a:pt x="819" y="1809"/>
                  <a:pt x="736" y="1797"/>
                  <a:pt x="658" y="1775"/>
                </a:cubicBezTo>
                <a:lnTo>
                  <a:pt x="658" y="1775"/>
                </a:lnTo>
                <a:cubicBezTo>
                  <a:pt x="373" y="1694"/>
                  <a:pt x="146" y="1479"/>
                  <a:pt x="51" y="1201"/>
                </a:cubicBezTo>
                <a:lnTo>
                  <a:pt x="51" y="1201"/>
                </a:lnTo>
                <a:cubicBezTo>
                  <a:pt x="18" y="1108"/>
                  <a:pt x="0" y="1009"/>
                  <a:pt x="0" y="905"/>
                </a:cubicBezTo>
                <a:lnTo>
                  <a:pt x="0" y="905"/>
                </a:lnTo>
                <a:cubicBezTo>
                  <a:pt x="0" y="405"/>
                  <a:pt x="405" y="0"/>
                  <a:pt x="905" y="0"/>
                </a:cubicBezTo>
                <a:lnTo>
                  <a:pt x="905" y="0"/>
                </a:lnTo>
                <a:cubicBezTo>
                  <a:pt x="954" y="0"/>
                  <a:pt x="1003" y="4"/>
                  <a:pt x="1051" y="12"/>
                </a:cubicBezTo>
                <a:lnTo>
                  <a:pt x="1051" y="13"/>
                </a:lnTo>
                <a:lnTo>
                  <a:pt x="1051" y="13"/>
                </a:lnTo>
                <a:cubicBezTo>
                  <a:pt x="1442" y="76"/>
                  <a:pt x="1750" y="391"/>
                  <a:pt x="1801" y="786"/>
                </a:cubicBezTo>
                <a:lnTo>
                  <a:pt x="1801" y="786"/>
                </a:lnTo>
                <a:cubicBezTo>
                  <a:pt x="1806" y="825"/>
                  <a:pt x="1809" y="864"/>
                  <a:pt x="1809" y="905"/>
                </a:cubicBezTo>
              </a:path>
            </a:pathLst>
          </a:custGeom>
          <a:solidFill>
            <a:schemeClr val="accent4"/>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7" name="Freeform 547">
            <a:extLst>
              <a:ext uri="{FF2B5EF4-FFF2-40B4-BE49-F238E27FC236}">
                <a16:creationId xmlns:a16="http://schemas.microsoft.com/office/drawing/2014/main" id="{0FB91D84-6FD1-8E48-809D-4C2B79C480E0}"/>
              </a:ext>
            </a:extLst>
          </p:cNvPr>
          <p:cNvSpPr>
            <a:spLocks noChangeArrowheads="1"/>
          </p:cNvSpPr>
          <p:nvPr/>
        </p:nvSpPr>
        <p:spPr bwMode="auto">
          <a:xfrm>
            <a:off x="7506909" y="4032639"/>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Freeform 31">
            <a:extLst>
              <a:ext uri="{FF2B5EF4-FFF2-40B4-BE49-F238E27FC236}">
                <a16:creationId xmlns:a16="http://schemas.microsoft.com/office/drawing/2014/main" id="{F6405D13-8A9F-B048-AF0E-D639B5C630CC}"/>
              </a:ext>
            </a:extLst>
          </p:cNvPr>
          <p:cNvSpPr>
            <a:spLocks noChangeArrowheads="1"/>
          </p:cNvSpPr>
          <p:nvPr/>
        </p:nvSpPr>
        <p:spPr bwMode="auto">
          <a:xfrm>
            <a:off x="2914088" y="4236549"/>
            <a:ext cx="2265263" cy="1534031"/>
          </a:xfrm>
          <a:custGeom>
            <a:avLst/>
            <a:gdLst>
              <a:gd name="connsiteX0" fmla="*/ 276884 w 4530526"/>
              <a:gd name="connsiteY0" fmla="*/ 0 h 3068062"/>
              <a:gd name="connsiteX1" fmla="*/ 3183515 w 4530526"/>
              <a:gd name="connsiteY1" fmla="*/ 0 h 3068062"/>
              <a:gd name="connsiteX2" fmla="*/ 4291052 w 4530526"/>
              <a:gd name="connsiteY2" fmla="*/ 1108024 h 3068062"/>
              <a:gd name="connsiteX3" fmla="*/ 4291052 w 4530526"/>
              <a:gd name="connsiteY3" fmla="*/ 2374805 h 3068062"/>
              <a:gd name="connsiteX4" fmla="*/ 4479072 w 4530526"/>
              <a:gd name="connsiteY4" fmla="*/ 2767139 h 3068062"/>
              <a:gd name="connsiteX5" fmla="*/ 4530526 w 4530526"/>
              <a:gd name="connsiteY5" fmla="*/ 2799809 h 3068062"/>
              <a:gd name="connsiteX6" fmla="*/ 4527345 w 4530526"/>
              <a:gd name="connsiteY6" fmla="*/ 2801536 h 3068062"/>
              <a:gd name="connsiteX7" fmla="*/ 4320849 w 4530526"/>
              <a:gd name="connsiteY7" fmla="*/ 3008032 h 3068062"/>
              <a:gd name="connsiteX8" fmla="*/ 4288266 w 4530526"/>
              <a:gd name="connsiteY8" fmla="*/ 3068062 h 3068062"/>
              <a:gd name="connsiteX9" fmla="*/ 4257294 w 4530526"/>
              <a:gd name="connsiteY9" fmla="*/ 3014624 h 3068062"/>
              <a:gd name="connsiteX10" fmla="*/ 3914255 w 4530526"/>
              <a:gd name="connsiteY10" fmla="*/ 2847152 h 3068062"/>
              <a:gd name="connsiteX11" fmla="*/ 1107537 w 4530526"/>
              <a:gd name="connsiteY11" fmla="*/ 2847152 h 3068062"/>
              <a:gd name="connsiteX12" fmla="*/ 0 w 4530526"/>
              <a:gd name="connsiteY12" fmla="*/ 1739128 h 3068062"/>
              <a:gd name="connsiteX13" fmla="*/ 0 w 4530526"/>
              <a:gd name="connsiteY13" fmla="*/ 277659 h 3068062"/>
              <a:gd name="connsiteX14" fmla="*/ 276884 w 4530526"/>
              <a:gd name="connsiteY14" fmla="*/ 0 h 306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0526" h="3068062">
                <a:moveTo>
                  <a:pt x="276884" y="0"/>
                </a:moveTo>
                <a:lnTo>
                  <a:pt x="3183515" y="0"/>
                </a:lnTo>
                <a:cubicBezTo>
                  <a:pt x="3794750" y="0"/>
                  <a:pt x="4291052" y="495867"/>
                  <a:pt x="4291052" y="1108024"/>
                </a:cubicBezTo>
                <a:lnTo>
                  <a:pt x="4291052" y="2374805"/>
                </a:lnTo>
                <a:cubicBezTo>
                  <a:pt x="4300848" y="2449119"/>
                  <a:pt x="4339978" y="2647207"/>
                  <a:pt x="4479072" y="2767139"/>
                </a:cubicBezTo>
                <a:lnTo>
                  <a:pt x="4530526" y="2799809"/>
                </a:lnTo>
                <a:lnTo>
                  <a:pt x="4527345" y="2801536"/>
                </a:lnTo>
                <a:cubicBezTo>
                  <a:pt x="4446002" y="2856490"/>
                  <a:pt x="4375803" y="2926689"/>
                  <a:pt x="4320849" y="3008032"/>
                </a:cubicBezTo>
                <a:lnTo>
                  <a:pt x="4288266" y="3068062"/>
                </a:lnTo>
                <a:lnTo>
                  <a:pt x="4257294" y="3014624"/>
                </a:lnTo>
                <a:cubicBezTo>
                  <a:pt x="4191711" y="2926622"/>
                  <a:pt x="4085675" y="2854502"/>
                  <a:pt x="3914255" y="2847152"/>
                </a:cubicBezTo>
                <a:lnTo>
                  <a:pt x="1107537" y="2847152"/>
                </a:lnTo>
                <a:cubicBezTo>
                  <a:pt x="496302" y="2847152"/>
                  <a:pt x="0" y="2350632"/>
                  <a:pt x="0" y="1739128"/>
                </a:cubicBezTo>
                <a:lnTo>
                  <a:pt x="0" y="277659"/>
                </a:lnTo>
                <a:cubicBezTo>
                  <a:pt x="0" y="124130"/>
                  <a:pt x="124076" y="0"/>
                  <a:pt x="276884" y="0"/>
                </a:cubicBezTo>
                <a:close/>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34" name="Freeform 33">
            <a:extLst>
              <a:ext uri="{FF2B5EF4-FFF2-40B4-BE49-F238E27FC236}">
                <a16:creationId xmlns:a16="http://schemas.microsoft.com/office/drawing/2014/main" id="{6856EB6C-F727-5042-B9FF-DFD95911CC9F}"/>
              </a:ext>
            </a:extLst>
          </p:cNvPr>
          <p:cNvSpPr>
            <a:spLocks noChangeArrowheads="1"/>
          </p:cNvSpPr>
          <p:nvPr/>
        </p:nvSpPr>
        <p:spPr bwMode="auto">
          <a:xfrm>
            <a:off x="5600895" y="6199632"/>
            <a:ext cx="541687" cy="654785"/>
          </a:xfrm>
          <a:custGeom>
            <a:avLst/>
            <a:gdLst>
              <a:gd name="connsiteX0" fmla="*/ 164054 w 1083373"/>
              <a:gd name="connsiteY0" fmla="*/ 0 h 1309570"/>
              <a:gd name="connsiteX1" fmla="*/ 170212 w 1083373"/>
              <a:gd name="connsiteY1" fmla="*/ 17944 h 1309570"/>
              <a:gd name="connsiteX2" fmla="*/ 213859 w 1083373"/>
              <a:gd name="connsiteY2" fmla="*/ 99138 h 1309570"/>
              <a:gd name="connsiteX3" fmla="*/ 901761 w 1083373"/>
              <a:gd name="connsiteY3" fmla="*/ 787640 h 1309570"/>
              <a:gd name="connsiteX4" fmla="*/ 1083373 w 1083373"/>
              <a:gd name="connsiteY4" fmla="*/ 1226610 h 1309570"/>
              <a:gd name="connsiteX5" fmla="*/ 1000406 w 1083373"/>
              <a:gd name="connsiteY5" fmla="*/ 1309570 h 1309570"/>
              <a:gd name="connsiteX6" fmla="*/ 916787 w 1083373"/>
              <a:gd name="connsiteY6" fmla="*/ 1226610 h 1309570"/>
              <a:gd name="connsiteX7" fmla="*/ 784825 w 1083373"/>
              <a:gd name="connsiteY7" fmla="*/ 905221 h 1309570"/>
              <a:gd name="connsiteX8" fmla="*/ 66218 w 1083373"/>
              <a:gd name="connsiteY8" fmla="*/ 187323 h 1309570"/>
              <a:gd name="connsiteX9" fmla="*/ 8801 w 1083373"/>
              <a:gd name="connsiteY9" fmla="*/ 153465 h 1309570"/>
              <a:gd name="connsiteX10" fmla="*/ 0 w 1083373"/>
              <a:gd name="connsiteY10" fmla="*/ 149294 h 1309570"/>
              <a:gd name="connsiteX11" fmla="*/ 8609 w 1083373"/>
              <a:gd name="connsiteY11" fmla="*/ 144621 h 1309570"/>
              <a:gd name="connsiteX12" fmla="*/ 121753 w 1083373"/>
              <a:gd name="connsiteY12" fmla="*/ 51269 h 130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373" h="1309570">
                <a:moveTo>
                  <a:pt x="164054" y="0"/>
                </a:moveTo>
                <a:lnTo>
                  <a:pt x="170212" y="17944"/>
                </a:lnTo>
                <a:cubicBezTo>
                  <a:pt x="183237" y="47165"/>
                  <a:pt x="198181" y="74315"/>
                  <a:pt x="213859" y="99138"/>
                </a:cubicBezTo>
                <a:lnTo>
                  <a:pt x="901761" y="787640"/>
                </a:lnTo>
                <a:cubicBezTo>
                  <a:pt x="1018698" y="905221"/>
                  <a:pt x="1083373" y="1060690"/>
                  <a:pt x="1083373" y="1226610"/>
                </a:cubicBezTo>
                <a:cubicBezTo>
                  <a:pt x="1083373" y="1272336"/>
                  <a:pt x="1046136" y="1309570"/>
                  <a:pt x="1000406" y="1309570"/>
                </a:cubicBezTo>
                <a:cubicBezTo>
                  <a:pt x="954024" y="1309570"/>
                  <a:pt x="916787" y="1272336"/>
                  <a:pt x="916787" y="1226610"/>
                </a:cubicBezTo>
                <a:cubicBezTo>
                  <a:pt x="916787" y="1105109"/>
                  <a:pt x="870404" y="990794"/>
                  <a:pt x="784825" y="905221"/>
                </a:cubicBezTo>
                <a:lnTo>
                  <a:pt x="66218" y="187323"/>
                </a:lnTo>
                <a:cubicBezTo>
                  <a:pt x="46701" y="174585"/>
                  <a:pt x="27511" y="163358"/>
                  <a:pt x="8801" y="153465"/>
                </a:cubicBezTo>
                <a:lnTo>
                  <a:pt x="0" y="149294"/>
                </a:lnTo>
                <a:lnTo>
                  <a:pt x="8609" y="144621"/>
                </a:lnTo>
                <a:cubicBezTo>
                  <a:pt x="49281" y="117144"/>
                  <a:pt x="87166" y="85856"/>
                  <a:pt x="121753" y="51269"/>
                </a:cubicBezTo>
                <a:close/>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20" name="Freeform 698">
            <a:extLst>
              <a:ext uri="{FF2B5EF4-FFF2-40B4-BE49-F238E27FC236}">
                <a16:creationId xmlns:a16="http://schemas.microsoft.com/office/drawing/2014/main" id="{1F18A361-1617-2442-B34F-0EAFE3D2844D}"/>
              </a:ext>
            </a:extLst>
          </p:cNvPr>
          <p:cNvSpPr>
            <a:spLocks noChangeArrowheads="1"/>
          </p:cNvSpPr>
          <p:nvPr/>
        </p:nvSpPr>
        <p:spPr bwMode="auto">
          <a:xfrm>
            <a:off x="5094478" y="5660858"/>
            <a:ext cx="590462" cy="590462"/>
          </a:xfrm>
          <a:custGeom>
            <a:avLst/>
            <a:gdLst>
              <a:gd name="T0" fmla="*/ 1809 w 1810"/>
              <a:gd name="T1" fmla="*/ 905 h 1810"/>
              <a:gd name="T2" fmla="*/ 1809 w 1810"/>
              <a:gd name="T3" fmla="*/ 905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5 h 1810"/>
              <a:gd name="T18" fmla="*/ 0 w 1810"/>
              <a:gd name="T19" fmla="*/ 905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5"/>
                </a:moveTo>
                <a:lnTo>
                  <a:pt x="1809" y="905"/>
                </a:lnTo>
                <a:cubicBezTo>
                  <a:pt x="1809" y="1008"/>
                  <a:pt x="1792" y="1108"/>
                  <a:pt x="1759" y="1201"/>
                </a:cubicBezTo>
                <a:lnTo>
                  <a:pt x="1759" y="1201"/>
                </a:lnTo>
                <a:cubicBezTo>
                  <a:pt x="1663" y="1478"/>
                  <a:pt x="1436" y="1694"/>
                  <a:pt x="1152" y="1774"/>
                </a:cubicBezTo>
                <a:lnTo>
                  <a:pt x="1152" y="1774"/>
                </a:lnTo>
                <a:cubicBezTo>
                  <a:pt x="1073" y="1797"/>
                  <a:pt x="991" y="1809"/>
                  <a:pt x="905" y="1809"/>
                </a:cubicBezTo>
                <a:lnTo>
                  <a:pt x="905" y="1809"/>
                </a:lnTo>
                <a:cubicBezTo>
                  <a:pt x="406" y="1809"/>
                  <a:pt x="0" y="1404"/>
                  <a:pt x="0" y="905"/>
                </a:cubicBezTo>
                <a:lnTo>
                  <a:pt x="0" y="905"/>
                </a:lnTo>
                <a:cubicBezTo>
                  <a:pt x="0" y="864"/>
                  <a:pt x="3" y="825"/>
                  <a:pt x="9" y="786"/>
                </a:cubicBezTo>
                <a:lnTo>
                  <a:pt x="9" y="786"/>
                </a:lnTo>
                <a:cubicBezTo>
                  <a:pt x="60" y="391"/>
                  <a:pt x="366" y="76"/>
                  <a:pt x="757" y="12"/>
                </a:cubicBezTo>
                <a:lnTo>
                  <a:pt x="757" y="12"/>
                </a:lnTo>
                <a:cubicBezTo>
                  <a:pt x="806" y="4"/>
                  <a:pt x="855" y="0"/>
                  <a:pt x="905" y="0"/>
                </a:cubicBezTo>
                <a:lnTo>
                  <a:pt x="905" y="0"/>
                </a:lnTo>
                <a:cubicBezTo>
                  <a:pt x="1404" y="0"/>
                  <a:pt x="1809" y="405"/>
                  <a:pt x="1809" y="905"/>
                </a:cubicBezTo>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21" name="Freeform 769">
            <a:extLst>
              <a:ext uri="{FF2B5EF4-FFF2-40B4-BE49-F238E27FC236}">
                <a16:creationId xmlns:a16="http://schemas.microsoft.com/office/drawing/2014/main" id="{9B62A939-798B-5049-9561-E6AC067B59D6}"/>
              </a:ext>
            </a:extLst>
          </p:cNvPr>
          <p:cNvSpPr>
            <a:spLocks noChangeArrowheads="1"/>
          </p:cNvSpPr>
          <p:nvPr/>
        </p:nvSpPr>
        <p:spPr bwMode="auto">
          <a:xfrm>
            <a:off x="3316362" y="4667086"/>
            <a:ext cx="1244291" cy="36004"/>
          </a:xfrm>
          <a:custGeom>
            <a:avLst/>
            <a:gdLst>
              <a:gd name="T0" fmla="*/ 3755 w 3810"/>
              <a:gd name="T1" fmla="*/ 109 h 110"/>
              <a:gd name="T2" fmla="*/ 55 w 3810"/>
              <a:gd name="T3" fmla="*/ 109 h 110"/>
              <a:gd name="T4" fmla="*/ 55 w 3810"/>
              <a:gd name="T5" fmla="*/ 109 h 110"/>
              <a:gd name="T6" fmla="*/ 0 w 3810"/>
              <a:gd name="T7" fmla="*/ 55 h 110"/>
              <a:gd name="T8" fmla="*/ 0 w 3810"/>
              <a:gd name="T9" fmla="*/ 55 h 110"/>
              <a:gd name="T10" fmla="*/ 55 w 3810"/>
              <a:gd name="T11" fmla="*/ 0 h 110"/>
              <a:gd name="T12" fmla="*/ 3755 w 3810"/>
              <a:gd name="T13" fmla="*/ 0 h 110"/>
              <a:gd name="T14" fmla="*/ 3755 w 3810"/>
              <a:gd name="T15" fmla="*/ 0 h 110"/>
              <a:gd name="T16" fmla="*/ 3809 w 3810"/>
              <a:gd name="T17" fmla="*/ 55 h 110"/>
              <a:gd name="T18" fmla="*/ 3809 w 3810"/>
              <a:gd name="T19" fmla="*/ 55 h 110"/>
              <a:gd name="T20" fmla="*/ 3755 w 3810"/>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0">
                <a:moveTo>
                  <a:pt x="3755" y="109"/>
                </a:moveTo>
                <a:lnTo>
                  <a:pt x="55" y="109"/>
                </a:lnTo>
                <a:lnTo>
                  <a:pt x="55" y="109"/>
                </a:lnTo>
                <a:cubicBezTo>
                  <a:pt x="25" y="109"/>
                  <a:pt x="0" y="85"/>
                  <a:pt x="0" y="55"/>
                </a:cubicBezTo>
                <a:lnTo>
                  <a:pt x="0" y="55"/>
                </a:lnTo>
                <a:cubicBezTo>
                  <a:pt x="0" y="25"/>
                  <a:pt x="25" y="0"/>
                  <a:pt x="55" y="0"/>
                </a:cubicBezTo>
                <a:lnTo>
                  <a:pt x="3755" y="0"/>
                </a:lnTo>
                <a:lnTo>
                  <a:pt x="3755" y="0"/>
                </a:lnTo>
                <a:cubicBezTo>
                  <a:pt x="3786" y="0"/>
                  <a:pt x="3809" y="25"/>
                  <a:pt x="3809" y="55"/>
                </a:cubicBezTo>
                <a:lnTo>
                  <a:pt x="3809" y="55"/>
                </a:lnTo>
                <a:cubicBezTo>
                  <a:pt x="3809" y="85"/>
                  <a:pt x="3786" y="109"/>
                  <a:pt x="3755"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5" name="TextBox 44">
            <a:extLst>
              <a:ext uri="{FF2B5EF4-FFF2-40B4-BE49-F238E27FC236}">
                <a16:creationId xmlns:a16="http://schemas.microsoft.com/office/drawing/2014/main" id="{8C6F13B4-6D7A-E343-8029-8A1B60A063D0}"/>
              </a:ext>
            </a:extLst>
          </p:cNvPr>
          <p:cNvSpPr txBox="1"/>
          <p:nvPr/>
        </p:nvSpPr>
        <p:spPr>
          <a:xfrm>
            <a:off x="2886450" y="1105566"/>
            <a:ext cx="2043706" cy="307777"/>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Senior Management </a:t>
            </a:r>
          </a:p>
        </p:txBody>
      </p:sp>
      <p:sp>
        <p:nvSpPr>
          <p:cNvPr id="46" name="Subtitle 2">
            <a:extLst>
              <a:ext uri="{FF2B5EF4-FFF2-40B4-BE49-F238E27FC236}">
                <a16:creationId xmlns:a16="http://schemas.microsoft.com/office/drawing/2014/main" id="{45ABA10C-161C-F140-9C7D-DFF6D871B17F}"/>
              </a:ext>
            </a:extLst>
          </p:cNvPr>
          <p:cNvSpPr txBox="1">
            <a:spLocks/>
          </p:cNvSpPr>
          <p:nvPr/>
        </p:nvSpPr>
        <p:spPr>
          <a:xfrm>
            <a:off x="2992984" y="1682683"/>
            <a:ext cx="1927807"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Get the leadership committed to driving the KPI and Balanced scorecard organization wide.</a:t>
            </a:r>
          </a:p>
        </p:txBody>
      </p:sp>
      <p:sp>
        <p:nvSpPr>
          <p:cNvPr id="47" name="TextBox 46">
            <a:extLst>
              <a:ext uri="{FF2B5EF4-FFF2-40B4-BE49-F238E27FC236}">
                <a16:creationId xmlns:a16="http://schemas.microsoft.com/office/drawing/2014/main" id="{F34E7341-22C7-9741-A23D-5E73F6E28071}"/>
              </a:ext>
            </a:extLst>
          </p:cNvPr>
          <p:cNvSpPr txBox="1"/>
          <p:nvPr/>
        </p:nvSpPr>
        <p:spPr>
          <a:xfrm>
            <a:off x="2907888" y="2719700"/>
            <a:ext cx="1811826" cy="228816"/>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Lato Light" panose="020F0502020204030203"/>
                <a:ea typeface="+mn-ea"/>
                <a:cs typeface="+mn-cs"/>
              </a:rPr>
              <a:t>Upskill inhouse resources</a:t>
            </a:r>
          </a:p>
        </p:txBody>
      </p:sp>
      <p:sp>
        <p:nvSpPr>
          <p:cNvPr id="48" name="Subtitle 2">
            <a:extLst>
              <a:ext uri="{FF2B5EF4-FFF2-40B4-BE49-F238E27FC236}">
                <a16:creationId xmlns:a16="http://schemas.microsoft.com/office/drawing/2014/main" id="{0557C52A-466B-D943-8351-A0DAAAD83E5A}"/>
              </a:ext>
            </a:extLst>
          </p:cNvPr>
          <p:cNvSpPr txBox="1">
            <a:spLocks/>
          </p:cNvSpPr>
          <p:nvPr/>
        </p:nvSpPr>
        <p:spPr>
          <a:xfrm>
            <a:off x="2899181" y="3151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Select an inhouse person to run the KPI program , with inhouse expertise teams will fall into place </a:t>
            </a:r>
          </a:p>
        </p:txBody>
      </p:sp>
      <p:sp>
        <p:nvSpPr>
          <p:cNvPr id="49" name="TextBox 48">
            <a:extLst>
              <a:ext uri="{FF2B5EF4-FFF2-40B4-BE49-F238E27FC236}">
                <a16:creationId xmlns:a16="http://schemas.microsoft.com/office/drawing/2014/main" id="{03255090-5ED6-7A44-B1DF-80460F0F762E}"/>
              </a:ext>
            </a:extLst>
          </p:cNvPr>
          <p:cNvSpPr txBox="1"/>
          <p:nvPr/>
        </p:nvSpPr>
        <p:spPr>
          <a:xfrm>
            <a:off x="3051302" y="4224193"/>
            <a:ext cx="1755609" cy="461665"/>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Organizational</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Critical Success Factors</a:t>
            </a:r>
          </a:p>
        </p:txBody>
      </p:sp>
      <p:sp>
        <p:nvSpPr>
          <p:cNvPr id="50" name="Subtitle 2">
            <a:extLst>
              <a:ext uri="{FF2B5EF4-FFF2-40B4-BE49-F238E27FC236}">
                <a16:creationId xmlns:a16="http://schemas.microsoft.com/office/drawing/2014/main" id="{6E35D3DC-D963-9546-B24C-F5E7AB91E759}"/>
              </a:ext>
            </a:extLst>
          </p:cNvPr>
          <p:cNvSpPr txBox="1">
            <a:spLocks/>
          </p:cNvSpPr>
          <p:nvPr/>
        </p:nvSpPr>
        <p:spPr>
          <a:xfrm>
            <a:off x="3055043" y="4769757"/>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CSF is mostly issues operationalized and  the origin of all performance measures . </a:t>
            </a:r>
          </a:p>
        </p:txBody>
      </p:sp>
      <p:sp>
        <p:nvSpPr>
          <p:cNvPr id="51" name="TextBox 50">
            <a:extLst>
              <a:ext uri="{FF2B5EF4-FFF2-40B4-BE49-F238E27FC236}">
                <a16:creationId xmlns:a16="http://schemas.microsoft.com/office/drawing/2014/main" id="{9321B6D5-D8DB-CC49-9AE7-72A25C4C6866}"/>
              </a:ext>
            </a:extLst>
          </p:cNvPr>
          <p:cNvSpPr txBox="1"/>
          <p:nvPr/>
        </p:nvSpPr>
        <p:spPr>
          <a:xfrm>
            <a:off x="7340754" y="3721724"/>
            <a:ext cx="1747594" cy="307777"/>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Measures that work </a:t>
            </a:r>
          </a:p>
        </p:txBody>
      </p:sp>
      <p:sp>
        <p:nvSpPr>
          <p:cNvPr id="52" name="Subtitle 2">
            <a:extLst>
              <a:ext uri="{FF2B5EF4-FFF2-40B4-BE49-F238E27FC236}">
                <a16:creationId xmlns:a16="http://schemas.microsoft.com/office/drawing/2014/main" id="{CE9D3ABE-2C92-6649-91D0-5CE43D80ACCA}"/>
              </a:ext>
            </a:extLst>
          </p:cNvPr>
          <p:cNvSpPr txBox="1">
            <a:spLocks/>
          </p:cNvSpPr>
          <p:nvPr/>
        </p:nvSpPr>
        <p:spPr>
          <a:xfrm>
            <a:off x="7296864" y="4196084"/>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Find measures that create the appropriate behavioral response </a:t>
            </a:r>
          </a:p>
        </p:txBody>
      </p:sp>
      <p:sp>
        <p:nvSpPr>
          <p:cNvPr id="53" name="TextBox 52">
            <a:extLst>
              <a:ext uri="{FF2B5EF4-FFF2-40B4-BE49-F238E27FC236}">
                <a16:creationId xmlns:a16="http://schemas.microsoft.com/office/drawing/2014/main" id="{BE56B1F0-E83E-C542-BAB3-75795F1C73CA}"/>
              </a:ext>
            </a:extLst>
          </p:cNvPr>
          <p:cNvSpPr txBox="1"/>
          <p:nvPr/>
        </p:nvSpPr>
        <p:spPr>
          <a:xfrm>
            <a:off x="7437236" y="1935530"/>
            <a:ext cx="1527982" cy="307777"/>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Leading &amp; Selling </a:t>
            </a:r>
          </a:p>
        </p:txBody>
      </p:sp>
      <p:sp>
        <p:nvSpPr>
          <p:cNvPr id="54" name="Subtitle 2">
            <a:extLst>
              <a:ext uri="{FF2B5EF4-FFF2-40B4-BE49-F238E27FC236}">
                <a16:creationId xmlns:a16="http://schemas.microsoft.com/office/drawing/2014/main" id="{E03F02A9-DE8F-AD44-B3AD-0E6F0FB8760B}"/>
              </a:ext>
            </a:extLst>
          </p:cNvPr>
          <p:cNvSpPr txBox="1">
            <a:spLocks/>
          </p:cNvSpPr>
          <p:nvPr/>
        </p:nvSpPr>
        <p:spPr>
          <a:xfrm>
            <a:off x="7296864" y="2512343"/>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Lead &amp; Sell by emotional drivers of your audience , this is the most critical factor.</a:t>
            </a:r>
          </a:p>
        </p:txBody>
      </p:sp>
      <p:sp>
        <p:nvSpPr>
          <p:cNvPr id="55" name="Freeform 716">
            <a:extLst>
              <a:ext uri="{FF2B5EF4-FFF2-40B4-BE49-F238E27FC236}">
                <a16:creationId xmlns:a16="http://schemas.microsoft.com/office/drawing/2014/main" id="{469F3BD0-B420-8A41-8F07-B7A41C2DAFB1}"/>
              </a:ext>
            </a:extLst>
          </p:cNvPr>
          <p:cNvSpPr>
            <a:spLocks noChangeArrowheads="1"/>
          </p:cNvSpPr>
          <p:nvPr/>
        </p:nvSpPr>
        <p:spPr bwMode="auto">
          <a:xfrm>
            <a:off x="5248908" y="2607115"/>
            <a:ext cx="283047" cy="358404"/>
          </a:xfrm>
          <a:custGeom>
            <a:avLst/>
            <a:gdLst/>
            <a:ahLst/>
            <a:cxnLst/>
            <a:rect l="0" t="0" r="r" b="b"/>
            <a:pathLst>
              <a:path w="244116" h="309204">
                <a:moveTo>
                  <a:pt x="137140" y="139256"/>
                </a:moveTo>
                <a:cubicBezTo>
                  <a:pt x="119238" y="139256"/>
                  <a:pt x="104559" y="154512"/>
                  <a:pt x="104559" y="172674"/>
                </a:cubicBezTo>
                <a:cubicBezTo>
                  <a:pt x="104559" y="190836"/>
                  <a:pt x="119238" y="205729"/>
                  <a:pt x="137140" y="205729"/>
                </a:cubicBezTo>
                <a:cubicBezTo>
                  <a:pt x="155400" y="205729"/>
                  <a:pt x="169721" y="190836"/>
                  <a:pt x="169721" y="172674"/>
                </a:cubicBezTo>
                <a:cubicBezTo>
                  <a:pt x="169721" y="154512"/>
                  <a:pt x="155400" y="139256"/>
                  <a:pt x="137140" y="139256"/>
                </a:cubicBezTo>
                <a:close/>
                <a:moveTo>
                  <a:pt x="137140" y="130175"/>
                </a:moveTo>
                <a:cubicBezTo>
                  <a:pt x="160412" y="130175"/>
                  <a:pt x="179030" y="149427"/>
                  <a:pt x="179030" y="172674"/>
                </a:cubicBezTo>
                <a:cubicBezTo>
                  <a:pt x="179030" y="196285"/>
                  <a:pt x="160412" y="215537"/>
                  <a:pt x="137140" y="215537"/>
                </a:cubicBezTo>
                <a:cubicBezTo>
                  <a:pt x="113868" y="215537"/>
                  <a:pt x="95250" y="196285"/>
                  <a:pt x="95250" y="172674"/>
                </a:cubicBezTo>
                <a:cubicBezTo>
                  <a:pt x="95250" y="149427"/>
                  <a:pt x="113868" y="130175"/>
                  <a:pt x="137140" y="130175"/>
                </a:cubicBezTo>
                <a:close/>
                <a:moveTo>
                  <a:pt x="138312" y="107745"/>
                </a:moveTo>
                <a:cubicBezTo>
                  <a:pt x="102551" y="107745"/>
                  <a:pt x="73652" y="136423"/>
                  <a:pt x="73652" y="171911"/>
                </a:cubicBezTo>
                <a:cubicBezTo>
                  <a:pt x="73652" y="183740"/>
                  <a:pt x="76903" y="195211"/>
                  <a:pt x="83405" y="205249"/>
                </a:cubicBezTo>
                <a:cubicBezTo>
                  <a:pt x="84128" y="207399"/>
                  <a:pt x="84128" y="209550"/>
                  <a:pt x="82683" y="210984"/>
                </a:cubicBezTo>
                <a:lnTo>
                  <a:pt x="45477" y="247906"/>
                </a:lnTo>
                <a:cubicBezTo>
                  <a:pt x="41864" y="251491"/>
                  <a:pt x="41864" y="256868"/>
                  <a:pt x="45477" y="260094"/>
                </a:cubicBezTo>
                <a:lnTo>
                  <a:pt x="49450" y="264037"/>
                </a:lnTo>
                <a:cubicBezTo>
                  <a:pt x="52701" y="267263"/>
                  <a:pt x="58481" y="267263"/>
                  <a:pt x="61732" y="264037"/>
                </a:cubicBezTo>
                <a:lnTo>
                  <a:pt x="98577" y="227115"/>
                </a:lnTo>
                <a:cubicBezTo>
                  <a:pt x="100383" y="226040"/>
                  <a:pt x="102551" y="225323"/>
                  <a:pt x="104718" y="226757"/>
                </a:cubicBezTo>
                <a:cubicBezTo>
                  <a:pt x="114832" y="232851"/>
                  <a:pt x="126392" y="236077"/>
                  <a:pt x="138312" y="236077"/>
                </a:cubicBezTo>
                <a:cubicBezTo>
                  <a:pt x="174074" y="236077"/>
                  <a:pt x="202972" y="207399"/>
                  <a:pt x="202972" y="171911"/>
                </a:cubicBezTo>
                <a:cubicBezTo>
                  <a:pt x="202972" y="136423"/>
                  <a:pt x="174074" y="107745"/>
                  <a:pt x="138312" y="107745"/>
                </a:cubicBezTo>
                <a:close/>
                <a:moveTo>
                  <a:pt x="138312" y="98425"/>
                </a:moveTo>
                <a:cubicBezTo>
                  <a:pt x="179492" y="98425"/>
                  <a:pt x="212364" y="131404"/>
                  <a:pt x="212364" y="171911"/>
                </a:cubicBezTo>
                <a:cubicBezTo>
                  <a:pt x="212364" y="212418"/>
                  <a:pt x="179492" y="245397"/>
                  <a:pt x="138312" y="245397"/>
                </a:cubicBezTo>
                <a:cubicBezTo>
                  <a:pt x="126030" y="245397"/>
                  <a:pt x="113749" y="242171"/>
                  <a:pt x="102912" y="236435"/>
                </a:cubicBezTo>
                <a:lnTo>
                  <a:pt x="68234" y="270490"/>
                </a:lnTo>
                <a:cubicBezTo>
                  <a:pt x="64983" y="274074"/>
                  <a:pt x="60287" y="275867"/>
                  <a:pt x="55591" y="275867"/>
                </a:cubicBezTo>
                <a:cubicBezTo>
                  <a:pt x="50895" y="275867"/>
                  <a:pt x="46199" y="274074"/>
                  <a:pt x="42587" y="270490"/>
                </a:cubicBezTo>
                <a:lnTo>
                  <a:pt x="38974" y="266547"/>
                </a:lnTo>
                <a:cubicBezTo>
                  <a:pt x="31750" y="259736"/>
                  <a:pt x="31750" y="248265"/>
                  <a:pt x="38974" y="241095"/>
                </a:cubicBezTo>
                <a:lnTo>
                  <a:pt x="73291" y="207041"/>
                </a:lnTo>
                <a:cubicBezTo>
                  <a:pt x="67150" y="196287"/>
                  <a:pt x="64260" y="184099"/>
                  <a:pt x="64260" y="171911"/>
                </a:cubicBezTo>
                <a:cubicBezTo>
                  <a:pt x="64260" y="131404"/>
                  <a:pt x="97493" y="98425"/>
                  <a:pt x="138312" y="98425"/>
                </a:cubicBezTo>
                <a:close/>
                <a:moveTo>
                  <a:pt x="9707" y="74784"/>
                </a:moveTo>
                <a:lnTo>
                  <a:pt x="9707" y="299856"/>
                </a:lnTo>
                <a:lnTo>
                  <a:pt x="84488" y="299856"/>
                </a:lnTo>
                <a:lnTo>
                  <a:pt x="84488" y="270373"/>
                </a:lnTo>
                <a:cubicBezTo>
                  <a:pt x="84488" y="267497"/>
                  <a:pt x="86645" y="265699"/>
                  <a:pt x="89161" y="265699"/>
                </a:cubicBezTo>
                <a:cubicBezTo>
                  <a:pt x="92038" y="265699"/>
                  <a:pt x="93835" y="267497"/>
                  <a:pt x="93835" y="270373"/>
                </a:cubicBezTo>
                <a:lnTo>
                  <a:pt x="93835" y="299856"/>
                </a:lnTo>
                <a:lnTo>
                  <a:pt x="150280" y="299856"/>
                </a:lnTo>
                <a:lnTo>
                  <a:pt x="150280" y="260306"/>
                </a:lnTo>
                <a:cubicBezTo>
                  <a:pt x="150280" y="257790"/>
                  <a:pt x="152437" y="255632"/>
                  <a:pt x="154954" y="255632"/>
                </a:cubicBezTo>
                <a:cubicBezTo>
                  <a:pt x="157471" y="255632"/>
                  <a:pt x="159628" y="257790"/>
                  <a:pt x="159628" y="260306"/>
                </a:cubicBezTo>
                <a:lnTo>
                  <a:pt x="159628" y="299856"/>
                </a:lnTo>
                <a:lnTo>
                  <a:pt x="234408" y="299856"/>
                </a:lnTo>
                <a:lnTo>
                  <a:pt x="234408" y="74784"/>
                </a:lnTo>
                <a:lnTo>
                  <a:pt x="159628" y="74784"/>
                </a:lnTo>
                <a:lnTo>
                  <a:pt x="159628" y="84851"/>
                </a:lnTo>
                <a:cubicBezTo>
                  <a:pt x="159628" y="87727"/>
                  <a:pt x="157471" y="89525"/>
                  <a:pt x="154954" y="89525"/>
                </a:cubicBezTo>
                <a:cubicBezTo>
                  <a:pt x="152437" y="89525"/>
                  <a:pt x="150280" y="87727"/>
                  <a:pt x="150280" y="84851"/>
                </a:cubicBezTo>
                <a:lnTo>
                  <a:pt x="150280" y="74784"/>
                </a:lnTo>
                <a:lnTo>
                  <a:pt x="93835" y="74784"/>
                </a:lnTo>
                <a:lnTo>
                  <a:pt x="93835" y="96356"/>
                </a:lnTo>
                <a:cubicBezTo>
                  <a:pt x="93835" y="98873"/>
                  <a:pt x="92038" y="101030"/>
                  <a:pt x="89161" y="101030"/>
                </a:cubicBezTo>
                <a:cubicBezTo>
                  <a:pt x="86645" y="101030"/>
                  <a:pt x="84488" y="98873"/>
                  <a:pt x="84488" y="96356"/>
                </a:cubicBezTo>
                <a:lnTo>
                  <a:pt x="84488" y="74784"/>
                </a:lnTo>
                <a:lnTo>
                  <a:pt x="9707" y="74784"/>
                </a:lnTo>
                <a:close/>
                <a:moveTo>
                  <a:pt x="148842" y="9348"/>
                </a:moveTo>
                <a:lnTo>
                  <a:pt x="158909" y="65795"/>
                </a:lnTo>
                <a:lnTo>
                  <a:pt x="230813" y="65795"/>
                </a:lnTo>
                <a:lnTo>
                  <a:pt x="194502" y="9348"/>
                </a:lnTo>
                <a:lnTo>
                  <a:pt x="148842" y="9348"/>
                </a:lnTo>
                <a:close/>
                <a:moveTo>
                  <a:pt x="104981" y="9348"/>
                </a:moveTo>
                <a:lnTo>
                  <a:pt x="94914" y="65795"/>
                </a:lnTo>
                <a:lnTo>
                  <a:pt x="149202" y="65795"/>
                </a:lnTo>
                <a:lnTo>
                  <a:pt x="139135" y="9348"/>
                </a:lnTo>
                <a:lnTo>
                  <a:pt x="104981" y="9348"/>
                </a:lnTo>
                <a:close/>
                <a:moveTo>
                  <a:pt x="49614" y="9348"/>
                </a:moveTo>
                <a:lnTo>
                  <a:pt x="13302" y="65795"/>
                </a:lnTo>
                <a:lnTo>
                  <a:pt x="85566" y="65795"/>
                </a:lnTo>
                <a:lnTo>
                  <a:pt x="95633" y="9348"/>
                </a:lnTo>
                <a:lnTo>
                  <a:pt x="49614" y="9348"/>
                </a:lnTo>
                <a:close/>
                <a:moveTo>
                  <a:pt x="47097" y="0"/>
                </a:moveTo>
                <a:lnTo>
                  <a:pt x="101026" y="0"/>
                </a:lnTo>
                <a:lnTo>
                  <a:pt x="143090" y="0"/>
                </a:lnTo>
                <a:lnTo>
                  <a:pt x="197018" y="0"/>
                </a:lnTo>
                <a:cubicBezTo>
                  <a:pt x="198456" y="0"/>
                  <a:pt x="200254" y="719"/>
                  <a:pt x="200973" y="2157"/>
                </a:cubicBezTo>
                <a:lnTo>
                  <a:pt x="243037" y="67593"/>
                </a:lnTo>
                <a:cubicBezTo>
                  <a:pt x="243397" y="67953"/>
                  <a:pt x="243397" y="68312"/>
                  <a:pt x="243397" y="68312"/>
                </a:cubicBezTo>
                <a:cubicBezTo>
                  <a:pt x="243756" y="68312"/>
                  <a:pt x="243756" y="68672"/>
                  <a:pt x="243756" y="68672"/>
                </a:cubicBezTo>
                <a:cubicBezTo>
                  <a:pt x="243756" y="69391"/>
                  <a:pt x="244116" y="69750"/>
                  <a:pt x="244116" y="70110"/>
                </a:cubicBezTo>
                <a:lnTo>
                  <a:pt x="244116" y="304530"/>
                </a:lnTo>
                <a:cubicBezTo>
                  <a:pt x="244116" y="307046"/>
                  <a:pt x="241958" y="309204"/>
                  <a:pt x="239442" y="309204"/>
                </a:cubicBezTo>
                <a:lnTo>
                  <a:pt x="154954" y="309204"/>
                </a:lnTo>
                <a:lnTo>
                  <a:pt x="89161" y="309204"/>
                </a:lnTo>
                <a:lnTo>
                  <a:pt x="5033" y="309204"/>
                </a:lnTo>
                <a:cubicBezTo>
                  <a:pt x="2157" y="309204"/>
                  <a:pt x="0" y="307046"/>
                  <a:pt x="0" y="304530"/>
                </a:cubicBezTo>
                <a:lnTo>
                  <a:pt x="0" y="70110"/>
                </a:lnTo>
                <a:lnTo>
                  <a:pt x="359" y="70110"/>
                </a:lnTo>
                <a:cubicBezTo>
                  <a:pt x="359" y="69750"/>
                  <a:pt x="359" y="69391"/>
                  <a:pt x="359" y="68672"/>
                </a:cubicBezTo>
                <a:lnTo>
                  <a:pt x="719" y="68312"/>
                </a:lnTo>
                <a:cubicBezTo>
                  <a:pt x="719" y="68312"/>
                  <a:pt x="1079" y="67953"/>
                  <a:pt x="1079" y="67593"/>
                </a:cubicBezTo>
                <a:lnTo>
                  <a:pt x="43143" y="2157"/>
                </a:lnTo>
                <a:cubicBezTo>
                  <a:pt x="43862" y="719"/>
                  <a:pt x="45659" y="0"/>
                  <a:pt x="47097"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6" name="Freeform 715">
            <a:extLst>
              <a:ext uri="{FF2B5EF4-FFF2-40B4-BE49-F238E27FC236}">
                <a16:creationId xmlns:a16="http://schemas.microsoft.com/office/drawing/2014/main" id="{96AE463B-17A0-B045-AE58-93050A607DC4}"/>
              </a:ext>
            </a:extLst>
          </p:cNvPr>
          <p:cNvSpPr>
            <a:spLocks noChangeArrowheads="1"/>
          </p:cNvSpPr>
          <p:nvPr/>
        </p:nvSpPr>
        <p:spPr bwMode="auto">
          <a:xfrm>
            <a:off x="6633377" y="3426561"/>
            <a:ext cx="358402" cy="358403"/>
          </a:xfrm>
          <a:custGeom>
            <a:avLst/>
            <a:gdLst/>
            <a:ahLst/>
            <a:cxnLst/>
            <a:rect l="0" t="0" r="r" b="b"/>
            <a:pathLst>
              <a:path w="309203" h="309204">
                <a:moveTo>
                  <a:pt x="39549" y="222656"/>
                </a:moveTo>
                <a:lnTo>
                  <a:pt x="9348" y="252822"/>
                </a:lnTo>
                <a:lnTo>
                  <a:pt x="9348" y="280833"/>
                </a:lnTo>
                <a:cubicBezTo>
                  <a:pt x="9348" y="291248"/>
                  <a:pt x="17977" y="299508"/>
                  <a:pt x="28044" y="299508"/>
                </a:cubicBezTo>
                <a:lnTo>
                  <a:pt x="116850" y="299508"/>
                </a:lnTo>
                <a:lnTo>
                  <a:pt x="39549" y="222656"/>
                </a:lnTo>
                <a:close/>
                <a:moveTo>
                  <a:pt x="110378" y="152268"/>
                </a:moveTo>
                <a:lnTo>
                  <a:pt x="46380" y="216191"/>
                </a:lnTo>
                <a:lnTo>
                  <a:pt x="130153" y="299508"/>
                </a:lnTo>
                <a:lnTo>
                  <a:pt x="159635" y="299508"/>
                </a:lnTo>
                <a:lnTo>
                  <a:pt x="208891" y="251026"/>
                </a:lnTo>
                <a:lnTo>
                  <a:pt x="143815" y="186025"/>
                </a:lnTo>
                <a:lnTo>
                  <a:pt x="110378" y="152268"/>
                </a:lnTo>
                <a:close/>
                <a:moveTo>
                  <a:pt x="9348" y="51714"/>
                </a:moveTo>
                <a:lnTo>
                  <a:pt x="9348" y="239534"/>
                </a:lnTo>
                <a:lnTo>
                  <a:pt x="36313" y="212600"/>
                </a:lnTo>
                <a:lnTo>
                  <a:pt x="103547" y="145804"/>
                </a:lnTo>
                <a:lnTo>
                  <a:pt x="55009" y="96963"/>
                </a:lnTo>
                <a:lnTo>
                  <a:pt x="9348" y="51714"/>
                </a:lnTo>
                <a:close/>
                <a:moveTo>
                  <a:pt x="244294" y="42760"/>
                </a:moveTo>
                <a:cubicBezTo>
                  <a:pt x="231320" y="42760"/>
                  <a:pt x="220508" y="53268"/>
                  <a:pt x="220508" y="66676"/>
                </a:cubicBezTo>
                <a:cubicBezTo>
                  <a:pt x="220508" y="79721"/>
                  <a:pt x="231320" y="90592"/>
                  <a:pt x="244294" y="90592"/>
                </a:cubicBezTo>
                <a:cubicBezTo>
                  <a:pt x="257269" y="90592"/>
                  <a:pt x="268081" y="79721"/>
                  <a:pt x="268081" y="66676"/>
                </a:cubicBezTo>
                <a:cubicBezTo>
                  <a:pt x="268081" y="53268"/>
                  <a:pt x="257269" y="42760"/>
                  <a:pt x="244294" y="42760"/>
                </a:cubicBezTo>
                <a:close/>
                <a:moveTo>
                  <a:pt x="244294" y="33338"/>
                </a:moveTo>
                <a:cubicBezTo>
                  <a:pt x="262315" y="33338"/>
                  <a:pt x="277452" y="48195"/>
                  <a:pt x="277452" y="66676"/>
                </a:cubicBezTo>
                <a:cubicBezTo>
                  <a:pt x="277452" y="84794"/>
                  <a:pt x="262315" y="99651"/>
                  <a:pt x="244294" y="99651"/>
                </a:cubicBezTo>
                <a:cubicBezTo>
                  <a:pt x="225914" y="99651"/>
                  <a:pt x="211137" y="84794"/>
                  <a:pt x="211137" y="66676"/>
                </a:cubicBezTo>
                <a:cubicBezTo>
                  <a:pt x="211137" y="48195"/>
                  <a:pt x="225914" y="33338"/>
                  <a:pt x="244294" y="33338"/>
                </a:cubicBezTo>
                <a:close/>
                <a:moveTo>
                  <a:pt x="243681" y="9375"/>
                </a:moveTo>
                <a:cubicBezTo>
                  <a:pt x="212361" y="9375"/>
                  <a:pt x="187160" y="34975"/>
                  <a:pt x="187160" y="65984"/>
                </a:cubicBezTo>
                <a:cubicBezTo>
                  <a:pt x="187160" y="87618"/>
                  <a:pt x="200120" y="107810"/>
                  <a:pt x="220281" y="117185"/>
                </a:cubicBezTo>
                <a:cubicBezTo>
                  <a:pt x="221361" y="117545"/>
                  <a:pt x="222081" y="118988"/>
                  <a:pt x="222801" y="120069"/>
                </a:cubicBezTo>
                <a:lnTo>
                  <a:pt x="243681" y="204082"/>
                </a:lnTo>
                <a:lnTo>
                  <a:pt x="264561" y="120069"/>
                </a:lnTo>
                <a:cubicBezTo>
                  <a:pt x="264921" y="118988"/>
                  <a:pt x="266001" y="117545"/>
                  <a:pt x="267441" y="117185"/>
                </a:cubicBezTo>
                <a:cubicBezTo>
                  <a:pt x="287242" y="107810"/>
                  <a:pt x="300202" y="87618"/>
                  <a:pt x="300202" y="65984"/>
                </a:cubicBezTo>
                <a:cubicBezTo>
                  <a:pt x="300202" y="34975"/>
                  <a:pt x="274642" y="9375"/>
                  <a:pt x="243681" y="9375"/>
                </a:cubicBezTo>
                <a:close/>
                <a:moveTo>
                  <a:pt x="28044" y="9337"/>
                </a:moveTo>
                <a:cubicBezTo>
                  <a:pt x="17977" y="9337"/>
                  <a:pt x="9348" y="17956"/>
                  <a:pt x="9348" y="28011"/>
                </a:cubicBezTo>
                <a:lnTo>
                  <a:pt x="9348" y="38426"/>
                </a:lnTo>
                <a:lnTo>
                  <a:pt x="58245" y="87267"/>
                </a:lnTo>
                <a:lnTo>
                  <a:pt x="136265" y="9337"/>
                </a:lnTo>
                <a:lnTo>
                  <a:pt x="28044" y="9337"/>
                </a:lnTo>
                <a:close/>
                <a:moveTo>
                  <a:pt x="243681" y="0"/>
                </a:moveTo>
                <a:cubicBezTo>
                  <a:pt x="280042" y="0"/>
                  <a:pt x="309202" y="29566"/>
                  <a:pt x="309202" y="65984"/>
                </a:cubicBezTo>
                <a:cubicBezTo>
                  <a:pt x="309202" y="90863"/>
                  <a:pt x="295162" y="113579"/>
                  <a:pt x="273202" y="124757"/>
                </a:cubicBezTo>
                <a:lnTo>
                  <a:pt x="248361" y="224634"/>
                </a:lnTo>
                <a:cubicBezTo>
                  <a:pt x="247641" y="226797"/>
                  <a:pt x="245841" y="228240"/>
                  <a:pt x="243681" y="228240"/>
                </a:cubicBezTo>
                <a:cubicBezTo>
                  <a:pt x="241521" y="228240"/>
                  <a:pt x="239361" y="226797"/>
                  <a:pt x="239001" y="224634"/>
                </a:cubicBezTo>
                <a:lnTo>
                  <a:pt x="213801" y="124757"/>
                </a:lnTo>
                <a:cubicBezTo>
                  <a:pt x="191840" y="113579"/>
                  <a:pt x="177800" y="90863"/>
                  <a:pt x="177800" y="65984"/>
                </a:cubicBezTo>
                <a:cubicBezTo>
                  <a:pt x="177800" y="29566"/>
                  <a:pt x="207320" y="0"/>
                  <a:pt x="243681" y="0"/>
                </a:cubicBezTo>
                <a:close/>
                <a:moveTo>
                  <a:pt x="28044" y="0"/>
                </a:moveTo>
                <a:lnTo>
                  <a:pt x="183005" y="0"/>
                </a:lnTo>
                <a:cubicBezTo>
                  <a:pt x="185162" y="0"/>
                  <a:pt x="187319" y="2155"/>
                  <a:pt x="187319" y="4668"/>
                </a:cubicBezTo>
                <a:cubicBezTo>
                  <a:pt x="187319" y="7182"/>
                  <a:pt x="185162" y="9337"/>
                  <a:pt x="183005" y="9337"/>
                </a:cubicBezTo>
                <a:lnTo>
                  <a:pt x="149568" y="9337"/>
                </a:lnTo>
                <a:lnTo>
                  <a:pt x="64717" y="94090"/>
                </a:lnTo>
                <a:lnTo>
                  <a:pt x="147051" y="176329"/>
                </a:lnTo>
                <a:lnTo>
                  <a:pt x="191274" y="132157"/>
                </a:lnTo>
                <a:cubicBezTo>
                  <a:pt x="193072" y="130361"/>
                  <a:pt x="195948" y="130361"/>
                  <a:pt x="198105" y="132157"/>
                </a:cubicBezTo>
                <a:cubicBezTo>
                  <a:pt x="199543" y="133953"/>
                  <a:pt x="199543" y="136826"/>
                  <a:pt x="198105" y="138621"/>
                </a:cubicBezTo>
                <a:lnTo>
                  <a:pt x="153882" y="182793"/>
                </a:lnTo>
                <a:lnTo>
                  <a:pt x="215363" y="244203"/>
                </a:lnTo>
                <a:lnTo>
                  <a:pt x="222194" y="237380"/>
                </a:lnTo>
                <a:cubicBezTo>
                  <a:pt x="223992" y="235584"/>
                  <a:pt x="226868" y="235584"/>
                  <a:pt x="228666" y="237380"/>
                </a:cubicBezTo>
                <a:cubicBezTo>
                  <a:pt x="230823" y="239175"/>
                  <a:pt x="230823" y="242407"/>
                  <a:pt x="228666" y="243844"/>
                </a:cubicBezTo>
                <a:lnTo>
                  <a:pt x="218599" y="254258"/>
                </a:lnTo>
                <a:lnTo>
                  <a:pt x="173297" y="299508"/>
                </a:lnTo>
                <a:lnTo>
                  <a:pt x="281159" y="299508"/>
                </a:lnTo>
                <a:cubicBezTo>
                  <a:pt x="291585" y="299508"/>
                  <a:pt x="300214" y="291248"/>
                  <a:pt x="300214" y="280833"/>
                </a:cubicBezTo>
                <a:lnTo>
                  <a:pt x="300214" y="173097"/>
                </a:lnTo>
                <a:lnTo>
                  <a:pt x="275766" y="197158"/>
                </a:lnTo>
                <a:cubicBezTo>
                  <a:pt x="274687" y="198235"/>
                  <a:pt x="273608" y="198594"/>
                  <a:pt x="272170" y="198594"/>
                </a:cubicBezTo>
                <a:cubicBezTo>
                  <a:pt x="271092" y="198594"/>
                  <a:pt x="270013" y="198235"/>
                  <a:pt x="268934" y="197158"/>
                </a:cubicBezTo>
                <a:cubicBezTo>
                  <a:pt x="267496" y="195362"/>
                  <a:pt x="267496" y="192489"/>
                  <a:pt x="268934" y="190694"/>
                </a:cubicBezTo>
                <a:lnTo>
                  <a:pt x="300214" y="159809"/>
                </a:lnTo>
                <a:lnTo>
                  <a:pt x="300214" y="126411"/>
                </a:lnTo>
                <a:cubicBezTo>
                  <a:pt x="300214" y="123897"/>
                  <a:pt x="302012" y="121742"/>
                  <a:pt x="304529" y="121742"/>
                </a:cubicBezTo>
                <a:cubicBezTo>
                  <a:pt x="307405" y="121742"/>
                  <a:pt x="309203" y="123897"/>
                  <a:pt x="309203" y="126411"/>
                </a:cubicBezTo>
                <a:lnTo>
                  <a:pt x="309203" y="280833"/>
                </a:lnTo>
                <a:cubicBezTo>
                  <a:pt x="309203" y="296276"/>
                  <a:pt x="296978" y="309204"/>
                  <a:pt x="281159" y="309204"/>
                </a:cubicBezTo>
                <a:lnTo>
                  <a:pt x="28044" y="309204"/>
                </a:lnTo>
                <a:cubicBezTo>
                  <a:pt x="12584" y="309204"/>
                  <a:pt x="0" y="296276"/>
                  <a:pt x="0" y="280833"/>
                </a:cubicBezTo>
                <a:lnTo>
                  <a:pt x="0" y="28011"/>
                </a:lnTo>
                <a:cubicBezTo>
                  <a:pt x="0" y="12569"/>
                  <a:pt x="12584" y="0"/>
                  <a:pt x="28044"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7" name="Freeform 714">
            <a:extLst>
              <a:ext uri="{FF2B5EF4-FFF2-40B4-BE49-F238E27FC236}">
                <a16:creationId xmlns:a16="http://schemas.microsoft.com/office/drawing/2014/main" id="{E7C9F0CB-625D-2F43-B2F8-7E5A20FDAE9C}"/>
              </a:ext>
            </a:extLst>
          </p:cNvPr>
          <p:cNvSpPr>
            <a:spLocks noChangeArrowheads="1"/>
          </p:cNvSpPr>
          <p:nvPr/>
        </p:nvSpPr>
        <p:spPr bwMode="auto">
          <a:xfrm>
            <a:off x="5222996" y="4202833"/>
            <a:ext cx="332672" cy="358404"/>
          </a:xfrm>
          <a:custGeom>
            <a:avLst/>
            <a:gdLst/>
            <a:ahLst/>
            <a:cxnLst/>
            <a:rect l="0" t="0" r="r" b="b"/>
            <a:pathLst>
              <a:path w="286977" h="309204">
                <a:moveTo>
                  <a:pt x="218899" y="277636"/>
                </a:moveTo>
                <a:cubicBezTo>
                  <a:pt x="220663" y="276225"/>
                  <a:pt x="223485" y="276225"/>
                  <a:pt x="225249" y="277636"/>
                </a:cubicBezTo>
                <a:cubicBezTo>
                  <a:pt x="226308" y="278695"/>
                  <a:pt x="226660" y="279753"/>
                  <a:pt x="226660" y="280811"/>
                </a:cubicBezTo>
                <a:cubicBezTo>
                  <a:pt x="226660" y="281870"/>
                  <a:pt x="226308" y="283281"/>
                  <a:pt x="225249" y="283986"/>
                </a:cubicBezTo>
                <a:cubicBezTo>
                  <a:pt x="224544" y="285045"/>
                  <a:pt x="223133" y="285397"/>
                  <a:pt x="222074" y="285397"/>
                </a:cubicBezTo>
                <a:cubicBezTo>
                  <a:pt x="220663" y="285397"/>
                  <a:pt x="219605" y="285045"/>
                  <a:pt x="218899" y="283986"/>
                </a:cubicBezTo>
                <a:cubicBezTo>
                  <a:pt x="217841" y="283281"/>
                  <a:pt x="217488" y="281870"/>
                  <a:pt x="217488" y="280811"/>
                </a:cubicBezTo>
                <a:cubicBezTo>
                  <a:pt x="217488" y="279753"/>
                  <a:pt x="217841" y="278695"/>
                  <a:pt x="218899" y="277636"/>
                </a:cubicBezTo>
                <a:close/>
                <a:moveTo>
                  <a:pt x="129999" y="277636"/>
                </a:moveTo>
                <a:cubicBezTo>
                  <a:pt x="131763" y="276225"/>
                  <a:pt x="134585" y="276225"/>
                  <a:pt x="136702" y="277636"/>
                </a:cubicBezTo>
                <a:cubicBezTo>
                  <a:pt x="137407" y="278695"/>
                  <a:pt x="137760" y="279753"/>
                  <a:pt x="137760" y="280811"/>
                </a:cubicBezTo>
                <a:cubicBezTo>
                  <a:pt x="137760" y="281870"/>
                  <a:pt x="137407" y="283281"/>
                  <a:pt x="136702" y="283986"/>
                </a:cubicBezTo>
                <a:cubicBezTo>
                  <a:pt x="135643" y="285045"/>
                  <a:pt x="134585" y="285397"/>
                  <a:pt x="133174" y="285397"/>
                </a:cubicBezTo>
                <a:cubicBezTo>
                  <a:pt x="132116" y="285397"/>
                  <a:pt x="130705" y="285045"/>
                  <a:pt x="129999" y="283986"/>
                </a:cubicBezTo>
                <a:cubicBezTo>
                  <a:pt x="129293" y="283281"/>
                  <a:pt x="128588" y="281870"/>
                  <a:pt x="128588" y="280811"/>
                </a:cubicBezTo>
                <a:cubicBezTo>
                  <a:pt x="128588" y="279753"/>
                  <a:pt x="129293" y="278695"/>
                  <a:pt x="129999" y="277636"/>
                </a:cubicBezTo>
                <a:close/>
                <a:moveTo>
                  <a:pt x="177801" y="276225"/>
                </a:moveTo>
                <a:cubicBezTo>
                  <a:pt x="180182" y="276225"/>
                  <a:pt x="182223" y="278342"/>
                  <a:pt x="182223" y="280811"/>
                </a:cubicBezTo>
                <a:cubicBezTo>
                  <a:pt x="182223" y="283633"/>
                  <a:pt x="180182" y="285397"/>
                  <a:pt x="177801" y="285397"/>
                </a:cubicBezTo>
                <a:cubicBezTo>
                  <a:pt x="175079" y="285397"/>
                  <a:pt x="173038" y="283633"/>
                  <a:pt x="173038" y="280811"/>
                </a:cubicBezTo>
                <a:cubicBezTo>
                  <a:pt x="173038" y="278342"/>
                  <a:pt x="175079" y="276225"/>
                  <a:pt x="177801" y="276225"/>
                </a:cubicBezTo>
                <a:close/>
                <a:moveTo>
                  <a:pt x="80137" y="262159"/>
                </a:moveTo>
                <a:lnTo>
                  <a:pt x="80137" y="290530"/>
                </a:lnTo>
                <a:cubicBezTo>
                  <a:pt x="80137" y="295198"/>
                  <a:pt x="84108" y="299508"/>
                  <a:pt x="89522" y="299508"/>
                </a:cubicBezTo>
                <a:lnTo>
                  <a:pt x="268206" y="299508"/>
                </a:lnTo>
                <a:cubicBezTo>
                  <a:pt x="273621" y="299508"/>
                  <a:pt x="277953" y="295198"/>
                  <a:pt x="277953" y="290530"/>
                </a:cubicBezTo>
                <a:lnTo>
                  <a:pt x="277953" y="262159"/>
                </a:lnTo>
                <a:lnTo>
                  <a:pt x="80137" y="262159"/>
                </a:lnTo>
                <a:close/>
                <a:moveTo>
                  <a:pt x="124898" y="156218"/>
                </a:moveTo>
                <a:lnTo>
                  <a:pt x="60644" y="220142"/>
                </a:lnTo>
                <a:lnTo>
                  <a:pt x="188791" y="220142"/>
                </a:lnTo>
                <a:lnTo>
                  <a:pt x="124898" y="156218"/>
                </a:lnTo>
                <a:close/>
                <a:moveTo>
                  <a:pt x="34293" y="131798"/>
                </a:moveTo>
                <a:lnTo>
                  <a:pt x="9746" y="156218"/>
                </a:lnTo>
                <a:lnTo>
                  <a:pt x="9746" y="220142"/>
                </a:lnTo>
                <a:lnTo>
                  <a:pt x="47288" y="220142"/>
                </a:lnTo>
                <a:lnTo>
                  <a:pt x="85191" y="182434"/>
                </a:lnTo>
                <a:lnTo>
                  <a:pt x="34293" y="131798"/>
                </a:lnTo>
                <a:close/>
                <a:moveTo>
                  <a:pt x="186714" y="120366"/>
                </a:moveTo>
                <a:cubicBezTo>
                  <a:pt x="178329" y="120366"/>
                  <a:pt x="171768" y="127119"/>
                  <a:pt x="171768" y="134938"/>
                </a:cubicBezTo>
                <a:cubicBezTo>
                  <a:pt x="171768" y="142757"/>
                  <a:pt x="178329" y="149154"/>
                  <a:pt x="186714" y="149154"/>
                </a:cubicBezTo>
                <a:cubicBezTo>
                  <a:pt x="194734" y="149154"/>
                  <a:pt x="201296" y="142757"/>
                  <a:pt x="201296" y="134938"/>
                </a:cubicBezTo>
                <a:cubicBezTo>
                  <a:pt x="201296" y="127119"/>
                  <a:pt x="194734" y="120366"/>
                  <a:pt x="186714" y="120366"/>
                </a:cubicBezTo>
                <a:close/>
                <a:moveTo>
                  <a:pt x="186714" y="111125"/>
                </a:moveTo>
                <a:cubicBezTo>
                  <a:pt x="199837" y="111125"/>
                  <a:pt x="210774" y="121787"/>
                  <a:pt x="210774" y="134938"/>
                </a:cubicBezTo>
                <a:cubicBezTo>
                  <a:pt x="210774" y="147732"/>
                  <a:pt x="199837" y="158395"/>
                  <a:pt x="186714" y="158395"/>
                </a:cubicBezTo>
                <a:cubicBezTo>
                  <a:pt x="172861" y="158395"/>
                  <a:pt x="161925" y="147732"/>
                  <a:pt x="161925" y="134938"/>
                </a:cubicBezTo>
                <a:cubicBezTo>
                  <a:pt x="161925" y="121787"/>
                  <a:pt x="172861" y="111125"/>
                  <a:pt x="186714" y="111125"/>
                </a:cubicBezTo>
                <a:close/>
                <a:moveTo>
                  <a:pt x="129948" y="71438"/>
                </a:moveTo>
                <a:lnTo>
                  <a:pt x="129948" y="79713"/>
                </a:lnTo>
                <a:lnTo>
                  <a:pt x="249316" y="79713"/>
                </a:lnTo>
                <a:cubicBezTo>
                  <a:pt x="251480" y="79713"/>
                  <a:pt x="253644" y="81512"/>
                  <a:pt x="253644" y="84390"/>
                </a:cubicBezTo>
                <a:lnTo>
                  <a:pt x="253644" y="203119"/>
                </a:lnTo>
                <a:lnTo>
                  <a:pt x="261578" y="203119"/>
                </a:lnTo>
                <a:lnTo>
                  <a:pt x="249316" y="225065"/>
                </a:lnTo>
                <a:lnTo>
                  <a:pt x="236334" y="203119"/>
                </a:lnTo>
                <a:lnTo>
                  <a:pt x="244267" y="203119"/>
                </a:lnTo>
                <a:lnTo>
                  <a:pt x="244267" y="88707"/>
                </a:lnTo>
                <a:lnTo>
                  <a:pt x="129948" y="88707"/>
                </a:lnTo>
                <a:lnTo>
                  <a:pt x="129948" y="96982"/>
                </a:lnTo>
                <a:lnTo>
                  <a:pt x="107950" y="84390"/>
                </a:lnTo>
                <a:lnTo>
                  <a:pt x="129948" y="71438"/>
                </a:lnTo>
                <a:close/>
                <a:moveTo>
                  <a:pt x="80137" y="56023"/>
                </a:moveTo>
                <a:lnTo>
                  <a:pt x="80137" y="79725"/>
                </a:lnTo>
                <a:lnTo>
                  <a:pt x="89522" y="79725"/>
                </a:lnTo>
                <a:cubicBezTo>
                  <a:pt x="92049" y="79725"/>
                  <a:pt x="94215" y="81521"/>
                  <a:pt x="94215" y="84393"/>
                </a:cubicBezTo>
                <a:cubicBezTo>
                  <a:pt x="94215" y="86907"/>
                  <a:pt x="92049" y="88703"/>
                  <a:pt x="89522" y="88703"/>
                </a:cubicBezTo>
                <a:lnTo>
                  <a:pt x="9746" y="88703"/>
                </a:lnTo>
                <a:lnTo>
                  <a:pt x="9746" y="143290"/>
                </a:lnTo>
                <a:lnTo>
                  <a:pt x="30683" y="122102"/>
                </a:lnTo>
                <a:cubicBezTo>
                  <a:pt x="32849" y="119947"/>
                  <a:pt x="35737" y="119947"/>
                  <a:pt x="37542" y="122102"/>
                </a:cubicBezTo>
                <a:lnTo>
                  <a:pt x="91688" y="175611"/>
                </a:lnTo>
                <a:lnTo>
                  <a:pt x="121288" y="146522"/>
                </a:lnTo>
                <a:cubicBezTo>
                  <a:pt x="123093" y="144726"/>
                  <a:pt x="126342" y="144726"/>
                  <a:pt x="128147" y="146522"/>
                </a:cubicBezTo>
                <a:lnTo>
                  <a:pt x="202147" y="220142"/>
                </a:lnTo>
                <a:lnTo>
                  <a:pt x="225972" y="220142"/>
                </a:lnTo>
                <a:cubicBezTo>
                  <a:pt x="228499" y="220142"/>
                  <a:pt x="230665" y="222297"/>
                  <a:pt x="230665" y="224810"/>
                </a:cubicBezTo>
                <a:cubicBezTo>
                  <a:pt x="230665" y="227324"/>
                  <a:pt x="228499" y="229479"/>
                  <a:pt x="225972" y="229479"/>
                </a:cubicBezTo>
                <a:lnTo>
                  <a:pt x="199982" y="229479"/>
                </a:lnTo>
                <a:lnTo>
                  <a:pt x="80137" y="229479"/>
                </a:lnTo>
                <a:lnTo>
                  <a:pt x="80137" y="252822"/>
                </a:lnTo>
                <a:lnTo>
                  <a:pt x="277953" y="252822"/>
                </a:lnTo>
                <a:lnTo>
                  <a:pt x="277953" y="56023"/>
                </a:lnTo>
                <a:lnTo>
                  <a:pt x="80137" y="56023"/>
                </a:lnTo>
                <a:close/>
                <a:moveTo>
                  <a:pt x="157051" y="23813"/>
                </a:moveTo>
                <a:lnTo>
                  <a:pt x="198192" y="23813"/>
                </a:lnTo>
                <a:cubicBezTo>
                  <a:pt x="201054" y="23813"/>
                  <a:pt x="202842" y="25930"/>
                  <a:pt x="202842" y="28399"/>
                </a:cubicBezTo>
                <a:cubicBezTo>
                  <a:pt x="202842" y="30868"/>
                  <a:pt x="201054" y="32985"/>
                  <a:pt x="198192" y="32985"/>
                </a:cubicBezTo>
                <a:lnTo>
                  <a:pt x="157051" y="32985"/>
                </a:lnTo>
                <a:cubicBezTo>
                  <a:pt x="154546" y="32985"/>
                  <a:pt x="152400" y="30868"/>
                  <a:pt x="152400" y="28399"/>
                </a:cubicBezTo>
                <a:cubicBezTo>
                  <a:pt x="152400" y="25930"/>
                  <a:pt x="154546" y="23813"/>
                  <a:pt x="157051" y="23813"/>
                </a:cubicBezTo>
                <a:close/>
                <a:moveTo>
                  <a:pt x="89522" y="9337"/>
                </a:moveTo>
                <a:cubicBezTo>
                  <a:pt x="84108" y="9337"/>
                  <a:pt x="80137" y="13647"/>
                  <a:pt x="80137" y="18674"/>
                </a:cubicBezTo>
                <a:lnTo>
                  <a:pt x="80137" y="47045"/>
                </a:lnTo>
                <a:lnTo>
                  <a:pt x="277953" y="47045"/>
                </a:lnTo>
                <a:lnTo>
                  <a:pt x="277953" y="18674"/>
                </a:lnTo>
                <a:cubicBezTo>
                  <a:pt x="277953" y="13647"/>
                  <a:pt x="273621" y="9337"/>
                  <a:pt x="268206" y="9337"/>
                </a:cubicBezTo>
                <a:lnTo>
                  <a:pt x="89522" y="9337"/>
                </a:lnTo>
                <a:close/>
                <a:moveTo>
                  <a:pt x="89522" y="0"/>
                </a:moveTo>
                <a:lnTo>
                  <a:pt x="268206" y="0"/>
                </a:lnTo>
                <a:cubicBezTo>
                  <a:pt x="278675" y="0"/>
                  <a:pt x="286977" y="8260"/>
                  <a:pt x="286977" y="18674"/>
                </a:cubicBezTo>
                <a:lnTo>
                  <a:pt x="286977" y="51354"/>
                </a:lnTo>
                <a:lnTo>
                  <a:pt x="286977" y="257490"/>
                </a:lnTo>
                <a:lnTo>
                  <a:pt x="286977" y="290530"/>
                </a:lnTo>
                <a:cubicBezTo>
                  <a:pt x="286977" y="300585"/>
                  <a:pt x="278675" y="309204"/>
                  <a:pt x="268206" y="309204"/>
                </a:cubicBezTo>
                <a:lnTo>
                  <a:pt x="89522" y="309204"/>
                </a:lnTo>
                <a:cubicBezTo>
                  <a:pt x="79054" y="309204"/>
                  <a:pt x="70751" y="300585"/>
                  <a:pt x="70751" y="290530"/>
                </a:cubicBezTo>
                <a:lnTo>
                  <a:pt x="70751" y="229479"/>
                </a:lnTo>
                <a:lnTo>
                  <a:pt x="49093" y="229479"/>
                </a:lnTo>
                <a:lnTo>
                  <a:pt x="4693" y="229479"/>
                </a:lnTo>
                <a:cubicBezTo>
                  <a:pt x="2166" y="229479"/>
                  <a:pt x="0" y="227324"/>
                  <a:pt x="0" y="224810"/>
                </a:cubicBezTo>
                <a:lnTo>
                  <a:pt x="0" y="84393"/>
                </a:lnTo>
                <a:cubicBezTo>
                  <a:pt x="0" y="81521"/>
                  <a:pt x="2166" y="79725"/>
                  <a:pt x="4693" y="79725"/>
                </a:cubicBezTo>
                <a:lnTo>
                  <a:pt x="70751" y="79725"/>
                </a:lnTo>
                <a:lnTo>
                  <a:pt x="70751" y="18674"/>
                </a:lnTo>
                <a:cubicBezTo>
                  <a:pt x="70751" y="8260"/>
                  <a:pt x="79054" y="0"/>
                  <a:pt x="89522"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8" name="Freeform 713">
            <a:extLst>
              <a:ext uri="{FF2B5EF4-FFF2-40B4-BE49-F238E27FC236}">
                <a16:creationId xmlns:a16="http://schemas.microsoft.com/office/drawing/2014/main" id="{55009458-615E-274C-9626-7F1D823BF9FC}"/>
              </a:ext>
            </a:extLst>
          </p:cNvPr>
          <p:cNvSpPr>
            <a:spLocks noChangeArrowheads="1"/>
          </p:cNvSpPr>
          <p:nvPr/>
        </p:nvSpPr>
        <p:spPr bwMode="auto">
          <a:xfrm>
            <a:off x="6631860" y="5223870"/>
            <a:ext cx="358403" cy="358403"/>
          </a:xfrm>
          <a:custGeom>
            <a:avLst/>
            <a:gdLst/>
            <a:ahLst/>
            <a:cxnLst/>
            <a:rect l="0" t="0" r="r" b="b"/>
            <a:pathLst>
              <a:path w="309204" h="309204">
                <a:moveTo>
                  <a:pt x="124256" y="276165"/>
                </a:moveTo>
                <a:lnTo>
                  <a:pt x="124256" y="299508"/>
                </a:lnTo>
                <a:lnTo>
                  <a:pt x="184948" y="299508"/>
                </a:lnTo>
                <a:lnTo>
                  <a:pt x="184948" y="276165"/>
                </a:lnTo>
                <a:lnTo>
                  <a:pt x="124256" y="276165"/>
                </a:lnTo>
                <a:close/>
                <a:moveTo>
                  <a:pt x="155399" y="250825"/>
                </a:moveTo>
                <a:cubicBezTo>
                  <a:pt x="157869" y="250825"/>
                  <a:pt x="159985" y="252866"/>
                  <a:pt x="159985" y="255247"/>
                </a:cubicBezTo>
                <a:cubicBezTo>
                  <a:pt x="159985" y="257969"/>
                  <a:pt x="157869" y="260010"/>
                  <a:pt x="155399" y="260010"/>
                </a:cubicBezTo>
                <a:cubicBezTo>
                  <a:pt x="152930" y="260010"/>
                  <a:pt x="150813" y="257969"/>
                  <a:pt x="150813" y="255247"/>
                </a:cubicBezTo>
                <a:cubicBezTo>
                  <a:pt x="150813" y="252866"/>
                  <a:pt x="152930" y="250825"/>
                  <a:pt x="155399" y="250825"/>
                </a:cubicBezTo>
                <a:close/>
                <a:moveTo>
                  <a:pt x="9337" y="243485"/>
                </a:moveTo>
                <a:lnTo>
                  <a:pt x="9337" y="257490"/>
                </a:lnTo>
                <a:cubicBezTo>
                  <a:pt x="9337" y="262518"/>
                  <a:pt x="13647" y="266828"/>
                  <a:pt x="18674" y="266828"/>
                </a:cubicBezTo>
                <a:lnTo>
                  <a:pt x="119587" y="266828"/>
                </a:lnTo>
                <a:lnTo>
                  <a:pt x="189616" y="266828"/>
                </a:lnTo>
                <a:lnTo>
                  <a:pt x="290171" y="266828"/>
                </a:lnTo>
                <a:cubicBezTo>
                  <a:pt x="295557" y="266828"/>
                  <a:pt x="299508" y="262518"/>
                  <a:pt x="299508" y="257490"/>
                </a:cubicBezTo>
                <a:lnTo>
                  <a:pt x="299508" y="243485"/>
                </a:lnTo>
                <a:lnTo>
                  <a:pt x="9337" y="243485"/>
                </a:lnTo>
                <a:close/>
                <a:moveTo>
                  <a:pt x="230011" y="92075"/>
                </a:moveTo>
                <a:cubicBezTo>
                  <a:pt x="232481" y="92075"/>
                  <a:pt x="234597" y="94192"/>
                  <a:pt x="234597" y="96661"/>
                </a:cubicBezTo>
                <a:cubicBezTo>
                  <a:pt x="234597" y="99131"/>
                  <a:pt x="232481" y="101247"/>
                  <a:pt x="230011" y="101247"/>
                </a:cubicBezTo>
                <a:cubicBezTo>
                  <a:pt x="227542" y="101247"/>
                  <a:pt x="225425" y="99131"/>
                  <a:pt x="225425" y="96661"/>
                </a:cubicBezTo>
                <a:cubicBezTo>
                  <a:pt x="225425" y="94192"/>
                  <a:pt x="227542" y="92075"/>
                  <a:pt x="230011" y="92075"/>
                </a:cubicBezTo>
                <a:close/>
                <a:moveTo>
                  <a:pt x="150636" y="49213"/>
                </a:moveTo>
                <a:cubicBezTo>
                  <a:pt x="153106" y="49213"/>
                  <a:pt x="155222" y="51330"/>
                  <a:pt x="155222" y="53799"/>
                </a:cubicBezTo>
                <a:cubicBezTo>
                  <a:pt x="155222" y="56621"/>
                  <a:pt x="153106" y="58385"/>
                  <a:pt x="150636" y="58385"/>
                </a:cubicBezTo>
                <a:cubicBezTo>
                  <a:pt x="148167" y="58385"/>
                  <a:pt x="146050" y="56621"/>
                  <a:pt x="146050" y="53799"/>
                </a:cubicBezTo>
                <a:cubicBezTo>
                  <a:pt x="146050" y="51330"/>
                  <a:pt x="148167" y="49213"/>
                  <a:pt x="150636" y="49213"/>
                </a:cubicBezTo>
                <a:close/>
                <a:moveTo>
                  <a:pt x="18635" y="9338"/>
                </a:moveTo>
                <a:cubicBezTo>
                  <a:pt x="13618" y="9338"/>
                  <a:pt x="9317" y="13647"/>
                  <a:pt x="9317" y="18675"/>
                </a:cubicBezTo>
                <a:lnTo>
                  <a:pt x="9317" y="90504"/>
                </a:lnTo>
                <a:cubicBezTo>
                  <a:pt x="9317" y="95532"/>
                  <a:pt x="13618" y="99841"/>
                  <a:pt x="18635" y="99841"/>
                </a:cubicBezTo>
                <a:lnTo>
                  <a:pt x="150870" y="99841"/>
                </a:lnTo>
                <a:cubicBezTo>
                  <a:pt x="156245" y="99841"/>
                  <a:pt x="160546" y="95532"/>
                  <a:pt x="160546" y="90504"/>
                </a:cubicBezTo>
                <a:lnTo>
                  <a:pt x="160546" y="18675"/>
                </a:lnTo>
                <a:cubicBezTo>
                  <a:pt x="160546" y="13647"/>
                  <a:pt x="156245" y="9338"/>
                  <a:pt x="150870" y="9338"/>
                </a:cubicBezTo>
                <a:lnTo>
                  <a:pt x="18635" y="9338"/>
                </a:lnTo>
                <a:close/>
                <a:moveTo>
                  <a:pt x="274010" y="0"/>
                </a:moveTo>
                <a:lnTo>
                  <a:pt x="290171" y="0"/>
                </a:lnTo>
                <a:cubicBezTo>
                  <a:pt x="300585" y="0"/>
                  <a:pt x="309204" y="8260"/>
                  <a:pt x="309204" y="18674"/>
                </a:cubicBezTo>
                <a:lnTo>
                  <a:pt x="309204" y="238816"/>
                </a:lnTo>
                <a:lnTo>
                  <a:pt x="309204" y="257490"/>
                </a:lnTo>
                <a:cubicBezTo>
                  <a:pt x="309204" y="267905"/>
                  <a:pt x="300585" y="276165"/>
                  <a:pt x="290171" y="276165"/>
                </a:cubicBezTo>
                <a:lnTo>
                  <a:pt x="194285" y="276165"/>
                </a:lnTo>
                <a:lnTo>
                  <a:pt x="194285" y="299508"/>
                </a:lnTo>
                <a:lnTo>
                  <a:pt x="224810" y="299508"/>
                </a:lnTo>
                <a:cubicBezTo>
                  <a:pt x="227324" y="299508"/>
                  <a:pt x="229479" y="301662"/>
                  <a:pt x="229479" y="304176"/>
                </a:cubicBezTo>
                <a:cubicBezTo>
                  <a:pt x="229479" y="307049"/>
                  <a:pt x="227324" y="309204"/>
                  <a:pt x="224810" y="309204"/>
                </a:cubicBezTo>
                <a:lnTo>
                  <a:pt x="189616" y="309204"/>
                </a:lnTo>
                <a:lnTo>
                  <a:pt x="119587" y="309204"/>
                </a:lnTo>
                <a:lnTo>
                  <a:pt x="84393" y="309204"/>
                </a:lnTo>
                <a:cubicBezTo>
                  <a:pt x="81880" y="309204"/>
                  <a:pt x="79725" y="307049"/>
                  <a:pt x="79725" y="304176"/>
                </a:cubicBezTo>
                <a:cubicBezTo>
                  <a:pt x="79725" y="301662"/>
                  <a:pt x="81880" y="299508"/>
                  <a:pt x="84393" y="299508"/>
                </a:cubicBezTo>
                <a:lnTo>
                  <a:pt x="114560" y="299508"/>
                </a:lnTo>
                <a:lnTo>
                  <a:pt x="114560" y="276165"/>
                </a:lnTo>
                <a:lnTo>
                  <a:pt x="18674" y="276165"/>
                </a:lnTo>
                <a:cubicBezTo>
                  <a:pt x="8260" y="276165"/>
                  <a:pt x="0" y="267905"/>
                  <a:pt x="0" y="257490"/>
                </a:cubicBezTo>
                <a:lnTo>
                  <a:pt x="0" y="238816"/>
                </a:lnTo>
                <a:lnTo>
                  <a:pt x="0" y="216551"/>
                </a:lnTo>
                <a:cubicBezTo>
                  <a:pt x="0" y="214037"/>
                  <a:pt x="1795" y="211882"/>
                  <a:pt x="4668" y="211882"/>
                </a:cubicBezTo>
                <a:cubicBezTo>
                  <a:pt x="7182" y="211882"/>
                  <a:pt x="9337" y="214037"/>
                  <a:pt x="9337" y="216551"/>
                </a:cubicBezTo>
                <a:lnTo>
                  <a:pt x="9337" y="233788"/>
                </a:lnTo>
                <a:lnTo>
                  <a:pt x="299508" y="233788"/>
                </a:lnTo>
                <a:lnTo>
                  <a:pt x="299508" y="18674"/>
                </a:lnTo>
                <a:cubicBezTo>
                  <a:pt x="299508" y="13647"/>
                  <a:pt x="295557" y="9337"/>
                  <a:pt x="290171" y="9337"/>
                </a:cubicBezTo>
                <a:lnTo>
                  <a:pt x="274010" y="9337"/>
                </a:lnTo>
                <a:cubicBezTo>
                  <a:pt x="271137" y="9337"/>
                  <a:pt x="269341" y="7182"/>
                  <a:pt x="269341" y="4668"/>
                </a:cubicBezTo>
                <a:cubicBezTo>
                  <a:pt x="269341" y="2155"/>
                  <a:pt x="271137" y="0"/>
                  <a:pt x="274010" y="0"/>
                </a:cubicBezTo>
                <a:close/>
                <a:moveTo>
                  <a:pt x="193689" y="0"/>
                </a:moveTo>
                <a:lnTo>
                  <a:pt x="231780" y="0"/>
                </a:lnTo>
                <a:cubicBezTo>
                  <a:pt x="242201" y="0"/>
                  <a:pt x="250466" y="8264"/>
                  <a:pt x="250466" y="18685"/>
                </a:cubicBezTo>
                <a:lnTo>
                  <a:pt x="250466" y="174990"/>
                </a:lnTo>
                <a:cubicBezTo>
                  <a:pt x="250466" y="185051"/>
                  <a:pt x="242201" y="193316"/>
                  <a:pt x="231780" y="193316"/>
                </a:cubicBezTo>
                <a:lnTo>
                  <a:pt x="18686" y="193316"/>
                </a:lnTo>
                <a:cubicBezTo>
                  <a:pt x="8265" y="193316"/>
                  <a:pt x="0" y="185051"/>
                  <a:pt x="0" y="174990"/>
                </a:cubicBezTo>
                <a:lnTo>
                  <a:pt x="0" y="132590"/>
                </a:lnTo>
                <a:cubicBezTo>
                  <a:pt x="0" y="130075"/>
                  <a:pt x="1797" y="127919"/>
                  <a:pt x="4671" y="127919"/>
                </a:cubicBezTo>
                <a:cubicBezTo>
                  <a:pt x="7187" y="127919"/>
                  <a:pt x="9343" y="130075"/>
                  <a:pt x="9343" y="132590"/>
                </a:cubicBezTo>
                <a:lnTo>
                  <a:pt x="9343" y="174990"/>
                </a:lnTo>
                <a:cubicBezTo>
                  <a:pt x="9343" y="180021"/>
                  <a:pt x="13655" y="183973"/>
                  <a:pt x="18686" y="183973"/>
                </a:cubicBezTo>
                <a:lnTo>
                  <a:pt x="231780" y="183973"/>
                </a:lnTo>
                <a:cubicBezTo>
                  <a:pt x="237170" y="183973"/>
                  <a:pt x="241482" y="180021"/>
                  <a:pt x="241482" y="174990"/>
                </a:cubicBezTo>
                <a:lnTo>
                  <a:pt x="241482" y="18685"/>
                </a:lnTo>
                <a:cubicBezTo>
                  <a:pt x="241482" y="13654"/>
                  <a:pt x="237170" y="9342"/>
                  <a:pt x="231780" y="9342"/>
                </a:cubicBezTo>
                <a:lnTo>
                  <a:pt x="193689" y="9342"/>
                </a:lnTo>
                <a:cubicBezTo>
                  <a:pt x="191173" y="9342"/>
                  <a:pt x="189017" y="7186"/>
                  <a:pt x="189017" y="4671"/>
                </a:cubicBezTo>
                <a:cubicBezTo>
                  <a:pt x="189017" y="2156"/>
                  <a:pt x="191173" y="0"/>
                  <a:pt x="193689" y="0"/>
                </a:cubicBezTo>
                <a:close/>
                <a:moveTo>
                  <a:pt x="18635" y="0"/>
                </a:moveTo>
                <a:lnTo>
                  <a:pt x="150870" y="0"/>
                </a:lnTo>
                <a:cubicBezTo>
                  <a:pt x="161262" y="0"/>
                  <a:pt x="169505" y="8260"/>
                  <a:pt x="169505" y="18675"/>
                </a:cubicBezTo>
                <a:lnTo>
                  <a:pt x="169505" y="90504"/>
                </a:lnTo>
                <a:cubicBezTo>
                  <a:pt x="169505" y="100919"/>
                  <a:pt x="161262" y="109179"/>
                  <a:pt x="150870" y="109179"/>
                </a:cubicBezTo>
                <a:lnTo>
                  <a:pt x="18635" y="109179"/>
                </a:lnTo>
                <a:cubicBezTo>
                  <a:pt x="8242" y="109179"/>
                  <a:pt x="0" y="100919"/>
                  <a:pt x="0" y="90504"/>
                </a:cubicBezTo>
                <a:lnTo>
                  <a:pt x="0" y="18675"/>
                </a:lnTo>
                <a:cubicBezTo>
                  <a:pt x="0" y="8260"/>
                  <a:pt x="8242" y="0"/>
                  <a:pt x="18635"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9" name="Freeform 712">
            <a:extLst>
              <a:ext uri="{FF2B5EF4-FFF2-40B4-BE49-F238E27FC236}">
                <a16:creationId xmlns:a16="http://schemas.microsoft.com/office/drawing/2014/main" id="{64F1D656-2DFB-7A4B-BD24-01B44FA1C09D}"/>
              </a:ext>
            </a:extLst>
          </p:cNvPr>
          <p:cNvSpPr>
            <a:spLocks noChangeArrowheads="1"/>
          </p:cNvSpPr>
          <p:nvPr/>
        </p:nvSpPr>
        <p:spPr bwMode="auto">
          <a:xfrm>
            <a:off x="5214974" y="5776888"/>
            <a:ext cx="360241" cy="358403"/>
          </a:xfrm>
          <a:custGeom>
            <a:avLst/>
            <a:gdLst/>
            <a:ahLst/>
            <a:cxnLst/>
            <a:rect l="0" t="0" r="r" b="b"/>
            <a:pathLst>
              <a:path w="310790" h="309204">
                <a:moveTo>
                  <a:pt x="126411" y="276150"/>
                </a:moveTo>
                <a:lnTo>
                  <a:pt x="109891" y="299503"/>
                </a:lnTo>
                <a:lnTo>
                  <a:pt x="199313" y="299503"/>
                </a:lnTo>
                <a:lnTo>
                  <a:pt x="182434" y="276150"/>
                </a:lnTo>
                <a:lnTo>
                  <a:pt x="126411" y="276150"/>
                </a:lnTo>
                <a:close/>
                <a:moveTo>
                  <a:pt x="9337" y="150044"/>
                </a:moveTo>
                <a:lnTo>
                  <a:pt x="9337" y="229444"/>
                </a:lnTo>
                <a:lnTo>
                  <a:pt x="149754" y="229444"/>
                </a:lnTo>
                <a:lnTo>
                  <a:pt x="149754" y="150044"/>
                </a:lnTo>
                <a:lnTo>
                  <a:pt x="82239" y="195313"/>
                </a:lnTo>
                <a:cubicBezTo>
                  <a:pt x="81520" y="195672"/>
                  <a:pt x="80443" y="195672"/>
                  <a:pt x="79725" y="195672"/>
                </a:cubicBezTo>
                <a:cubicBezTo>
                  <a:pt x="78647" y="195672"/>
                  <a:pt x="77570" y="195672"/>
                  <a:pt x="77211" y="195313"/>
                </a:cubicBezTo>
                <a:lnTo>
                  <a:pt x="9337" y="150044"/>
                </a:lnTo>
                <a:close/>
                <a:moveTo>
                  <a:pt x="49559" y="106212"/>
                </a:moveTo>
                <a:cubicBezTo>
                  <a:pt x="51713" y="104775"/>
                  <a:pt x="54586" y="105134"/>
                  <a:pt x="55664" y="107290"/>
                </a:cubicBezTo>
                <a:cubicBezTo>
                  <a:pt x="57459" y="109446"/>
                  <a:pt x="56741" y="112320"/>
                  <a:pt x="54586" y="113757"/>
                </a:cubicBezTo>
                <a:lnTo>
                  <a:pt x="13287" y="141421"/>
                </a:lnTo>
                <a:lnTo>
                  <a:pt x="79725" y="185612"/>
                </a:lnTo>
                <a:lnTo>
                  <a:pt x="151908" y="137469"/>
                </a:lnTo>
                <a:lnTo>
                  <a:pt x="152267" y="137469"/>
                </a:lnTo>
                <a:cubicBezTo>
                  <a:pt x="152627" y="137110"/>
                  <a:pt x="152986" y="137110"/>
                  <a:pt x="153345" y="136751"/>
                </a:cubicBezTo>
                <a:cubicBezTo>
                  <a:pt x="153345" y="136751"/>
                  <a:pt x="153704" y="136751"/>
                  <a:pt x="154063" y="136751"/>
                </a:cubicBezTo>
                <a:cubicBezTo>
                  <a:pt x="154422" y="136751"/>
                  <a:pt x="154422" y="136751"/>
                  <a:pt x="154422" y="136751"/>
                </a:cubicBezTo>
                <a:cubicBezTo>
                  <a:pt x="154781" y="136751"/>
                  <a:pt x="154781" y="136751"/>
                  <a:pt x="154781" y="136751"/>
                </a:cubicBezTo>
                <a:cubicBezTo>
                  <a:pt x="155500" y="136751"/>
                  <a:pt x="155500" y="136751"/>
                  <a:pt x="155859" y="136751"/>
                </a:cubicBezTo>
                <a:cubicBezTo>
                  <a:pt x="156218" y="137110"/>
                  <a:pt x="156577" y="137110"/>
                  <a:pt x="156577" y="137469"/>
                </a:cubicBezTo>
                <a:cubicBezTo>
                  <a:pt x="156936" y="137469"/>
                  <a:pt x="157295" y="137469"/>
                  <a:pt x="157295" y="137829"/>
                </a:cubicBezTo>
                <a:cubicBezTo>
                  <a:pt x="157654" y="137829"/>
                  <a:pt x="158013" y="138188"/>
                  <a:pt x="158013" y="138188"/>
                </a:cubicBezTo>
                <a:cubicBezTo>
                  <a:pt x="158372" y="138547"/>
                  <a:pt x="158372" y="138547"/>
                  <a:pt x="158372" y="138906"/>
                </a:cubicBezTo>
                <a:cubicBezTo>
                  <a:pt x="158372" y="138906"/>
                  <a:pt x="158372" y="138906"/>
                  <a:pt x="158372" y="139266"/>
                </a:cubicBezTo>
                <a:cubicBezTo>
                  <a:pt x="158732" y="139266"/>
                  <a:pt x="159091" y="139625"/>
                  <a:pt x="159091" y="139984"/>
                </a:cubicBezTo>
                <a:cubicBezTo>
                  <a:pt x="159091" y="140344"/>
                  <a:pt x="159091" y="140703"/>
                  <a:pt x="159091" y="141062"/>
                </a:cubicBezTo>
                <a:cubicBezTo>
                  <a:pt x="159091" y="141062"/>
                  <a:pt x="159091" y="141062"/>
                  <a:pt x="159091" y="141421"/>
                </a:cubicBezTo>
                <a:lnTo>
                  <a:pt x="159091" y="233756"/>
                </a:lnTo>
                <a:cubicBezTo>
                  <a:pt x="159091" y="236630"/>
                  <a:pt x="156936" y="238786"/>
                  <a:pt x="154422" y="238786"/>
                </a:cubicBezTo>
                <a:lnTo>
                  <a:pt x="9337" y="238786"/>
                </a:lnTo>
                <a:lnTo>
                  <a:pt x="9337" y="257468"/>
                </a:lnTo>
                <a:cubicBezTo>
                  <a:pt x="9337" y="262498"/>
                  <a:pt x="13646" y="266809"/>
                  <a:pt x="18674" y="266809"/>
                </a:cubicBezTo>
                <a:lnTo>
                  <a:pt x="124256" y="266809"/>
                </a:lnTo>
                <a:lnTo>
                  <a:pt x="184948" y="266809"/>
                </a:lnTo>
                <a:lnTo>
                  <a:pt x="290530" y="266809"/>
                </a:lnTo>
                <a:cubicBezTo>
                  <a:pt x="295557" y="266809"/>
                  <a:pt x="299508" y="262498"/>
                  <a:pt x="299508" y="257468"/>
                </a:cubicBezTo>
                <a:lnTo>
                  <a:pt x="299508" y="238786"/>
                </a:lnTo>
                <a:lnTo>
                  <a:pt x="178125" y="238786"/>
                </a:lnTo>
                <a:cubicBezTo>
                  <a:pt x="175252" y="238786"/>
                  <a:pt x="173456" y="236630"/>
                  <a:pt x="173456" y="233756"/>
                </a:cubicBezTo>
                <a:cubicBezTo>
                  <a:pt x="173456" y="231600"/>
                  <a:pt x="175252" y="229444"/>
                  <a:pt x="178125" y="229444"/>
                </a:cubicBezTo>
                <a:lnTo>
                  <a:pt x="299508" y="229444"/>
                </a:lnTo>
                <a:lnTo>
                  <a:pt x="299508" y="141062"/>
                </a:lnTo>
                <a:cubicBezTo>
                  <a:pt x="299508" y="138188"/>
                  <a:pt x="301663" y="136392"/>
                  <a:pt x="304176" y="136392"/>
                </a:cubicBezTo>
                <a:cubicBezTo>
                  <a:pt x="307049" y="136392"/>
                  <a:pt x="309204" y="138188"/>
                  <a:pt x="309204" y="141062"/>
                </a:cubicBezTo>
                <a:lnTo>
                  <a:pt x="309204" y="233756"/>
                </a:lnTo>
                <a:lnTo>
                  <a:pt x="309204" y="257468"/>
                </a:lnTo>
                <a:cubicBezTo>
                  <a:pt x="309204" y="267887"/>
                  <a:pt x="300585" y="276150"/>
                  <a:pt x="290530" y="276150"/>
                </a:cubicBezTo>
                <a:lnTo>
                  <a:pt x="194285" y="276150"/>
                </a:lnTo>
                <a:lnTo>
                  <a:pt x="210805" y="299503"/>
                </a:lnTo>
                <a:lnTo>
                  <a:pt x="234148" y="299503"/>
                </a:lnTo>
                <a:cubicBezTo>
                  <a:pt x="236662" y="299503"/>
                  <a:pt x="238816" y="301659"/>
                  <a:pt x="238816" y="304174"/>
                </a:cubicBezTo>
                <a:cubicBezTo>
                  <a:pt x="238816" y="307048"/>
                  <a:pt x="236662" y="309204"/>
                  <a:pt x="234148" y="309204"/>
                </a:cubicBezTo>
                <a:lnTo>
                  <a:pt x="208291" y="309204"/>
                </a:lnTo>
                <a:lnTo>
                  <a:pt x="100913" y="309204"/>
                </a:lnTo>
                <a:lnTo>
                  <a:pt x="75056" y="309204"/>
                </a:lnTo>
                <a:cubicBezTo>
                  <a:pt x="72542" y="309204"/>
                  <a:pt x="70388" y="307048"/>
                  <a:pt x="70388" y="304174"/>
                </a:cubicBezTo>
                <a:cubicBezTo>
                  <a:pt x="70388" y="301659"/>
                  <a:pt x="72542" y="299503"/>
                  <a:pt x="75056" y="299503"/>
                </a:cubicBezTo>
                <a:lnTo>
                  <a:pt x="98040" y="299503"/>
                </a:lnTo>
                <a:lnTo>
                  <a:pt x="114919" y="276150"/>
                </a:lnTo>
                <a:lnTo>
                  <a:pt x="18674" y="276150"/>
                </a:lnTo>
                <a:cubicBezTo>
                  <a:pt x="8260" y="276150"/>
                  <a:pt x="0" y="267887"/>
                  <a:pt x="0" y="257468"/>
                </a:cubicBezTo>
                <a:lnTo>
                  <a:pt x="0" y="233756"/>
                </a:lnTo>
                <a:lnTo>
                  <a:pt x="0" y="141421"/>
                </a:lnTo>
                <a:cubicBezTo>
                  <a:pt x="0" y="140703"/>
                  <a:pt x="0" y="140344"/>
                  <a:pt x="359" y="139625"/>
                </a:cubicBezTo>
                <a:lnTo>
                  <a:pt x="718" y="139266"/>
                </a:lnTo>
                <a:cubicBezTo>
                  <a:pt x="718" y="138906"/>
                  <a:pt x="1077" y="138547"/>
                  <a:pt x="1436" y="138188"/>
                </a:cubicBezTo>
                <a:cubicBezTo>
                  <a:pt x="1436" y="137829"/>
                  <a:pt x="1436" y="137829"/>
                  <a:pt x="1436" y="137829"/>
                </a:cubicBezTo>
                <a:cubicBezTo>
                  <a:pt x="1795" y="137829"/>
                  <a:pt x="2154" y="137469"/>
                  <a:pt x="2154" y="137469"/>
                </a:cubicBezTo>
                <a:lnTo>
                  <a:pt x="49559" y="106212"/>
                </a:lnTo>
                <a:close/>
                <a:moveTo>
                  <a:pt x="177734" y="42514"/>
                </a:moveTo>
                <a:lnTo>
                  <a:pt x="177734" y="82900"/>
                </a:lnTo>
                <a:lnTo>
                  <a:pt x="207566" y="62885"/>
                </a:lnTo>
                <a:lnTo>
                  <a:pt x="177734" y="42514"/>
                </a:lnTo>
                <a:close/>
                <a:moveTo>
                  <a:pt x="170822" y="29290"/>
                </a:moveTo>
                <a:cubicBezTo>
                  <a:pt x="172277" y="28575"/>
                  <a:pt x="174460" y="28933"/>
                  <a:pt x="175551" y="29647"/>
                </a:cubicBezTo>
                <a:lnTo>
                  <a:pt x="218480" y="58597"/>
                </a:lnTo>
                <a:cubicBezTo>
                  <a:pt x="219572" y="59669"/>
                  <a:pt x="220299" y="61098"/>
                  <a:pt x="220299" y="62885"/>
                </a:cubicBezTo>
                <a:cubicBezTo>
                  <a:pt x="220299" y="64315"/>
                  <a:pt x="219572" y="65745"/>
                  <a:pt x="218480" y="66459"/>
                </a:cubicBezTo>
                <a:lnTo>
                  <a:pt x="175551" y="95766"/>
                </a:lnTo>
                <a:cubicBezTo>
                  <a:pt x="174824" y="96123"/>
                  <a:pt x="174096" y="96481"/>
                  <a:pt x="173005" y="96481"/>
                </a:cubicBezTo>
                <a:cubicBezTo>
                  <a:pt x="172277" y="96481"/>
                  <a:pt x="171549" y="96481"/>
                  <a:pt x="170822" y="95766"/>
                </a:cubicBezTo>
                <a:cubicBezTo>
                  <a:pt x="169003" y="95051"/>
                  <a:pt x="168275" y="93622"/>
                  <a:pt x="168275" y="91835"/>
                </a:cubicBezTo>
                <a:lnTo>
                  <a:pt x="168275" y="33579"/>
                </a:lnTo>
                <a:cubicBezTo>
                  <a:pt x="168275" y="31792"/>
                  <a:pt x="169003" y="30362"/>
                  <a:pt x="170822" y="29290"/>
                </a:cubicBezTo>
                <a:close/>
                <a:moveTo>
                  <a:pt x="79574" y="9326"/>
                </a:moveTo>
                <a:lnTo>
                  <a:pt x="79574" y="112636"/>
                </a:lnTo>
                <a:lnTo>
                  <a:pt x="99022" y="112636"/>
                </a:lnTo>
                <a:cubicBezTo>
                  <a:pt x="101543" y="112636"/>
                  <a:pt x="103704" y="114789"/>
                  <a:pt x="103704" y="117300"/>
                </a:cubicBezTo>
                <a:lnTo>
                  <a:pt x="103704" y="135594"/>
                </a:lnTo>
                <a:lnTo>
                  <a:pt x="137198" y="113712"/>
                </a:lnTo>
                <a:cubicBezTo>
                  <a:pt x="138278" y="112995"/>
                  <a:pt x="138998" y="112636"/>
                  <a:pt x="140079" y="112636"/>
                </a:cubicBezTo>
                <a:lnTo>
                  <a:pt x="301066" y="112636"/>
                </a:lnTo>
                <a:lnTo>
                  <a:pt x="301066" y="9326"/>
                </a:lnTo>
                <a:lnTo>
                  <a:pt x="79574" y="9326"/>
                </a:lnTo>
                <a:close/>
                <a:moveTo>
                  <a:pt x="74892" y="0"/>
                </a:moveTo>
                <a:lnTo>
                  <a:pt x="305748" y="0"/>
                </a:lnTo>
                <a:cubicBezTo>
                  <a:pt x="308629" y="0"/>
                  <a:pt x="310790" y="2152"/>
                  <a:pt x="310790" y="4663"/>
                </a:cubicBezTo>
                <a:lnTo>
                  <a:pt x="310790" y="117300"/>
                </a:lnTo>
                <a:cubicBezTo>
                  <a:pt x="310790" y="119811"/>
                  <a:pt x="308629" y="121963"/>
                  <a:pt x="305748" y="121963"/>
                </a:cubicBezTo>
                <a:lnTo>
                  <a:pt x="141159" y="121963"/>
                </a:lnTo>
                <a:lnTo>
                  <a:pt x="101543" y="148149"/>
                </a:lnTo>
                <a:cubicBezTo>
                  <a:pt x="100462" y="148866"/>
                  <a:pt x="99742" y="148866"/>
                  <a:pt x="99022" y="148866"/>
                </a:cubicBezTo>
                <a:cubicBezTo>
                  <a:pt x="98302" y="148866"/>
                  <a:pt x="97581" y="148866"/>
                  <a:pt x="96501" y="148508"/>
                </a:cubicBezTo>
                <a:cubicBezTo>
                  <a:pt x="95060" y="147432"/>
                  <a:pt x="94340" y="145997"/>
                  <a:pt x="94340" y="144562"/>
                </a:cubicBezTo>
                <a:lnTo>
                  <a:pt x="94340" y="121963"/>
                </a:lnTo>
                <a:lnTo>
                  <a:pt x="74892" y="121963"/>
                </a:lnTo>
                <a:cubicBezTo>
                  <a:pt x="72011" y="121963"/>
                  <a:pt x="69850" y="119811"/>
                  <a:pt x="69850" y="117300"/>
                </a:cubicBezTo>
                <a:lnTo>
                  <a:pt x="69850" y="4663"/>
                </a:lnTo>
                <a:cubicBezTo>
                  <a:pt x="69850" y="2152"/>
                  <a:pt x="72011" y="0"/>
                  <a:pt x="74892" y="0"/>
                </a:cubicBezTo>
                <a:close/>
                <a:moveTo>
                  <a:pt x="18640" y="0"/>
                </a:moveTo>
                <a:lnTo>
                  <a:pt x="50544" y="0"/>
                </a:lnTo>
                <a:cubicBezTo>
                  <a:pt x="53053" y="0"/>
                  <a:pt x="55204" y="2158"/>
                  <a:pt x="55204" y="4676"/>
                </a:cubicBezTo>
                <a:cubicBezTo>
                  <a:pt x="55204" y="7194"/>
                  <a:pt x="53053" y="9352"/>
                  <a:pt x="50544" y="9352"/>
                </a:cubicBezTo>
                <a:lnTo>
                  <a:pt x="18640" y="9352"/>
                </a:lnTo>
                <a:cubicBezTo>
                  <a:pt x="13622" y="9352"/>
                  <a:pt x="9320" y="13669"/>
                  <a:pt x="9320" y="18705"/>
                </a:cubicBezTo>
                <a:lnTo>
                  <a:pt x="9320" y="114027"/>
                </a:lnTo>
                <a:cubicBezTo>
                  <a:pt x="9320" y="116545"/>
                  <a:pt x="7169" y="118703"/>
                  <a:pt x="4660" y="118703"/>
                </a:cubicBezTo>
                <a:cubicBezTo>
                  <a:pt x="2151" y="118703"/>
                  <a:pt x="0" y="116545"/>
                  <a:pt x="0" y="114027"/>
                </a:cubicBezTo>
                <a:lnTo>
                  <a:pt x="0" y="18705"/>
                </a:lnTo>
                <a:cubicBezTo>
                  <a:pt x="0" y="8273"/>
                  <a:pt x="8245" y="0"/>
                  <a:pt x="18640"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 name="Freeform 39">
            <a:extLst>
              <a:ext uri="{FF2B5EF4-FFF2-40B4-BE49-F238E27FC236}">
                <a16:creationId xmlns:a16="http://schemas.microsoft.com/office/drawing/2014/main" id="{13B33F00-412B-40AB-94A5-1D3B0338D18A}"/>
              </a:ext>
            </a:extLst>
          </p:cNvPr>
          <p:cNvSpPr>
            <a:spLocks noChangeArrowheads="1"/>
          </p:cNvSpPr>
          <p:nvPr/>
        </p:nvSpPr>
        <p:spPr bwMode="auto">
          <a:xfrm>
            <a:off x="9070990" y="2912842"/>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 name="Freeform 41">
            <a:extLst>
              <a:ext uri="{FF2B5EF4-FFF2-40B4-BE49-F238E27FC236}">
                <a16:creationId xmlns:a16="http://schemas.microsoft.com/office/drawing/2014/main" id="{4E7BF450-9962-4D86-BF27-AE37008B2131}"/>
              </a:ext>
            </a:extLst>
          </p:cNvPr>
          <p:cNvSpPr>
            <a:spLocks noChangeArrowheads="1"/>
          </p:cNvSpPr>
          <p:nvPr/>
        </p:nvSpPr>
        <p:spPr bwMode="auto">
          <a:xfrm>
            <a:off x="9483705" y="1550587"/>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0" name="TextBox 9">
            <a:extLst>
              <a:ext uri="{FF2B5EF4-FFF2-40B4-BE49-F238E27FC236}">
                <a16:creationId xmlns:a16="http://schemas.microsoft.com/office/drawing/2014/main" id="{1CABA561-FACE-445F-85DD-2177678270E4}"/>
              </a:ext>
            </a:extLst>
          </p:cNvPr>
          <p:cNvSpPr txBox="1"/>
          <p:nvPr/>
        </p:nvSpPr>
        <p:spPr>
          <a:xfrm>
            <a:off x="9808646" y="1523238"/>
            <a:ext cx="1912974" cy="523220"/>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Measures to drive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a:t>
            </a:r>
          </a:p>
        </p:txBody>
      </p:sp>
      <p:sp>
        <p:nvSpPr>
          <p:cNvPr id="11" name="Subtitle 2">
            <a:extLst>
              <a:ext uri="{FF2B5EF4-FFF2-40B4-BE49-F238E27FC236}">
                <a16:creationId xmlns:a16="http://schemas.microsoft.com/office/drawing/2014/main" id="{093F29B8-7072-40CA-B5E3-14359AD89A1D}"/>
              </a:ext>
            </a:extLst>
          </p:cNvPr>
          <p:cNvSpPr txBox="1">
            <a:spLocks/>
          </p:cNvSpPr>
          <p:nvPr/>
        </p:nvSpPr>
        <p:spPr>
          <a:xfrm>
            <a:off x="9808646" y="2025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Develop a reporting format , refine KPI’s constantly and use checklists and exhibits to get the process moving </a:t>
            </a:r>
          </a:p>
        </p:txBody>
      </p:sp>
      <p:sp>
        <p:nvSpPr>
          <p:cNvPr id="43" name="Freeform 232">
            <a:extLst>
              <a:ext uri="{FF2B5EF4-FFF2-40B4-BE49-F238E27FC236}">
                <a16:creationId xmlns:a16="http://schemas.microsoft.com/office/drawing/2014/main" id="{35EACA23-0DAA-4532-9C21-43078955F04D}"/>
              </a:ext>
            </a:extLst>
          </p:cNvPr>
          <p:cNvSpPr>
            <a:spLocks noChangeArrowheads="1"/>
          </p:cNvSpPr>
          <p:nvPr/>
        </p:nvSpPr>
        <p:spPr bwMode="auto">
          <a:xfrm>
            <a:off x="10142987" y="1993606"/>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3" name="TextBox 62">
            <a:extLst>
              <a:ext uri="{FF2B5EF4-FFF2-40B4-BE49-F238E27FC236}">
                <a16:creationId xmlns:a16="http://schemas.microsoft.com/office/drawing/2014/main" id="{49E01450-B125-45D8-A189-A6F7F464ECAC}"/>
              </a:ext>
            </a:extLst>
          </p:cNvPr>
          <p:cNvSpPr txBox="1"/>
          <p:nvPr/>
        </p:nvSpPr>
        <p:spPr>
          <a:xfrm>
            <a:off x="94018" y="165975"/>
            <a:ext cx="4461960" cy="461665"/>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Light"/>
                <a:ea typeface="+mn-ea"/>
                <a:cs typeface="+mn-cs"/>
              </a:rPr>
              <a:t>The 6 Steps to setting up KPI’s</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4" name="Picture 63" descr="Logo&#10;&#10;Description automatically generated">
            <a:extLst>
              <a:ext uri="{FF2B5EF4-FFF2-40B4-BE49-F238E27FC236}">
                <a16:creationId xmlns:a16="http://schemas.microsoft.com/office/drawing/2014/main" id="{B868D41D-0775-4DC7-8C72-497FAACEB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44" name="Footer Placeholder 3">
            <a:extLst>
              <a:ext uri="{FF2B5EF4-FFF2-40B4-BE49-F238E27FC236}">
                <a16:creationId xmlns:a16="http://schemas.microsoft.com/office/drawing/2014/main" id="{3385173D-41EE-D04A-A577-ACD426688ECD}"/>
              </a:ext>
            </a:extLst>
          </p:cNvPr>
          <p:cNvSpPr txBox="1">
            <a:spLocks/>
          </p:cNvSpPr>
          <p:nvPr/>
        </p:nvSpPr>
        <p:spPr>
          <a:xfrm>
            <a:off x="10149840" y="6557518"/>
            <a:ext cx="2042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25721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CC9001B5-7791-074D-9C6D-E98D7CBB357B}"/>
              </a:ext>
            </a:extLst>
          </p:cNvPr>
          <p:cNvSpPr>
            <a:spLocks noChangeArrowheads="1"/>
          </p:cNvSpPr>
          <p:nvPr/>
        </p:nvSpPr>
        <p:spPr bwMode="auto">
          <a:xfrm>
            <a:off x="5601134" y="3028733"/>
            <a:ext cx="541448" cy="1747546"/>
          </a:xfrm>
          <a:custGeom>
            <a:avLst/>
            <a:gdLst>
              <a:gd name="connsiteX0" fmla="*/ 163732 w 1082895"/>
              <a:gd name="connsiteY0" fmla="*/ 0 h 3495092"/>
              <a:gd name="connsiteX1" fmla="*/ 169734 w 1082895"/>
              <a:gd name="connsiteY1" fmla="*/ 17521 h 3495092"/>
              <a:gd name="connsiteX2" fmla="*/ 213381 w 1082895"/>
              <a:gd name="connsiteY2" fmla="*/ 99075 h 3495092"/>
              <a:gd name="connsiteX3" fmla="*/ 901283 w 1082895"/>
              <a:gd name="connsiteY3" fmla="*/ 787421 h 3495092"/>
              <a:gd name="connsiteX4" fmla="*/ 1082895 w 1082895"/>
              <a:gd name="connsiteY4" fmla="*/ 1226291 h 3495092"/>
              <a:gd name="connsiteX5" fmla="*/ 1082895 w 1082895"/>
              <a:gd name="connsiteY5" fmla="*/ 3495092 h 3495092"/>
              <a:gd name="connsiteX6" fmla="*/ 916309 w 1082895"/>
              <a:gd name="connsiteY6" fmla="*/ 3495092 h 3495092"/>
              <a:gd name="connsiteX7" fmla="*/ 916309 w 1082895"/>
              <a:gd name="connsiteY7" fmla="*/ 1226291 h 3495092"/>
              <a:gd name="connsiteX8" fmla="*/ 784347 w 1082895"/>
              <a:gd name="connsiteY8" fmla="*/ 904976 h 3495092"/>
              <a:gd name="connsiteX9" fmla="*/ 65740 w 1082895"/>
              <a:gd name="connsiteY9" fmla="*/ 186587 h 3495092"/>
              <a:gd name="connsiteX10" fmla="*/ 0 w 1082895"/>
              <a:gd name="connsiteY10" fmla="*/ 151594 h 3495092"/>
              <a:gd name="connsiteX11" fmla="*/ 4589 w 1082895"/>
              <a:gd name="connsiteY11" fmla="*/ 149103 h 3495092"/>
              <a:gd name="connsiteX12" fmla="*/ 117733 w 1082895"/>
              <a:gd name="connsiteY12" fmla="*/ 55751 h 34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895" h="3495092">
                <a:moveTo>
                  <a:pt x="163732" y="0"/>
                </a:moveTo>
                <a:lnTo>
                  <a:pt x="169734" y="17521"/>
                </a:lnTo>
                <a:cubicBezTo>
                  <a:pt x="182759" y="46828"/>
                  <a:pt x="197702" y="74094"/>
                  <a:pt x="213381" y="99075"/>
                </a:cubicBezTo>
                <a:lnTo>
                  <a:pt x="901283" y="787421"/>
                </a:lnTo>
                <a:cubicBezTo>
                  <a:pt x="1018220" y="904323"/>
                  <a:pt x="1082895" y="1060409"/>
                  <a:pt x="1082895" y="1226291"/>
                </a:cubicBezTo>
                <a:lnTo>
                  <a:pt x="1082895" y="3495092"/>
                </a:lnTo>
                <a:lnTo>
                  <a:pt x="916309" y="3495092"/>
                </a:lnTo>
                <a:lnTo>
                  <a:pt x="916309" y="1226291"/>
                </a:lnTo>
                <a:cubicBezTo>
                  <a:pt x="916309" y="1104165"/>
                  <a:pt x="869926" y="990529"/>
                  <a:pt x="784347" y="904976"/>
                </a:cubicBezTo>
                <a:lnTo>
                  <a:pt x="65740" y="186587"/>
                </a:lnTo>
                <a:lnTo>
                  <a:pt x="0" y="151594"/>
                </a:lnTo>
                <a:lnTo>
                  <a:pt x="4589" y="149103"/>
                </a:lnTo>
                <a:cubicBezTo>
                  <a:pt x="45261" y="121626"/>
                  <a:pt x="83146" y="90338"/>
                  <a:pt x="117733" y="55751"/>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24" name="Freeform 23">
            <a:extLst>
              <a:ext uri="{FF2B5EF4-FFF2-40B4-BE49-F238E27FC236}">
                <a16:creationId xmlns:a16="http://schemas.microsoft.com/office/drawing/2014/main" id="{40B1227C-03FE-CB4F-9E82-A70B28FF361D}"/>
              </a:ext>
            </a:extLst>
          </p:cNvPr>
          <p:cNvSpPr>
            <a:spLocks noChangeArrowheads="1"/>
          </p:cNvSpPr>
          <p:nvPr/>
        </p:nvSpPr>
        <p:spPr bwMode="auto">
          <a:xfrm>
            <a:off x="2914089" y="1068217"/>
            <a:ext cx="2264852" cy="1532631"/>
          </a:xfrm>
          <a:custGeom>
            <a:avLst/>
            <a:gdLst>
              <a:gd name="connsiteX0" fmla="*/ 276884 w 4529703"/>
              <a:gd name="connsiteY0" fmla="*/ 0 h 3065261"/>
              <a:gd name="connsiteX1" fmla="*/ 3183515 w 4529703"/>
              <a:gd name="connsiteY1" fmla="*/ 0 h 3065261"/>
              <a:gd name="connsiteX2" fmla="*/ 4291052 w 4529703"/>
              <a:gd name="connsiteY2" fmla="*/ 1107371 h 3065261"/>
              <a:gd name="connsiteX3" fmla="*/ 4291052 w 4529703"/>
              <a:gd name="connsiteY3" fmla="*/ 2374805 h 3065261"/>
              <a:gd name="connsiteX4" fmla="*/ 4479072 w 4529703"/>
              <a:gd name="connsiteY4" fmla="*/ 2766979 h 3065261"/>
              <a:gd name="connsiteX5" fmla="*/ 4529703 w 4529703"/>
              <a:gd name="connsiteY5" fmla="*/ 2799066 h 3065261"/>
              <a:gd name="connsiteX6" fmla="*/ 4523803 w 4529703"/>
              <a:gd name="connsiteY6" fmla="*/ 2802268 h 3065261"/>
              <a:gd name="connsiteX7" fmla="*/ 4317307 w 4529703"/>
              <a:gd name="connsiteY7" fmla="*/ 3008764 h 3065261"/>
              <a:gd name="connsiteX8" fmla="*/ 4286642 w 4529703"/>
              <a:gd name="connsiteY8" fmla="*/ 3065261 h 3065261"/>
              <a:gd name="connsiteX9" fmla="*/ 4257294 w 4529703"/>
              <a:gd name="connsiteY9" fmla="*/ 3014625 h 3065261"/>
              <a:gd name="connsiteX10" fmla="*/ 3914255 w 4529703"/>
              <a:gd name="connsiteY10" fmla="*/ 2847152 h 3065261"/>
              <a:gd name="connsiteX11" fmla="*/ 1107537 w 4529703"/>
              <a:gd name="connsiteY11" fmla="*/ 2847152 h 3065261"/>
              <a:gd name="connsiteX12" fmla="*/ 0 w 4529703"/>
              <a:gd name="connsiteY12" fmla="*/ 1739128 h 3065261"/>
              <a:gd name="connsiteX13" fmla="*/ 0 w 4529703"/>
              <a:gd name="connsiteY13" fmla="*/ 277006 h 3065261"/>
              <a:gd name="connsiteX14" fmla="*/ 276884 w 4529703"/>
              <a:gd name="connsiteY14" fmla="*/ 0 h 30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9703" h="3065261">
                <a:moveTo>
                  <a:pt x="276884" y="0"/>
                </a:moveTo>
                <a:lnTo>
                  <a:pt x="3183515" y="0"/>
                </a:lnTo>
                <a:cubicBezTo>
                  <a:pt x="3794750" y="0"/>
                  <a:pt x="4291052" y="495867"/>
                  <a:pt x="4291052" y="1107371"/>
                </a:cubicBezTo>
                <a:lnTo>
                  <a:pt x="4291052" y="2374805"/>
                </a:lnTo>
                <a:cubicBezTo>
                  <a:pt x="4300848" y="2449119"/>
                  <a:pt x="4339978" y="2647207"/>
                  <a:pt x="4479072" y="2766979"/>
                </a:cubicBezTo>
                <a:lnTo>
                  <a:pt x="4529703" y="2799066"/>
                </a:lnTo>
                <a:lnTo>
                  <a:pt x="4523803" y="2802268"/>
                </a:lnTo>
                <a:cubicBezTo>
                  <a:pt x="4442460" y="2857223"/>
                  <a:pt x="4372261" y="2927421"/>
                  <a:pt x="4317307" y="3008764"/>
                </a:cubicBezTo>
                <a:lnTo>
                  <a:pt x="4286642" y="3065261"/>
                </a:lnTo>
                <a:lnTo>
                  <a:pt x="4257294" y="3014625"/>
                </a:lnTo>
                <a:cubicBezTo>
                  <a:pt x="4191711" y="2926622"/>
                  <a:pt x="4085675" y="2854502"/>
                  <a:pt x="3914255" y="2847152"/>
                </a:cubicBezTo>
                <a:lnTo>
                  <a:pt x="1107537" y="2847152"/>
                </a:lnTo>
                <a:cubicBezTo>
                  <a:pt x="496302" y="2847152"/>
                  <a:pt x="0" y="2350632"/>
                  <a:pt x="0" y="1739128"/>
                </a:cubicBezTo>
                <a:lnTo>
                  <a:pt x="0" y="277006"/>
                </a:lnTo>
                <a:cubicBezTo>
                  <a:pt x="0" y="123477"/>
                  <a:pt x="124076" y="0"/>
                  <a:pt x="276884" y="0"/>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4" name="Freeform 75">
            <a:extLst>
              <a:ext uri="{FF2B5EF4-FFF2-40B4-BE49-F238E27FC236}">
                <a16:creationId xmlns:a16="http://schemas.microsoft.com/office/drawing/2014/main" id="{D49C1EC9-551B-7647-8DE3-45078C084A15}"/>
              </a:ext>
            </a:extLst>
          </p:cNvPr>
          <p:cNvSpPr>
            <a:spLocks noChangeArrowheads="1"/>
          </p:cNvSpPr>
          <p:nvPr/>
        </p:nvSpPr>
        <p:spPr bwMode="auto">
          <a:xfrm>
            <a:off x="5094478" y="2491086"/>
            <a:ext cx="590462" cy="590462"/>
          </a:xfrm>
          <a:custGeom>
            <a:avLst/>
            <a:gdLst>
              <a:gd name="T0" fmla="*/ 1809 w 1810"/>
              <a:gd name="T1" fmla="*/ 903 h 1809"/>
              <a:gd name="T2" fmla="*/ 1809 w 1810"/>
              <a:gd name="T3" fmla="*/ 903 h 1809"/>
              <a:gd name="T4" fmla="*/ 1759 w 1810"/>
              <a:gd name="T5" fmla="*/ 1201 h 1809"/>
              <a:gd name="T6" fmla="*/ 1759 w 1810"/>
              <a:gd name="T7" fmla="*/ 1201 h 1809"/>
              <a:gd name="T8" fmla="*/ 1152 w 1810"/>
              <a:gd name="T9" fmla="*/ 1774 h 1809"/>
              <a:gd name="T10" fmla="*/ 1152 w 1810"/>
              <a:gd name="T11" fmla="*/ 1774 h 1809"/>
              <a:gd name="T12" fmla="*/ 905 w 1810"/>
              <a:gd name="T13" fmla="*/ 1808 h 1809"/>
              <a:gd name="T14" fmla="*/ 905 w 1810"/>
              <a:gd name="T15" fmla="*/ 1808 h 1809"/>
              <a:gd name="T16" fmla="*/ 0 w 1810"/>
              <a:gd name="T17" fmla="*/ 903 h 1809"/>
              <a:gd name="T18" fmla="*/ 0 w 1810"/>
              <a:gd name="T19" fmla="*/ 903 h 1809"/>
              <a:gd name="T20" fmla="*/ 9 w 1810"/>
              <a:gd name="T21" fmla="*/ 786 h 1809"/>
              <a:gd name="T22" fmla="*/ 9 w 1810"/>
              <a:gd name="T23" fmla="*/ 786 h 1809"/>
              <a:gd name="T24" fmla="*/ 757 w 1810"/>
              <a:gd name="T25" fmla="*/ 12 h 1809"/>
              <a:gd name="T26" fmla="*/ 757 w 1810"/>
              <a:gd name="T27" fmla="*/ 12 h 1809"/>
              <a:gd name="T28" fmla="*/ 905 w 1810"/>
              <a:gd name="T29" fmla="*/ 0 h 1809"/>
              <a:gd name="T30" fmla="*/ 905 w 1810"/>
              <a:gd name="T31" fmla="*/ 0 h 1809"/>
              <a:gd name="T32" fmla="*/ 1809 w 1810"/>
              <a:gd name="T33" fmla="*/ 903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09">
                <a:moveTo>
                  <a:pt x="1809" y="903"/>
                </a:moveTo>
                <a:lnTo>
                  <a:pt x="1809" y="903"/>
                </a:lnTo>
                <a:cubicBezTo>
                  <a:pt x="1809" y="1008"/>
                  <a:pt x="1792" y="1108"/>
                  <a:pt x="1759" y="1201"/>
                </a:cubicBezTo>
                <a:lnTo>
                  <a:pt x="1759" y="1201"/>
                </a:lnTo>
                <a:cubicBezTo>
                  <a:pt x="1663" y="1477"/>
                  <a:pt x="1436" y="1693"/>
                  <a:pt x="1152" y="1774"/>
                </a:cubicBezTo>
                <a:lnTo>
                  <a:pt x="1152" y="1774"/>
                </a:lnTo>
                <a:cubicBezTo>
                  <a:pt x="1073" y="1796"/>
                  <a:pt x="991" y="1808"/>
                  <a:pt x="905" y="1808"/>
                </a:cubicBezTo>
                <a:lnTo>
                  <a:pt x="905" y="1808"/>
                </a:lnTo>
                <a:cubicBezTo>
                  <a:pt x="406" y="1808"/>
                  <a:pt x="0" y="1404"/>
                  <a:pt x="0" y="903"/>
                </a:cubicBezTo>
                <a:lnTo>
                  <a:pt x="0" y="903"/>
                </a:lnTo>
                <a:cubicBezTo>
                  <a:pt x="0" y="864"/>
                  <a:pt x="3" y="824"/>
                  <a:pt x="9" y="786"/>
                </a:cubicBezTo>
                <a:lnTo>
                  <a:pt x="9" y="786"/>
                </a:lnTo>
                <a:cubicBezTo>
                  <a:pt x="60" y="390"/>
                  <a:pt x="366" y="76"/>
                  <a:pt x="757" y="12"/>
                </a:cubicBezTo>
                <a:lnTo>
                  <a:pt x="757" y="12"/>
                </a:lnTo>
                <a:cubicBezTo>
                  <a:pt x="806" y="4"/>
                  <a:pt x="855" y="0"/>
                  <a:pt x="905" y="0"/>
                </a:cubicBezTo>
                <a:lnTo>
                  <a:pt x="905" y="0"/>
                </a:lnTo>
                <a:cubicBezTo>
                  <a:pt x="1404" y="0"/>
                  <a:pt x="1809" y="404"/>
                  <a:pt x="1809" y="903"/>
                </a:cubicBezTo>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5" name="Freeform 78">
            <a:extLst>
              <a:ext uri="{FF2B5EF4-FFF2-40B4-BE49-F238E27FC236}">
                <a16:creationId xmlns:a16="http://schemas.microsoft.com/office/drawing/2014/main" id="{2E3FD328-64E4-A042-B248-A16AE5B86D94}"/>
              </a:ext>
            </a:extLst>
          </p:cNvPr>
          <p:cNvSpPr>
            <a:spLocks noChangeArrowheads="1"/>
          </p:cNvSpPr>
          <p:nvPr/>
        </p:nvSpPr>
        <p:spPr bwMode="auto">
          <a:xfrm>
            <a:off x="3187301" y="1456002"/>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5"/>
                  <a:pt x="0" y="55"/>
                </a:cubicBezTo>
                <a:lnTo>
                  <a:pt x="0" y="55"/>
                </a:lnTo>
                <a:cubicBezTo>
                  <a:pt x="0" y="24"/>
                  <a:pt x="25" y="0"/>
                  <a:pt x="55" y="0"/>
                </a:cubicBezTo>
                <a:lnTo>
                  <a:pt x="3755" y="0"/>
                </a:lnTo>
                <a:lnTo>
                  <a:pt x="3755" y="0"/>
                </a:lnTo>
                <a:cubicBezTo>
                  <a:pt x="3786" y="0"/>
                  <a:pt x="3809" y="24"/>
                  <a:pt x="3809" y="55"/>
                </a:cubicBezTo>
                <a:lnTo>
                  <a:pt x="3809" y="55"/>
                </a:lnTo>
                <a:cubicBezTo>
                  <a:pt x="3809" y="85"/>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0" name="Freeform 39">
            <a:extLst>
              <a:ext uri="{FF2B5EF4-FFF2-40B4-BE49-F238E27FC236}">
                <a16:creationId xmlns:a16="http://schemas.microsoft.com/office/drawing/2014/main" id="{FFC9BEE5-1D1B-A042-AEC6-593C27057AC4}"/>
              </a:ext>
            </a:extLst>
          </p:cNvPr>
          <p:cNvSpPr>
            <a:spLocks noChangeArrowheads="1"/>
          </p:cNvSpPr>
          <p:nvPr/>
        </p:nvSpPr>
        <p:spPr bwMode="auto">
          <a:xfrm>
            <a:off x="6059379" y="3847160"/>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42" name="Freeform 41">
            <a:extLst>
              <a:ext uri="{FF2B5EF4-FFF2-40B4-BE49-F238E27FC236}">
                <a16:creationId xmlns:a16="http://schemas.microsoft.com/office/drawing/2014/main" id="{5F5C80FC-4704-8843-BC76-CD70E2E54C5A}"/>
              </a:ext>
            </a:extLst>
          </p:cNvPr>
          <p:cNvSpPr>
            <a:spLocks noChangeArrowheads="1"/>
          </p:cNvSpPr>
          <p:nvPr/>
        </p:nvSpPr>
        <p:spPr bwMode="auto">
          <a:xfrm>
            <a:off x="7022868" y="1886222"/>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8" name="Freeform 230">
            <a:extLst>
              <a:ext uri="{FF2B5EF4-FFF2-40B4-BE49-F238E27FC236}">
                <a16:creationId xmlns:a16="http://schemas.microsoft.com/office/drawing/2014/main" id="{1BE545F3-F639-2B42-8CFC-0E21290912C6}"/>
              </a:ext>
            </a:extLst>
          </p:cNvPr>
          <p:cNvSpPr>
            <a:spLocks noChangeArrowheads="1"/>
          </p:cNvSpPr>
          <p:nvPr/>
        </p:nvSpPr>
        <p:spPr bwMode="auto">
          <a:xfrm>
            <a:off x="6517347" y="3310532"/>
            <a:ext cx="590462" cy="590462"/>
          </a:xfrm>
          <a:custGeom>
            <a:avLst/>
            <a:gdLst>
              <a:gd name="T0" fmla="*/ 1809 w 1810"/>
              <a:gd name="T1" fmla="*/ 904 h 1809"/>
              <a:gd name="T2" fmla="*/ 1809 w 1810"/>
              <a:gd name="T3" fmla="*/ 904 h 1809"/>
              <a:gd name="T4" fmla="*/ 905 w 1810"/>
              <a:gd name="T5" fmla="*/ 1808 h 1809"/>
              <a:gd name="T6" fmla="*/ 905 w 1810"/>
              <a:gd name="T7" fmla="*/ 1808 h 1809"/>
              <a:gd name="T8" fmla="*/ 656 w 1810"/>
              <a:gd name="T9" fmla="*/ 1773 h 1809"/>
              <a:gd name="T10" fmla="*/ 656 w 1810"/>
              <a:gd name="T11" fmla="*/ 1773 h 1809"/>
              <a:gd name="T12" fmla="*/ 51 w 1810"/>
              <a:gd name="T13" fmla="*/ 1201 h 1809"/>
              <a:gd name="T14" fmla="*/ 51 w 1810"/>
              <a:gd name="T15" fmla="*/ 1201 h 1809"/>
              <a:gd name="T16" fmla="*/ 0 w 1810"/>
              <a:gd name="T17" fmla="*/ 904 h 1809"/>
              <a:gd name="T18" fmla="*/ 0 w 1810"/>
              <a:gd name="T19" fmla="*/ 904 h 1809"/>
              <a:gd name="T20" fmla="*/ 905 w 1810"/>
              <a:gd name="T21" fmla="*/ 0 h 1809"/>
              <a:gd name="T22" fmla="*/ 905 w 1810"/>
              <a:gd name="T23" fmla="*/ 0 h 1809"/>
              <a:gd name="T24" fmla="*/ 1051 w 1810"/>
              <a:gd name="T25" fmla="*/ 11 h 1809"/>
              <a:gd name="T26" fmla="*/ 1051 w 1810"/>
              <a:gd name="T27" fmla="*/ 12 h 1809"/>
              <a:gd name="T28" fmla="*/ 1051 w 1810"/>
              <a:gd name="T29" fmla="*/ 12 h 1809"/>
              <a:gd name="T30" fmla="*/ 1801 w 1810"/>
              <a:gd name="T31" fmla="*/ 785 h 1809"/>
              <a:gd name="T32" fmla="*/ 1801 w 1810"/>
              <a:gd name="T33" fmla="*/ 785 h 1809"/>
              <a:gd name="T34" fmla="*/ 1809 w 1810"/>
              <a:gd name="T35" fmla="*/ 904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09">
                <a:moveTo>
                  <a:pt x="1809" y="904"/>
                </a:moveTo>
                <a:lnTo>
                  <a:pt x="1809" y="904"/>
                </a:lnTo>
                <a:cubicBezTo>
                  <a:pt x="1809" y="1403"/>
                  <a:pt x="1404" y="1808"/>
                  <a:pt x="905" y="1808"/>
                </a:cubicBezTo>
                <a:lnTo>
                  <a:pt x="905" y="1808"/>
                </a:lnTo>
                <a:cubicBezTo>
                  <a:pt x="818" y="1808"/>
                  <a:pt x="734" y="1796"/>
                  <a:pt x="656" y="1773"/>
                </a:cubicBezTo>
                <a:lnTo>
                  <a:pt x="656" y="1773"/>
                </a:lnTo>
                <a:cubicBezTo>
                  <a:pt x="373" y="1692"/>
                  <a:pt x="146" y="1477"/>
                  <a:pt x="51" y="1201"/>
                </a:cubicBezTo>
                <a:lnTo>
                  <a:pt x="51" y="1201"/>
                </a:lnTo>
                <a:cubicBezTo>
                  <a:pt x="18" y="1108"/>
                  <a:pt x="0" y="1008"/>
                  <a:pt x="0" y="904"/>
                </a:cubicBezTo>
                <a:lnTo>
                  <a:pt x="0" y="904"/>
                </a:lnTo>
                <a:cubicBezTo>
                  <a:pt x="0" y="404"/>
                  <a:pt x="405" y="0"/>
                  <a:pt x="905" y="0"/>
                </a:cubicBezTo>
                <a:lnTo>
                  <a:pt x="905" y="0"/>
                </a:lnTo>
                <a:cubicBezTo>
                  <a:pt x="954" y="0"/>
                  <a:pt x="1003" y="4"/>
                  <a:pt x="1051" y="11"/>
                </a:cubicBezTo>
                <a:lnTo>
                  <a:pt x="1051" y="12"/>
                </a:lnTo>
                <a:lnTo>
                  <a:pt x="1051" y="12"/>
                </a:lnTo>
                <a:cubicBezTo>
                  <a:pt x="1442" y="75"/>
                  <a:pt x="1750" y="390"/>
                  <a:pt x="1801" y="785"/>
                </a:cubicBezTo>
                <a:lnTo>
                  <a:pt x="1801" y="785"/>
                </a:lnTo>
                <a:cubicBezTo>
                  <a:pt x="1806" y="824"/>
                  <a:pt x="1809" y="864"/>
                  <a:pt x="1809" y="904"/>
                </a:cubicBezTo>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Freeform 232">
            <a:extLst>
              <a:ext uri="{FF2B5EF4-FFF2-40B4-BE49-F238E27FC236}">
                <a16:creationId xmlns:a16="http://schemas.microsoft.com/office/drawing/2014/main" id="{FF07E1DA-13D1-FF4E-987E-53FBF14766F0}"/>
              </a:ext>
            </a:extLst>
          </p:cNvPr>
          <p:cNvSpPr>
            <a:spLocks noChangeArrowheads="1"/>
          </p:cNvSpPr>
          <p:nvPr/>
        </p:nvSpPr>
        <p:spPr bwMode="auto">
          <a:xfrm>
            <a:off x="7608866" y="2258634"/>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Freeform 27">
            <a:extLst>
              <a:ext uri="{FF2B5EF4-FFF2-40B4-BE49-F238E27FC236}">
                <a16:creationId xmlns:a16="http://schemas.microsoft.com/office/drawing/2014/main" id="{5DE18212-575F-624B-A834-2BF014638A8E}"/>
              </a:ext>
            </a:extLst>
          </p:cNvPr>
          <p:cNvSpPr>
            <a:spLocks noChangeArrowheads="1"/>
          </p:cNvSpPr>
          <p:nvPr/>
        </p:nvSpPr>
        <p:spPr bwMode="auto">
          <a:xfrm>
            <a:off x="2914088" y="2629832"/>
            <a:ext cx="2265641" cy="1534126"/>
          </a:xfrm>
          <a:custGeom>
            <a:avLst/>
            <a:gdLst>
              <a:gd name="connsiteX0" fmla="*/ 276884 w 4531282"/>
              <a:gd name="connsiteY0" fmla="*/ 0 h 3068252"/>
              <a:gd name="connsiteX1" fmla="*/ 3183515 w 4531282"/>
              <a:gd name="connsiteY1" fmla="*/ 0 h 3068252"/>
              <a:gd name="connsiteX2" fmla="*/ 4291052 w 4531282"/>
              <a:gd name="connsiteY2" fmla="*/ 1108241 h 3068252"/>
              <a:gd name="connsiteX3" fmla="*/ 4291052 w 4531282"/>
              <a:gd name="connsiteY3" fmla="*/ 2375921 h 3068252"/>
              <a:gd name="connsiteX4" fmla="*/ 4479072 w 4531282"/>
              <a:gd name="connsiteY4" fmla="*/ 2767107 h 3068252"/>
              <a:gd name="connsiteX5" fmla="*/ 4531282 w 4531282"/>
              <a:gd name="connsiteY5" fmla="*/ 2800130 h 3068252"/>
              <a:gd name="connsiteX6" fmla="*/ 4527345 w 4531282"/>
              <a:gd name="connsiteY6" fmla="*/ 2802267 h 3068252"/>
              <a:gd name="connsiteX7" fmla="*/ 4320849 w 4531282"/>
              <a:gd name="connsiteY7" fmla="*/ 3008763 h 3068252"/>
              <a:gd name="connsiteX8" fmla="*/ 4288559 w 4531282"/>
              <a:gd name="connsiteY8" fmla="*/ 3068252 h 3068252"/>
              <a:gd name="connsiteX9" fmla="*/ 4257294 w 4531282"/>
              <a:gd name="connsiteY9" fmla="*/ 3014272 h 3068252"/>
              <a:gd name="connsiteX10" fmla="*/ 3914255 w 4531282"/>
              <a:gd name="connsiteY10" fmla="*/ 2847054 h 3068252"/>
              <a:gd name="connsiteX11" fmla="*/ 1107537 w 4531282"/>
              <a:gd name="connsiteY11" fmla="*/ 2847054 h 3068252"/>
              <a:gd name="connsiteX12" fmla="*/ 0 w 4531282"/>
              <a:gd name="connsiteY12" fmla="*/ 1738814 h 3068252"/>
              <a:gd name="connsiteX13" fmla="*/ 0 w 4531282"/>
              <a:gd name="connsiteY13" fmla="*/ 277060 h 3068252"/>
              <a:gd name="connsiteX14" fmla="*/ 276884 w 4531282"/>
              <a:gd name="connsiteY14" fmla="*/ 0 h 30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1282" h="3068252">
                <a:moveTo>
                  <a:pt x="276884" y="0"/>
                </a:moveTo>
                <a:lnTo>
                  <a:pt x="3183515" y="0"/>
                </a:lnTo>
                <a:cubicBezTo>
                  <a:pt x="3794750" y="0"/>
                  <a:pt x="4291052" y="495964"/>
                  <a:pt x="4291052" y="1108241"/>
                </a:cubicBezTo>
                <a:lnTo>
                  <a:pt x="4291052" y="2375921"/>
                </a:lnTo>
                <a:cubicBezTo>
                  <a:pt x="4300848" y="2449842"/>
                  <a:pt x="4339978" y="2647560"/>
                  <a:pt x="4479072" y="2767107"/>
                </a:cubicBezTo>
                <a:lnTo>
                  <a:pt x="4531282" y="2800130"/>
                </a:lnTo>
                <a:lnTo>
                  <a:pt x="4527345" y="2802267"/>
                </a:lnTo>
                <a:cubicBezTo>
                  <a:pt x="4446002" y="2857222"/>
                  <a:pt x="4375803" y="2927420"/>
                  <a:pt x="4320849" y="3008763"/>
                </a:cubicBezTo>
                <a:lnTo>
                  <a:pt x="4288559" y="3068252"/>
                </a:lnTo>
                <a:lnTo>
                  <a:pt x="4257294" y="3014272"/>
                </a:lnTo>
                <a:cubicBezTo>
                  <a:pt x="4191711" y="2926233"/>
                  <a:pt x="4085675" y="2854161"/>
                  <a:pt x="3914255" y="2847054"/>
                </a:cubicBezTo>
                <a:lnTo>
                  <a:pt x="1107537" y="2847054"/>
                </a:lnTo>
                <a:cubicBezTo>
                  <a:pt x="496302" y="2847054"/>
                  <a:pt x="0" y="2351090"/>
                  <a:pt x="0" y="1738814"/>
                </a:cubicBezTo>
                <a:lnTo>
                  <a:pt x="0" y="277060"/>
                </a:lnTo>
                <a:cubicBezTo>
                  <a:pt x="0" y="124155"/>
                  <a:pt x="124076" y="0"/>
                  <a:pt x="276884"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0" name="Freeform 29">
            <a:extLst>
              <a:ext uri="{FF2B5EF4-FFF2-40B4-BE49-F238E27FC236}">
                <a16:creationId xmlns:a16="http://schemas.microsoft.com/office/drawing/2014/main" id="{3129B74E-17B2-7C41-BBD9-215173B79BE3}"/>
              </a:ext>
            </a:extLst>
          </p:cNvPr>
          <p:cNvSpPr>
            <a:spLocks noChangeArrowheads="1"/>
          </p:cNvSpPr>
          <p:nvPr/>
        </p:nvSpPr>
        <p:spPr bwMode="auto">
          <a:xfrm>
            <a:off x="5601002" y="4627735"/>
            <a:ext cx="541579" cy="1747112"/>
          </a:xfrm>
          <a:custGeom>
            <a:avLst/>
            <a:gdLst>
              <a:gd name="connsiteX0" fmla="*/ 164443 w 1083158"/>
              <a:gd name="connsiteY0" fmla="*/ 0 h 3494223"/>
              <a:gd name="connsiteX1" fmla="*/ 169997 w 1083158"/>
              <a:gd name="connsiteY1" fmla="*/ 16231 h 3494223"/>
              <a:gd name="connsiteX2" fmla="*/ 213644 w 1083158"/>
              <a:gd name="connsiteY2" fmla="*/ 98138 h 3494223"/>
              <a:gd name="connsiteX3" fmla="*/ 901546 w 1083158"/>
              <a:gd name="connsiteY3" fmla="*/ 785713 h 3494223"/>
              <a:gd name="connsiteX4" fmla="*/ 1083158 w 1083158"/>
              <a:gd name="connsiteY4" fmla="*/ 1223854 h 3494223"/>
              <a:gd name="connsiteX5" fmla="*/ 1083158 w 1083158"/>
              <a:gd name="connsiteY5" fmla="*/ 3494223 h 3494223"/>
              <a:gd name="connsiteX6" fmla="*/ 916572 w 1083158"/>
              <a:gd name="connsiteY6" fmla="*/ 3494223 h 3494223"/>
              <a:gd name="connsiteX7" fmla="*/ 916572 w 1083158"/>
              <a:gd name="connsiteY7" fmla="*/ 1223854 h 3494223"/>
              <a:gd name="connsiteX8" fmla="*/ 784610 w 1083158"/>
              <a:gd name="connsiteY8" fmla="*/ 903247 h 3494223"/>
              <a:gd name="connsiteX9" fmla="*/ 66003 w 1083158"/>
              <a:gd name="connsiteY9" fmla="*/ 184982 h 3494223"/>
              <a:gd name="connsiteX10" fmla="*/ 0 w 1083158"/>
              <a:gd name="connsiteY10" fmla="*/ 149909 h 3494223"/>
              <a:gd name="connsiteX11" fmla="*/ 8394 w 1083158"/>
              <a:gd name="connsiteY11" fmla="*/ 145353 h 3494223"/>
              <a:gd name="connsiteX12" fmla="*/ 121538 w 1083158"/>
              <a:gd name="connsiteY12" fmla="*/ 52001 h 349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158" h="3494223">
                <a:moveTo>
                  <a:pt x="164443" y="0"/>
                </a:moveTo>
                <a:lnTo>
                  <a:pt x="169997" y="16231"/>
                </a:lnTo>
                <a:cubicBezTo>
                  <a:pt x="183022" y="45615"/>
                  <a:pt x="197966" y="72999"/>
                  <a:pt x="213644" y="98138"/>
                </a:cubicBezTo>
                <a:lnTo>
                  <a:pt x="901546" y="785713"/>
                </a:lnTo>
                <a:cubicBezTo>
                  <a:pt x="1018483" y="902594"/>
                  <a:pt x="1083158" y="1058653"/>
                  <a:pt x="1083158" y="1223854"/>
                </a:cubicBezTo>
                <a:lnTo>
                  <a:pt x="1083158" y="3494223"/>
                </a:lnTo>
                <a:lnTo>
                  <a:pt x="916572" y="3494223"/>
                </a:lnTo>
                <a:lnTo>
                  <a:pt x="916572" y="1223854"/>
                </a:lnTo>
                <a:cubicBezTo>
                  <a:pt x="916572" y="1103055"/>
                  <a:pt x="870189" y="988786"/>
                  <a:pt x="784610" y="903247"/>
                </a:cubicBezTo>
                <a:lnTo>
                  <a:pt x="66003" y="184982"/>
                </a:lnTo>
                <a:lnTo>
                  <a:pt x="0" y="149909"/>
                </a:lnTo>
                <a:lnTo>
                  <a:pt x="8394" y="145353"/>
                </a:lnTo>
                <a:cubicBezTo>
                  <a:pt x="49066" y="117876"/>
                  <a:pt x="86951" y="86588"/>
                  <a:pt x="121538" y="52001"/>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2" name="Freeform 384">
            <a:extLst>
              <a:ext uri="{FF2B5EF4-FFF2-40B4-BE49-F238E27FC236}">
                <a16:creationId xmlns:a16="http://schemas.microsoft.com/office/drawing/2014/main" id="{C0DD5A66-A946-0B43-9333-30B50AC38ECA}"/>
              </a:ext>
            </a:extLst>
          </p:cNvPr>
          <p:cNvSpPr>
            <a:spLocks noChangeArrowheads="1"/>
          </p:cNvSpPr>
          <p:nvPr/>
        </p:nvSpPr>
        <p:spPr bwMode="auto">
          <a:xfrm>
            <a:off x="5094478" y="4088213"/>
            <a:ext cx="590462" cy="590462"/>
          </a:xfrm>
          <a:custGeom>
            <a:avLst/>
            <a:gdLst>
              <a:gd name="T0" fmla="*/ 1809 w 1810"/>
              <a:gd name="T1" fmla="*/ 904 h 1810"/>
              <a:gd name="T2" fmla="*/ 1809 w 1810"/>
              <a:gd name="T3" fmla="*/ 904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4 h 1810"/>
              <a:gd name="T18" fmla="*/ 0 w 1810"/>
              <a:gd name="T19" fmla="*/ 904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4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4"/>
                </a:moveTo>
                <a:lnTo>
                  <a:pt x="1809" y="904"/>
                </a:lnTo>
                <a:cubicBezTo>
                  <a:pt x="1809" y="1008"/>
                  <a:pt x="1792" y="1108"/>
                  <a:pt x="1759" y="1201"/>
                </a:cubicBezTo>
                <a:lnTo>
                  <a:pt x="1759" y="1201"/>
                </a:lnTo>
                <a:cubicBezTo>
                  <a:pt x="1663" y="1478"/>
                  <a:pt x="1436" y="1693"/>
                  <a:pt x="1152" y="1774"/>
                </a:cubicBezTo>
                <a:lnTo>
                  <a:pt x="1152" y="1774"/>
                </a:lnTo>
                <a:cubicBezTo>
                  <a:pt x="1073" y="1797"/>
                  <a:pt x="991" y="1809"/>
                  <a:pt x="905" y="1809"/>
                </a:cubicBezTo>
                <a:lnTo>
                  <a:pt x="905" y="1809"/>
                </a:lnTo>
                <a:cubicBezTo>
                  <a:pt x="406" y="1809"/>
                  <a:pt x="0" y="1403"/>
                  <a:pt x="0" y="904"/>
                </a:cubicBezTo>
                <a:lnTo>
                  <a:pt x="0" y="904"/>
                </a:lnTo>
                <a:cubicBezTo>
                  <a:pt x="0" y="863"/>
                  <a:pt x="3" y="824"/>
                  <a:pt x="9" y="786"/>
                </a:cubicBezTo>
                <a:lnTo>
                  <a:pt x="9" y="786"/>
                </a:lnTo>
                <a:cubicBezTo>
                  <a:pt x="60" y="391"/>
                  <a:pt x="366" y="75"/>
                  <a:pt x="757" y="12"/>
                </a:cubicBezTo>
                <a:lnTo>
                  <a:pt x="757" y="12"/>
                </a:lnTo>
                <a:cubicBezTo>
                  <a:pt x="806" y="4"/>
                  <a:pt x="855" y="0"/>
                  <a:pt x="905" y="0"/>
                </a:cubicBezTo>
                <a:lnTo>
                  <a:pt x="905" y="0"/>
                </a:lnTo>
                <a:cubicBezTo>
                  <a:pt x="1404" y="0"/>
                  <a:pt x="1809" y="405"/>
                  <a:pt x="1809" y="904"/>
                </a:cubicBezTo>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Freeform 463">
            <a:extLst>
              <a:ext uri="{FF2B5EF4-FFF2-40B4-BE49-F238E27FC236}">
                <a16:creationId xmlns:a16="http://schemas.microsoft.com/office/drawing/2014/main" id="{8120252B-2093-F34F-92A1-B9E585C8FCCD}"/>
              </a:ext>
            </a:extLst>
          </p:cNvPr>
          <p:cNvSpPr>
            <a:spLocks noChangeArrowheads="1"/>
          </p:cNvSpPr>
          <p:nvPr/>
        </p:nvSpPr>
        <p:spPr bwMode="auto">
          <a:xfrm>
            <a:off x="3311687" y="3076328"/>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6"/>
                  <a:pt x="0" y="55"/>
                </a:cubicBezTo>
                <a:lnTo>
                  <a:pt x="0" y="55"/>
                </a:lnTo>
                <a:cubicBezTo>
                  <a:pt x="0" y="25"/>
                  <a:pt x="25" y="0"/>
                  <a:pt x="55" y="0"/>
                </a:cubicBezTo>
                <a:lnTo>
                  <a:pt x="3755" y="0"/>
                </a:lnTo>
                <a:lnTo>
                  <a:pt x="3755" y="0"/>
                </a:lnTo>
                <a:cubicBezTo>
                  <a:pt x="3786" y="0"/>
                  <a:pt x="3809" y="25"/>
                  <a:pt x="3809" y="55"/>
                </a:cubicBezTo>
                <a:lnTo>
                  <a:pt x="3809" y="55"/>
                </a:lnTo>
                <a:cubicBezTo>
                  <a:pt x="3809" y="86"/>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Freeform 37">
            <a:extLst>
              <a:ext uri="{FF2B5EF4-FFF2-40B4-BE49-F238E27FC236}">
                <a16:creationId xmlns:a16="http://schemas.microsoft.com/office/drawing/2014/main" id="{5D7A9872-CFF5-C148-8EB6-FBD3CDF73481}"/>
              </a:ext>
            </a:extLst>
          </p:cNvPr>
          <p:cNvSpPr>
            <a:spLocks noChangeArrowheads="1"/>
          </p:cNvSpPr>
          <p:nvPr/>
        </p:nvSpPr>
        <p:spPr bwMode="auto">
          <a:xfrm>
            <a:off x="6059379" y="5646078"/>
            <a:ext cx="543904" cy="1208339"/>
          </a:xfrm>
          <a:custGeom>
            <a:avLst/>
            <a:gdLst>
              <a:gd name="connsiteX0" fmla="*/ 920794 w 1087807"/>
              <a:gd name="connsiteY0" fmla="*/ 0 h 2416678"/>
              <a:gd name="connsiteX1" fmla="*/ 965817 w 1087807"/>
              <a:gd name="connsiteY1" fmla="*/ 54568 h 2416678"/>
              <a:gd name="connsiteX2" fmla="*/ 1078961 w 1087807"/>
              <a:gd name="connsiteY2" fmla="*/ 147920 h 2416678"/>
              <a:gd name="connsiteX3" fmla="*/ 1087807 w 1087807"/>
              <a:gd name="connsiteY3" fmla="*/ 152721 h 2416678"/>
              <a:gd name="connsiteX4" fmla="*/ 1016821 w 1087807"/>
              <a:gd name="connsiteY4" fmla="*/ 190597 h 2416678"/>
              <a:gd name="connsiteX5" fmla="*/ 298912 w 1087807"/>
              <a:gd name="connsiteY5" fmla="*/ 908456 h 2416678"/>
              <a:gd name="connsiteX6" fmla="*/ 166425 w 1087807"/>
              <a:gd name="connsiteY6" fmla="*/ 1229826 h 2416678"/>
              <a:gd name="connsiteX7" fmla="*/ 166425 w 1087807"/>
              <a:gd name="connsiteY7" fmla="*/ 2333722 h 2416678"/>
              <a:gd name="connsiteX8" fmla="*/ 83539 w 1087807"/>
              <a:gd name="connsiteY8" fmla="*/ 2416678 h 2416678"/>
              <a:gd name="connsiteX9" fmla="*/ 0 w 1087807"/>
              <a:gd name="connsiteY9" fmla="*/ 2333722 h 2416678"/>
              <a:gd name="connsiteX10" fmla="*/ 0 w 1087807"/>
              <a:gd name="connsiteY10" fmla="*/ 1229826 h 2416678"/>
              <a:gd name="connsiteX11" fmla="*/ 182088 w 1087807"/>
              <a:gd name="connsiteY11" fmla="*/ 791534 h 2416678"/>
              <a:gd name="connsiteX12" fmla="*/ 869976 w 1087807"/>
              <a:gd name="connsiteY12" fmla="*/ 103069 h 2416678"/>
              <a:gd name="connsiteX13" fmla="*/ 913479 w 1087807"/>
              <a:gd name="connsiteY13" fmla="*/ 21512 h 24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807" h="2416678">
                <a:moveTo>
                  <a:pt x="920794" y="0"/>
                </a:moveTo>
                <a:lnTo>
                  <a:pt x="965817" y="54568"/>
                </a:lnTo>
                <a:cubicBezTo>
                  <a:pt x="1000404" y="89155"/>
                  <a:pt x="1038289" y="120443"/>
                  <a:pt x="1078961" y="147920"/>
                </a:cubicBezTo>
                <a:lnTo>
                  <a:pt x="1087807" y="152721"/>
                </a:lnTo>
                <a:lnTo>
                  <a:pt x="1016821" y="190597"/>
                </a:lnTo>
                <a:lnTo>
                  <a:pt x="298912" y="908456"/>
                </a:lnTo>
                <a:cubicBezTo>
                  <a:pt x="213415" y="994024"/>
                  <a:pt x="166425" y="1108986"/>
                  <a:pt x="166425" y="1229826"/>
                </a:cubicBezTo>
                <a:lnTo>
                  <a:pt x="166425" y="2333722"/>
                </a:lnTo>
                <a:cubicBezTo>
                  <a:pt x="166425" y="2379446"/>
                  <a:pt x="129224" y="2416678"/>
                  <a:pt x="83539" y="2416678"/>
                </a:cubicBezTo>
                <a:cubicBezTo>
                  <a:pt x="37201" y="2416678"/>
                  <a:pt x="0" y="2379446"/>
                  <a:pt x="0" y="2333722"/>
                </a:cubicBezTo>
                <a:lnTo>
                  <a:pt x="0" y="1229826"/>
                </a:lnTo>
                <a:cubicBezTo>
                  <a:pt x="0" y="1064569"/>
                  <a:pt x="65265" y="908456"/>
                  <a:pt x="182088" y="791534"/>
                </a:cubicBezTo>
                <a:lnTo>
                  <a:pt x="869976" y="103069"/>
                </a:lnTo>
                <a:cubicBezTo>
                  <a:pt x="885640" y="78085"/>
                  <a:pt x="900528" y="50814"/>
                  <a:pt x="913479" y="21512"/>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6" name="Freeform 35">
            <a:extLst>
              <a:ext uri="{FF2B5EF4-FFF2-40B4-BE49-F238E27FC236}">
                <a16:creationId xmlns:a16="http://schemas.microsoft.com/office/drawing/2014/main" id="{46EA2757-3A38-654C-8715-3E7C4B9A8BF5}"/>
              </a:ext>
            </a:extLst>
          </p:cNvPr>
          <p:cNvSpPr>
            <a:spLocks noChangeArrowheads="1"/>
          </p:cNvSpPr>
          <p:nvPr/>
        </p:nvSpPr>
        <p:spPr bwMode="auto">
          <a:xfrm>
            <a:off x="7030095" y="3686219"/>
            <a:ext cx="2151333" cy="1529748"/>
          </a:xfrm>
          <a:custGeom>
            <a:avLst/>
            <a:gdLst>
              <a:gd name="connsiteX0" fmla="*/ 1344930 w 4302666"/>
              <a:gd name="connsiteY0" fmla="*/ 0 h 3059496"/>
              <a:gd name="connsiteX1" fmla="*/ 4025704 w 4302666"/>
              <a:gd name="connsiteY1" fmla="*/ 0 h 3059496"/>
              <a:gd name="connsiteX2" fmla="*/ 4302666 w 4302666"/>
              <a:gd name="connsiteY2" fmla="*/ 276877 h 3059496"/>
              <a:gd name="connsiteX3" fmla="*/ 4302666 w 4302666"/>
              <a:gd name="connsiteY3" fmla="*/ 1737008 h 3059496"/>
              <a:gd name="connsiteX4" fmla="*/ 3194822 w 4302666"/>
              <a:gd name="connsiteY4" fmla="*/ 2844514 h 3059496"/>
              <a:gd name="connsiteX5" fmla="*/ 613335 w 4302666"/>
              <a:gd name="connsiteY5" fmla="*/ 2844514 h 3059496"/>
              <a:gd name="connsiteX6" fmla="*/ 270235 w 4302666"/>
              <a:gd name="connsiteY6" fmla="*/ 3011908 h 3059496"/>
              <a:gd name="connsiteX7" fmla="*/ 242658 w 4302666"/>
              <a:gd name="connsiteY7" fmla="*/ 3059496 h 3059496"/>
              <a:gd name="connsiteX8" fmla="*/ 213557 w 4302666"/>
              <a:gd name="connsiteY8" fmla="*/ 3005882 h 3059496"/>
              <a:gd name="connsiteX9" fmla="*/ 7061 w 4302666"/>
              <a:gd name="connsiteY9" fmla="*/ 2799386 h 3059496"/>
              <a:gd name="connsiteX10" fmla="*/ 0 w 4302666"/>
              <a:gd name="connsiteY10" fmla="*/ 2795553 h 3059496"/>
              <a:gd name="connsiteX11" fmla="*/ 48648 w 4302666"/>
              <a:gd name="connsiteY11" fmla="*/ 2764744 h 3059496"/>
              <a:gd name="connsiteX12" fmla="*/ 236433 w 4302666"/>
              <a:gd name="connsiteY12" fmla="*/ 2373040 h 3059496"/>
              <a:gd name="connsiteX13" fmla="*/ 236433 w 4302666"/>
              <a:gd name="connsiteY13" fmla="*/ 1106200 h 3059496"/>
              <a:gd name="connsiteX14" fmla="*/ 1344930 w 4302666"/>
              <a:gd name="connsiteY14" fmla="*/ 0 h 30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2666" h="3059496">
                <a:moveTo>
                  <a:pt x="1344930" y="0"/>
                </a:moveTo>
                <a:lnTo>
                  <a:pt x="4025704" y="0"/>
                </a:lnTo>
                <a:cubicBezTo>
                  <a:pt x="4178556" y="0"/>
                  <a:pt x="4302666" y="123419"/>
                  <a:pt x="4302666" y="276877"/>
                </a:cubicBezTo>
                <a:lnTo>
                  <a:pt x="4302666" y="1737008"/>
                </a:lnTo>
                <a:cubicBezTo>
                  <a:pt x="4302666" y="2348879"/>
                  <a:pt x="3806226" y="2844514"/>
                  <a:pt x="3194822" y="2844514"/>
                </a:cubicBezTo>
                <a:lnTo>
                  <a:pt x="613335" y="2844514"/>
                </a:lnTo>
                <a:cubicBezTo>
                  <a:pt x="441867" y="2851860"/>
                  <a:pt x="335802" y="2923946"/>
                  <a:pt x="270235" y="3011908"/>
                </a:cubicBezTo>
                <a:lnTo>
                  <a:pt x="242658" y="3059496"/>
                </a:lnTo>
                <a:lnTo>
                  <a:pt x="213557" y="3005882"/>
                </a:lnTo>
                <a:cubicBezTo>
                  <a:pt x="158603" y="2924539"/>
                  <a:pt x="88404" y="2854340"/>
                  <a:pt x="7061" y="2799386"/>
                </a:cubicBezTo>
                <a:lnTo>
                  <a:pt x="0" y="2795553"/>
                </a:lnTo>
                <a:lnTo>
                  <a:pt x="48648" y="2764744"/>
                </a:lnTo>
                <a:cubicBezTo>
                  <a:pt x="187749" y="2645060"/>
                  <a:pt x="226635" y="2447320"/>
                  <a:pt x="236433" y="2373040"/>
                </a:cubicBezTo>
                <a:lnTo>
                  <a:pt x="236433" y="1106200"/>
                </a:lnTo>
                <a:cubicBezTo>
                  <a:pt x="236433" y="494982"/>
                  <a:pt x="732872" y="0"/>
                  <a:pt x="1344930"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6" name="Freeform 545">
            <a:extLst>
              <a:ext uri="{FF2B5EF4-FFF2-40B4-BE49-F238E27FC236}">
                <a16:creationId xmlns:a16="http://schemas.microsoft.com/office/drawing/2014/main" id="{2A8A6FF2-1A70-0942-B5F2-BCBA7DD78D64}"/>
              </a:ext>
            </a:extLst>
          </p:cNvPr>
          <p:cNvSpPr>
            <a:spLocks noChangeArrowheads="1"/>
          </p:cNvSpPr>
          <p:nvPr/>
        </p:nvSpPr>
        <p:spPr bwMode="auto">
          <a:xfrm>
            <a:off x="6526724" y="5086355"/>
            <a:ext cx="590462" cy="590462"/>
          </a:xfrm>
          <a:custGeom>
            <a:avLst/>
            <a:gdLst>
              <a:gd name="T0" fmla="*/ 1809 w 1810"/>
              <a:gd name="T1" fmla="*/ 905 h 1810"/>
              <a:gd name="T2" fmla="*/ 1809 w 1810"/>
              <a:gd name="T3" fmla="*/ 905 h 1810"/>
              <a:gd name="T4" fmla="*/ 905 w 1810"/>
              <a:gd name="T5" fmla="*/ 1809 h 1810"/>
              <a:gd name="T6" fmla="*/ 905 w 1810"/>
              <a:gd name="T7" fmla="*/ 1809 h 1810"/>
              <a:gd name="T8" fmla="*/ 658 w 1810"/>
              <a:gd name="T9" fmla="*/ 1775 h 1810"/>
              <a:gd name="T10" fmla="*/ 658 w 1810"/>
              <a:gd name="T11" fmla="*/ 1775 h 1810"/>
              <a:gd name="T12" fmla="*/ 51 w 1810"/>
              <a:gd name="T13" fmla="*/ 1201 h 1810"/>
              <a:gd name="T14" fmla="*/ 51 w 1810"/>
              <a:gd name="T15" fmla="*/ 1201 h 1810"/>
              <a:gd name="T16" fmla="*/ 0 w 1810"/>
              <a:gd name="T17" fmla="*/ 905 h 1810"/>
              <a:gd name="T18" fmla="*/ 0 w 1810"/>
              <a:gd name="T19" fmla="*/ 905 h 1810"/>
              <a:gd name="T20" fmla="*/ 905 w 1810"/>
              <a:gd name="T21" fmla="*/ 0 h 1810"/>
              <a:gd name="T22" fmla="*/ 905 w 1810"/>
              <a:gd name="T23" fmla="*/ 0 h 1810"/>
              <a:gd name="T24" fmla="*/ 1051 w 1810"/>
              <a:gd name="T25" fmla="*/ 12 h 1810"/>
              <a:gd name="T26" fmla="*/ 1051 w 1810"/>
              <a:gd name="T27" fmla="*/ 13 h 1810"/>
              <a:gd name="T28" fmla="*/ 1051 w 1810"/>
              <a:gd name="T29" fmla="*/ 13 h 1810"/>
              <a:gd name="T30" fmla="*/ 1801 w 1810"/>
              <a:gd name="T31" fmla="*/ 786 h 1810"/>
              <a:gd name="T32" fmla="*/ 1801 w 1810"/>
              <a:gd name="T33" fmla="*/ 786 h 1810"/>
              <a:gd name="T34" fmla="*/ 1809 w 1810"/>
              <a:gd name="T35"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10">
                <a:moveTo>
                  <a:pt x="1809" y="905"/>
                </a:moveTo>
                <a:lnTo>
                  <a:pt x="1809" y="905"/>
                </a:lnTo>
                <a:cubicBezTo>
                  <a:pt x="1809" y="1404"/>
                  <a:pt x="1404" y="1809"/>
                  <a:pt x="905" y="1809"/>
                </a:cubicBezTo>
                <a:lnTo>
                  <a:pt x="905" y="1809"/>
                </a:lnTo>
                <a:cubicBezTo>
                  <a:pt x="819" y="1809"/>
                  <a:pt x="736" y="1797"/>
                  <a:pt x="658" y="1775"/>
                </a:cubicBezTo>
                <a:lnTo>
                  <a:pt x="658" y="1775"/>
                </a:lnTo>
                <a:cubicBezTo>
                  <a:pt x="373" y="1694"/>
                  <a:pt x="146" y="1479"/>
                  <a:pt x="51" y="1201"/>
                </a:cubicBezTo>
                <a:lnTo>
                  <a:pt x="51" y="1201"/>
                </a:lnTo>
                <a:cubicBezTo>
                  <a:pt x="18" y="1108"/>
                  <a:pt x="0" y="1009"/>
                  <a:pt x="0" y="905"/>
                </a:cubicBezTo>
                <a:lnTo>
                  <a:pt x="0" y="905"/>
                </a:lnTo>
                <a:cubicBezTo>
                  <a:pt x="0" y="405"/>
                  <a:pt x="405" y="0"/>
                  <a:pt x="905" y="0"/>
                </a:cubicBezTo>
                <a:lnTo>
                  <a:pt x="905" y="0"/>
                </a:lnTo>
                <a:cubicBezTo>
                  <a:pt x="954" y="0"/>
                  <a:pt x="1003" y="4"/>
                  <a:pt x="1051" y="12"/>
                </a:cubicBezTo>
                <a:lnTo>
                  <a:pt x="1051" y="13"/>
                </a:lnTo>
                <a:lnTo>
                  <a:pt x="1051" y="13"/>
                </a:lnTo>
                <a:cubicBezTo>
                  <a:pt x="1442" y="76"/>
                  <a:pt x="1750" y="391"/>
                  <a:pt x="1801" y="786"/>
                </a:cubicBezTo>
                <a:lnTo>
                  <a:pt x="1801" y="786"/>
                </a:lnTo>
                <a:cubicBezTo>
                  <a:pt x="1806" y="825"/>
                  <a:pt x="1809" y="864"/>
                  <a:pt x="1809" y="905"/>
                </a:cubicBezTo>
              </a:path>
            </a:pathLst>
          </a:custGeom>
          <a:solidFill>
            <a:schemeClr val="accent4"/>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7" name="Freeform 547">
            <a:extLst>
              <a:ext uri="{FF2B5EF4-FFF2-40B4-BE49-F238E27FC236}">
                <a16:creationId xmlns:a16="http://schemas.microsoft.com/office/drawing/2014/main" id="{0FB91D84-6FD1-8E48-809D-4C2B79C480E0}"/>
              </a:ext>
            </a:extLst>
          </p:cNvPr>
          <p:cNvSpPr>
            <a:spLocks noChangeArrowheads="1"/>
          </p:cNvSpPr>
          <p:nvPr/>
        </p:nvSpPr>
        <p:spPr bwMode="auto">
          <a:xfrm>
            <a:off x="7506909" y="4032639"/>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Freeform 31">
            <a:extLst>
              <a:ext uri="{FF2B5EF4-FFF2-40B4-BE49-F238E27FC236}">
                <a16:creationId xmlns:a16="http://schemas.microsoft.com/office/drawing/2014/main" id="{F6405D13-8A9F-B048-AF0E-D639B5C630CC}"/>
              </a:ext>
            </a:extLst>
          </p:cNvPr>
          <p:cNvSpPr>
            <a:spLocks noChangeArrowheads="1"/>
          </p:cNvSpPr>
          <p:nvPr/>
        </p:nvSpPr>
        <p:spPr bwMode="auto">
          <a:xfrm>
            <a:off x="2914088" y="4236549"/>
            <a:ext cx="2265263" cy="1534031"/>
          </a:xfrm>
          <a:custGeom>
            <a:avLst/>
            <a:gdLst>
              <a:gd name="connsiteX0" fmla="*/ 276884 w 4530526"/>
              <a:gd name="connsiteY0" fmla="*/ 0 h 3068062"/>
              <a:gd name="connsiteX1" fmla="*/ 3183515 w 4530526"/>
              <a:gd name="connsiteY1" fmla="*/ 0 h 3068062"/>
              <a:gd name="connsiteX2" fmla="*/ 4291052 w 4530526"/>
              <a:gd name="connsiteY2" fmla="*/ 1108024 h 3068062"/>
              <a:gd name="connsiteX3" fmla="*/ 4291052 w 4530526"/>
              <a:gd name="connsiteY3" fmla="*/ 2374805 h 3068062"/>
              <a:gd name="connsiteX4" fmla="*/ 4479072 w 4530526"/>
              <a:gd name="connsiteY4" fmla="*/ 2767139 h 3068062"/>
              <a:gd name="connsiteX5" fmla="*/ 4530526 w 4530526"/>
              <a:gd name="connsiteY5" fmla="*/ 2799809 h 3068062"/>
              <a:gd name="connsiteX6" fmla="*/ 4527345 w 4530526"/>
              <a:gd name="connsiteY6" fmla="*/ 2801536 h 3068062"/>
              <a:gd name="connsiteX7" fmla="*/ 4320849 w 4530526"/>
              <a:gd name="connsiteY7" fmla="*/ 3008032 h 3068062"/>
              <a:gd name="connsiteX8" fmla="*/ 4288266 w 4530526"/>
              <a:gd name="connsiteY8" fmla="*/ 3068062 h 3068062"/>
              <a:gd name="connsiteX9" fmla="*/ 4257294 w 4530526"/>
              <a:gd name="connsiteY9" fmla="*/ 3014624 h 3068062"/>
              <a:gd name="connsiteX10" fmla="*/ 3914255 w 4530526"/>
              <a:gd name="connsiteY10" fmla="*/ 2847152 h 3068062"/>
              <a:gd name="connsiteX11" fmla="*/ 1107537 w 4530526"/>
              <a:gd name="connsiteY11" fmla="*/ 2847152 h 3068062"/>
              <a:gd name="connsiteX12" fmla="*/ 0 w 4530526"/>
              <a:gd name="connsiteY12" fmla="*/ 1739128 h 3068062"/>
              <a:gd name="connsiteX13" fmla="*/ 0 w 4530526"/>
              <a:gd name="connsiteY13" fmla="*/ 277659 h 3068062"/>
              <a:gd name="connsiteX14" fmla="*/ 276884 w 4530526"/>
              <a:gd name="connsiteY14" fmla="*/ 0 h 306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0526" h="3068062">
                <a:moveTo>
                  <a:pt x="276884" y="0"/>
                </a:moveTo>
                <a:lnTo>
                  <a:pt x="3183515" y="0"/>
                </a:lnTo>
                <a:cubicBezTo>
                  <a:pt x="3794750" y="0"/>
                  <a:pt x="4291052" y="495867"/>
                  <a:pt x="4291052" y="1108024"/>
                </a:cubicBezTo>
                <a:lnTo>
                  <a:pt x="4291052" y="2374805"/>
                </a:lnTo>
                <a:cubicBezTo>
                  <a:pt x="4300848" y="2449119"/>
                  <a:pt x="4339978" y="2647207"/>
                  <a:pt x="4479072" y="2767139"/>
                </a:cubicBezTo>
                <a:lnTo>
                  <a:pt x="4530526" y="2799809"/>
                </a:lnTo>
                <a:lnTo>
                  <a:pt x="4527345" y="2801536"/>
                </a:lnTo>
                <a:cubicBezTo>
                  <a:pt x="4446002" y="2856490"/>
                  <a:pt x="4375803" y="2926689"/>
                  <a:pt x="4320849" y="3008032"/>
                </a:cubicBezTo>
                <a:lnTo>
                  <a:pt x="4288266" y="3068062"/>
                </a:lnTo>
                <a:lnTo>
                  <a:pt x="4257294" y="3014624"/>
                </a:lnTo>
                <a:cubicBezTo>
                  <a:pt x="4191711" y="2926622"/>
                  <a:pt x="4085675" y="2854502"/>
                  <a:pt x="3914255" y="2847152"/>
                </a:cubicBezTo>
                <a:lnTo>
                  <a:pt x="1107537" y="2847152"/>
                </a:lnTo>
                <a:cubicBezTo>
                  <a:pt x="496302" y="2847152"/>
                  <a:pt x="0" y="2350632"/>
                  <a:pt x="0" y="1739128"/>
                </a:cubicBezTo>
                <a:lnTo>
                  <a:pt x="0" y="277659"/>
                </a:lnTo>
                <a:cubicBezTo>
                  <a:pt x="0" y="124130"/>
                  <a:pt x="124076" y="0"/>
                  <a:pt x="276884" y="0"/>
                </a:cubicBezTo>
                <a:close/>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34" name="Freeform 33">
            <a:extLst>
              <a:ext uri="{FF2B5EF4-FFF2-40B4-BE49-F238E27FC236}">
                <a16:creationId xmlns:a16="http://schemas.microsoft.com/office/drawing/2014/main" id="{6856EB6C-F727-5042-B9FF-DFD95911CC9F}"/>
              </a:ext>
            </a:extLst>
          </p:cNvPr>
          <p:cNvSpPr>
            <a:spLocks noChangeArrowheads="1"/>
          </p:cNvSpPr>
          <p:nvPr/>
        </p:nvSpPr>
        <p:spPr bwMode="auto">
          <a:xfrm>
            <a:off x="5600895" y="6199632"/>
            <a:ext cx="541687" cy="654785"/>
          </a:xfrm>
          <a:custGeom>
            <a:avLst/>
            <a:gdLst>
              <a:gd name="connsiteX0" fmla="*/ 164054 w 1083373"/>
              <a:gd name="connsiteY0" fmla="*/ 0 h 1309570"/>
              <a:gd name="connsiteX1" fmla="*/ 170212 w 1083373"/>
              <a:gd name="connsiteY1" fmla="*/ 17944 h 1309570"/>
              <a:gd name="connsiteX2" fmla="*/ 213859 w 1083373"/>
              <a:gd name="connsiteY2" fmla="*/ 99138 h 1309570"/>
              <a:gd name="connsiteX3" fmla="*/ 901761 w 1083373"/>
              <a:gd name="connsiteY3" fmla="*/ 787640 h 1309570"/>
              <a:gd name="connsiteX4" fmla="*/ 1083373 w 1083373"/>
              <a:gd name="connsiteY4" fmla="*/ 1226610 h 1309570"/>
              <a:gd name="connsiteX5" fmla="*/ 1000406 w 1083373"/>
              <a:gd name="connsiteY5" fmla="*/ 1309570 h 1309570"/>
              <a:gd name="connsiteX6" fmla="*/ 916787 w 1083373"/>
              <a:gd name="connsiteY6" fmla="*/ 1226610 h 1309570"/>
              <a:gd name="connsiteX7" fmla="*/ 784825 w 1083373"/>
              <a:gd name="connsiteY7" fmla="*/ 905221 h 1309570"/>
              <a:gd name="connsiteX8" fmla="*/ 66218 w 1083373"/>
              <a:gd name="connsiteY8" fmla="*/ 187323 h 1309570"/>
              <a:gd name="connsiteX9" fmla="*/ 8801 w 1083373"/>
              <a:gd name="connsiteY9" fmla="*/ 153465 h 1309570"/>
              <a:gd name="connsiteX10" fmla="*/ 0 w 1083373"/>
              <a:gd name="connsiteY10" fmla="*/ 149294 h 1309570"/>
              <a:gd name="connsiteX11" fmla="*/ 8609 w 1083373"/>
              <a:gd name="connsiteY11" fmla="*/ 144621 h 1309570"/>
              <a:gd name="connsiteX12" fmla="*/ 121753 w 1083373"/>
              <a:gd name="connsiteY12" fmla="*/ 51269 h 130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373" h="1309570">
                <a:moveTo>
                  <a:pt x="164054" y="0"/>
                </a:moveTo>
                <a:lnTo>
                  <a:pt x="170212" y="17944"/>
                </a:lnTo>
                <a:cubicBezTo>
                  <a:pt x="183237" y="47165"/>
                  <a:pt x="198181" y="74315"/>
                  <a:pt x="213859" y="99138"/>
                </a:cubicBezTo>
                <a:lnTo>
                  <a:pt x="901761" y="787640"/>
                </a:lnTo>
                <a:cubicBezTo>
                  <a:pt x="1018698" y="905221"/>
                  <a:pt x="1083373" y="1060690"/>
                  <a:pt x="1083373" y="1226610"/>
                </a:cubicBezTo>
                <a:cubicBezTo>
                  <a:pt x="1083373" y="1272336"/>
                  <a:pt x="1046136" y="1309570"/>
                  <a:pt x="1000406" y="1309570"/>
                </a:cubicBezTo>
                <a:cubicBezTo>
                  <a:pt x="954024" y="1309570"/>
                  <a:pt x="916787" y="1272336"/>
                  <a:pt x="916787" y="1226610"/>
                </a:cubicBezTo>
                <a:cubicBezTo>
                  <a:pt x="916787" y="1105109"/>
                  <a:pt x="870404" y="990794"/>
                  <a:pt x="784825" y="905221"/>
                </a:cubicBezTo>
                <a:lnTo>
                  <a:pt x="66218" y="187323"/>
                </a:lnTo>
                <a:cubicBezTo>
                  <a:pt x="46701" y="174585"/>
                  <a:pt x="27511" y="163358"/>
                  <a:pt x="8801" y="153465"/>
                </a:cubicBezTo>
                <a:lnTo>
                  <a:pt x="0" y="149294"/>
                </a:lnTo>
                <a:lnTo>
                  <a:pt x="8609" y="144621"/>
                </a:lnTo>
                <a:cubicBezTo>
                  <a:pt x="49281" y="117144"/>
                  <a:pt x="87166" y="85856"/>
                  <a:pt x="121753" y="51269"/>
                </a:cubicBezTo>
                <a:close/>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20" name="Freeform 698">
            <a:extLst>
              <a:ext uri="{FF2B5EF4-FFF2-40B4-BE49-F238E27FC236}">
                <a16:creationId xmlns:a16="http://schemas.microsoft.com/office/drawing/2014/main" id="{1F18A361-1617-2442-B34F-0EAFE3D2844D}"/>
              </a:ext>
            </a:extLst>
          </p:cNvPr>
          <p:cNvSpPr>
            <a:spLocks noChangeArrowheads="1"/>
          </p:cNvSpPr>
          <p:nvPr/>
        </p:nvSpPr>
        <p:spPr bwMode="auto">
          <a:xfrm>
            <a:off x="5094478" y="5660858"/>
            <a:ext cx="590462" cy="590462"/>
          </a:xfrm>
          <a:custGeom>
            <a:avLst/>
            <a:gdLst>
              <a:gd name="T0" fmla="*/ 1809 w 1810"/>
              <a:gd name="T1" fmla="*/ 905 h 1810"/>
              <a:gd name="T2" fmla="*/ 1809 w 1810"/>
              <a:gd name="T3" fmla="*/ 905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5 h 1810"/>
              <a:gd name="T18" fmla="*/ 0 w 1810"/>
              <a:gd name="T19" fmla="*/ 905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5"/>
                </a:moveTo>
                <a:lnTo>
                  <a:pt x="1809" y="905"/>
                </a:lnTo>
                <a:cubicBezTo>
                  <a:pt x="1809" y="1008"/>
                  <a:pt x="1792" y="1108"/>
                  <a:pt x="1759" y="1201"/>
                </a:cubicBezTo>
                <a:lnTo>
                  <a:pt x="1759" y="1201"/>
                </a:lnTo>
                <a:cubicBezTo>
                  <a:pt x="1663" y="1478"/>
                  <a:pt x="1436" y="1694"/>
                  <a:pt x="1152" y="1774"/>
                </a:cubicBezTo>
                <a:lnTo>
                  <a:pt x="1152" y="1774"/>
                </a:lnTo>
                <a:cubicBezTo>
                  <a:pt x="1073" y="1797"/>
                  <a:pt x="991" y="1809"/>
                  <a:pt x="905" y="1809"/>
                </a:cubicBezTo>
                <a:lnTo>
                  <a:pt x="905" y="1809"/>
                </a:lnTo>
                <a:cubicBezTo>
                  <a:pt x="406" y="1809"/>
                  <a:pt x="0" y="1404"/>
                  <a:pt x="0" y="905"/>
                </a:cubicBezTo>
                <a:lnTo>
                  <a:pt x="0" y="905"/>
                </a:lnTo>
                <a:cubicBezTo>
                  <a:pt x="0" y="864"/>
                  <a:pt x="3" y="825"/>
                  <a:pt x="9" y="786"/>
                </a:cubicBezTo>
                <a:lnTo>
                  <a:pt x="9" y="786"/>
                </a:lnTo>
                <a:cubicBezTo>
                  <a:pt x="60" y="391"/>
                  <a:pt x="366" y="76"/>
                  <a:pt x="757" y="12"/>
                </a:cubicBezTo>
                <a:lnTo>
                  <a:pt x="757" y="12"/>
                </a:lnTo>
                <a:cubicBezTo>
                  <a:pt x="806" y="4"/>
                  <a:pt x="855" y="0"/>
                  <a:pt x="905" y="0"/>
                </a:cubicBezTo>
                <a:lnTo>
                  <a:pt x="905" y="0"/>
                </a:lnTo>
                <a:cubicBezTo>
                  <a:pt x="1404" y="0"/>
                  <a:pt x="1809" y="405"/>
                  <a:pt x="1809" y="905"/>
                </a:cubicBezTo>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21" name="Freeform 769">
            <a:extLst>
              <a:ext uri="{FF2B5EF4-FFF2-40B4-BE49-F238E27FC236}">
                <a16:creationId xmlns:a16="http://schemas.microsoft.com/office/drawing/2014/main" id="{9B62A939-798B-5049-9561-E6AC067B59D6}"/>
              </a:ext>
            </a:extLst>
          </p:cNvPr>
          <p:cNvSpPr>
            <a:spLocks noChangeArrowheads="1"/>
          </p:cNvSpPr>
          <p:nvPr/>
        </p:nvSpPr>
        <p:spPr bwMode="auto">
          <a:xfrm>
            <a:off x="3316362" y="4667086"/>
            <a:ext cx="1244291" cy="36004"/>
          </a:xfrm>
          <a:custGeom>
            <a:avLst/>
            <a:gdLst>
              <a:gd name="T0" fmla="*/ 3755 w 3810"/>
              <a:gd name="T1" fmla="*/ 109 h 110"/>
              <a:gd name="T2" fmla="*/ 55 w 3810"/>
              <a:gd name="T3" fmla="*/ 109 h 110"/>
              <a:gd name="T4" fmla="*/ 55 w 3810"/>
              <a:gd name="T5" fmla="*/ 109 h 110"/>
              <a:gd name="T6" fmla="*/ 0 w 3810"/>
              <a:gd name="T7" fmla="*/ 55 h 110"/>
              <a:gd name="T8" fmla="*/ 0 w 3810"/>
              <a:gd name="T9" fmla="*/ 55 h 110"/>
              <a:gd name="T10" fmla="*/ 55 w 3810"/>
              <a:gd name="T11" fmla="*/ 0 h 110"/>
              <a:gd name="T12" fmla="*/ 3755 w 3810"/>
              <a:gd name="T13" fmla="*/ 0 h 110"/>
              <a:gd name="T14" fmla="*/ 3755 w 3810"/>
              <a:gd name="T15" fmla="*/ 0 h 110"/>
              <a:gd name="T16" fmla="*/ 3809 w 3810"/>
              <a:gd name="T17" fmla="*/ 55 h 110"/>
              <a:gd name="T18" fmla="*/ 3809 w 3810"/>
              <a:gd name="T19" fmla="*/ 55 h 110"/>
              <a:gd name="T20" fmla="*/ 3755 w 3810"/>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0">
                <a:moveTo>
                  <a:pt x="3755" y="109"/>
                </a:moveTo>
                <a:lnTo>
                  <a:pt x="55" y="109"/>
                </a:lnTo>
                <a:lnTo>
                  <a:pt x="55" y="109"/>
                </a:lnTo>
                <a:cubicBezTo>
                  <a:pt x="25" y="109"/>
                  <a:pt x="0" y="85"/>
                  <a:pt x="0" y="55"/>
                </a:cubicBezTo>
                <a:lnTo>
                  <a:pt x="0" y="55"/>
                </a:lnTo>
                <a:cubicBezTo>
                  <a:pt x="0" y="25"/>
                  <a:pt x="25" y="0"/>
                  <a:pt x="55" y="0"/>
                </a:cubicBezTo>
                <a:lnTo>
                  <a:pt x="3755" y="0"/>
                </a:lnTo>
                <a:lnTo>
                  <a:pt x="3755" y="0"/>
                </a:lnTo>
                <a:cubicBezTo>
                  <a:pt x="3786" y="0"/>
                  <a:pt x="3809" y="25"/>
                  <a:pt x="3809" y="55"/>
                </a:cubicBezTo>
                <a:lnTo>
                  <a:pt x="3809" y="55"/>
                </a:lnTo>
                <a:cubicBezTo>
                  <a:pt x="3809" y="85"/>
                  <a:pt x="3786" y="109"/>
                  <a:pt x="3755"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5" name="TextBox 44">
            <a:extLst>
              <a:ext uri="{FF2B5EF4-FFF2-40B4-BE49-F238E27FC236}">
                <a16:creationId xmlns:a16="http://schemas.microsoft.com/office/drawing/2014/main" id="{8C6F13B4-6D7A-E343-8029-8A1B60A063D0}"/>
              </a:ext>
            </a:extLst>
          </p:cNvPr>
          <p:cNvSpPr txBox="1"/>
          <p:nvPr/>
        </p:nvSpPr>
        <p:spPr>
          <a:xfrm>
            <a:off x="2886450" y="1105566"/>
            <a:ext cx="2043706" cy="307777"/>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Senior Management </a:t>
            </a:r>
          </a:p>
        </p:txBody>
      </p:sp>
      <p:sp>
        <p:nvSpPr>
          <p:cNvPr id="46" name="Subtitle 2">
            <a:extLst>
              <a:ext uri="{FF2B5EF4-FFF2-40B4-BE49-F238E27FC236}">
                <a16:creationId xmlns:a16="http://schemas.microsoft.com/office/drawing/2014/main" id="{45ABA10C-161C-F140-9C7D-DFF6D871B17F}"/>
              </a:ext>
            </a:extLst>
          </p:cNvPr>
          <p:cNvSpPr txBox="1">
            <a:spLocks/>
          </p:cNvSpPr>
          <p:nvPr/>
        </p:nvSpPr>
        <p:spPr>
          <a:xfrm>
            <a:off x="2992984" y="1682683"/>
            <a:ext cx="1927807"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Get the leadership committed to driving the KPI and Balanced scorecard organization wide.</a:t>
            </a:r>
          </a:p>
        </p:txBody>
      </p:sp>
      <p:sp>
        <p:nvSpPr>
          <p:cNvPr id="47" name="TextBox 46">
            <a:extLst>
              <a:ext uri="{FF2B5EF4-FFF2-40B4-BE49-F238E27FC236}">
                <a16:creationId xmlns:a16="http://schemas.microsoft.com/office/drawing/2014/main" id="{F34E7341-22C7-9741-A23D-5E73F6E28071}"/>
              </a:ext>
            </a:extLst>
          </p:cNvPr>
          <p:cNvSpPr txBox="1"/>
          <p:nvPr/>
        </p:nvSpPr>
        <p:spPr>
          <a:xfrm>
            <a:off x="2907888" y="2719700"/>
            <a:ext cx="1811826" cy="228816"/>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Lato Light" panose="020F0502020204030203"/>
                <a:ea typeface="+mn-ea"/>
                <a:cs typeface="+mn-cs"/>
              </a:rPr>
              <a:t>Upskill inhouse resources</a:t>
            </a:r>
          </a:p>
        </p:txBody>
      </p:sp>
      <p:sp>
        <p:nvSpPr>
          <p:cNvPr id="48" name="Subtitle 2">
            <a:extLst>
              <a:ext uri="{FF2B5EF4-FFF2-40B4-BE49-F238E27FC236}">
                <a16:creationId xmlns:a16="http://schemas.microsoft.com/office/drawing/2014/main" id="{0557C52A-466B-D943-8351-A0DAAAD83E5A}"/>
              </a:ext>
            </a:extLst>
          </p:cNvPr>
          <p:cNvSpPr txBox="1">
            <a:spLocks/>
          </p:cNvSpPr>
          <p:nvPr/>
        </p:nvSpPr>
        <p:spPr>
          <a:xfrm>
            <a:off x="2899181" y="3151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Select an inhouse person to run the KPI program , with inhouse expertise teams will fall into place </a:t>
            </a:r>
          </a:p>
        </p:txBody>
      </p:sp>
      <p:sp>
        <p:nvSpPr>
          <p:cNvPr id="49" name="TextBox 48">
            <a:extLst>
              <a:ext uri="{FF2B5EF4-FFF2-40B4-BE49-F238E27FC236}">
                <a16:creationId xmlns:a16="http://schemas.microsoft.com/office/drawing/2014/main" id="{03255090-5ED6-7A44-B1DF-80460F0F762E}"/>
              </a:ext>
            </a:extLst>
          </p:cNvPr>
          <p:cNvSpPr txBox="1"/>
          <p:nvPr/>
        </p:nvSpPr>
        <p:spPr>
          <a:xfrm>
            <a:off x="3051302" y="4224193"/>
            <a:ext cx="1755609" cy="461665"/>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Organizational</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Critical Success Factors</a:t>
            </a:r>
          </a:p>
        </p:txBody>
      </p:sp>
      <p:sp>
        <p:nvSpPr>
          <p:cNvPr id="50" name="Subtitle 2">
            <a:extLst>
              <a:ext uri="{FF2B5EF4-FFF2-40B4-BE49-F238E27FC236}">
                <a16:creationId xmlns:a16="http://schemas.microsoft.com/office/drawing/2014/main" id="{6E35D3DC-D963-9546-B24C-F5E7AB91E759}"/>
              </a:ext>
            </a:extLst>
          </p:cNvPr>
          <p:cNvSpPr txBox="1">
            <a:spLocks/>
          </p:cNvSpPr>
          <p:nvPr/>
        </p:nvSpPr>
        <p:spPr>
          <a:xfrm>
            <a:off x="3055043" y="4769757"/>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CSF is mostly issues operationalized and  the origin of all performance measures . </a:t>
            </a:r>
          </a:p>
        </p:txBody>
      </p:sp>
      <p:sp>
        <p:nvSpPr>
          <p:cNvPr id="51" name="TextBox 50">
            <a:extLst>
              <a:ext uri="{FF2B5EF4-FFF2-40B4-BE49-F238E27FC236}">
                <a16:creationId xmlns:a16="http://schemas.microsoft.com/office/drawing/2014/main" id="{9321B6D5-D8DB-CC49-9AE7-72A25C4C6866}"/>
              </a:ext>
            </a:extLst>
          </p:cNvPr>
          <p:cNvSpPr txBox="1"/>
          <p:nvPr/>
        </p:nvSpPr>
        <p:spPr>
          <a:xfrm>
            <a:off x="7340754" y="3721724"/>
            <a:ext cx="1747594" cy="307777"/>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Measures that work </a:t>
            </a:r>
          </a:p>
        </p:txBody>
      </p:sp>
      <p:sp>
        <p:nvSpPr>
          <p:cNvPr id="52" name="Subtitle 2">
            <a:extLst>
              <a:ext uri="{FF2B5EF4-FFF2-40B4-BE49-F238E27FC236}">
                <a16:creationId xmlns:a16="http://schemas.microsoft.com/office/drawing/2014/main" id="{CE9D3ABE-2C92-6649-91D0-5CE43D80ACCA}"/>
              </a:ext>
            </a:extLst>
          </p:cNvPr>
          <p:cNvSpPr txBox="1">
            <a:spLocks/>
          </p:cNvSpPr>
          <p:nvPr/>
        </p:nvSpPr>
        <p:spPr>
          <a:xfrm>
            <a:off x="7296864" y="4196084"/>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Find measures that create the appropriate behavioral response </a:t>
            </a:r>
          </a:p>
        </p:txBody>
      </p:sp>
      <p:sp>
        <p:nvSpPr>
          <p:cNvPr id="53" name="TextBox 52">
            <a:extLst>
              <a:ext uri="{FF2B5EF4-FFF2-40B4-BE49-F238E27FC236}">
                <a16:creationId xmlns:a16="http://schemas.microsoft.com/office/drawing/2014/main" id="{BE56B1F0-E83E-C542-BAB3-75795F1C73CA}"/>
              </a:ext>
            </a:extLst>
          </p:cNvPr>
          <p:cNvSpPr txBox="1"/>
          <p:nvPr/>
        </p:nvSpPr>
        <p:spPr>
          <a:xfrm>
            <a:off x="7437236" y="1935530"/>
            <a:ext cx="1527982" cy="307777"/>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Leading &amp; Selling </a:t>
            </a:r>
          </a:p>
        </p:txBody>
      </p:sp>
      <p:sp>
        <p:nvSpPr>
          <p:cNvPr id="54" name="Subtitle 2">
            <a:extLst>
              <a:ext uri="{FF2B5EF4-FFF2-40B4-BE49-F238E27FC236}">
                <a16:creationId xmlns:a16="http://schemas.microsoft.com/office/drawing/2014/main" id="{E03F02A9-DE8F-AD44-B3AD-0E6F0FB8760B}"/>
              </a:ext>
            </a:extLst>
          </p:cNvPr>
          <p:cNvSpPr txBox="1">
            <a:spLocks/>
          </p:cNvSpPr>
          <p:nvPr/>
        </p:nvSpPr>
        <p:spPr>
          <a:xfrm>
            <a:off x="7296864" y="2512343"/>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Lead &amp; Sell by emotional drivers of your audience , this is the most critical factor.</a:t>
            </a:r>
          </a:p>
        </p:txBody>
      </p:sp>
      <p:sp>
        <p:nvSpPr>
          <p:cNvPr id="55" name="Freeform 716">
            <a:extLst>
              <a:ext uri="{FF2B5EF4-FFF2-40B4-BE49-F238E27FC236}">
                <a16:creationId xmlns:a16="http://schemas.microsoft.com/office/drawing/2014/main" id="{469F3BD0-B420-8A41-8F07-B7A41C2DAFB1}"/>
              </a:ext>
            </a:extLst>
          </p:cNvPr>
          <p:cNvSpPr>
            <a:spLocks noChangeArrowheads="1"/>
          </p:cNvSpPr>
          <p:nvPr/>
        </p:nvSpPr>
        <p:spPr bwMode="auto">
          <a:xfrm>
            <a:off x="5248908" y="2607115"/>
            <a:ext cx="283047" cy="358404"/>
          </a:xfrm>
          <a:custGeom>
            <a:avLst/>
            <a:gdLst/>
            <a:ahLst/>
            <a:cxnLst/>
            <a:rect l="0" t="0" r="r" b="b"/>
            <a:pathLst>
              <a:path w="244116" h="309204">
                <a:moveTo>
                  <a:pt x="137140" y="139256"/>
                </a:moveTo>
                <a:cubicBezTo>
                  <a:pt x="119238" y="139256"/>
                  <a:pt x="104559" y="154512"/>
                  <a:pt x="104559" y="172674"/>
                </a:cubicBezTo>
                <a:cubicBezTo>
                  <a:pt x="104559" y="190836"/>
                  <a:pt x="119238" y="205729"/>
                  <a:pt x="137140" y="205729"/>
                </a:cubicBezTo>
                <a:cubicBezTo>
                  <a:pt x="155400" y="205729"/>
                  <a:pt x="169721" y="190836"/>
                  <a:pt x="169721" y="172674"/>
                </a:cubicBezTo>
                <a:cubicBezTo>
                  <a:pt x="169721" y="154512"/>
                  <a:pt x="155400" y="139256"/>
                  <a:pt x="137140" y="139256"/>
                </a:cubicBezTo>
                <a:close/>
                <a:moveTo>
                  <a:pt x="137140" y="130175"/>
                </a:moveTo>
                <a:cubicBezTo>
                  <a:pt x="160412" y="130175"/>
                  <a:pt x="179030" y="149427"/>
                  <a:pt x="179030" y="172674"/>
                </a:cubicBezTo>
                <a:cubicBezTo>
                  <a:pt x="179030" y="196285"/>
                  <a:pt x="160412" y="215537"/>
                  <a:pt x="137140" y="215537"/>
                </a:cubicBezTo>
                <a:cubicBezTo>
                  <a:pt x="113868" y="215537"/>
                  <a:pt x="95250" y="196285"/>
                  <a:pt x="95250" y="172674"/>
                </a:cubicBezTo>
                <a:cubicBezTo>
                  <a:pt x="95250" y="149427"/>
                  <a:pt x="113868" y="130175"/>
                  <a:pt x="137140" y="130175"/>
                </a:cubicBezTo>
                <a:close/>
                <a:moveTo>
                  <a:pt x="138312" y="107745"/>
                </a:moveTo>
                <a:cubicBezTo>
                  <a:pt x="102551" y="107745"/>
                  <a:pt x="73652" y="136423"/>
                  <a:pt x="73652" y="171911"/>
                </a:cubicBezTo>
                <a:cubicBezTo>
                  <a:pt x="73652" y="183740"/>
                  <a:pt x="76903" y="195211"/>
                  <a:pt x="83405" y="205249"/>
                </a:cubicBezTo>
                <a:cubicBezTo>
                  <a:pt x="84128" y="207399"/>
                  <a:pt x="84128" y="209550"/>
                  <a:pt x="82683" y="210984"/>
                </a:cubicBezTo>
                <a:lnTo>
                  <a:pt x="45477" y="247906"/>
                </a:lnTo>
                <a:cubicBezTo>
                  <a:pt x="41864" y="251491"/>
                  <a:pt x="41864" y="256868"/>
                  <a:pt x="45477" y="260094"/>
                </a:cubicBezTo>
                <a:lnTo>
                  <a:pt x="49450" y="264037"/>
                </a:lnTo>
                <a:cubicBezTo>
                  <a:pt x="52701" y="267263"/>
                  <a:pt x="58481" y="267263"/>
                  <a:pt x="61732" y="264037"/>
                </a:cubicBezTo>
                <a:lnTo>
                  <a:pt x="98577" y="227115"/>
                </a:lnTo>
                <a:cubicBezTo>
                  <a:pt x="100383" y="226040"/>
                  <a:pt x="102551" y="225323"/>
                  <a:pt x="104718" y="226757"/>
                </a:cubicBezTo>
                <a:cubicBezTo>
                  <a:pt x="114832" y="232851"/>
                  <a:pt x="126392" y="236077"/>
                  <a:pt x="138312" y="236077"/>
                </a:cubicBezTo>
                <a:cubicBezTo>
                  <a:pt x="174074" y="236077"/>
                  <a:pt x="202972" y="207399"/>
                  <a:pt x="202972" y="171911"/>
                </a:cubicBezTo>
                <a:cubicBezTo>
                  <a:pt x="202972" y="136423"/>
                  <a:pt x="174074" y="107745"/>
                  <a:pt x="138312" y="107745"/>
                </a:cubicBezTo>
                <a:close/>
                <a:moveTo>
                  <a:pt x="138312" y="98425"/>
                </a:moveTo>
                <a:cubicBezTo>
                  <a:pt x="179492" y="98425"/>
                  <a:pt x="212364" y="131404"/>
                  <a:pt x="212364" y="171911"/>
                </a:cubicBezTo>
                <a:cubicBezTo>
                  <a:pt x="212364" y="212418"/>
                  <a:pt x="179492" y="245397"/>
                  <a:pt x="138312" y="245397"/>
                </a:cubicBezTo>
                <a:cubicBezTo>
                  <a:pt x="126030" y="245397"/>
                  <a:pt x="113749" y="242171"/>
                  <a:pt x="102912" y="236435"/>
                </a:cubicBezTo>
                <a:lnTo>
                  <a:pt x="68234" y="270490"/>
                </a:lnTo>
                <a:cubicBezTo>
                  <a:pt x="64983" y="274074"/>
                  <a:pt x="60287" y="275867"/>
                  <a:pt x="55591" y="275867"/>
                </a:cubicBezTo>
                <a:cubicBezTo>
                  <a:pt x="50895" y="275867"/>
                  <a:pt x="46199" y="274074"/>
                  <a:pt x="42587" y="270490"/>
                </a:cubicBezTo>
                <a:lnTo>
                  <a:pt x="38974" y="266547"/>
                </a:lnTo>
                <a:cubicBezTo>
                  <a:pt x="31750" y="259736"/>
                  <a:pt x="31750" y="248265"/>
                  <a:pt x="38974" y="241095"/>
                </a:cubicBezTo>
                <a:lnTo>
                  <a:pt x="73291" y="207041"/>
                </a:lnTo>
                <a:cubicBezTo>
                  <a:pt x="67150" y="196287"/>
                  <a:pt x="64260" y="184099"/>
                  <a:pt x="64260" y="171911"/>
                </a:cubicBezTo>
                <a:cubicBezTo>
                  <a:pt x="64260" y="131404"/>
                  <a:pt x="97493" y="98425"/>
                  <a:pt x="138312" y="98425"/>
                </a:cubicBezTo>
                <a:close/>
                <a:moveTo>
                  <a:pt x="9707" y="74784"/>
                </a:moveTo>
                <a:lnTo>
                  <a:pt x="9707" y="299856"/>
                </a:lnTo>
                <a:lnTo>
                  <a:pt x="84488" y="299856"/>
                </a:lnTo>
                <a:lnTo>
                  <a:pt x="84488" y="270373"/>
                </a:lnTo>
                <a:cubicBezTo>
                  <a:pt x="84488" y="267497"/>
                  <a:pt x="86645" y="265699"/>
                  <a:pt x="89161" y="265699"/>
                </a:cubicBezTo>
                <a:cubicBezTo>
                  <a:pt x="92038" y="265699"/>
                  <a:pt x="93835" y="267497"/>
                  <a:pt x="93835" y="270373"/>
                </a:cubicBezTo>
                <a:lnTo>
                  <a:pt x="93835" y="299856"/>
                </a:lnTo>
                <a:lnTo>
                  <a:pt x="150280" y="299856"/>
                </a:lnTo>
                <a:lnTo>
                  <a:pt x="150280" y="260306"/>
                </a:lnTo>
                <a:cubicBezTo>
                  <a:pt x="150280" y="257790"/>
                  <a:pt x="152437" y="255632"/>
                  <a:pt x="154954" y="255632"/>
                </a:cubicBezTo>
                <a:cubicBezTo>
                  <a:pt x="157471" y="255632"/>
                  <a:pt x="159628" y="257790"/>
                  <a:pt x="159628" y="260306"/>
                </a:cubicBezTo>
                <a:lnTo>
                  <a:pt x="159628" y="299856"/>
                </a:lnTo>
                <a:lnTo>
                  <a:pt x="234408" y="299856"/>
                </a:lnTo>
                <a:lnTo>
                  <a:pt x="234408" y="74784"/>
                </a:lnTo>
                <a:lnTo>
                  <a:pt x="159628" y="74784"/>
                </a:lnTo>
                <a:lnTo>
                  <a:pt x="159628" y="84851"/>
                </a:lnTo>
                <a:cubicBezTo>
                  <a:pt x="159628" y="87727"/>
                  <a:pt x="157471" y="89525"/>
                  <a:pt x="154954" y="89525"/>
                </a:cubicBezTo>
                <a:cubicBezTo>
                  <a:pt x="152437" y="89525"/>
                  <a:pt x="150280" y="87727"/>
                  <a:pt x="150280" y="84851"/>
                </a:cubicBezTo>
                <a:lnTo>
                  <a:pt x="150280" y="74784"/>
                </a:lnTo>
                <a:lnTo>
                  <a:pt x="93835" y="74784"/>
                </a:lnTo>
                <a:lnTo>
                  <a:pt x="93835" y="96356"/>
                </a:lnTo>
                <a:cubicBezTo>
                  <a:pt x="93835" y="98873"/>
                  <a:pt x="92038" y="101030"/>
                  <a:pt x="89161" y="101030"/>
                </a:cubicBezTo>
                <a:cubicBezTo>
                  <a:pt x="86645" y="101030"/>
                  <a:pt x="84488" y="98873"/>
                  <a:pt x="84488" y="96356"/>
                </a:cubicBezTo>
                <a:lnTo>
                  <a:pt x="84488" y="74784"/>
                </a:lnTo>
                <a:lnTo>
                  <a:pt x="9707" y="74784"/>
                </a:lnTo>
                <a:close/>
                <a:moveTo>
                  <a:pt x="148842" y="9348"/>
                </a:moveTo>
                <a:lnTo>
                  <a:pt x="158909" y="65795"/>
                </a:lnTo>
                <a:lnTo>
                  <a:pt x="230813" y="65795"/>
                </a:lnTo>
                <a:lnTo>
                  <a:pt x="194502" y="9348"/>
                </a:lnTo>
                <a:lnTo>
                  <a:pt x="148842" y="9348"/>
                </a:lnTo>
                <a:close/>
                <a:moveTo>
                  <a:pt x="104981" y="9348"/>
                </a:moveTo>
                <a:lnTo>
                  <a:pt x="94914" y="65795"/>
                </a:lnTo>
                <a:lnTo>
                  <a:pt x="149202" y="65795"/>
                </a:lnTo>
                <a:lnTo>
                  <a:pt x="139135" y="9348"/>
                </a:lnTo>
                <a:lnTo>
                  <a:pt x="104981" y="9348"/>
                </a:lnTo>
                <a:close/>
                <a:moveTo>
                  <a:pt x="49614" y="9348"/>
                </a:moveTo>
                <a:lnTo>
                  <a:pt x="13302" y="65795"/>
                </a:lnTo>
                <a:lnTo>
                  <a:pt x="85566" y="65795"/>
                </a:lnTo>
                <a:lnTo>
                  <a:pt x="95633" y="9348"/>
                </a:lnTo>
                <a:lnTo>
                  <a:pt x="49614" y="9348"/>
                </a:lnTo>
                <a:close/>
                <a:moveTo>
                  <a:pt x="47097" y="0"/>
                </a:moveTo>
                <a:lnTo>
                  <a:pt x="101026" y="0"/>
                </a:lnTo>
                <a:lnTo>
                  <a:pt x="143090" y="0"/>
                </a:lnTo>
                <a:lnTo>
                  <a:pt x="197018" y="0"/>
                </a:lnTo>
                <a:cubicBezTo>
                  <a:pt x="198456" y="0"/>
                  <a:pt x="200254" y="719"/>
                  <a:pt x="200973" y="2157"/>
                </a:cubicBezTo>
                <a:lnTo>
                  <a:pt x="243037" y="67593"/>
                </a:lnTo>
                <a:cubicBezTo>
                  <a:pt x="243397" y="67953"/>
                  <a:pt x="243397" y="68312"/>
                  <a:pt x="243397" y="68312"/>
                </a:cubicBezTo>
                <a:cubicBezTo>
                  <a:pt x="243756" y="68312"/>
                  <a:pt x="243756" y="68672"/>
                  <a:pt x="243756" y="68672"/>
                </a:cubicBezTo>
                <a:cubicBezTo>
                  <a:pt x="243756" y="69391"/>
                  <a:pt x="244116" y="69750"/>
                  <a:pt x="244116" y="70110"/>
                </a:cubicBezTo>
                <a:lnTo>
                  <a:pt x="244116" y="304530"/>
                </a:lnTo>
                <a:cubicBezTo>
                  <a:pt x="244116" y="307046"/>
                  <a:pt x="241958" y="309204"/>
                  <a:pt x="239442" y="309204"/>
                </a:cubicBezTo>
                <a:lnTo>
                  <a:pt x="154954" y="309204"/>
                </a:lnTo>
                <a:lnTo>
                  <a:pt x="89161" y="309204"/>
                </a:lnTo>
                <a:lnTo>
                  <a:pt x="5033" y="309204"/>
                </a:lnTo>
                <a:cubicBezTo>
                  <a:pt x="2157" y="309204"/>
                  <a:pt x="0" y="307046"/>
                  <a:pt x="0" y="304530"/>
                </a:cubicBezTo>
                <a:lnTo>
                  <a:pt x="0" y="70110"/>
                </a:lnTo>
                <a:lnTo>
                  <a:pt x="359" y="70110"/>
                </a:lnTo>
                <a:cubicBezTo>
                  <a:pt x="359" y="69750"/>
                  <a:pt x="359" y="69391"/>
                  <a:pt x="359" y="68672"/>
                </a:cubicBezTo>
                <a:lnTo>
                  <a:pt x="719" y="68312"/>
                </a:lnTo>
                <a:cubicBezTo>
                  <a:pt x="719" y="68312"/>
                  <a:pt x="1079" y="67953"/>
                  <a:pt x="1079" y="67593"/>
                </a:cubicBezTo>
                <a:lnTo>
                  <a:pt x="43143" y="2157"/>
                </a:lnTo>
                <a:cubicBezTo>
                  <a:pt x="43862" y="719"/>
                  <a:pt x="45659" y="0"/>
                  <a:pt x="47097"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6" name="Freeform 715">
            <a:extLst>
              <a:ext uri="{FF2B5EF4-FFF2-40B4-BE49-F238E27FC236}">
                <a16:creationId xmlns:a16="http://schemas.microsoft.com/office/drawing/2014/main" id="{96AE463B-17A0-B045-AE58-93050A607DC4}"/>
              </a:ext>
            </a:extLst>
          </p:cNvPr>
          <p:cNvSpPr>
            <a:spLocks noChangeArrowheads="1"/>
          </p:cNvSpPr>
          <p:nvPr/>
        </p:nvSpPr>
        <p:spPr bwMode="auto">
          <a:xfrm>
            <a:off x="6633377" y="3426561"/>
            <a:ext cx="358402" cy="358403"/>
          </a:xfrm>
          <a:custGeom>
            <a:avLst/>
            <a:gdLst/>
            <a:ahLst/>
            <a:cxnLst/>
            <a:rect l="0" t="0" r="r" b="b"/>
            <a:pathLst>
              <a:path w="309203" h="309204">
                <a:moveTo>
                  <a:pt x="39549" y="222656"/>
                </a:moveTo>
                <a:lnTo>
                  <a:pt x="9348" y="252822"/>
                </a:lnTo>
                <a:lnTo>
                  <a:pt x="9348" y="280833"/>
                </a:lnTo>
                <a:cubicBezTo>
                  <a:pt x="9348" y="291248"/>
                  <a:pt x="17977" y="299508"/>
                  <a:pt x="28044" y="299508"/>
                </a:cubicBezTo>
                <a:lnTo>
                  <a:pt x="116850" y="299508"/>
                </a:lnTo>
                <a:lnTo>
                  <a:pt x="39549" y="222656"/>
                </a:lnTo>
                <a:close/>
                <a:moveTo>
                  <a:pt x="110378" y="152268"/>
                </a:moveTo>
                <a:lnTo>
                  <a:pt x="46380" y="216191"/>
                </a:lnTo>
                <a:lnTo>
                  <a:pt x="130153" y="299508"/>
                </a:lnTo>
                <a:lnTo>
                  <a:pt x="159635" y="299508"/>
                </a:lnTo>
                <a:lnTo>
                  <a:pt x="208891" y="251026"/>
                </a:lnTo>
                <a:lnTo>
                  <a:pt x="143815" y="186025"/>
                </a:lnTo>
                <a:lnTo>
                  <a:pt x="110378" y="152268"/>
                </a:lnTo>
                <a:close/>
                <a:moveTo>
                  <a:pt x="9348" y="51714"/>
                </a:moveTo>
                <a:lnTo>
                  <a:pt x="9348" y="239534"/>
                </a:lnTo>
                <a:lnTo>
                  <a:pt x="36313" y="212600"/>
                </a:lnTo>
                <a:lnTo>
                  <a:pt x="103547" y="145804"/>
                </a:lnTo>
                <a:lnTo>
                  <a:pt x="55009" y="96963"/>
                </a:lnTo>
                <a:lnTo>
                  <a:pt x="9348" y="51714"/>
                </a:lnTo>
                <a:close/>
                <a:moveTo>
                  <a:pt x="244294" y="42760"/>
                </a:moveTo>
                <a:cubicBezTo>
                  <a:pt x="231320" y="42760"/>
                  <a:pt x="220508" y="53268"/>
                  <a:pt x="220508" y="66676"/>
                </a:cubicBezTo>
                <a:cubicBezTo>
                  <a:pt x="220508" y="79721"/>
                  <a:pt x="231320" y="90592"/>
                  <a:pt x="244294" y="90592"/>
                </a:cubicBezTo>
                <a:cubicBezTo>
                  <a:pt x="257269" y="90592"/>
                  <a:pt x="268081" y="79721"/>
                  <a:pt x="268081" y="66676"/>
                </a:cubicBezTo>
                <a:cubicBezTo>
                  <a:pt x="268081" y="53268"/>
                  <a:pt x="257269" y="42760"/>
                  <a:pt x="244294" y="42760"/>
                </a:cubicBezTo>
                <a:close/>
                <a:moveTo>
                  <a:pt x="244294" y="33338"/>
                </a:moveTo>
                <a:cubicBezTo>
                  <a:pt x="262315" y="33338"/>
                  <a:pt x="277452" y="48195"/>
                  <a:pt x="277452" y="66676"/>
                </a:cubicBezTo>
                <a:cubicBezTo>
                  <a:pt x="277452" y="84794"/>
                  <a:pt x="262315" y="99651"/>
                  <a:pt x="244294" y="99651"/>
                </a:cubicBezTo>
                <a:cubicBezTo>
                  <a:pt x="225914" y="99651"/>
                  <a:pt x="211137" y="84794"/>
                  <a:pt x="211137" y="66676"/>
                </a:cubicBezTo>
                <a:cubicBezTo>
                  <a:pt x="211137" y="48195"/>
                  <a:pt x="225914" y="33338"/>
                  <a:pt x="244294" y="33338"/>
                </a:cubicBezTo>
                <a:close/>
                <a:moveTo>
                  <a:pt x="243681" y="9375"/>
                </a:moveTo>
                <a:cubicBezTo>
                  <a:pt x="212361" y="9375"/>
                  <a:pt x="187160" y="34975"/>
                  <a:pt x="187160" y="65984"/>
                </a:cubicBezTo>
                <a:cubicBezTo>
                  <a:pt x="187160" y="87618"/>
                  <a:pt x="200120" y="107810"/>
                  <a:pt x="220281" y="117185"/>
                </a:cubicBezTo>
                <a:cubicBezTo>
                  <a:pt x="221361" y="117545"/>
                  <a:pt x="222081" y="118988"/>
                  <a:pt x="222801" y="120069"/>
                </a:cubicBezTo>
                <a:lnTo>
                  <a:pt x="243681" y="204082"/>
                </a:lnTo>
                <a:lnTo>
                  <a:pt x="264561" y="120069"/>
                </a:lnTo>
                <a:cubicBezTo>
                  <a:pt x="264921" y="118988"/>
                  <a:pt x="266001" y="117545"/>
                  <a:pt x="267441" y="117185"/>
                </a:cubicBezTo>
                <a:cubicBezTo>
                  <a:pt x="287242" y="107810"/>
                  <a:pt x="300202" y="87618"/>
                  <a:pt x="300202" y="65984"/>
                </a:cubicBezTo>
                <a:cubicBezTo>
                  <a:pt x="300202" y="34975"/>
                  <a:pt x="274642" y="9375"/>
                  <a:pt x="243681" y="9375"/>
                </a:cubicBezTo>
                <a:close/>
                <a:moveTo>
                  <a:pt x="28044" y="9337"/>
                </a:moveTo>
                <a:cubicBezTo>
                  <a:pt x="17977" y="9337"/>
                  <a:pt x="9348" y="17956"/>
                  <a:pt x="9348" y="28011"/>
                </a:cubicBezTo>
                <a:lnTo>
                  <a:pt x="9348" y="38426"/>
                </a:lnTo>
                <a:lnTo>
                  <a:pt x="58245" y="87267"/>
                </a:lnTo>
                <a:lnTo>
                  <a:pt x="136265" y="9337"/>
                </a:lnTo>
                <a:lnTo>
                  <a:pt x="28044" y="9337"/>
                </a:lnTo>
                <a:close/>
                <a:moveTo>
                  <a:pt x="243681" y="0"/>
                </a:moveTo>
                <a:cubicBezTo>
                  <a:pt x="280042" y="0"/>
                  <a:pt x="309202" y="29566"/>
                  <a:pt x="309202" y="65984"/>
                </a:cubicBezTo>
                <a:cubicBezTo>
                  <a:pt x="309202" y="90863"/>
                  <a:pt x="295162" y="113579"/>
                  <a:pt x="273202" y="124757"/>
                </a:cubicBezTo>
                <a:lnTo>
                  <a:pt x="248361" y="224634"/>
                </a:lnTo>
                <a:cubicBezTo>
                  <a:pt x="247641" y="226797"/>
                  <a:pt x="245841" y="228240"/>
                  <a:pt x="243681" y="228240"/>
                </a:cubicBezTo>
                <a:cubicBezTo>
                  <a:pt x="241521" y="228240"/>
                  <a:pt x="239361" y="226797"/>
                  <a:pt x="239001" y="224634"/>
                </a:cubicBezTo>
                <a:lnTo>
                  <a:pt x="213801" y="124757"/>
                </a:lnTo>
                <a:cubicBezTo>
                  <a:pt x="191840" y="113579"/>
                  <a:pt x="177800" y="90863"/>
                  <a:pt x="177800" y="65984"/>
                </a:cubicBezTo>
                <a:cubicBezTo>
                  <a:pt x="177800" y="29566"/>
                  <a:pt x="207320" y="0"/>
                  <a:pt x="243681" y="0"/>
                </a:cubicBezTo>
                <a:close/>
                <a:moveTo>
                  <a:pt x="28044" y="0"/>
                </a:moveTo>
                <a:lnTo>
                  <a:pt x="183005" y="0"/>
                </a:lnTo>
                <a:cubicBezTo>
                  <a:pt x="185162" y="0"/>
                  <a:pt x="187319" y="2155"/>
                  <a:pt x="187319" y="4668"/>
                </a:cubicBezTo>
                <a:cubicBezTo>
                  <a:pt x="187319" y="7182"/>
                  <a:pt x="185162" y="9337"/>
                  <a:pt x="183005" y="9337"/>
                </a:cubicBezTo>
                <a:lnTo>
                  <a:pt x="149568" y="9337"/>
                </a:lnTo>
                <a:lnTo>
                  <a:pt x="64717" y="94090"/>
                </a:lnTo>
                <a:lnTo>
                  <a:pt x="147051" y="176329"/>
                </a:lnTo>
                <a:lnTo>
                  <a:pt x="191274" y="132157"/>
                </a:lnTo>
                <a:cubicBezTo>
                  <a:pt x="193072" y="130361"/>
                  <a:pt x="195948" y="130361"/>
                  <a:pt x="198105" y="132157"/>
                </a:cubicBezTo>
                <a:cubicBezTo>
                  <a:pt x="199543" y="133953"/>
                  <a:pt x="199543" y="136826"/>
                  <a:pt x="198105" y="138621"/>
                </a:cubicBezTo>
                <a:lnTo>
                  <a:pt x="153882" y="182793"/>
                </a:lnTo>
                <a:lnTo>
                  <a:pt x="215363" y="244203"/>
                </a:lnTo>
                <a:lnTo>
                  <a:pt x="222194" y="237380"/>
                </a:lnTo>
                <a:cubicBezTo>
                  <a:pt x="223992" y="235584"/>
                  <a:pt x="226868" y="235584"/>
                  <a:pt x="228666" y="237380"/>
                </a:cubicBezTo>
                <a:cubicBezTo>
                  <a:pt x="230823" y="239175"/>
                  <a:pt x="230823" y="242407"/>
                  <a:pt x="228666" y="243844"/>
                </a:cubicBezTo>
                <a:lnTo>
                  <a:pt x="218599" y="254258"/>
                </a:lnTo>
                <a:lnTo>
                  <a:pt x="173297" y="299508"/>
                </a:lnTo>
                <a:lnTo>
                  <a:pt x="281159" y="299508"/>
                </a:lnTo>
                <a:cubicBezTo>
                  <a:pt x="291585" y="299508"/>
                  <a:pt x="300214" y="291248"/>
                  <a:pt x="300214" y="280833"/>
                </a:cubicBezTo>
                <a:lnTo>
                  <a:pt x="300214" y="173097"/>
                </a:lnTo>
                <a:lnTo>
                  <a:pt x="275766" y="197158"/>
                </a:lnTo>
                <a:cubicBezTo>
                  <a:pt x="274687" y="198235"/>
                  <a:pt x="273608" y="198594"/>
                  <a:pt x="272170" y="198594"/>
                </a:cubicBezTo>
                <a:cubicBezTo>
                  <a:pt x="271092" y="198594"/>
                  <a:pt x="270013" y="198235"/>
                  <a:pt x="268934" y="197158"/>
                </a:cubicBezTo>
                <a:cubicBezTo>
                  <a:pt x="267496" y="195362"/>
                  <a:pt x="267496" y="192489"/>
                  <a:pt x="268934" y="190694"/>
                </a:cubicBezTo>
                <a:lnTo>
                  <a:pt x="300214" y="159809"/>
                </a:lnTo>
                <a:lnTo>
                  <a:pt x="300214" y="126411"/>
                </a:lnTo>
                <a:cubicBezTo>
                  <a:pt x="300214" y="123897"/>
                  <a:pt x="302012" y="121742"/>
                  <a:pt x="304529" y="121742"/>
                </a:cubicBezTo>
                <a:cubicBezTo>
                  <a:pt x="307405" y="121742"/>
                  <a:pt x="309203" y="123897"/>
                  <a:pt x="309203" y="126411"/>
                </a:cubicBezTo>
                <a:lnTo>
                  <a:pt x="309203" y="280833"/>
                </a:lnTo>
                <a:cubicBezTo>
                  <a:pt x="309203" y="296276"/>
                  <a:pt x="296978" y="309204"/>
                  <a:pt x="281159" y="309204"/>
                </a:cubicBezTo>
                <a:lnTo>
                  <a:pt x="28044" y="309204"/>
                </a:lnTo>
                <a:cubicBezTo>
                  <a:pt x="12584" y="309204"/>
                  <a:pt x="0" y="296276"/>
                  <a:pt x="0" y="280833"/>
                </a:cubicBezTo>
                <a:lnTo>
                  <a:pt x="0" y="28011"/>
                </a:lnTo>
                <a:cubicBezTo>
                  <a:pt x="0" y="12569"/>
                  <a:pt x="12584" y="0"/>
                  <a:pt x="28044"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7" name="Freeform 714">
            <a:extLst>
              <a:ext uri="{FF2B5EF4-FFF2-40B4-BE49-F238E27FC236}">
                <a16:creationId xmlns:a16="http://schemas.microsoft.com/office/drawing/2014/main" id="{E7C9F0CB-625D-2F43-B2F8-7E5A20FDAE9C}"/>
              </a:ext>
            </a:extLst>
          </p:cNvPr>
          <p:cNvSpPr>
            <a:spLocks noChangeArrowheads="1"/>
          </p:cNvSpPr>
          <p:nvPr/>
        </p:nvSpPr>
        <p:spPr bwMode="auto">
          <a:xfrm>
            <a:off x="5222996" y="4202833"/>
            <a:ext cx="332672" cy="358404"/>
          </a:xfrm>
          <a:custGeom>
            <a:avLst/>
            <a:gdLst/>
            <a:ahLst/>
            <a:cxnLst/>
            <a:rect l="0" t="0" r="r" b="b"/>
            <a:pathLst>
              <a:path w="286977" h="309204">
                <a:moveTo>
                  <a:pt x="218899" y="277636"/>
                </a:moveTo>
                <a:cubicBezTo>
                  <a:pt x="220663" y="276225"/>
                  <a:pt x="223485" y="276225"/>
                  <a:pt x="225249" y="277636"/>
                </a:cubicBezTo>
                <a:cubicBezTo>
                  <a:pt x="226308" y="278695"/>
                  <a:pt x="226660" y="279753"/>
                  <a:pt x="226660" y="280811"/>
                </a:cubicBezTo>
                <a:cubicBezTo>
                  <a:pt x="226660" y="281870"/>
                  <a:pt x="226308" y="283281"/>
                  <a:pt x="225249" y="283986"/>
                </a:cubicBezTo>
                <a:cubicBezTo>
                  <a:pt x="224544" y="285045"/>
                  <a:pt x="223133" y="285397"/>
                  <a:pt x="222074" y="285397"/>
                </a:cubicBezTo>
                <a:cubicBezTo>
                  <a:pt x="220663" y="285397"/>
                  <a:pt x="219605" y="285045"/>
                  <a:pt x="218899" y="283986"/>
                </a:cubicBezTo>
                <a:cubicBezTo>
                  <a:pt x="217841" y="283281"/>
                  <a:pt x="217488" y="281870"/>
                  <a:pt x="217488" y="280811"/>
                </a:cubicBezTo>
                <a:cubicBezTo>
                  <a:pt x="217488" y="279753"/>
                  <a:pt x="217841" y="278695"/>
                  <a:pt x="218899" y="277636"/>
                </a:cubicBezTo>
                <a:close/>
                <a:moveTo>
                  <a:pt x="129999" y="277636"/>
                </a:moveTo>
                <a:cubicBezTo>
                  <a:pt x="131763" y="276225"/>
                  <a:pt x="134585" y="276225"/>
                  <a:pt x="136702" y="277636"/>
                </a:cubicBezTo>
                <a:cubicBezTo>
                  <a:pt x="137407" y="278695"/>
                  <a:pt x="137760" y="279753"/>
                  <a:pt x="137760" y="280811"/>
                </a:cubicBezTo>
                <a:cubicBezTo>
                  <a:pt x="137760" y="281870"/>
                  <a:pt x="137407" y="283281"/>
                  <a:pt x="136702" y="283986"/>
                </a:cubicBezTo>
                <a:cubicBezTo>
                  <a:pt x="135643" y="285045"/>
                  <a:pt x="134585" y="285397"/>
                  <a:pt x="133174" y="285397"/>
                </a:cubicBezTo>
                <a:cubicBezTo>
                  <a:pt x="132116" y="285397"/>
                  <a:pt x="130705" y="285045"/>
                  <a:pt x="129999" y="283986"/>
                </a:cubicBezTo>
                <a:cubicBezTo>
                  <a:pt x="129293" y="283281"/>
                  <a:pt x="128588" y="281870"/>
                  <a:pt x="128588" y="280811"/>
                </a:cubicBezTo>
                <a:cubicBezTo>
                  <a:pt x="128588" y="279753"/>
                  <a:pt x="129293" y="278695"/>
                  <a:pt x="129999" y="277636"/>
                </a:cubicBezTo>
                <a:close/>
                <a:moveTo>
                  <a:pt x="177801" y="276225"/>
                </a:moveTo>
                <a:cubicBezTo>
                  <a:pt x="180182" y="276225"/>
                  <a:pt x="182223" y="278342"/>
                  <a:pt x="182223" y="280811"/>
                </a:cubicBezTo>
                <a:cubicBezTo>
                  <a:pt x="182223" y="283633"/>
                  <a:pt x="180182" y="285397"/>
                  <a:pt x="177801" y="285397"/>
                </a:cubicBezTo>
                <a:cubicBezTo>
                  <a:pt x="175079" y="285397"/>
                  <a:pt x="173038" y="283633"/>
                  <a:pt x="173038" y="280811"/>
                </a:cubicBezTo>
                <a:cubicBezTo>
                  <a:pt x="173038" y="278342"/>
                  <a:pt x="175079" y="276225"/>
                  <a:pt x="177801" y="276225"/>
                </a:cubicBezTo>
                <a:close/>
                <a:moveTo>
                  <a:pt x="80137" y="262159"/>
                </a:moveTo>
                <a:lnTo>
                  <a:pt x="80137" y="290530"/>
                </a:lnTo>
                <a:cubicBezTo>
                  <a:pt x="80137" y="295198"/>
                  <a:pt x="84108" y="299508"/>
                  <a:pt x="89522" y="299508"/>
                </a:cubicBezTo>
                <a:lnTo>
                  <a:pt x="268206" y="299508"/>
                </a:lnTo>
                <a:cubicBezTo>
                  <a:pt x="273621" y="299508"/>
                  <a:pt x="277953" y="295198"/>
                  <a:pt x="277953" y="290530"/>
                </a:cubicBezTo>
                <a:lnTo>
                  <a:pt x="277953" y="262159"/>
                </a:lnTo>
                <a:lnTo>
                  <a:pt x="80137" y="262159"/>
                </a:lnTo>
                <a:close/>
                <a:moveTo>
                  <a:pt x="124898" y="156218"/>
                </a:moveTo>
                <a:lnTo>
                  <a:pt x="60644" y="220142"/>
                </a:lnTo>
                <a:lnTo>
                  <a:pt x="188791" y="220142"/>
                </a:lnTo>
                <a:lnTo>
                  <a:pt x="124898" y="156218"/>
                </a:lnTo>
                <a:close/>
                <a:moveTo>
                  <a:pt x="34293" y="131798"/>
                </a:moveTo>
                <a:lnTo>
                  <a:pt x="9746" y="156218"/>
                </a:lnTo>
                <a:lnTo>
                  <a:pt x="9746" y="220142"/>
                </a:lnTo>
                <a:lnTo>
                  <a:pt x="47288" y="220142"/>
                </a:lnTo>
                <a:lnTo>
                  <a:pt x="85191" y="182434"/>
                </a:lnTo>
                <a:lnTo>
                  <a:pt x="34293" y="131798"/>
                </a:lnTo>
                <a:close/>
                <a:moveTo>
                  <a:pt x="186714" y="120366"/>
                </a:moveTo>
                <a:cubicBezTo>
                  <a:pt x="178329" y="120366"/>
                  <a:pt x="171768" y="127119"/>
                  <a:pt x="171768" y="134938"/>
                </a:cubicBezTo>
                <a:cubicBezTo>
                  <a:pt x="171768" y="142757"/>
                  <a:pt x="178329" y="149154"/>
                  <a:pt x="186714" y="149154"/>
                </a:cubicBezTo>
                <a:cubicBezTo>
                  <a:pt x="194734" y="149154"/>
                  <a:pt x="201296" y="142757"/>
                  <a:pt x="201296" y="134938"/>
                </a:cubicBezTo>
                <a:cubicBezTo>
                  <a:pt x="201296" y="127119"/>
                  <a:pt x="194734" y="120366"/>
                  <a:pt x="186714" y="120366"/>
                </a:cubicBezTo>
                <a:close/>
                <a:moveTo>
                  <a:pt x="186714" y="111125"/>
                </a:moveTo>
                <a:cubicBezTo>
                  <a:pt x="199837" y="111125"/>
                  <a:pt x="210774" y="121787"/>
                  <a:pt x="210774" y="134938"/>
                </a:cubicBezTo>
                <a:cubicBezTo>
                  <a:pt x="210774" y="147732"/>
                  <a:pt x="199837" y="158395"/>
                  <a:pt x="186714" y="158395"/>
                </a:cubicBezTo>
                <a:cubicBezTo>
                  <a:pt x="172861" y="158395"/>
                  <a:pt x="161925" y="147732"/>
                  <a:pt x="161925" y="134938"/>
                </a:cubicBezTo>
                <a:cubicBezTo>
                  <a:pt x="161925" y="121787"/>
                  <a:pt x="172861" y="111125"/>
                  <a:pt x="186714" y="111125"/>
                </a:cubicBezTo>
                <a:close/>
                <a:moveTo>
                  <a:pt x="129948" y="71438"/>
                </a:moveTo>
                <a:lnTo>
                  <a:pt x="129948" y="79713"/>
                </a:lnTo>
                <a:lnTo>
                  <a:pt x="249316" y="79713"/>
                </a:lnTo>
                <a:cubicBezTo>
                  <a:pt x="251480" y="79713"/>
                  <a:pt x="253644" y="81512"/>
                  <a:pt x="253644" y="84390"/>
                </a:cubicBezTo>
                <a:lnTo>
                  <a:pt x="253644" y="203119"/>
                </a:lnTo>
                <a:lnTo>
                  <a:pt x="261578" y="203119"/>
                </a:lnTo>
                <a:lnTo>
                  <a:pt x="249316" y="225065"/>
                </a:lnTo>
                <a:lnTo>
                  <a:pt x="236334" y="203119"/>
                </a:lnTo>
                <a:lnTo>
                  <a:pt x="244267" y="203119"/>
                </a:lnTo>
                <a:lnTo>
                  <a:pt x="244267" y="88707"/>
                </a:lnTo>
                <a:lnTo>
                  <a:pt x="129948" y="88707"/>
                </a:lnTo>
                <a:lnTo>
                  <a:pt x="129948" y="96982"/>
                </a:lnTo>
                <a:lnTo>
                  <a:pt x="107950" y="84390"/>
                </a:lnTo>
                <a:lnTo>
                  <a:pt x="129948" y="71438"/>
                </a:lnTo>
                <a:close/>
                <a:moveTo>
                  <a:pt x="80137" y="56023"/>
                </a:moveTo>
                <a:lnTo>
                  <a:pt x="80137" y="79725"/>
                </a:lnTo>
                <a:lnTo>
                  <a:pt x="89522" y="79725"/>
                </a:lnTo>
                <a:cubicBezTo>
                  <a:pt x="92049" y="79725"/>
                  <a:pt x="94215" y="81521"/>
                  <a:pt x="94215" y="84393"/>
                </a:cubicBezTo>
                <a:cubicBezTo>
                  <a:pt x="94215" y="86907"/>
                  <a:pt x="92049" y="88703"/>
                  <a:pt x="89522" y="88703"/>
                </a:cubicBezTo>
                <a:lnTo>
                  <a:pt x="9746" y="88703"/>
                </a:lnTo>
                <a:lnTo>
                  <a:pt x="9746" y="143290"/>
                </a:lnTo>
                <a:lnTo>
                  <a:pt x="30683" y="122102"/>
                </a:lnTo>
                <a:cubicBezTo>
                  <a:pt x="32849" y="119947"/>
                  <a:pt x="35737" y="119947"/>
                  <a:pt x="37542" y="122102"/>
                </a:cubicBezTo>
                <a:lnTo>
                  <a:pt x="91688" y="175611"/>
                </a:lnTo>
                <a:lnTo>
                  <a:pt x="121288" y="146522"/>
                </a:lnTo>
                <a:cubicBezTo>
                  <a:pt x="123093" y="144726"/>
                  <a:pt x="126342" y="144726"/>
                  <a:pt x="128147" y="146522"/>
                </a:cubicBezTo>
                <a:lnTo>
                  <a:pt x="202147" y="220142"/>
                </a:lnTo>
                <a:lnTo>
                  <a:pt x="225972" y="220142"/>
                </a:lnTo>
                <a:cubicBezTo>
                  <a:pt x="228499" y="220142"/>
                  <a:pt x="230665" y="222297"/>
                  <a:pt x="230665" y="224810"/>
                </a:cubicBezTo>
                <a:cubicBezTo>
                  <a:pt x="230665" y="227324"/>
                  <a:pt x="228499" y="229479"/>
                  <a:pt x="225972" y="229479"/>
                </a:cubicBezTo>
                <a:lnTo>
                  <a:pt x="199982" y="229479"/>
                </a:lnTo>
                <a:lnTo>
                  <a:pt x="80137" y="229479"/>
                </a:lnTo>
                <a:lnTo>
                  <a:pt x="80137" y="252822"/>
                </a:lnTo>
                <a:lnTo>
                  <a:pt x="277953" y="252822"/>
                </a:lnTo>
                <a:lnTo>
                  <a:pt x="277953" y="56023"/>
                </a:lnTo>
                <a:lnTo>
                  <a:pt x="80137" y="56023"/>
                </a:lnTo>
                <a:close/>
                <a:moveTo>
                  <a:pt x="157051" y="23813"/>
                </a:moveTo>
                <a:lnTo>
                  <a:pt x="198192" y="23813"/>
                </a:lnTo>
                <a:cubicBezTo>
                  <a:pt x="201054" y="23813"/>
                  <a:pt x="202842" y="25930"/>
                  <a:pt x="202842" y="28399"/>
                </a:cubicBezTo>
                <a:cubicBezTo>
                  <a:pt x="202842" y="30868"/>
                  <a:pt x="201054" y="32985"/>
                  <a:pt x="198192" y="32985"/>
                </a:cubicBezTo>
                <a:lnTo>
                  <a:pt x="157051" y="32985"/>
                </a:lnTo>
                <a:cubicBezTo>
                  <a:pt x="154546" y="32985"/>
                  <a:pt x="152400" y="30868"/>
                  <a:pt x="152400" y="28399"/>
                </a:cubicBezTo>
                <a:cubicBezTo>
                  <a:pt x="152400" y="25930"/>
                  <a:pt x="154546" y="23813"/>
                  <a:pt x="157051" y="23813"/>
                </a:cubicBezTo>
                <a:close/>
                <a:moveTo>
                  <a:pt x="89522" y="9337"/>
                </a:moveTo>
                <a:cubicBezTo>
                  <a:pt x="84108" y="9337"/>
                  <a:pt x="80137" y="13647"/>
                  <a:pt x="80137" y="18674"/>
                </a:cubicBezTo>
                <a:lnTo>
                  <a:pt x="80137" y="47045"/>
                </a:lnTo>
                <a:lnTo>
                  <a:pt x="277953" y="47045"/>
                </a:lnTo>
                <a:lnTo>
                  <a:pt x="277953" y="18674"/>
                </a:lnTo>
                <a:cubicBezTo>
                  <a:pt x="277953" y="13647"/>
                  <a:pt x="273621" y="9337"/>
                  <a:pt x="268206" y="9337"/>
                </a:cubicBezTo>
                <a:lnTo>
                  <a:pt x="89522" y="9337"/>
                </a:lnTo>
                <a:close/>
                <a:moveTo>
                  <a:pt x="89522" y="0"/>
                </a:moveTo>
                <a:lnTo>
                  <a:pt x="268206" y="0"/>
                </a:lnTo>
                <a:cubicBezTo>
                  <a:pt x="278675" y="0"/>
                  <a:pt x="286977" y="8260"/>
                  <a:pt x="286977" y="18674"/>
                </a:cubicBezTo>
                <a:lnTo>
                  <a:pt x="286977" y="51354"/>
                </a:lnTo>
                <a:lnTo>
                  <a:pt x="286977" y="257490"/>
                </a:lnTo>
                <a:lnTo>
                  <a:pt x="286977" y="290530"/>
                </a:lnTo>
                <a:cubicBezTo>
                  <a:pt x="286977" y="300585"/>
                  <a:pt x="278675" y="309204"/>
                  <a:pt x="268206" y="309204"/>
                </a:cubicBezTo>
                <a:lnTo>
                  <a:pt x="89522" y="309204"/>
                </a:lnTo>
                <a:cubicBezTo>
                  <a:pt x="79054" y="309204"/>
                  <a:pt x="70751" y="300585"/>
                  <a:pt x="70751" y="290530"/>
                </a:cubicBezTo>
                <a:lnTo>
                  <a:pt x="70751" y="229479"/>
                </a:lnTo>
                <a:lnTo>
                  <a:pt x="49093" y="229479"/>
                </a:lnTo>
                <a:lnTo>
                  <a:pt x="4693" y="229479"/>
                </a:lnTo>
                <a:cubicBezTo>
                  <a:pt x="2166" y="229479"/>
                  <a:pt x="0" y="227324"/>
                  <a:pt x="0" y="224810"/>
                </a:cubicBezTo>
                <a:lnTo>
                  <a:pt x="0" y="84393"/>
                </a:lnTo>
                <a:cubicBezTo>
                  <a:pt x="0" y="81521"/>
                  <a:pt x="2166" y="79725"/>
                  <a:pt x="4693" y="79725"/>
                </a:cubicBezTo>
                <a:lnTo>
                  <a:pt x="70751" y="79725"/>
                </a:lnTo>
                <a:lnTo>
                  <a:pt x="70751" y="18674"/>
                </a:lnTo>
                <a:cubicBezTo>
                  <a:pt x="70751" y="8260"/>
                  <a:pt x="79054" y="0"/>
                  <a:pt x="89522"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8" name="Freeform 713">
            <a:extLst>
              <a:ext uri="{FF2B5EF4-FFF2-40B4-BE49-F238E27FC236}">
                <a16:creationId xmlns:a16="http://schemas.microsoft.com/office/drawing/2014/main" id="{55009458-615E-274C-9626-7F1D823BF9FC}"/>
              </a:ext>
            </a:extLst>
          </p:cNvPr>
          <p:cNvSpPr>
            <a:spLocks noChangeArrowheads="1"/>
          </p:cNvSpPr>
          <p:nvPr/>
        </p:nvSpPr>
        <p:spPr bwMode="auto">
          <a:xfrm>
            <a:off x="6631860" y="5223870"/>
            <a:ext cx="358403" cy="358403"/>
          </a:xfrm>
          <a:custGeom>
            <a:avLst/>
            <a:gdLst/>
            <a:ahLst/>
            <a:cxnLst/>
            <a:rect l="0" t="0" r="r" b="b"/>
            <a:pathLst>
              <a:path w="309204" h="309204">
                <a:moveTo>
                  <a:pt x="124256" y="276165"/>
                </a:moveTo>
                <a:lnTo>
                  <a:pt x="124256" y="299508"/>
                </a:lnTo>
                <a:lnTo>
                  <a:pt x="184948" y="299508"/>
                </a:lnTo>
                <a:lnTo>
                  <a:pt x="184948" y="276165"/>
                </a:lnTo>
                <a:lnTo>
                  <a:pt x="124256" y="276165"/>
                </a:lnTo>
                <a:close/>
                <a:moveTo>
                  <a:pt x="155399" y="250825"/>
                </a:moveTo>
                <a:cubicBezTo>
                  <a:pt x="157869" y="250825"/>
                  <a:pt x="159985" y="252866"/>
                  <a:pt x="159985" y="255247"/>
                </a:cubicBezTo>
                <a:cubicBezTo>
                  <a:pt x="159985" y="257969"/>
                  <a:pt x="157869" y="260010"/>
                  <a:pt x="155399" y="260010"/>
                </a:cubicBezTo>
                <a:cubicBezTo>
                  <a:pt x="152930" y="260010"/>
                  <a:pt x="150813" y="257969"/>
                  <a:pt x="150813" y="255247"/>
                </a:cubicBezTo>
                <a:cubicBezTo>
                  <a:pt x="150813" y="252866"/>
                  <a:pt x="152930" y="250825"/>
                  <a:pt x="155399" y="250825"/>
                </a:cubicBezTo>
                <a:close/>
                <a:moveTo>
                  <a:pt x="9337" y="243485"/>
                </a:moveTo>
                <a:lnTo>
                  <a:pt x="9337" y="257490"/>
                </a:lnTo>
                <a:cubicBezTo>
                  <a:pt x="9337" y="262518"/>
                  <a:pt x="13647" y="266828"/>
                  <a:pt x="18674" y="266828"/>
                </a:cubicBezTo>
                <a:lnTo>
                  <a:pt x="119587" y="266828"/>
                </a:lnTo>
                <a:lnTo>
                  <a:pt x="189616" y="266828"/>
                </a:lnTo>
                <a:lnTo>
                  <a:pt x="290171" y="266828"/>
                </a:lnTo>
                <a:cubicBezTo>
                  <a:pt x="295557" y="266828"/>
                  <a:pt x="299508" y="262518"/>
                  <a:pt x="299508" y="257490"/>
                </a:cubicBezTo>
                <a:lnTo>
                  <a:pt x="299508" y="243485"/>
                </a:lnTo>
                <a:lnTo>
                  <a:pt x="9337" y="243485"/>
                </a:lnTo>
                <a:close/>
                <a:moveTo>
                  <a:pt x="230011" y="92075"/>
                </a:moveTo>
                <a:cubicBezTo>
                  <a:pt x="232481" y="92075"/>
                  <a:pt x="234597" y="94192"/>
                  <a:pt x="234597" y="96661"/>
                </a:cubicBezTo>
                <a:cubicBezTo>
                  <a:pt x="234597" y="99131"/>
                  <a:pt x="232481" y="101247"/>
                  <a:pt x="230011" y="101247"/>
                </a:cubicBezTo>
                <a:cubicBezTo>
                  <a:pt x="227542" y="101247"/>
                  <a:pt x="225425" y="99131"/>
                  <a:pt x="225425" y="96661"/>
                </a:cubicBezTo>
                <a:cubicBezTo>
                  <a:pt x="225425" y="94192"/>
                  <a:pt x="227542" y="92075"/>
                  <a:pt x="230011" y="92075"/>
                </a:cubicBezTo>
                <a:close/>
                <a:moveTo>
                  <a:pt x="150636" y="49213"/>
                </a:moveTo>
                <a:cubicBezTo>
                  <a:pt x="153106" y="49213"/>
                  <a:pt x="155222" y="51330"/>
                  <a:pt x="155222" y="53799"/>
                </a:cubicBezTo>
                <a:cubicBezTo>
                  <a:pt x="155222" y="56621"/>
                  <a:pt x="153106" y="58385"/>
                  <a:pt x="150636" y="58385"/>
                </a:cubicBezTo>
                <a:cubicBezTo>
                  <a:pt x="148167" y="58385"/>
                  <a:pt x="146050" y="56621"/>
                  <a:pt x="146050" y="53799"/>
                </a:cubicBezTo>
                <a:cubicBezTo>
                  <a:pt x="146050" y="51330"/>
                  <a:pt x="148167" y="49213"/>
                  <a:pt x="150636" y="49213"/>
                </a:cubicBezTo>
                <a:close/>
                <a:moveTo>
                  <a:pt x="18635" y="9338"/>
                </a:moveTo>
                <a:cubicBezTo>
                  <a:pt x="13618" y="9338"/>
                  <a:pt x="9317" y="13647"/>
                  <a:pt x="9317" y="18675"/>
                </a:cubicBezTo>
                <a:lnTo>
                  <a:pt x="9317" y="90504"/>
                </a:lnTo>
                <a:cubicBezTo>
                  <a:pt x="9317" y="95532"/>
                  <a:pt x="13618" y="99841"/>
                  <a:pt x="18635" y="99841"/>
                </a:cubicBezTo>
                <a:lnTo>
                  <a:pt x="150870" y="99841"/>
                </a:lnTo>
                <a:cubicBezTo>
                  <a:pt x="156245" y="99841"/>
                  <a:pt x="160546" y="95532"/>
                  <a:pt x="160546" y="90504"/>
                </a:cubicBezTo>
                <a:lnTo>
                  <a:pt x="160546" y="18675"/>
                </a:lnTo>
                <a:cubicBezTo>
                  <a:pt x="160546" y="13647"/>
                  <a:pt x="156245" y="9338"/>
                  <a:pt x="150870" y="9338"/>
                </a:cubicBezTo>
                <a:lnTo>
                  <a:pt x="18635" y="9338"/>
                </a:lnTo>
                <a:close/>
                <a:moveTo>
                  <a:pt x="274010" y="0"/>
                </a:moveTo>
                <a:lnTo>
                  <a:pt x="290171" y="0"/>
                </a:lnTo>
                <a:cubicBezTo>
                  <a:pt x="300585" y="0"/>
                  <a:pt x="309204" y="8260"/>
                  <a:pt x="309204" y="18674"/>
                </a:cubicBezTo>
                <a:lnTo>
                  <a:pt x="309204" y="238816"/>
                </a:lnTo>
                <a:lnTo>
                  <a:pt x="309204" y="257490"/>
                </a:lnTo>
                <a:cubicBezTo>
                  <a:pt x="309204" y="267905"/>
                  <a:pt x="300585" y="276165"/>
                  <a:pt x="290171" y="276165"/>
                </a:cubicBezTo>
                <a:lnTo>
                  <a:pt x="194285" y="276165"/>
                </a:lnTo>
                <a:lnTo>
                  <a:pt x="194285" y="299508"/>
                </a:lnTo>
                <a:lnTo>
                  <a:pt x="224810" y="299508"/>
                </a:lnTo>
                <a:cubicBezTo>
                  <a:pt x="227324" y="299508"/>
                  <a:pt x="229479" y="301662"/>
                  <a:pt x="229479" y="304176"/>
                </a:cubicBezTo>
                <a:cubicBezTo>
                  <a:pt x="229479" y="307049"/>
                  <a:pt x="227324" y="309204"/>
                  <a:pt x="224810" y="309204"/>
                </a:cubicBezTo>
                <a:lnTo>
                  <a:pt x="189616" y="309204"/>
                </a:lnTo>
                <a:lnTo>
                  <a:pt x="119587" y="309204"/>
                </a:lnTo>
                <a:lnTo>
                  <a:pt x="84393" y="309204"/>
                </a:lnTo>
                <a:cubicBezTo>
                  <a:pt x="81880" y="309204"/>
                  <a:pt x="79725" y="307049"/>
                  <a:pt x="79725" y="304176"/>
                </a:cubicBezTo>
                <a:cubicBezTo>
                  <a:pt x="79725" y="301662"/>
                  <a:pt x="81880" y="299508"/>
                  <a:pt x="84393" y="299508"/>
                </a:cubicBezTo>
                <a:lnTo>
                  <a:pt x="114560" y="299508"/>
                </a:lnTo>
                <a:lnTo>
                  <a:pt x="114560" y="276165"/>
                </a:lnTo>
                <a:lnTo>
                  <a:pt x="18674" y="276165"/>
                </a:lnTo>
                <a:cubicBezTo>
                  <a:pt x="8260" y="276165"/>
                  <a:pt x="0" y="267905"/>
                  <a:pt x="0" y="257490"/>
                </a:cubicBezTo>
                <a:lnTo>
                  <a:pt x="0" y="238816"/>
                </a:lnTo>
                <a:lnTo>
                  <a:pt x="0" y="216551"/>
                </a:lnTo>
                <a:cubicBezTo>
                  <a:pt x="0" y="214037"/>
                  <a:pt x="1795" y="211882"/>
                  <a:pt x="4668" y="211882"/>
                </a:cubicBezTo>
                <a:cubicBezTo>
                  <a:pt x="7182" y="211882"/>
                  <a:pt x="9337" y="214037"/>
                  <a:pt x="9337" y="216551"/>
                </a:cubicBezTo>
                <a:lnTo>
                  <a:pt x="9337" y="233788"/>
                </a:lnTo>
                <a:lnTo>
                  <a:pt x="299508" y="233788"/>
                </a:lnTo>
                <a:lnTo>
                  <a:pt x="299508" y="18674"/>
                </a:lnTo>
                <a:cubicBezTo>
                  <a:pt x="299508" y="13647"/>
                  <a:pt x="295557" y="9337"/>
                  <a:pt x="290171" y="9337"/>
                </a:cubicBezTo>
                <a:lnTo>
                  <a:pt x="274010" y="9337"/>
                </a:lnTo>
                <a:cubicBezTo>
                  <a:pt x="271137" y="9337"/>
                  <a:pt x="269341" y="7182"/>
                  <a:pt x="269341" y="4668"/>
                </a:cubicBezTo>
                <a:cubicBezTo>
                  <a:pt x="269341" y="2155"/>
                  <a:pt x="271137" y="0"/>
                  <a:pt x="274010" y="0"/>
                </a:cubicBezTo>
                <a:close/>
                <a:moveTo>
                  <a:pt x="193689" y="0"/>
                </a:moveTo>
                <a:lnTo>
                  <a:pt x="231780" y="0"/>
                </a:lnTo>
                <a:cubicBezTo>
                  <a:pt x="242201" y="0"/>
                  <a:pt x="250466" y="8264"/>
                  <a:pt x="250466" y="18685"/>
                </a:cubicBezTo>
                <a:lnTo>
                  <a:pt x="250466" y="174990"/>
                </a:lnTo>
                <a:cubicBezTo>
                  <a:pt x="250466" y="185051"/>
                  <a:pt x="242201" y="193316"/>
                  <a:pt x="231780" y="193316"/>
                </a:cubicBezTo>
                <a:lnTo>
                  <a:pt x="18686" y="193316"/>
                </a:lnTo>
                <a:cubicBezTo>
                  <a:pt x="8265" y="193316"/>
                  <a:pt x="0" y="185051"/>
                  <a:pt x="0" y="174990"/>
                </a:cubicBezTo>
                <a:lnTo>
                  <a:pt x="0" y="132590"/>
                </a:lnTo>
                <a:cubicBezTo>
                  <a:pt x="0" y="130075"/>
                  <a:pt x="1797" y="127919"/>
                  <a:pt x="4671" y="127919"/>
                </a:cubicBezTo>
                <a:cubicBezTo>
                  <a:pt x="7187" y="127919"/>
                  <a:pt x="9343" y="130075"/>
                  <a:pt x="9343" y="132590"/>
                </a:cubicBezTo>
                <a:lnTo>
                  <a:pt x="9343" y="174990"/>
                </a:lnTo>
                <a:cubicBezTo>
                  <a:pt x="9343" y="180021"/>
                  <a:pt x="13655" y="183973"/>
                  <a:pt x="18686" y="183973"/>
                </a:cubicBezTo>
                <a:lnTo>
                  <a:pt x="231780" y="183973"/>
                </a:lnTo>
                <a:cubicBezTo>
                  <a:pt x="237170" y="183973"/>
                  <a:pt x="241482" y="180021"/>
                  <a:pt x="241482" y="174990"/>
                </a:cubicBezTo>
                <a:lnTo>
                  <a:pt x="241482" y="18685"/>
                </a:lnTo>
                <a:cubicBezTo>
                  <a:pt x="241482" y="13654"/>
                  <a:pt x="237170" y="9342"/>
                  <a:pt x="231780" y="9342"/>
                </a:cubicBezTo>
                <a:lnTo>
                  <a:pt x="193689" y="9342"/>
                </a:lnTo>
                <a:cubicBezTo>
                  <a:pt x="191173" y="9342"/>
                  <a:pt x="189017" y="7186"/>
                  <a:pt x="189017" y="4671"/>
                </a:cubicBezTo>
                <a:cubicBezTo>
                  <a:pt x="189017" y="2156"/>
                  <a:pt x="191173" y="0"/>
                  <a:pt x="193689" y="0"/>
                </a:cubicBezTo>
                <a:close/>
                <a:moveTo>
                  <a:pt x="18635" y="0"/>
                </a:moveTo>
                <a:lnTo>
                  <a:pt x="150870" y="0"/>
                </a:lnTo>
                <a:cubicBezTo>
                  <a:pt x="161262" y="0"/>
                  <a:pt x="169505" y="8260"/>
                  <a:pt x="169505" y="18675"/>
                </a:cubicBezTo>
                <a:lnTo>
                  <a:pt x="169505" y="90504"/>
                </a:lnTo>
                <a:cubicBezTo>
                  <a:pt x="169505" y="100919"/>
                  <a:pt x="161262" y="109179"/>
                  <a:pt x="150870" y="109179"/>
                </a:cubicBezTo>
                <a:lnTo>
                  <a:pt x="18635" y="109179"/>
                </a:lnTo>
                <a:cubicBezTo>
                  <a:pt x="8242" y="109179"/>
                  <a:pt x="0" y="100919"/>
                  <a:pt x="0" y="90504"/>
                </a:cubicBezTo>
                <a:lnTo>
                  <a:pt x="0" y="18675"/>
                </a:lnTo>
                <a:cubicBezTo>
                  <a:pt x="0" y="8260"/>
                  <a:pt x="8242" y="0"/>
                  <a:pt x="18635"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9" name="Freeform 712">
            <a:extLst>
              <a:ext uri="{FF2B5EF4-FFF2-40B4-BE49-F238E27FC236}">
                <a16:creationId xmlns:a16="http://schemas.microsoft.com/office/drawing/2014/main" id="{64F1D656-2DFB-7A4B-BD24-01B44FA1C09D}"/>
              </a:ext>
            </a:extLst>
          </p:cNvPr>
          <p:cNvSpPr>
            <a:spLocks noChangeArrowheads="1"/>
          </p:cNvSpPr>
          <p:nvPr/>
        </p:nvSpPr>
        <p:spPr bwMode="auto">
          <a:xfrm>
            <a:off x="5214974" y="5776888"/>
            <a:ext cx="360241" cy="358403"/>
          </a:xfrm>
          <a:custGeom>
            <a:avLst/>
            <a:gdLst/>
            <a:ahLst/>
            <a:cxnLst/>
            <a:rect l="0" t="0" r="r" b="b"/>
            <a:pathLst>
              <a:path w="310790" h="309204">
                <a:moveTo>
                  <a:pt x="126411" y="276150"/>
                </a:moveTo>
                <a:lnTo>
                  <a:pt x="109891" y="299503"/>
                </a:lnTo>
                <a:lnTo>
                  <a:pt x="199313" y="299503"/>
                </a:lnTo>
                <a:lnTo>
                  <a:pt x="182434" y="276150"/>
                </a:lnTo>
                <a:lnTo>
                  <a:pt x="126411" y="276150"/>
                </a:lnTo>
                <a:close/>
                <a:moveTo>
                  <a:pt x="9337" y="150044"/>
                </a:moveTo>
                <a:lnTo>
                  <a:pt x="9337" y="229444"/>
                </a:lnTo>
                <a:lnTo>
                  <a:pt x="149754" y="229444"/>
                </a:lnTo>
                <a:lnTo>
                  <a:pt x="149754" y="150044"/>
                </a:lnTo>
                <a:lnTo>
                  <a:pt x="82239" y="195313"/>
                </a:lnTo>
                <a:cubicBezTo>
                  <a:pt x="81520" y="195672"/>
                  <a:pt x="80443" y="195672"/>
                  <a:pt x="79725" y="195672"/>
                </a:cubicBezTo>
                <a:cubicBezTo>
                  <a:pt x="78647" y="195672"/>
                  <a:pt x="77570" y="195672"/>
                  <a:pt x="77211" y="195313"/>
                </a:cubicBezTo>
                <a:lnTo>
                  <a:pt x="9337" y="150044"/>
                </a:lnTo>
                <a:close/>
                <a:moveTo>
                  <a:pt x="49559" y="106212"/>
                </a:moveTo>
                <a:cubicBezTo>
                  <a:pt x="51713" y="104775"/>
                  <a:pt x="54586" y="105134"/>
                  <a:pt x="55664" y="107290"/>
                </a:cubicBezTo>
                <a:cubicBezTo>
                  <a:pt x="57459" y="109446"/>
                  <a:pt x="56741" y="112320"/>
                  <a:pt x="54586" y="113757"/>
                </a:cubicBezTo>
                <a:lnTo>
                  <a:pt x="13287" y="141421"/>
                </a:lnTo>
                <a:lnTo>
                  <a:pt x="79725" y="185612"/>
                </a:lnTo>
                <a:lnTo>
                  <a:pt x="151908" y="137469"/>
                </a:lnTo>
                <a:lnTo>
                  <a:pt x="152267" y="137469"/>
                </a:lnTo>
                <a:cubicBezTo>
                  <a:pt x="152627" y="137110"/>
                  <a:pt x="152986" y="137110"/>
                  <a:pt x="153345" y="136751"/>
                </a:cubicBezTo>
                <a:cubicBezTo>
                  <a:pt x="153345" y="136751"/>
                  <a:pt x="153704" y="136751"/>
                  <a:pt x="154063" y="136751"/>
                </a:cubicBezTo>
                <a:cubicBezTo>
                  <a:pt x="154422" y="136751"/>
                  <a:pt x="154422" y="136751"/>
                  <a:pt x="154422" y="136751"/>
                </a:cubicBezTo>
                <a:cubicBezTo>
                  <a:pt x="154781" y="136751"/>
                  <a:pt x="154781" y="136751"/>
                  <a:pt x="154781" y="136751"/>
                </a:cubicBezTo>
                <a:cubicBezTo>
                  <a:pt x="155500" y="136751"/>
                  <a:pt x="155500" y="136751"/>
                  <a:pt x="155859" y="136751"/>
                </a:cubicBezTo>
                <a:cubicBezTo>
                  <a:pt x="156218" y="137110"/>
                  <a:pt x="156577" y="137110"/>
                  <a:pt x="156577" y="137469"/>
                </a:cubicBezTo>
                <a:cubicBezTo>
                  <a:pt x="156936" y="137469"/>
                  <a:pt x="157295" y="137469"/>
                  <a:pt x="157295" y="137829"/>
                </a:cubicBezTo>
                <a:cubicBezTo>
                  <a:pt x="157654" y="137829"/>
                  <a:pt x="158013" y="138188"/>
                  <a:pt x="158013" y="138188"/>
                </a:cubicBezTo>
                <a:cubicBezTo>
                  <a:pt x="158372" y="138547"/>
                  <a:pt x="158372" y="138547"/>
                  <a:pt x="158372" y="138906"/>
                </a:cubicBezTo>
                <a:cubicBezTo>
                  <a:pt x="158372" y="138906"/>
                  <a:pt x="158372" y="138906"/>
                  <a:pt x="158372" y="139266"/>
                </a:cubicBezTo>
                <a:cubicBezTo>
                  <a:pt x="158732" y="139266"/>
                  <a:pt x="159091" y="139625"/>
                  <a:pt x="159091" y="139984"/>
                </a:cubicBezTo>
                <a:cubicBezTo>
                  <a:pt x="159091" y="140344"/>
                  <a:pt x="159091" y="140703"/>
                  <a:pt x="159091" y="141062"/>
                </a:cubicBezTo>
                <a:cubicBezTo>
                  <a:pt x="159091" y="141062"/>
                  <a:pt x="159091" y="141062"/>
                  <a:pt x="159091" y="141421"/>
                </a:cubicBezTo>
                <a:lnTo>
                  <a:pt x="159091" y="233756"/>
                </a:lnTo>
                <a:cubicBezTo>
                  <a:pt x="159091" y="236630"/>
                  <a:pt x="156936" y="238786"/>
                  <a:pt x="154422" y="238786"/>
                </a:cubicBezTo>
                <a:lnTo>
                  <a:pt x="9337" y="238786"/>
                </a:lnTo>
                <a:lnTo>
                  <a:pt x="9337" y="257468"/>
                </a:lnTo>
                <a:cubicBezTo>
                  <a:pt x="9337" y="262498"/>
                  <a:pt x="13646" y="266809"/>
                  <a:pt x="18674" y="266809"/>
                </a:cubicBezTo>
                <a:lnTo>
                  <a:pt x="124256" y="266809"/>
                </a:lnTo>
                <a:lnTo>
                  <a:pt x="184948" y="266809"/>
                </a:lnTo>
                <a:lnTo>
                  <a:pt x="290530" y="266809"/>
                </a:lnTo>
                <a:cubicBezTo>
                  <a:pt x="295557" y="266809"/>
                  <a:pt x="299508" y="262498"/>
                  <a:pt x="299508" y="257468"/>
                </a:cubicBezTo>
                <a:lnTo>
                  <a:pt x="299508" y="238786"/>
                </a:lnTo>
                <a:lnTo>
                  <a:pt x="178125" y="238786"/>
                </a:lnTo>
                <a:cubicBezTo>
                  <a:pt x="175252" y="238786"/>
                  <a:pt x="173456" y="236630"/>
                  <a:pt x="173456" y="233756"/>
                </a:cubicBezTo>
                <a:cubicBezTo>
                  <a:pt x="173456" y="231600"/>
                  <a:pt x="175252" y="229444"/>
                  <a:pt x="178125" y="229444"/>
                </a:cubicBezTo>
                <a:lnTo>
                  <a:pt x="299508" y="229444"/>
                </a:lnTo>
                <a:lnTo>
                  <a:pt x="299508" y="141062"/>
                </a:lnTo>
                <a:cubicBezTo>
                  <a:pt x="299508" y="138188"/>
                  <a:pt x="301663" y="136392"/>
                  <a:pt x="304176" y="136392"/>
                </a:cubicBezTo>
                <a:cubicBezTo>
                  <a:pt x="307049" y="136392"/>
                  <a:pt x="309204" y="138188"/>
                  <a:pt x="309204" y="141062"/>
                </a:cubicBezTo>
                <a:lnTo>
                  <a:pt x="309204" y="233756"/>
                </a:lnTo>
                <a:lnTo>
                  <a:pt x="309204" y="257468"/>
                </a:lnTo>
                <a:cubicBezTo>
                  <a:pt x="309204" y="267887"/>
                  <a:pt x="300585" y="276150"/>
                  <a:pt x="290530" y="276150"/>
                </a:cubicBezTo>
                <a:lnTo>
                  <a:pt x="194285" y="276150"/>
                </a:lnTo>
                <a:lnTo>
                  <a:pt x="210805" y="299503"/>
                </a:lnTo>
                <a:lnTo>
                  <a:pt x="234148" y="299503"/>
                </a:lnTo>
                <a:cubicBezTo>
                  <a:pt x="236662" y="299503"/>
                  <a:pt x="238816" y="301659"/>
                  <a:pt x="238816" y="304174"/>
                </a:cubicBezTo>
                <a:cubicBezTo>
                  <a:pt x="238816" y="307048"/>
                  <a:pt x="236662" y="309204"/>
                  <a:pt x="234148" y="309204"/>
                </a:cubicBezTo>
                <a:lnTo>
                  <a:pt x="208291" y="309204"/>
                </a:lnTo>
                <a:lnTo>
                  <a:pt x="100913" y="309204"/>
                </a:lnTo>
                <a:lnTo>
                  <a:pt x="75056" y="309204"/>
                </a:lnTo>
                <a:cubicBezTo>
                  <a:pt x="72542" y="309204"/>
                  <a:pt x="70388" y="307048"/>
                  <a:pt x="70388" y="304174"/>
                </a:cubicBezTo>
                <a:cubicBezTo>
                  <a:pt x="70388" y="301659"/>
                  <a:pt x="72542" y="299503"/>
                  <a:pt x="75056" y="299503"/>
                </a:cubicBezTo>
                <a:lnTo>
                  <a:pt x="98040" y="299503"/>
                </a:lnTo>
                <a:lnTo>
                  <a:pt x="114919" y="276150"/>
                </a:lnTo>
                <a:lnTo>
                  <a:pt x="18674" y="276150"/>
                </a:lnTo>
                <a:cubicBezTo>
                  <a:pt x="8260" y="276150"/>
                  <a:pt x="0" y="267887"/>
                  <a:pt x="0" y="257468"/>
                </a:cubicBezTo>
                <a:lnTo>
                  <a:pt x="0" y="233756"/>
                </a:lnTo>
                <a:lnTo>
                  <a:pt x="0" y="141421"/>
                </a:lnTo>
                <a:cubicBezTo>
                  <a:pt x="0" y="140703"/>
                  <a:pt x="0" y="140344"/>
                  <a:pt x="359" y="139625"/>
                </a:cubicBezTo>
                <a:lnTo>
                  <a:pt x="718" y="139266"/>
                </a:lnTo>
                <a:cubicBezTo>
                  <a:pt x="718" y="138906"/>
                  <a:pt x="1077" y="138547"/>
                  <a:pt x="1436" y="138188"/>
                </a:cubicBezTo>
                <a:cubicBezTo>
                  <a:pt x="1436" y="137829"/>
                  <a:pt x="1436" y="137829"/>
                  <a:pt x="1436" y="137829"/>
                </a:cubicBezTo>
                <a:cubicBezTo>
                  <a:pt x="1795" y="137829"/>
                  <a:pt x="2154" y="137469"/>
                  <a:pt x="2154" y="137469"/>
                </a:cubicBezTo>
                <a:lnTo>
                  <a:pt x="49559" y="106212"/>
                </a:lnTo>
                <a:close/>
                <a:moveTo>
                  <a:pt x="177734" y="42514"/>
                </a:moveTo>
                <a:lnTo>
                  <a:pt x="177734" y="82900"/>
                </a:lnTo>
                <a:lnTo>
                  <a:pt x="207566" y="62885"/>
                </a:lnTo>
                <a:lnTo>
                  <a:pt x="177734" y="42514"/>
                </a:lnTo>
                <a:close/>
                <a:moveTo>
                  <a:pt x="170822" y="29290"/>
                </a:moveTo>
                <a:cubicBezTo>
                  <a:pt x="172277" y="28575"/>
                  <a:pt x="174460" y="28933"/>
                  <a:pt x="175551" y="29647"/>
                </a:cubicBezTo>
                <a:lnTo>
                  <a:pt x="218480" y="58597"/>
                </a:lnTo>
                <a:cubicBezTo>
                  <a:pt x="219572" y="59669"/>
                  <a:pt x="220299" y="61098"/>
                  <a:pt x="220299" y="62885"/>
                </a:cubicBezTo>
                <a:cubicBezTo>
                  <a:pt x="220299" y="64315"/>
                  <a:pt x="219572" y="65745"/>
                  <a:pt x="218480" y="66459"/>
                </a:cubicBezTo>
                <a:lnTo>
                  <a:pt x="175551" y="95766"/>
                </a:lnTo>
                <a:cubicBezTo>
                  <a:pt x="174824" y="96123"/>
                  <a:pt x="174096" y="96481"/>
                  <a:pt x="173005" y="96481"/>
                </a:cubicBezTo>
                <a:cubicBezTo>
                  <a:pt x="172277" y="96481"/>
                  <a:pt x="171549" y="96481"/>
                  <a:pt x="170822" y="95766"/>
                </a:cubicBezTo>
                <a:cubicBezTo>
                  <a:pt x="169003" y="95051"/>
                  <a:pt x="168275" y="93622"/>
                  <a:pt x="168275" y="91835"/>
                </a:cubicBezTo>
                <a:lnTo>
                  <a:pt x="168275" y="33579"/>
                </a:lnTo>
                <a:cubicBezTo>
                  <a:pt x="168275" y="31792"/>
                  <a:pt x="169003" y="30362"/>
                  <a:pt x="170822" y="29290"/>
                </a:cubicBezTo>
                <a:close/>
                <a:moveTo>
                  <a:pt x="79574" y="9326"/>
                </a:moveTo>
                <a:lnTo>
                  <a:pt x="79574" y="112636"/>
                </a:lnTo>
                <a:lnTo>
                  <a:pt x="99022" y="112636"/>
                </a:lnTo>
                <a:cubicBezTo>
                  <a:pt x="101543" y="112636"/>
                  <a:pt x="103704" y="114789"/>
                  <a:pt x="103704" y="117300"/>
                </a:cubicBezTo>
                <a:lnTo>
                  <a:pt x="103704" y="135594"/>
                </a:lnTo>
                <a:lnTo>
                  <a:pt x="137198" y="113712"/>
                </a:lnTo>
                <a:cubicBezTo>
                  <a:pt x="138278" y="112995"/>
                  <a:pt x="138998" y="112636"/>
                  <a:pt x="140079" y="112636"/>
                </a:cubicBezTo>
                <a:lnTo>
                  <a:pt x="301066" y="112636"/>
                </a:lnTo>
                <a:lnTo>
                  <a:pt x="301066" y="9326"/>
                </a:lnTo>
                <a:lnTo>
                  <a:pt x="79574" y="9326"/>
                </a:lnTo>
                <a:close/>
                <a:moveTo>
                  <a:pt x="74892" y="0"/>
                </a:moveTo>
                <a:lnTo>
                  <a:pt x="305748" y="0"/>
                </a:lnTo>
                <a:cubicBezTo>
                  <a:pt x="308629" y="0"/>
                  <a:pt x="310790" y="2152"/>
                  <a:pt x="310790" y="4663"/>
                </a:cubicBezTo>
                <a:lnTo>
                  <a:pt x="310790" y="117300"/>
                </a:lnTo>
                <a:cubicBezTo>
                  <a:pt x="310790" y="119811"/>
                  <a:pt x="308629" y="121963"/>
                  <a:pt x="305748" y="121963"/>
                </a:cubicBezTo>
                <a:lnTo>
                  <a:pt x="141159" y="121963"/>
                </a:lnTo>
                <a:lnTo>
                  <a:pt x="101543" y="148149"/>
                </a:lnTo>
                <a:cubicBezTo>
                  <a:pt x="100462" y="148866"/>
                  <a:pt x="99742" y="148866"/>
                  <a:pt x="99022" y="148866"/>
                </a:cubicBezTo>
                <a:cubicBezTo>
                  <a:pt x="98302" y="148866"/>
                  <a:pt x="97581" y="148866"/>
                  <a:pt x="96501" y="148508"/>
                </a:cubicBezTo>
                <a:cubicBezTo>
                  <a:pt x="95060" y="147432"/>
                  <a:pt x="94340" y="145997"/>
                  <a:pt x="94340" y="144562"/>
                </a:cubicBezTo>
                <a:lnTo>
                  <a:pt x="94340" y="121963"/>
                </a:lnTo>
                <a:lnTo>
                  <a:pt x="74892" y="121963"/>
                </a:lnTo>
                <a:cubicBezTo>
                  <a:pt x="72011" y="121963"/>
                  <a:pt x="69850" y="119811"/>
                  <a:pt x="69850" y="117300"/>
                </a:cubicBezTo>
                <a:lnTo>
                  <a:pt x="69850" y="4663"/>
                </a:lnTo>
                <a:cubicBezTo>
                  <a:pt x="69850" y="2152"/>
                  <a:pt x="72011" y="0"/>
                  <a:pt x="74892" y="0"/>
                </a:cubicBezTo>
                <a:close/>
                <a:moveTo>
                  <a:pt x="18640" y="0"/>
                </a:moveTo>
                <a:lnTo>
                  <a:pt x="50544" y="0"/>
                </a:lnTo>
                <a:cubicBezTo>
                  <a:pt x="53053" y="0"/>
                  <a:pt x="55204" y="2158"/>
                  <a:pt x="55204" y="4676"/>
                </a:cubicBezTo>
                <a:cubicBezTo>
                  <a:pt x="55204" y="7194"/>
                  <a:pt x="53053" y="9352"/>
                  <a:pt x="50544" y="9352"/>
                </a:cubicBezTo>
                <a:lnTo>
                  <a:pt x="18640" y="9352"/>
                </a:lnTo>
                <a:cubicBezTo>
                  <a:pt x="13622" y="9352"/>
                  <a:pt x="9320" y="13669"/>
                  <a:pt x="9320" y="18705"/>
                </a:cubicBezTo>
                <a:lnTo>
                  <a:pt x="9320" y="114027"/>
                </a:lnTo>
                <a:cubicBezTo>
                  <a:pt x="9320" y="116545"/>
                  <a:pt x="7169" y="118703"/>
                  <a:pt x="4660" y="118703"/>
                </a:cubicBezTo>
                <a:cubicBezTo>
                  <a:pt x="2151" y="118703"/>
                  <a:pt x="0" y="116545"/>
                  <a:pt x="0" y="114027"/>
                </a:cubicBezTo>
                <a:lnTo>
                  <a:pt x="0" y="18705"/>
                </a:lnTo>
                <a:cubicBezTo>
                  <a:pt x="0" y="8273"/>
                  <a:pt x="8245" y="0"/>
                  <a:pt x="18640"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 name="Freeform 39">
            <a:extLst>
              <a:ext uri="{FF2B5EF4-FFF2-40B4-BE49-F238E27FC236}">
                <a16:creationId xmlns:a16="http://schemas.microsoft.com/office/drawing/2014/main" id="{13B33F00-412B-40AB-94A5-1D3B0338D18A}"/>
              </a:ext>
            </a:extLst>
          </p:cNvPr>
          <p:cNvSpPr>
            <a:spLocks noChangeArrowheads="1"/>
          </p:cNvSpPr>
          <p:nvPr/>
        </p:nvSpPr>
        <p:spPr bwMode="auto">
          <a:xfrm>
            <a:off x="9070990" y="2912842"/>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 name="Freeform 41">
            <a:extLst>
              <a:ext uri="{FF2B5EF4-FFF2-40B4-BE49-F238E27FC236}">
                <a16:creationId xmlns:a16="http://schemas.microsoft.com/office/drawing/2014/main" id="{4E7BF450-9962-4D86-BF27-AE37008B2131}"/>
              </a:ext>
            </a:extLst>
          </p:cNvPr>
          <p:cNvSpPr>
            <a:spLocks noChangeArrowheads="1"/>
          </p:cNvSpPr>
          <p:nvPr/>
        </p:nvSpPr>
        <p:spPr bwMode="auto">
          <a:xfrm>
            <a:off x="9483705" y="1550587"/>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0" name="TextBox 9">
            <a:extLst>
              <a:ext uri="{FF2B5EF4-FFF2-40B4-BE49-F238E27FC236}">
                <a16:creationId xmlns:a16="http://schemas.microsoft.com/office/drawing/2014/main" id="{1CABA561-FACE-445F-85DD-2177678270E4}"/>
              </a:ext>
            </a:extLst>
          </p:cNvPr>
          <p:cNvSpPr txBox="1"/>
          <p:nvPr/>
        </p:nvSpPr>
        <p:spPr>
          <a:xfrm>
            <a:off x="9808646" y="1523238"/>
            <a:ext cx="1912974" cy="523220"/>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Measures to drive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a:t>
            </a:r>
          </a:p>
        </p:txBody>
      </p:sp>
      <p:sp>
        <p:nvSpPr>
          <p:cNvPr id="11" name="Subtitle 2">
            <a:extLst>
              <a:ext uri="{FF2B5EF4-FFF2-40B4-BE49-F238E27FC236}">
                <a16:creationId xmlns:a16="http://schemas.microsoft.com/office/drawing/2014/main" id="{093F29B8-7072-40CA-B5E3-14359AD89A1D}"/>
              </a:ext>
            </a:extLst>
          </p:cNvPr>
          <p:cNvSpPr txBox="1">
            <a:spLocks/>
          </p:cNvSpPr>
          <p:nvPr/>
        </p:nvSpPr>
        <p:spPr>
          <a:xfrm>
            <a:off x="9808646" y="2025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Develop a reporting format , refine KPI’s constantly and use checklists and exhibits to get the process moving </a:t>
            </a:r>
          </a:p>
        </p:txBody>
      </p:sp>
      <p:sp>
        <p:nvSpPr>
          <p:cNvPr id="43" name="Freeform 232">
            <a:extLst>
              <a:ext uri="{FF2B5EF4-FFF2-40B4-BE49-F238E27FC236}">
                <a16:creationId xmlns:a16="http://schemas.microsoft.com/office/drawing/2014/main" id="{35EACA23-0DAA-4532-9C21-43078955F04D}"/>
              </a:ext>
            </a:extLst>
          </p:cNvPr>
          <p:cNvSpPr>
            <a:spLocks noChangeArrowheads="1"/>
          </p:cNvSpPr>
          <p:nvPr/>
        </p:nvSpPr>
        <p:spPr bwMode="auto">
          <a:xfrm>
            <a:off x="10142987" y="1993606"/>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3" name="TextBox 62">
            <a:extLst>
              <a:ext uri="{FF2B5EF4-FFF2-40B4-BE49-F238E27FC236}">
                <a16:creationId xmlns:a16="http://schemas.microsoft.com/office/drawing/2014/main" id="{49E01450-B125-45D8-A189-A6F7F464ECAC}"/>
              </a:ext>
            </a:extLst>
          </p:cNvPr>
          <p:cNvSpPr txBox="1"/>
          <p:nvPr/>
        </p:nvSpPr>
        <p:spPr>
          <a:xfrm>
            <a:off x="94018" y="165975"/>
            <a:ext cx="4461960" cy="461665"/>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Light"/>
                <a:ea typeface="+mn-ea"/>
                <a:cs typeface="+mn-cs"/>
              </a:rPr>
              <a:t>The 6 Steps to setting up KPI’s</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4" name="Picture 63" descr="Logo&#10;&#10;Description automatically generated">
            <a:extLst>
              <a:ext uri="{FF2B5EF4-FFF2-40B4-BE49-F238E27FC236}">
                <a16:creationId xmlns:a16="http://schemas.microsoft.com/office/drawing/2014/main" id="{B868D41D-0775-4DC7-8C72-497FAACEB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44" name="Footer Placeholder 3">
            <a:extLst>
              <a:ext uri="{FF2B5EF4-FFF2-40B4-BE49-F238E27FC236}">
                <a16:creationId xmlns:a16="http://schemas.microsoft.com/office/drawing/2014/main" id="{3385173D-41EE-D04A-A577-ACD426688ECD}"/>
              </a:ext>
            </a:extLst>
          </p:cNvPr>
          <p:cNvSpPr txBox="1">
            <a:spLocks/>
          </p:cNvSpPr>
          <p:nvPr/>
        </p:nvSpPr>
        <p:spPr>
          <a:xfrm>
            <a:off x="10149840" y="6557518"/>
            <a:ext cx="2042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075915707"/>
      </p:ext>
    </p:extLst>
  </p:cSld>
  <p:clrMapOvr>
    <a:masterClrMapping/>
  </p:clrMapOvr>
</p:sld>
</file>

<file path=ppt/theme/theme1.xml><?xml version="1.0" encoding="utf-8"?>
<a:theme xmlns:a="http://schemas.openxmlformats.org/drawingml/2006/main" name="Office Theme">
  <a:themeElements>
    <a:clrScheme name="UpskilPRO-2">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4528</Words>
  <Application>Microsoft Office PowerPoint</Application>
  <PresentationFormat>Widescreen</PresentationFormat>
  <Paragraphs>793</Paragraphs>
  <Slides>41</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41</vt:i4>
      </vt:variant>
    </vt:vector>
  </HeadingPairs>
  <TitlesOfParts>
    <vt:vector size="54" baseType="lpstr">
      <vt:lpstr>-apple-system</vt:lpstr>
      <vt:lpstr>Arial</vt:lpstr>
      <vt:lpstr>Calibri</vt:lpstr>
      <vt:lpstr>Calibri Light</vt:lpstr>
      <vt:lpstr>Inter</vt:lpstr>
      <vt:lpstr>Lato Light</vt:lpstr>
      <vt:lpstr>Lato Light</vt:lpstr>
      <vt:lpstr>Open Sans Light</vt:lpstr>
      <vt:lpstr>Plato</vt:lpstr>
      <vt:lpstr>Poppins</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Raman</dc:creator>
  <cp:lastModifiedBy>Sudarshan Raman</cp:lastModifiedBy>
  <cp:revision>1</cp:revision>
  <dcterms:created xsi:type="dcterms:W3CDTF">2023-07-07T07:49:16Z</dcterms:created>
  <dcterms:modified xsi:type="dcterms:W3CDTF">2023-07-12T14:03:54Z</dcterms:modified>
</cp:coreProperties>
</file>