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4225" r:id="rId3"/>
    <p:sldId id="4411" r:id="rId4"/>
    <p:sldId id="4412" r:id="rId5"/>
    <p:sldId id="3965" r:id="rId6"/>
    <p:sldId id="4413" r:id="rId7"/>
    <p:sldId id="1514" r:id="rId8"/>
    <p:sldId id="1515" r:id="rId9"/>
    <p:sldId id="1511" r:id="rId10"/>
    <p:sldId id="4224" r:id="rId11"/>
    <p:sldId id="1512" r:id="rId12"/>
    <p:sldId id="1517" r:id="rId13"/>
    <p:sldId id="1518" r:id="rId14"/>
    <p:sldId id="1519" r:id="rId15"/>
    <p:sldId id="1520" r:id="rId16"/>
    <p:sldId id="3936" r:id="rId17"/>
    <p:sldId id="441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darshan Chakravarthi" initials="SC" lastIdx="3" clrIdx="0">
    <p:extLst>
      <p:ext uri="{19B8F6BF-5375-455C-9EA6-DF929625EA0E}">
        <p15:presenceInfo xmlns:p15="http://schemas.microsoft.com/office/powerpoint/2012/main" userId="S::sudarshan@thestarquadrant.com::9632d19e-631d-46a5-9e9a-d9cc496f17d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1B4274-C685-4E10-8224-BFBD0DA4D9E8}" v="2" dt="2023-07-11T13:41:04.7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7" d="100"/>
          <a:sy n="107" d="100"/>
        </p:scale>
        <p:origin x="37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darshan Chakravarthi" userId="9632d19e-631d-46a5-9e9a-d9cc496f17d0" providerId="ADAL" clId="{D81B4274-C685-4E10-8224-BFBD0DA4D9E8}"/>
    <pc:docChg chg="custSel modSld">
      <pc:chgData name="Sudarshan Chakravarthi" userId="9632d19e-631d-46a5-9e9a-d9cc496f17d0" providerId="ADAL" clId="{D81B4274-C685-4E10-8224-BFBD0DA4D9E8}" dt="2023-07-11T13:41:04.701" v="3"/>
      <pc:docMkLst>
        <pc:docMk/>
      </pc:docMkLst>
      <pc:sldChg chg="addSp delSp modSp mod">
        <pc:chgData name="Sudarshan Chakravarthi" userId="9632d19e-631d-46a5-9e9a-d9cc496f17d0" providerId="ADAL" clId="{D81B4274-C685-4E10-8224-BFBD0DA4D9E8}" dt="2023-07-11T13:41:00.541" v="2"/>
        <pc:sldMkLst>
          <pc:docMk/>
          <pc:sldMk cId="3196038637" sldId="4225"/>
        </pc:sldMkLst>
        <pc:spChg chg="mod">
          <ac:chgData name="Sudarshan Chakravarthi" userId="9632d19e-631d-46a5-9e9a-d9cc496f17d0" providerId="ADAL" clId="{D81B4274-C685-4E10-8224-BFBD0DA4D9E8}" dt="2023-07-11T13:41:00.541" v="2"/>
          <ac:spMkLst>
            <pc:docMk/>
            <pc:sldMk cId="3196038637" sldId="4225"/>
            <ac:spMk id="7" creationId="{C2CB940E-6DA0-5AFA-81B4-4D5C9C463D30}"/>
          </ac:spMkLst>
        </pc:spChg>
        <pc:spChg chg="mod">
          <ac:chgData name="Sudarshan Chakravarthi" userId="9632d19e-631d-46a5-9e9a-d9cc496f17d0" providerId="ADAL" clId="{D81B4274-C685-4E10-8224-BFBD0DA4D9E8}" dt="2023-07-11T13:41:00.541" v="2"/>
          <ac:spMkLst>
            <pc:docMk/>
            <pc:sldMk cId="3196038637" sldId="4225"/>
            <ac:spMk id="8" creationId="{316F5BA4-859D-16A4-43CD-D2E26898081D}"/>
          </ac:spMkLst>
        </pc:spChg>
        <pc:grpChg chg="add mod">
          <ac:chgData name="Sudarshan Chakravarthi" userId="9632d19e-631d-46a5-9e9a-d9cc496f17d0" providerId="ADAL" clId="{D81B4274-C685-4E10-8224-BFBD0DA4D9E8}" dt="2023-07-11T13:41:00.541" v="2"/>
          <ac:grpSpMkLst>
            <pc:docMk/>
            <pc:sldMk cId="3196038637" sldId="4225"/>
            <ac:grpSpMk id="6" creationId="{31F63D40-745E-2AB2-D129-24110515BA31}"/>
          </ac:grpSpMkLst>
        </pc:grpChg>
        <pc:picChg chg="add del">
          <ac:chgData name="Sudarshan Chakravarthi" userId="9632d19e-631d-46a5-9e9a-d9cc496f17d0" providerId="ADAL" clId="{D81B4274-C685-4E10-8224-BFBD0DA4D9E8}" dt="2023-07-11T13:40:45.927" v="1" actId="478"/>
          <ac:picMkLst>
            <pc:docMk/>
            <pc:sldMk cId="3196038637" sldId="4225"/>
            <ac:picMk id="5" creationId="{60AB41C3-8EEC-F2D8-41E4-850D0FBEE3CD}"/>
          </ac:picMkLst>
        </pc:picChg>
      </pc:sldChg>
      <pc:sldChg chg="addSp modSp">
        <pc:chgData name="Sudarshan Chakravarthi" userId="9632d19e-631d-46a5-9e9a-d9cc496f17d0" providerId="ADAL" clId="{D81B4274-C685-4E10-8224-BFBD0DA4D9E8}" dt="2023-07-11T13:41:04.701" v="3"/>
        <pc:sldMkLst>
          <pc:docMk/>
          <pc:sldMk cId="240237563" sldId="4414"/>
        </pc:sldMkLst>
        <pc:spChg chg="mod">
          <ac:chgData name="Sudarshan Chakravarthi" userId="9632d19e-631d-46a5-9e9a-d9cc496f17d0" providerId="ADAL" clId="{D81B4274-C685-4E10-8224-BFBD0DA4D9E8}" dt="2023-07-11T13:41:04.701" v="3"/>
          <ac:spMkLst>
            <pc:docMk/>
            <pc:sldMk cId="240237563" sldId="4414"/>
            <ac:spMk id="5" creationId="{F0D159E4-04D8-3EB3-5111-BBDE7FDC561F}"/>
          </ac:spMkLst>
        </pc:spChg>
        <pc:spChg chg="mod">
          <ac:chgData name="Sudarshan Chakravarthi" userId="9632d19e-631d-46a5-9e9a-d9cc496f17d0" providerId="ADAL" clId="{D81B4274-C685-4E10-8224-BFBD0DA4D9E8}" dt="2023-07-11T13:41:04.701" v="3"/>
          <ac:spMkLst>
            <pc:docMk/>
            <pc:sldMk cId="240237563" sldId="4414"/>
            <ac:spMk id="6" creationId="{ACB24D47-9928-AB67-1D25-7DDD50B52B03}"/>
          </ac:spMkLst>
        </pc:spChg>
        <pc:grpChg chg="add mod">
          <ac:chgData name="Sudarshan Chakravarthi" userId="9632d19e-631d-46a5-9e9a-d9cc496f17d0" providerId="ADAL" clId="{D81B4274-C685-4E10-8224-BFBD0DA4D9E8}" dt="2023-07-11T13:41:04.701" v="3"/>
          <ac:grpSpMkLst>
            <pc:docMk/>
            <pc:sldMk cId="240237563" sldId="4414"/>
            <ac:grpSpMk id="2" creationId="{27638928-DFA3-812A-BBE3-30F47CB25725}"/>
          </ac:grpSpMkLst>
        </pc:grpChg>
      </pc:sldChg>
    </pc:docChg>
  </pc:docChgLst>
  <pc:docChgLst>
    <pc:chgData name="Sudarshan Chakravarthi" userId="9632d19e-631d-46a5-9e9a-d9cc496f17d0" providerId="ADAL" clId="{1EEF3CAD-44B9-47C7-96AE-04E78EE36524}"/>
    <pc:docChg chg="custSel addSld delSld modSld sldOrd">
      <pc:chgData name="Sudarshan Chakravarthi" userId="9632d19e-631d-46a5-9e9a-d9cc496f17d0" providerId="ADAL" clId="{1EEF3CAD-44B9-47C7-96AE-04E78EE36524}" dt="2023-02-14T16:28:49.979" v="485" actId="14100"/>
      <pc:docMkLst>
        <pc:docMk/>
      </pc:docMkLst>
      <pc:sldChg chg="addSp delSp modSp mod ord">
        <pc:chgData name="Sudarshan Chakravarthi" userId="9632d19e-631d-46a5-9e9a-d9cc496f17d0" providerId="ADAL" clId="{1EEF3CAD-44B9-47C7-96AE-04E78EE36524}" dt="2021-10-05T16:42:07.005" v="302" actId="6549"/>
        <pc:sldMkLst>
          <pc:docMk/>
          <pc:sldMk cId="1088867395" sldId="1511"/>
        </pc:sldMkLst>
        <pc:spChg chg="mod">
          <ac:chgData name="Sudarshan Chakravarthi" userId="9632d19e-631d-46a5-9e9a-d9cc496f17d0" providerId="ADAL" clId="{1EEF3CAD-44B9-47C7-96AE-04E78EE36524}" dt="2021-10-05T16:42:07.005" v="302" actId="6549"/>
          <ac:spMkLst>
            <pc:docMk/>
            <pc:sldMk cId="1088867395" sldId="1511"/>
            <ac:spMk id="53" creationId="{DED44712-9D80-4642-8BE3-C72F6904C846}"/>
          </ac:spMkLst>
        </pc:spChg>
        <pc:spChg chg="del">
          <ac:chgData name="Sudarshan Chakravarthi" userId="9632d19e-631d-46a5-9e9a-d9cc496f17d0" providerId="ADAL" clId="{1EEF3CAD-44B9-47C7-96AE-04E78EE36524}" dt="2021-09-29T12:54:04.139" v="22" actId="478"/>
          <ac:spMkLst>
            <pc:docMk/>
            <pc:sldMk cId="1088867395" sldId="1511"/>
            <ac:spMk id="54" creationId="{BF4AB885-1CD4-4DB9-BC84-9CED64C0E39A}"/>
          </ac:spMkLst>
        </pc:spChg>
        <pc:picChg chg="add mod">
          <ac:chgData name="Sudarshan Chakravarthi" userId="9632d19e-631d-46a5-9e9a-d9cc496f17d0" providerId="ADAL" clId="{1EEF3CAD-44B9-47C7-96AE-04E78EE36524}" dt="2021-09-29T12:54:13.833" v="27"/>
          <ac:picMkLst>
            <pc:docMk/>
            <pc:sldMk cId="1088867395" sldId="1511"/>
            <ac:picMk id="23" creationId="{EF056393-FBE1-4DCF-BB7A-09D9213B988F}"/>
          </ac:picMkLst>
        </pc:picChg>
      </pc:sldChg>
      <pc:sldChg chg="addSp delSp modSp mod">
        <pc:chgData name="Sudarshan Chakravarthi" userId="9632d19e-631d-46a5-9e9a-d9cc496f17d0" providerId="ADAL" clId="{1EEF3CAD-44B9-47C7-96AE-04E78EE36524}" dt="2021-09-29T12:54:14.616" v="28"/>
        <pc:sldMkLst>
          <pc:docMk/>
          <pc:sldMk cId="3945799764" sldId="1512"/>
        </pc:sldMkLst>
        <pc:spChg chg="del">
          <ac:chgData name="Sudarshan Chakravarthi" userId="9632d19e-631d-46a5-9e9a-d9cc496f17d0" providerId="ADAL" clId="{1EEF3CAD-44B9-47C7-96AE-04E78EE36524}" dt="2021-09-29T12:54:02.306" v="21" actId="478"/>
          <ac:spMkLst>
            <pc:docMk/>
            <pc:sldMk cId="3945799764" sldId="1512"/>
            <ac:spMk id="30" creationId="{68A7DE1E-4E9E-4165-9537-33B995D08050}"/>
          </ac:spMkLst>
        </pc:spChg>
        <pc:picChg chg="add mod">
          <ac:chgData name="Sudarshan Chakravarthi" userId="9632d19e-631d-46a5-9e9a-d9cc496f17d0" providerId="ADAL" clId="{1EEF3CAD-44B9-47C7-96AE-04E78EE36524}" dt="2021-09-29T12:54:14.616" v="28"/>
          <ac:picMkLst>
            <pc:docMk/>
            <pc:sldMk cId="3945799764" sldId="1512"/>
            <ac:picMk id="27" creationId="{3D2B322F-B0AF-445F-B023-52BCC28F6501}"/>
          </ac:picMkLst>
        </pc:picChg>
      </pc:sldChg>
      <pc:sldChg chg="addSp delSp modSp mod">
        <pc:chgData name="Sudarshan Chakravarthi" userId="9632d19e-631d-46a5-9e9a-d9cc496f17d0" providerId="ADAL" clId="{1EEF3CAD-44B9-47C7-96AE-04E78EE36524}" dt="2021-09-29T12:54:12.232" v="25"/>
        <pc:sldMkLst>
          <pc:docMk/>
          <pc:sldMk cId="3793973853" sldId="1514"/>
        </pc:sldMkLst>
        <pc:spChg chg="del">
          <ac:chgData name="Sudarshan Chakravarthi" userId="9632d19e-631d-46a5-9e9a-d9cc496f17d0" providerId="ADAL" clId="{1EEF3CAD-44B9-47C7-96AE-04E78EE36524}" dt="2021-09-29T12:54:07.550" v="24" actId="478"/>
          <ac:spMkLst>
            <pc:docMk/>
            <pc:sldMk cId="3793973853" sldId="1514"/>
            <ac:spMk id="18" creationId="{02D8AB67-7D90-4434-9DC3-B213FA0862EC}"/>
          </ac:spMkLst>
        </pc:spChg>
        <pc:picChg chg="add mod">
          <ac:chgData name="Sudarshan Chakravarthi" userId="9632d19e-631d-46a5-9e9a-d9cc496f17d0" providerId="ADAL" clId="{1EEF3CAD-44B9-47C7-96AE-04E78EE36524}" dt="2021-09-29T12:54:12.232" v="25"/>
          <ac:picMkLst>
            <pc:docMk/>
            <pc:sldMk cId="3793973853" sldId="1514"/>
            <ac:picMk id="20" creationId="{81540980-79B6-44DA-AAE6-5D7B1EAAAD1D}"/>
          </ac:picMkLst>
        </pc:picChg>
      </pc:sldChg>
      <pc:sldChg chg="addSp delSp modSp mod">
        <pc:chgData name="Sudarshan Chakravarthi" userId="9632d19e-631d-46a5-9e9a-d9cc496f17d0" providerId="ADAL" clId="{1EEF3CAD-44B9-47C7-96AE-04E78EE36524}" dt="2021-09-29T12:54:13.094" v="26"/>
        <pc:sldMkLst>
          <pc:docMk/>
          <pc:sldMk cId="1962533245" sldId="1515"/>
        </pc:sldMkLst>
        <pc:spChg chg="del">
          <ac:chgData name="Sudarshan Chakravarthi" userId="9632d19e-631d-46a5-9e9a-d9cc496f17d0" providerId="ADAL" clId="{1EEF3CAD-44B9-47C7-96AE-04E78EE36524}" dt="2021-09-29T12:54:05.827" v="23" actId="478"/>
          <ac:spMkLst>
            <pc:docMk/>
            <pc:sldMk cId="1962533245" sldId="1515"/>
            <ac:spMk id="3" creationId="{6D7076F8-F1FB-4580-B600-E0C4849F3FE8}"/>
          </ac:spMkLst>
        </pc:spChg>
        <pc:picChg chg="add mod">
          <ac:chgData name="Sudarshan Chakravarthi" userId="9632d19e-631d-46a5-9e9a-d9cc496f17d0" providerId="ADAL" clId="{1EEF3CAD-44B9-47C7-96AE-04E78EE36524}" dt="2021-09-29T12:54:13.094" v="26"/>
          <ac:picMkLst>
            <pc:docMk/>
            <pc:sldMk cId="1962533245" sldId="1515"/>
            <ac:picMk id="17" creationId="{62618806-AF68-4ADF-B8B0-F2098E1C06B8}"/>
          </ac:picMkLst>
        </pc:picChg>
      </pc:sldChg>
      <pc:sldChg chg="addSp delSp modSp mod">
        <pc:chgData name="Sudarshan Chakravarthi" userId="9632d19e-631d-46a5-9e9a-d9cc496f17d0" providerId="ADAL" clId="{1EEF3CAD-44B9-47C7-96AE-04E78EE36524}" dt="2021-10-04T11:42:31.733" v="75" actId="478"/>
        <pc:sldMkLst>
          <pc:docMk/>
          <pc:sldMk cId="938672292" sldId="1517"/>
        </pc:sldMkLst>
        <pc:spChg chg="mod">
          <ac:chgData name="Sudarshan Chakravarthi" userId="9632d19e-631d-46a5-9e9a-d9cc496f17d0" providerId="ADAL" clId="{1EEF3CAD-44B9-47C7-96AE-04E78EE36524}" dt="2021-09-29T12:53:27.911" v="11" actId="6549"/>
          <ac:spMkLst>
            <pc:docMk/>
            <pc:sldMk cId="938672292" sldId="1517"/>
            <ac:spMk id="2" creationId="{B81B07B7-223D-4B76-9E4D-F26C9AD46304}"/>
          </ac:spMkLst>
        </pc:spChg>
        <pc:spChg chg="del">
          <ac:chgData name="Sudarshan Chakravarthi" userId="9632d19e-631d-46a5-9e9a-d9cc496f17d0" providerId="ADAL" clId="{1EEF3CAD-44B9-47C7-96AE-04E78EE36524}" dt="2021-09-29T12:54:00.127" v="20" actId="478"/>
          <ac:spMkLst>
            <pc:docMk/>
            <pc:sldMk cId="938672292" sldId="1517"/>
            <ac:spMk id="3" creationId="{0929A56F-2625-4828-8FA2-E074AFE42DFA}"/>
          </ac:spMkLst>
        </pc:spChg>
        <pc:picChg chg="del">
          <ac:chgData name="Sudarshan Chakravarthi" userId="9632d19e-631d-46a5-9e9a-d9cc496f17d0" providerId="ADAL" clId="{1EEF3CAD-44B9-47C7-96AE-04E78EE36524}" dt="2021-10-04T11:42:31.733" v="75" actId="478"/>
          <ac:picMkLst>
            <pc:docMk/>
            <pc:sldMk cId="938672292" sldId="1517"/>
            <ac:picMk id="5" creationId="{ABF30FF9-1BC2-41C0-A6BB-DED7565529C5}"/>
          </ac:picMkLst>
        </pc:picChg>
        <pc:picChg chg="add mod">
          <ac:chgData name="Sudarshan Chakravarthi" userId="9632d19e-631d-46a5-9e9a-d9cc496f17d0" providerId="ADAL" clId="{1EEF3CAD-44B9-47C7-96AE-04E78EE36524}" dt="2021-09-29T12:54:15.365" v="29"/>
          <ac:picMkLst>
            <pc:docMk/>
            <pc:sldMk cId="938672292" sldId="1517"/>
            <ac:picMk id="25" creationId="{3A1B39B5-49B6-48D5-80E0-1B0D8EBF023A}"/>
          </ac:picMkLst>
        </pc:picChg>
      </pc:sldChg>
      <pc:sldChg chg="addSp delSp modSp mod">
        <pc:chgData name="Sudarshan Chakravarthi" userId="9632d19e-631d-46a5-9e9a-d9cc496f17d0" providerId="ADAL" clId="{1EEF3CAD-44B9-47C7-96AE-04E78EE36524}" dt="2021-10-05T16:25:40.667" v="79" actId="14100"/>
        <pc:sldMkLst>
          <pc:docMk/>
          <pc:sldMk cId="634191082" sldId="1518"/>
        </pc:sldMkLst>
        <pc:spChg chg="mod">
          <ac:chgData name="Sudarshan Chakravarthi" userId="9632d19e-631d-46a5-9e9a-d9cc496f17d0" providerId="ADAL" clId="{1EEF3CAD-44B9-47C7-96AE-04E78EE36524}" dt="2021-09-29T12:53:33.607" v="12" actId="6549"/>
          <ac:spMkLst>
            <pc:docMk/>
            <pc:sldMk cId="634191082" sldId="1518"/>
            <ac:spMk id="2" creationId="{1E0AD19F-DC66-4D34-8E38-A6491A2AC3A9}"/>
          </ac:spMkLst>
        </pc:spChg>
        <pc:spChg chg="del">
          <ac:chgData name="Sudarshan Chakravarthi" userId="9632d19e-631d-46a5-9e9a-d9cc496f17d0" providerId="ADAL" clId="{1EEF3CAD-44B9-47C7-96AE-04E78EE36524}" dt="2021-09-29T12:53:56.782" v="19" actId="478"/>
          <ac:spMkLst>
            <pc:docMk/>
            <pc:sldMk cId="634191082" sldId="1518"/>
            <ac:spMk id="3" creationId="{0FE3859A-4A51-448C-9AB1-522440F4CEB2}"/>
          </ac:spMkLst>
        </pc:spChg>
        <pc:spChg chg="mod">
          <ac:chgData name="Sudarshan Chakravarthi" userId="9632d19e-631d-46a5-9e9a-d9cc496f17d0" providerId="ADAL" clId="{1EEF3CAD-44B9-47C7-96AE-04E78EE36524}" dt="2021-10-05T16:25:40.667" v="79" actId="14100"/>
          <ac:spMkLst>
            <pc:docMk/>
            <pc:sldMk cId="634191082" sldId="1518"/>
            <ac:spMk id="9" creationId="{C6F43147-426D-4F33-B7F7-B0DE3F8F039B}"/>
          </ac:spMkLst>
        </pc:spChg>
        <pc:picChg chg="del">
          <ac:chgData name="Sudarshan Chakravarthi" userId="9632d19e-631d-46a5-9e9a-d9cc496f17d0" providerId="ADAL" clId="{1EEF3CAD-44B9-47C7-96AE-04E78EE36524}" dt="2021-10-04T11:42:40.127" v="76" actId="478"/>
          <ac:picMkLst>
            <pc:docMk/>
            <pc:sldMk cId="634191082" sldId="1518"/>
            <ac:picMk id="17" creationId="{EB3707EE-260C-4365-86D8-7A16D24DEDCD}"/>
          </ac:picMkLst>
        </pc:picChg>
        <pc:picChg chg="add mod">
          <ac:chgData name="Sudarshan Chakravarthi" userId="9632d19e-631d-46a5-9e9a-d9cc496f17d0" providerId="ADAL" clId="{1EEF3CAD-44B9-47C7-96AE-04E78EE36524}" dt="2021-09-29T12:54:16.393" v="30"/>
          <ac:picMkLst>
            <pc:docMk/>
            <pc:sldMk cId="634191082" sldId="1518"/>
            <ac:picMk id="25" creationId="{EB969434-6A9C-4CCA-85F0-24A9E93DB1F7}"/>
          </ac:picMkLst>
        </pc:picChg>
      </pc:sldChg>
      <pc:sldChg chg="addSp delSp modSp mod">
        <pc:chgData name="Sudarshan Chakravarthi" userId="9632d19e-631d-46a5-9e9a-d9cc496f17d0" providerId="ADAL" clId="{1EEF3CAD-44B9-47C7-96AE-04E78EE36524}" dt="2021-10-05T16:25:56.406" v="81" actId="14100"/>
        <pc:sldMkLst>
          <pc:docMk/>
          <pc:sldMk cId="1202203628" sldId="1519"/>
        </pc:sldMkLst>
        <pc:spChg chg="del">
          <ac:chgData name="Sudarshan Chakravarthi" userId="9632d19e-631d-46a5-9e9a-d9cc496f17d0" providerId="ADAL" clId="{1EEF3CAD-44B9-47C7-96AE-04E78EE36524}" dt="2021-09-29T12:53:55.174" v="18" actId="478"/>
          <ac:spMkLst>
            <pc:docMk/>
            <pc:sldMk cId="1202203628" sldId="1519"/>
            <ac:spMk id="3" creationId="{602383F7-5DEA-4F32-844F-2CB7A65B0680}"/>
          </ac:spMkLst>
        </pc:spChg>
        <pc:spChg chg="mod">
          <ac:chgData name="Sudarshan Chakravarthi" userId="9632d19e-631d-46a5-9e9a-d9cc496f17d0" providerId="ADAL" clId="{1EEF3CAD-44B9-47C7-96AE-04E78EE36524}" dt="2021-09-29T12:53:36.500" v="13" actId="6549"/>
          <ac:spMkLst>
            <pc:docMk/>
            <pc:sldMk cId="1202203628" sldId="1519"/>
            <ac:spMk id="4" creationId="{84323083-8671-4FDF-95CF-E149AF1DF66B}"/>
          </ac:spMkLst>
        </pc:spChg>
        <pc:spChg chg="mod">
          <ac:chgData name="Sudarshan Chakravarthi" userId="9632d19e-631d-46a5-9e9a-d9cc496f17d0" providerId="ADAL" clId="{1EEF3CAD-44B9-47C7-96AE-04E78EE36524}" dt="2021-10-05T16:25:56.406" v="81" actId="14100"/>
          <ac:spMkLst>
            <pc:docMk/>
            <pc:sldMk cId="1202203628" sldId="1519"/>
            <ac:spMk id="10" creationId="{6083900C-BDCF-462C-8822-AD2349763569}"/>
          </ac:spMkLst>
        </pc:spChg>
        <pc:picChg chg="del">
          <ac:chgData name="Sudarshan Chakravarthi" userId="9632d19e-631d-46a5-9e9a-d9cc496f17d0" providerId="ADAL" clId="{1EEF3CAD-44B9-47C7-96AE-04E78EE36524}" dt="2021-10-04T11:42:43.547" v="77" actId="478"/>
          <ac:picMkLst>
            <pc:docMk/>
            <pc:sldMk cId="1202203628" sldId="1519"/>
            <ac:picMk id="15" creationId="{D2386F41-C762-4B67-A30D-E14CB9FA70FC}"/>
          </ac:picMkLst>
        </pc:picChg>
        <pc:picChg chg="add mod">
          <ac:chgData name="Sudarshan Chakravarthi" userId="9632d19e-631d-46a5-9e9a-d9cc496f17d0" providerId="ADAL" clId="{1EEF3CAD-44B9-47C7-96AE-04E78EE36524}" dt="2021-09-29T12:54:17.309" v="31"/>
          <ac:picMkLst>
            <pc:docMk/>
            <pc:sldMk cId="1202203628" sldId="1519"/>
            <ac:picMk id="26" creationId="{2AF48DCB-741E-4597-9FA0-FDAFEEC56853}"/>
          </ac:picMkLst>
        </pc:picChg>
      </pc:sldChg>
      <pc:sldChg chg="addSp delSp modSp mod">
        <pc:chgData name="Sudarshan Chakravarthi" userId="9632d19e-631d-46a5-9e9a-d9cc496f17d0" providerId="ADAL" clId="{1EEF3CAD-44B9-47C7-96AE-04E78EE36524}" dt="2021-10-05T16:26:08.240" v="83" actId="14100"/>
        <pc:sldMkLst>
          <pc:docMk/>
          <pc:sldMk cId="2725546293" sldId="1520"/>
        </pc:sldMkLst>
        <pc:spChg chg="del">
          <ac:chgData name="Sudarshan Chakravarthi" userId="9632d19e-631d-46a5-9e9a-d9cc496f17d0" providerId="ADAL" clId="{1EEF3CAD-44B9-47C7-96AE-04E78EE36524}" dt="2021-09-29T12:53:53.582" v="17" actId="478"/>
          <ac:spMkLst>
            <pc:docMk/>
            <pc:sldMk cId="2725546293" sldId="1520"/>
            <ac:spMk id="3" creationId="{F5634EFC-017D-4CCC-9F5A-E2DAAE87A62F}"/>
          </ac:spMkLst>
        </pc:spChg>
        <pc:spChg chg="mod">
          <ac:chgData name="Sudarshan Chakravarthi" userId="9632d19e-631d-46a5-9e9a-d9cc496f17d0" providerId="ADAL" clId="{1EEF3CAD-44B9-47C7-96AE-04E78EE36524}" dt="2021-09-29T12:53:39.347" v="14" actId="6549"/>
          <ac:spMkLst>
            <pc:docMk/>
            <pc:sldMk cId="2725546293" sldId="1520"/>
            <ac:spMk id="4" creationId="{2D62DF90-B2A7-48D3-9E3E-3D6F8AF0BD3D}"/>
          </ac:spMkLst>
        </pc:spChg>
        <pc:spChg chg="mod">
          <ac:chgData name="Sudarshan Chakravarthi" userId="9632d19e-631d-46a5-9e9a-d9cc496f17d0" providerId="ADAL" clId="{1EEF3CAD-44B9-47C7-96AE-04E78EE36524}" dt="2021-10-05T16:26:08.240" v="83" actId="14100"/>
          <ac:spMkLst>
            <pc:docMk/>
            <pc:sldMk cId="2725546293" sldId="1520"/>
            <ac:spMk id="10" creationId="{6C911563-7352-4012-971A-8707A561B32A}"/>
          </ac:spMkLst>
        </pc:spChg>
        <pc:picChg chg="add mod">
          <ac:chgData name="Sudarshan Chakravarthi" userId="9632d19e-631d-46a5-9e9a-d9cc496f17d0" providerId="ADAL" clId="{1EEF3CAD-44B9-47C7-96AE-04E78EE36524}" dt="2021-09-29T12:54:18.392" v="32"/>
          <ac:picMkLst>
            <pc:docMk/>
            <pc:sldMk cId="2725546293" sldId="1520"/>
            <ac:picMk id="27" creationId="{74BD3312-90FF-43D4-9FCC-4C1E7AC5A12C}"/>
          </ac:picMkLst>
        </pc:picChg>
      </pc:sldChg>
      <pc:sldChg chg="del">
        <pc:chgData name="Sudarshan Chakravarthi" userId="9632d19e-631d-46a5-9e9a-d9cc496f17d0" providerId="ADAL" clId="{1EEF3CAD-44B9-47C7-96AE-04E78EE36524}" dt="2021-09-29T12:53:14.815" v="7" actId="47"/>
        <pc:sldMkLst>
          <pc:docMk/>
          <pc:sldMk cId="2254285567" sldId="3819"/>
        </pc:sldMkLst>
      </pc:sldChg>
      <pc:sldChg chg="del">
        <pc:chgData name="Sudarshan Chakravarthi" userId="9632d19e-631d-46a5-9e9a-d9cc496f17d0" providerId="ADAL" clId="{1EEF3CAD-44B9-47C7-96AE-04E78EE36524}" dt="2021-09-29T12:53:16.251" v="8" actId="47"/>
        <pc:sldMkLst>
          <pc:docMk/>
          <pc:sldMk cId="3222994188" sldId="3931"/>
        </pc:sldMkLst>
      </pc:sldChg>
      <pc:sldChg chg="addSp delSp modSp mod">
        <pc:chgData name="Sudarshan Chakravarthi" userId="9632d19e-631d-46a5-9e9a-d9cc496f17d0" providerId="ADAL" clId="{1EEF3CAD-44B9-47C7-96AE-04E78EE36524}" dt="2021-10-05T16:26:50.319" v="86" actId="14100"/>
        <pc:sldMkLst>
          <pc:docMk/>
          <pc:sldMk cId="3296010056" sldId="3936"/>
        </pc:sldMkLst>
        <pc:spChg chg="del">
          <ac:chgData name="Sudarshan Chakravarthi" userId="9632d19e-631d-46a5-9e9a-d9cc496f17d0" providerId="ADAL" clId="{1EEF3CAD-44B9-47C7-96AE-04E78EE36524}" dt="2021-09-29T12:53:51.902" v="16" actId="478"/>
          <ac:spMkLst>
            <pc:docMk/>
            <pc:sldMk cId="3296010056" sldId="3936"/>
            <ac:spMk id="3" creationId="{F5634EFC-017D-4CCC-9F5A-E2DAAE87A62F}"/>
          </ac:spMkLst>
        </pc:spChg>
        <pc:spChg chg="mod">
          <ac:chgData name="Sudarshan Chakravarthi" userId="9632d19e-631d-46a5-9e9a-d9cc496f17d0" providerId="ADAL" clId="{1EEF3CAD-44B9-47C7-96AE-04E78EE36524}" dt="2021-09-29T12:53:42.517" v="15" actId="6549"/>
          <ac:spMkLst>
            <pc:docMk/>
            <pc:sldMk cId="3296010056" sldId="3936"/>
            <ac:spMk id="4" creationId="{2D62DF90-B2A7-48D3-9E3E-3D6F8AF0BD3D}"/>
          </ac:spMkLst>
        </pc:spChg>
        <pc:spChg chg="mod">
          <ac:chgData name="Sudarshan Chakravarthi" userId="9632d19e-631d-46a5-9e9a-d9cc496f17d0" providerId="ADAL" clId="{1EEF3CAD-44B9-47C7-96AE-04E78EE36524}" dt="2021-10-05T16:26:50.319" v="86" actId="14100"/>
          <ac:spMkLst>
            <pc:docMk/>
            <pc:sldMk cId="3296010056" sldId="3936"/>
            <ac:spMk id="10" creationId="{6C911563-7352-4012-971A-8707A561B32A}"/>
          </ac:spMkLst>
        </pc:spChg>
        <pc:picChg chg="add mod">
          <ac:chgData name="Sudarshan Chakravarthi" userId="9632d19e-631d-46a5-9e9a-d9cc496f17d0" providerId="ADAL" clId="{1EEF3CAD-44B9-47C7-96AE-04E78EE36524}" dt="2021-09-29T12:54:19.323" v="33"/>
          <ac:picMkLst>
            <pc:docMk/>
            <pc:sldMk cId="3296010056" sldId="3936"/>
            <ac:picMk id="34" creationId="{AF4FE8C5-CA03-4475-9E34-504CDE437248}"/>
          </ac:picMkLst>
        </pc:picChg>
      </pc:sldChg>
      <pc:sldChg chg="del">
        <pc:chgData name="Sudarshan Chakravarthi" userId="9632d19e-631d-46a5-9e9a-d9cc496f17d0" providerId="ADAL" clId="{1EEF3CAD-44B9-47C7-96AE-04E78EE36524}" dt="2021-09-29T12:53:20.576" v="10" actId="47"/>
        <pc:sldMkLst>
          <pc:docMk/>
          <pc:sldMk cId="3794812605" sldId="3937"/>
        </pc:sldMkLst>
      </pc:sldChg>
      <pc:sldChg chg="del">
        <pc:chgData name="Sudarshan Chakravarthi" userId="9632d19e-631d-46a5-9e9a-d9cc496f17d0" providerId="ADAL" clId="{1EEF3CAD-44B9-47C7-96AE-04E78EE36524}" dt="2021-09-29T12:53:19.263" v="9" actId="47"/>
        <pc:sldMkLst>
          <pc:docMk/>
          <pc:sldMk cId="2280106755" sldId="3938"/>
        </pc:sldMkLst>
      </pc:sldChg>
      <pc:sldChg chg="add del">
        <pc:chgData name="Sudarshan Chakravarthi" userId="9632d19e-631d-46a5-9e9a-d9cc496f17d0" providerId="ADAL" clId="{1EEF3CAD-44B9-47C7-96AE-04E78EE36524}" dt="2023-02-13T08:56:24.531" v="370"/>
        <pc:sldMkLst>
          <pc:docMk/>
          <pc:sldMk cId="312816581" sldId="3965"/>
        </pc:sldMkLst>
      </pc:sldChg>
      <pc:sldChg chg="add">
        <pc:chgData name="Sudarshan Chakravarthi" userId="9632d19e-631d-46a5-9e9a-d9cc496f17d0" providerId="ADAL" clId="{1EEF3CAD-44B9-47C7-96AE-04E78EE36524}" dt="2023-02-13T08:56:24.601" v="371"/>
        <pc:sldMkLst>
          <pc:docMk/>
          <pc:sldMk cId="886777870" sldId="3965"/>
        </pc:sldMkLst>
      </pc:sldChg>
      <pc:sldChg chg="add del">
        <pc:chgData name="Sudarshan Chakravarthi" userId="9632d19e-631d-46a5-9e9a-d9cc496f17d0" providerId="ADAL" clId="{1EEF3CAD-44B9-47C7-96AE-04E78EE36524}" dt="2023-02-13T08:56:20.009" v="368"/>
        <pc:sldMkLst>
          <pc:docMk/>
          <pc:sldMk cId="3097043110" sldId="3965"/>
        </pc:sldMkLst>
      </pc:sldChg>
      <pc:sldChg chg="addSp delSp modSp add del mod ord">
        <pc:chgData name="Sudarshan Chakravarthi" userId="9632d19e-631d-46a5-9e9a-d9cc496f17d0" providerId="ADAL" clId="{1EEF3CAD-44B9-47C7-96AE-04E78EE36524}" dt="2023-02-13T08:57:15.001" v="407" actId="47"/>
        <pc:sldMkLst>
          <pc:docMk/>
          <pc:sldMk cId="3859267428" sldId="4222"/>
        </pc:sldMkLst>
        <pc:spChg chg="mod">
          <ac:chgData name="Sudarshan Chakravarthi" userId="9632d19e-631d-46a5-9e9a-d9cc496f17d0" providerId="ADAL" clId="{1EEF3CAD-44B9-47C7-96AE-04E78EE36524}" dt="2021-09-29T12:53:09.055" v="5" actId="1076"/>
          <ac:spMkLst>
            <pc:docMk/>
            <pc:sldMk cId="3859267428" sldId="4222"/>
            <ac:spMk id="8" creationId="{DA32DBBD-D3E4-453E-AFA1-C79D34C915C9}"/>
          </ac:spMkLst>
        </pc:spChg>
        <pc:spChg chg="mod">
          <ac:chgData name="Sudarshan Chakravarthi" userId="9632d19e-631d-46a5-9e9a-d9cc496f17d0" providerId="ADAL" clId="{1EEF3CAD-44B9-47C7-96AE-04E78EE36524}" dt="2021-09-29T12:55:38.835" v="71" actId="20577"/>
          <ac:spMkLst>
            <pc:docMk/>
            <pc:sldMk cId="3859267428" sldId="4222"/>
            <ac:spMk id="19" creationId="{FC99AB42-5D80-4C08-9F96-4CAE16A0CB61}"/>
          </ac:spMkLst>
        </pc:spChg>
        <pc:picChg chg="add del mod modCrop">
          <ac:chgData name="Sudarshan Chakravarthi" userId="9632d19e-631d-46a5-9e9a-d9cc496f17d0" providerId="ADAL" clId="{1EEF3CAD-44B9-47C7-96AE-04E78EE36524}" dt="2021-10-05T16:28:39.365" v="92" actId="478"/>
          <ac:picMkLst>
            <pc:docMk/>
            <pc:sldMk cId="3859267428" sldId="4222"/>
            <ac:picMk id="3" creationId="{8E4D696B-4CCC-4F76-B3F2-F882A0AE8C02}"/>
          </ac:picMkLst>
        </pc:picChg>
        <pc:picChg chg="add mod">
          <ac:chgData name="Sudarshan Chakravarthi" userId="9632d19e-631d-46a5-9e9a-d9cc496f17d0" providerId="ADAL" clId="{1EEF3CAD-44B9-47C7-96AE-04E78EE36524}" dt="2021-10-05T16:28:44.814" v="95" actId="1076"/>
          <ac:picMkLst>
            <pc:docMk/>
            <pc:sldMk cId="3859267428" sldId="4222"/>
            <ac:picMk id="15" creationId="{319A325D-2ED8-4FCB-A382-E2F30C29CB5D}"/>
          </ac:picMkLst>
        </pc:picChg>
      </pc:sldChg>
      <pc:sldChg chg="addSp modSp add del">
        <pc:chgData name="Sudarshan Chakravarthi" userId="9632d19e-631d-46a5-9e9a-d9cc496f17d0" providerId="ADAL" clId="{1EEF3CAD-44B9-47C7-96AE-04E78EE36524}" dt="2023-02-13T08:58:22.773" v="476" actId="47"/>
        <pc:sldMkLst>
          <pc:docMk/>
          <pc:sldMk cId="1500565848" sldId="4223"/>
        </pc:sldMkLst>
        <pc:picChg chg="add mod">
          <ac:chgData name="Sudarshan Chakravarthi" userId="9632d19e-631d-46a5-9e9a-d9cc496f17d0" providerId="ADAL" clId="{1EEF3CAD-44B9-47C7-96AE-04E78EE36524}" dt="2021-10-05T16:28:54.956" v="96"/>
          <ac:picMkLst>
            <pc:docMk/>
            <pc:sldMk cId="1500565848" sldId="4223"/>
            <ac:picMk id="11" creationId="{B8836E0E-F8ED-4120-A168-6D97F86D6EDE}"/>
          </ac:picMkLst>
        </pc:picChg>
      </pc:sldChg>
      <pc:sldChg chg="add del">
        <pc:chgData name="Sudarshan Chakravarthi" userId="9632d19e-631d-46a5-9e9a-d9cc496f17d0" providerId="ADAL" clId="{1EEF3CAD-44B9-47C7-96AE-04E78EE36524}" dt="2021-09-29T12:55:49.380" v="73"/>
        <pc:sldMkLst>
          <pc:docMk/>
          <pc:sldMk cId="1739166847" sldId="4223"/>
        </pc:sldMkLst>
      </pc:sldChg>
      <pc:sldChg chg="addSp delSp modSp new mod ord">
        <pc:chgData name="Sudarshan Chakravarthi" userId="9632d19e-631d-46a5-9e9a-d9cc496f17d0" providerId="ADAL" clId="{1EEF3CAD-44B9-47C7-96AE-04E78EE36524}" dt="2021-10-05T16:43:37.597" v="365" actId="1036"/>
        <pc:sldMkLst>
          <pc:docMk/>
          <pc:sldMk cId="776504895" sldId="4224"/>
        </pc:sldMkLst>
        <pc:spChg chg="add mod">
          <ac:chgData name="Sudarshan Chakravarthi" userId="9632d19e-631d-46a5-9e9a-d9cc496f17d0" providerId="ADAL" clId="{1EEF3CAD-44B9-47C7-96AE-04E78EE36524}" dt="2021-10-05T16:42:47.915" v="335" actId="6549"/>
          <ac:spMkLst>
            <pc:docMk/>
            <pc:sldMk cId="776504895" sldId="4224"/>
            <ac:spMk id="3" creationId="{5BB9086D-0EBC-43FF-AC5E-106BA1BF790C}"/>
          </ac:spMkLst>
        </pc:spChg>
        <pc:spChg chg="add mod ord">
          <ac:chgData name="Sudarshan Chakravarthi" userId="9632d19e-631d-46a5-9e9a-d9cc496f17d0" providerId="ADAL" clId="{1EEF3CAD-44B9-47C7-96AE-04E78EE36524}" dt="2021-10-05T16:43:16.445" v="343" actId="1038"/>
          <ac:spMkLst>
            <pc:docMk/>
            <pc:sldMk cId="776504895" sldId="4224"/>
            <ac:spMk id="4" creationId="{4E8F4893-1735-472C-993D-CCC9840D1DBB}"/>
          </ac:spMkLst>
        </pc:spChg>
        <pc:spChg chg="add mod topLvl">
          <ac:chgData name="Sudarshan Chakravarthi" userId="9632d19e-631d-46a5-9e9a-d9cc496f17d0" providerId="ADAL" clId="{1EEF3CAD-44B9-47C7-96AE-04E78EE36524}" dt="2021-10-05T16:39:55.061" v="274" actId="164"/>
          <ac:spMkLst>
            <pc:docMk/>
            <pc:sldMk cId="776504895" sldId="4224"/>
            <ac:spMk id="6" creationId="{26D3CF49-D98D-40BD-9087-56FA77A90281}"/>
          </ac:spMkLst>
        </pc:spChg>
        <pc:spChg chg="add mod ord topLvl">
          <ac:chgData name="Sudarshan Chakravarthi" userId="9632d19e-631d-46a5-9e9a-d9cc496f17d0" providerId="ADAL" clId="{1EEF3CAD-44B9-47C7-96AE-04E78EE36524}" dt="2021-10-05T16:39:55.061" v="274" actId="164"/>
          <ac:spMkLst>
            <pc:docMk/>
            <pc:sldMk cId="776504895" sldId="4224"/>
            <ac:spMk id="7" creationId="{E3CBA550-1668-4C09-B990-18D8AD921DD4}"/>
          </ac:spMkLst>
        </pc:spChg>
        <pc:spChg chg="add mod">
          <ac:chgData name="Sudarshan Chakravarthi" userId="9632d19e-631d-46a5-9e9a-d9cc496f17d0" providerId="ADAL" clId="{1EEF3CAD-44B9-47C7-96AE-04E78EE36524}" dt="2021-10-05T16:43:37.597" v="365" actId="1036"/>
          <ac:spMkLst>
            <pc:docMk/>
            <pc:sldMk cId="776504895" sldId="4224"/>
            <ac:spMk id="8" creationId="{C18D39B9-6886-4811-959D-00B083DCA782}"/>
          </ac:spMkLst>
        </pc:spChg>
        <pc:spChg chg="add del mod">
          <ac:chgData name="Sudarshan Chakravarthi" userId="9632d19e-631d-46a5-9e9a-d9cc496f17d0" providerId="ADAL" clId="{1EEF3CAD-44B9-47C7-96AE-04E78EE36524}" dt="2021-10-05T16:40:14.991" v="278" actId="21"/>
          <ac:spMkLst>
            <pc:docMk/>
            <pc:sldMk cId="776504895" sldId="4224"/>
            <ac:spMk id="9" creationId="{5FC0FC5B-4913-425F-AA60-1589ED69716F}"/>
          </ac:spMkLst>
        </pc:spChg>
        <pc:spChg chg="add mod">
          <ac:chgData name="Sudarshan Chakravarthi" userId="9632d19e-631d-46a5-9e9a-d9cc496f17d0" providerId="ADAL" clId="{1EEF3CAD-44B9-47C7-96AE-04E78EE36524}" dt="2021-10-05T16:43:37.597" v="365" actId="1036"/>
          <ac:spMkLst>
            <pc:docMk/>
            <pc:sldMk cId="776504895" sldId="4224"/>
            <ac:spMk id="13" creationId="{66954925-00A6-4828-94D2-5D1B699305C5}"/>
          </ac:spMkLst>
        </pc:spChg>
        <pc:spChg chg="mod">
          <ac:chgData name="Sudarshan Chakravarthi" userId="9632d19e-631d-46a5-9e9a-d9cc496f17d0" providerId="ADAL" clId="{1EEF3CAD-44B9-47C7-96AE-04E78EE36524}" dt="2021-10-05T16:41:49.454" v="300"/>
          <ac:spMkLst>
            <pc:docMk/>
            <pc:sldMk cId="776504895" sldId="4224"/>
            <ac:spMk id="15" creationId="{9DA60E7E-CA6F-4840-82F1-A86EC9BA8498}"/>
          </ac:spMkLst>
        </pc:spChg>
        <pc:spChg chg="mod">
          <ac:chgData name="Sudarshan Chakravarthi" userId="9632d19e-631d-46a5-9e9a-d9cc496f17d0" providerId="ADAL" clId="{1EEF3CAD-44B9-47C7-96AE-04E78EE36524}" dt="2021-10-05T16:42:46.472" v="334" actId="6549"/>
          <ac:spMkLst>
            <pc:docMk/>
            <pc:sldMk cId="776504895" sldId="4224"/>
            <ac:spMk id="16" creationId="{625E1551-9D8B-4D40-BE8F-84FF080029DB}"/>
          </ac:spMkLst>
        </pc:spChg>
        <pc:spChg chg="add mod">
          <ac:chgData name="Sudarshan Chakravarthi" userId="9632d19e-631d-46a5-9e9a-d9cc496f17d0" providerId="ADAL" clId="{1EEF3CAD-44B9-47C7-96AE-04E78EE36524}" dt="2021-10-05T16:42:16.764" v="303"/>
          <ac:spMkLst>
            <pc:docMk/>
            <pc:sldMk cId="776504895" sldId="4224"/>
            <ac:spMk id="17" creationId="{BE60D162-CE82-48D3-A8F7-FAC8B46E3EE6}"/>
          </ac:spMkLst>
        </pc:spChg>
        <pc:grpChg chg="add mod">
          <ac:chgData name="Sudarshan Chakravarthi" userId="9632d19e-631d-46a5-9e9a-d9cc496f17d0" providerId="ADAL" clId="{1EEF3CAD-44B9-47C7-96AE-04E78EE36524}" dt="2021-10-05T16:43:37.597" v="365" actId="1036"/>
          <ac:grpSpMkLst>
            <pc:docMk/>
            <pc:sldMk cId="776504895" sldId="4224"/>
            <ac:grpSpMk id="10" creationId="{0D559039-E59E-4893-8D2F-C961AE1DBCB2}"/>
          </ac:grpSpMkLst>
        </pc:grpChg>
        <pc:grpChg chg="add del mod">
          <ac:chgData name="Sudarshan Chakravarthi" userId="9632d19e-631d-46a5-9e9a-d9cc496f17d0" providerId="ADAL" clId="{1EEF3CAD-44B9-47C7-96AE-04E78EE36524}" dt="2021-10-05T16:39:53.559" v="273" actId="165"/>
          <ac:grpSpMkLst>
            <pc:docMk/>
            <pc:sldMk cId="776504895" sldId="4224"/>
            <ac:grpSpMk id="11" creationId="{5A85DB78-5FD6-4CB7-B6F9-D1A47903D7CB}"/>
          </ac:grpSpMkLst>
        </pc:grpChg>
        <pc:grpChg chg="add del mod">
          <ac:chgData name="Sudarshan Chakravarthi" userId="9632d19e-631d-46a5-9e9a-d9cc496f17d0" providerId="ADAL" clId="{1EEF3CAD-44B9-47C7-96AE-04E78EE36524}" dt="2021-10-05T16:40:00.315" v="275" actId="21"/>
          <ac:grpSpMkLst>
            <pc:docMk/>
            <pc:sldMk cId="776504895" sldId="4224"/>
            <ac:grpSpMk id="12" creationId="{ADA870F4-BE66-4901-BD8A-67B84AD3A575}"/>
          </ac:grpSpMkLst>
        </pc:grpChg>
        <pc:grpChg chg="add mod">
          <ac:chgData name="Sudarshan Chakravarthi" userId="9632d19e-631d-46a5-9e9a-d9cc496f17d0" providerId="ADAL" clId="{1EEF3CAD-44B9-47C7-96AE-04E78EE36524}" dt="2021-10-05T16:43:37.597" v="365" actId="1036"/>
          <ac:grpSpMkLst>
            <pc:docMk/>
            <pc:sldMk cId="776504895" sldId="4224"/>
            <ac:grpSpMk id="14" creationId="{0F98E43F-5E99-4B09-B612-92C846BE424E}"/>
          </ac:grpSpMkLst>
        </pc:grpChg>
        <pc:picChg chg="add mod">
          <ac:chgData name="Sudarshan Chakravarthi" userId="9632d19e-631d-46a5-9e9a-d9cc496f17d0" providerId="ADAL" clId="{1EEF3CAD-44B9-47C7-96AE-04E78EE36524}" dt="2021-10-05T16:42:16.764" v="303"/>
          <ac:picMkLst>
            <pc:docMk/>
            <pc:sldMk cId="776504895" sldId="4224"/>
            <ac:picMk id="18" creationId="{20D3ADB9-C66B-43DD-9068-D7265E9E4536}"/>
          </ac:picMkLst>
        </pc:picChg>
      </pc:sldChg>
      <pc:sldChg chg="add del">
        <pc:chgData name="Sudarshan Chakravarthi" userId="9632d19e-631d-46a5-9e9a-d9cc496f17d0" providerId="ADAL" clId="{1EEF3CAD-44B9-47C7-96AE-04E78EE36524}" dt="2023-02-13T08:56:24.531" v="370"/>
        <pc:sldMkLst>
          <pc:docMk/>
          <pc:sldMk cId="1329620739" sldId="4225"/>
        </pc:sldMkLst>
      </pc:sldChg>
      <pc:sldChg chg="add del">
        <pc:chgData name="Sudarshan Chakravarthi" userId="9632d19e-631d-46a5-9e9a-d9cc496f17d0" providerId="ADAL" clId="{1EEF3CAD-44B9-47C7-96AE-04E78EE36524}" dt="2023-02-13T08:56:20.009" v="368"/>
        <pc:sldMkLst>
          <pc:docMk/>
          <pc:sldMk cId="1731059062" sldId="4225"/>
        </pc:sldMkLst>
      </pc:sldChg>
      <pc:sldChg chg="addSp delSp modSp new del mod">
        <pc:chgData name="Sudarshan Chakravarthi" userId="9632d19e-631d-46a5-9e9a-d9cc496f17d0" providerId="ADAL" clId="{1EEF3CAD-44B9-47C7-96AE-04E78EE36524}" dt="2021-10-05T16:43:50.091" v="366" actId="47"/>
        <pc:sldMkLst>
          <pc:docMk/>
          <pc:sldMk cId="2323673799" sldId="4225"/>
        </pc:sldMkLst>
        <pc:spChg chg="mod">
          <ac:chgData name="Sudarshan Chakravarthi" userId="9632d19e-631d-46a5-9e9a-d9cc496f17d0" providerId="ADAL" clId="{1EEF3CAD-44B9-47C7-96AE-04E78EE36524}" dt="2021-10-05T16:40:02.996" v="276"/>
          <ac:spMkLst>
            <pc:docMk/>
            <pc:sldMk cId="2323673799" sldId="4225"/>
            <ac:spMk id="3" creationId="{DAA7E803-5A75-45B8-BDC9-57EA89F547ED}"/>
          </ac:spMkLst>
        </pc:spChg>
        <pc:spChg chg="mod">
          <ac:chgData name="Sudarshan Chakravarthi" userId="9632d19e-631d-46a5-9e9a-d9cc496f17d0" providerId="ADAL" clId="{1EEF3CAD-44B9-47C7-96AE-04E78EE36524}" dt="2021-10-05T16:40:02.996" v="276"/>
          <ac:spMkLst>
            <pc:docMk/>
            <pc:sldMk cId="2323673799" sldId="4225"/>
            <ac:spMk id="4" creationId="{E32B6273-31C3-4772-8569-E25A7A3F03EE}"/>
          </ac:spMkLst>
        </pc:spChg>
        <pc:spChg chg="add del mod">
          <ac:chgData name="Sudarshan Chakravarthi" userId="9632d19e-631d-46a5-9e9a-d9cc496f17d0" providerId="ADAL" clId="{1EEF3CAD-44B9-47C7-96AE-04E78EE36524}" dt="2021-10-05T16:40:52.567" v="291" actId="21"/>
          <ac:spMkLst>
            <pc:docMk/>
            <pc:sldMk cId="2323673799" sldId="4225"/>
            <ac:spMk id="5" creationId="{2924A923-667F-442A-808C-1FBE47F29B32}"/>
          </ac:spMkLst>
        </pc:spChg>
        <pc:grpChg chg="add del mod">
          <ac:chgData name="Sudarshan Chakravarthi" userId="9632d19e-631d-46a5-9e9a-d9cc496f17d0" providerId="ADAL" clId="{1EEF3CAD-44B9-47C7-96AE-04E78EE36524}" dt="2021-10-05T16:41:47.633" v="299" actId="21"/>
          <ac:grpSpMkLst>
            <pc:docMk/>
            <pc:sldMk cId="2323673799" sldId="4225"/>
            <ac:grpSpMk id="2" creationId="{77378633-E509-4562-9802-EFF7EAE828CC}"/>
          </ac:grpSpMkLst>
        </pc:grpChg>
      </pc:sldChg>
      <pc:sldChg chg="addSp delSp modSp add mod">
        <pc:chgData name="Sudarshan Chakravarthi" userId="9632d19e-631d-46a5-9e9a-d9cc496f17d0" providerId="ADAL" clId="{1EEF3CAD-44B9-47C7-96AE-04E78EE36524}" dt="2023-02-14T16:28:33.692" v="481" actId="207"/>
        <pc:sldMkLst>
          <pc:docMk/>
          <pc:sldMk cId="3196038637" sldId="4225"/>
        </pc:sldMkLst>
        <pc:spChg chg="del">
          <ac:chgData name="Sudarshan Chakravarthi" userId="9632d19e-631d-46a5-9e9a-d9cc496f17d0" providerId="ADAL" clId="{1EEF3CAD-44B9-47C7-96AE-04E78EE36524}" dt="2023-02-13T08:57:04.606" v="404" actId="478"/>
          <ac:spMkLst>
            <pc:docMk/>
            <pc:sldMk cId="3196038637" sldId="4225"/>
            <ac:spMk id="2" creationId="{2E5D4DC1-2063-6443-7CBC-1D5005EA569F}"/>
          </ac:spMkLst>
        </pc:spChg>
        <pc:spChg chg="mod">
          <ac:chgData name="Sudarshan Chakravarthi" userId="9632d19e-631d-46a5-9e9a-d9cc496f17d0" providerId="ADAL" clId="{1EEF3CAD-44B9-47C7-96AE-04E78EE36524}" dt="2023-02-14T16:28:30.676" v="480" actId="207"/>
          <ac:spMkLst>
            <pc:docMk/>
            <pc:sldMk cId="3196038637" sldId="4225"/>
            <ac:spMk id="3" creationId="{F34DA4CE-ABCE-2F6D-B94E-A68057C7C955}"/>
          </ac:spMkLst>
        </pc:spChg>
        <pc:spChg chg="mod">
          <ac:chgData name="Sudarshan Chakravarthi" userId="9632d19e-631d-46a5-9e9a-d9cc496f17d0" providerId="ADAL" clId="{1EEF3CAD-44B9-47C7-96AE-04E78EE36524}" dt="2023-02-14T16:28:33.692" v="481" actId="207"/>
          <ac:spMkLst>
            <pc:docMk/>
            <pc:sldMk cId="3196038637" sldId="4225"/>
            <ac:spMk id="22" creationId="{257944EF-C325-87E6-F497-106A27C993F0}"/>
          </ac:spMkLst>
        </pc:spChg>
        <pc:spChg chg="mod">
          <ac:chgData name="Sudarshan Chakravarthi" userId="9632d19e-631d-46a5-9e9a-d9cc496f17d0" providerId="ADAL" clId="{1EEF3CAD-44B9-47C7-96AE-04E78EE36524}" dt="2023-02-14T16:28:33.692" v="481" actId="207"/>
          <ac:spMkLst>
            <pc:docMk/>
            <pc:sldMk cId="3196038637" sldId="4225"/>
            <ac:spMk id="23" creationId="{835E8B50-E3AF-B133-2E1A-DAD76F64E6D3}"/>
          </ac:spMkLst>
        </pc:spChg>
        <pc:picChg chg="add mod">
          <ac:chgData name="Sudarshan Chakravarthi" userId="9632d19e-631d-46a5-9e9a-d9cc496f17d0" providerId="ADAL" clId="{1EEF3CAD-44B9-47C7-96AE-04E78EE36524}" dt="2023-02-13T08:57:11.892" v="406"/>
          <ac:picMkLst>
            <pc:docMk/>
            <pc:sldMk cId="3196038637" sldId="4225"/>
            <ac:picMk id="4" creationId="{8E280FC1-2C88-A293-99A6-EC1C64DD4878}"/>
          </ac:picMkLst>
        </pc:picChg>
        <pc:picChg chg="del">
          <ac:chgData name="Sudarshan Chakravarthi" userId="9632d19e-631d-46a5-9e9a-d9cc496f17d0" providerId="ADAL" clId="{1EEF3CAD-44B9-47C7-96AE-04E78EE36524}" dt="2023-02-13T08:57:10.977" v="405" actId="478"/>
          <ac:picMkLst>
            <pc:docMk/>
            <pc:sldMk cId="3196038637" sldId="4225"/>
            <ac:picMk id="5" creationId="{4D7C4A39-FB65-8E20-06C2-D6B25F7D4B62}"/>
          </ac:picMkLst>
        </pc:picChg>
      </pc:sldChg>
      <pc:sldChg chg="add del">
        <pc:chgData name="Sudarshan Chakravarthi" userId="9632d19e-631d-46a5-9e9a-d9cc496f17d0" providerId="ADAL" clId="{1EEF3CAD-44B9-47C7-96AE-04E78EE36524}" dt="2023-02-13T08:56:20.009" v="368"/>
        <pc:sldMkLst>
          <pc:docMk/>
          <pc:sldMk cId="683501595" sldId="4411"/>
        </pc:sldMkLst>
      </pc:sldChg>
      <pc:sldChg chg="add">
        <pc:chgData name="Sudarshan Chakravarthi" userId="9632d19e-631d-46a5-9e9a-d9cc496f17d0" providerId="ADAL" clId="{1EEF3CAD-44B9-47C7-96AE-04E78EE36524}" dt="2023-02-13T08:56:24.601" v="371"/>
        <pc:sldMkLst>
          <pc:docMk/>
          <pc:sldMk cId="1576017317" sldId="4411"/>
        </pc:sldMkLst>
      </pc:sldChg>
      <pc:sldChg chg="add del">
        <pc:chgData name="Sudarshan Chakravarthi" userId="9632d19e-631d-46a5-9e9a-d9cc496f17d0" providerId="ADAL" clId="{1EEF3CAD-44B9-47C7-96AE-04E78EE36524}" dt="2023-02-13T08:56:24.531" v="370"/>
        <pc:sldMkLst>
          <pc:docMk/>
          <pc:sldMk cId="3731767255" sldId="4411"/>
        </pc:sldMkLst>
      </pc:sldChg>
      <pc:sldChg chg="add">
        <pc:chgData name="Sudarshan Chakravarthi" userId="9632d19e-631d-46a5-9e9a-d9cc496f17d0" providerId="ADAL" clId="{1EEF3CAD-44B9-47C7-96AE-04E78EE36524}" dt="2023-02-13T08:56:24.601" v="371"/>
        <pc:sldMkLst>
          <pc:docMk/>
          <pc:sldMk cId="67187683" sldId="4412"/>
        </pc:sldMkLst>
      </pc:sldChg>
      <pc:sldChg chg="add del">
        <pc:chgData name="Sudarshan Chakravarthi" userId="9632d19e-631d-46a5-9e9a-d9cc496f17d0" providerId="ADAL" clId="{1EEF3CAD-44B9-47C7-96AE-04E78EE36524}" dt="2023-02-13T08:56:24.531" v="370"/>
        <pc:sldMkLst>
          <pc:docMk/>
          <pc:sldMk cId="1090399443" sldId="4412"/>
        </pc:sldMkLst>
      </pc:sldChg>
      <pc:sldChg chg="add del">
        <pc:chgData name="Sudarshan Chakravarthi" userId="9632d19e-631d-46a5-9e9a-d9cc496f17d0" providerId="ADAL" clId="{1EEF3CAD-44B9-47C7-96AE-04E78EE36524}" dt="2023-02-13T08:56:20.009" v="368"/>
        <pc:sldMkLst>
          <pc:docMk/>
          <pc:sldMk cId="2434400758" sldId="4412"/>
        </pc:sldMkLst>
      </pc:sldChg>
      <pc:sldChg chg="addSp delSp modSp add mod">
        <pc:chgData name="Sudarshan Chakravarthi" userId="9632d19e-631d-46a5-9e9a-d9cc496f17d0" providerId="ADAL" clId="{1EEF3CAD-44B9-47C7-96AE-04E78EE36524}" dt="2023-02-13T08:58:09.684" v="475" actId="1076"/>
        <pc:sldMkLst>
          <pc:docMk/>
          <pc:sldMk cId="445165460" sldId="4413"/>
        </pc:sldMkLst>
        <pc:spChg chg="mod">
          <ac:chgData name="Sudarshan Chakravarthi" userId="9632d19e-631d-46a5-9e9a-d9cc496f17d0" providerId="ADAL" clId="{1EEF3CAD-44B9-47C7-96AE-04E78EE36524}" dt="2023-02-13T08:57:29.447" v="469" actId="6549"/>
          <ac:spMkLst>
            <pc:docMk/>
            <pc:sldMk cId="445165460" sldId="4413"/>
            <ac:spMk id="2" creationId="{719DC4D0-0477-B8A3-7E83-A87C261EB239}"/>
          </ac:spMkLst>
        </pc:spChg>
        <pc:spChg chg="del">
          <ac:chgData name="Sudarshan Chakravarthi" userId="9632d19e-631d-46a5-9e9a-d9cc496f17d0" providerId="ADAL" clId="{1EEF3CAD-44B9-47C7-96AE-04E78EE36524}" dt="2023-02-13T08:57:32.849" v="470" actId="478"/>
          <ac:spMkLst>
            <pc:docMk/>
            <pc:sldMk cId="445165460" sldId="4413"/>
            <ac:spMk id="3" creationId="{EBB76173-F9C5-5232-9064-0A8CA049A323}"/>
          </ac:spMkLst>
        </pc:spChg>
        <pc:spChg chg="add mod">
          <ac:chgData name="Sudarshan Chakravarthi" userId="9632d19e-631d-46a5-9e9a-d9cc496f17d0" providerId="ADAL" clId="{1EEF3CAD-44B9-47C7-96AE-04E78EE36524}" dt="2023-02-13T08:57:42.003" v="472" actId="1076"/>
          <ac:spMkLst>
            <pc:docMk/>
            <pc:sldMk cId="445165460" sldId="4413"/>
            <ac:spMk id="4" creationId="{6D4E7214-242C-7BC3-78CC-8253B928557C}"/>
          </ac:spMkLst>
        </pc:spChg>
        <pc:picChg chg="add mod">
          <ac:chgData name="Sudarshan Chakravarthi" userId="9632d19e-631d-46a5-9e9a-d9cc496f17d0" providerId="ADAL" clId="{1EEF3CAD-44B9-47C7-96AE-04E78EE36524}" dt="2023-02-13T08:58:09.684" v="475" actId="1076"/>
          <ac:picMkLst>
            <pc:docMk/>
            <pc:sldMk cId="445165460" sldId="4413"/>
            <ac:picMk id="5" creationId="{AF356398-1339-4BF4-BFC2-3E94C35B3ADC}"/>
          </ac:picMkLst>
        </pc:picChg>
      </pc:sldChg>
      <pc:sldChg chg="add del">
        <pc:chgData name="Sudarshan Chakravarthi" userId="9632d19e-631d-46a5-9e9a-d9cc496f17d0" providerId="ADAL" clId="{1EEF3CAD-44B9-47C7-96AE-04E78EE36524}" dt="2023-02-13T08:56:24.531" v="370"/>
        <pc:sldMkLst>
          <pc:docMk/>
          <pc:sldMk cId="705915531" sldId="4413"/>
        </pc:sldMkLst>
      </pc:sldChg>
      <pc:sldChg chg="add del">
        <pc:chgData name="Sudarshan Chakravarthi" userId="9632d19e-631d-46a5-9e9a-d9cc496f17d0" providerId="ADAL" clId="{1EEF3CAD-44B9-47C7-96AE-04E78EE36524}" dt="2023-02-13T08:56:20.009" v="368"/>
        <pc:sldMkLst>
          <pc:docMk/>
          <pc:sldMk cId="3007153012" sldId="4413"/>
        </pc:sldMkLst>
      </pc:sldChg>
      <pc:sldChg chg="modSp add mod">
        <pc:chgData name="Sudarshan Chakravarthi" userId="9632d19e-631d-46a5-9e9a-d9cc496f17d0" providerId="ADAL" clId="{1EEF3CAD-44B9-47C7-96AE-04E78EE36524}" dt="2023-02-14T16:28:49.979" v="485" actId="14100"/>
        <pc:sldMkLst>
          <pc:docMk/>
          <pc:sldMk cId="240237563" sldId="4414"/>
        </pc:sldMkLst>
        <pc:spChg chg="mod">
          <ac:chgData name="Sudarshan Chakravarthi" userId="9632d19e-631d-46a5-9e9a-d9cc496f17d0" providerId="ADAL" clId="{1EEF3CAD-44B9-47C7-96AE-04E78EE36524}" dt="2023-02-14T16:28:44.918" v="484" actId="207"/>
          <ac:spMkLst>
            <pc:docMk/>
            <pc:sldMk cId="240237563" sldId="4414"/>
            <ac:spMk id="3" creationId="{F34DA4CE-ABCE-2F6D-B94E-A68057C7C955}"/>
          </ac:spMkLst>
        </pc:spChg>
        <pc:spChg chg="mod">
          <ac:chgData name="Sudarshan Chakravarthi" userId="9632d19e-631d-46a5-9e9a-d9cc496f17d0" providerId="ADAL" clId="{1EEF3CAD-44B9-47C7-96AE-04E78EE36524}" dt="2023-02-14T16:28:42.472" v="483" actId="207"/>
          <ac:spMkLst>
            <pc:docMk/>
            <pc:sldMk cId="240237563" sldId="4414"/>
            <ac:spMk id="22" creationId="{257944EF-C325-87E6-F497-106A27C993F0}"/>
          </ac:spMkLst>
        </pc:spChg>
        <pc:spChg chg="mod">
          <ac:chgData name="Sudarshan Chakravarthi" userId="9632d19e-631d-46a5-9e9a-d9cc496f17d0" providerId="ADAL" clId="{1EEF3CAD-44B9-47C7-96AE-04E78EE36524}" dt="2023-02-14T16:28:49.979" v="485" actId="14100"/>
          <ac:spMkLst>
            <pc:docMk/>
            <pc:sldMk cId="240237563" sldId="4414"/>
            <ac:spMk id="23" creationId="{835E8B50-E3AF-B133-2E1A-DAD76F64E6D3}"/>
          </ac:spMkLst>
        </pc:spChg>
      </pc:sldChg>
      <pc:sldChg chg="add del">
        <pc:chgData name="Sudarshan Chakravarthi" userId="9632d19e-631d-46a5-9e9a-d9cc496f17d0" providerId="ADAL" clId="{1EEF3CAD-44B9-47C7-96AE-04E78EE36524}" dt="2023-02-13T08:58:33.496" v="478"/>
        <pc:sldMkLst>
          <pc:docMk/>
          <pc:sldMk cId="1614289260" sldId="4414"/>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1186B-77E7-4EF7-8C4D-F1DC8E60E1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0B768CC-A03E-4F75-932F-F8D1E94B42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112C6FE-C2EC-43B1-BF5B-7AED23C94206}"/>
              </a:ext>
            </a:extLst>
          </p:cNvPr>
          <p:cNvSpPr>
            <a:spLocks noGrp="1"/>
          </p:cNvSpPr>
          <p:nvPr>
            <p:ph type="dt" sz="half" idx="10"/>
          </p:nvPr>
        </p:nvSpPr>
        <p:spPr/>
        <p:txBody>
          <a:bodyPr/>
          <a:lstStyle/>
          <a:p>
            <a:fld id="{07BE4586-2EA0-4E34-8EDF-0F8DA351ECDE}" type="datetimeFigureOut">
              <a:rPr lang="en-GB" smtClean="0"/>
              <a:t>11/07/2023</a:t>
            </a:fld>
            <a:endParaRPr lang="en-GB"/>
          </a:p>
        </p:txBody>
      </p:sp>
      <p:sp>
        <p:nvSpPr>
          <p:cNvPr id="5" name="Footer Placeholder 4">
            <a:extLst>
              <a:ext uri="{FF2B5EF4-FFF2-40B4-BE49-F238E27FC236}">
                <a16:creationId xmlns:a16="http://schemas.microsoft.com/office/drawing/2014/main" id="{D2C6942D-D5B9-454D-9C63-FC8FA54CA28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A98386E-C2EB-4BA8-B266-3939A6AF8A79}"/>
              </a:ext>
            </a:extLst>
          </p:cNvPr>
          <p:cNvSpPr>
            <a:spLocks noGrp="1"/>
          </p:cNvSpPr>
          <p:nvPr>
            <p:ph type="sldNum" sz="quarter" idx="12"/>
          </p:nvPr>
        </p:nvSpPr>
        <p:spPr/>
        <p:txBody>
          <a:bodyPr/>
          <a:lstStyle/>
          <a:p>
            <a:fld id="{4AB7E87E-3857-42C6-85ED-50731A1EDBB4}" type="slidenum">
              <a:rPr lang="en-GB" smtClean="0"/>
              <a:t>‹#›</a:t>
            </a:fld>
            <a:endParaRPr lang="en-GB"/>
          </a:p>
        </p:txBody>
      </p:sp>
    </p:spTree>
    <p:extLst>
      <p:ext uri="{BB962C8B-B14F-4D97-AF65-F5344CB8AC3E}">
        <p14:creationId xmlns:p14="http://schemas.microsoft.com/office/powerpoint/2010/main" val="414071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A966E-33E3-4E25-B23B-9C4AC6437BF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9B44DCE-43C7-4694-8559-66935B91630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68C0C99-3931-434C-853D-F2C0EA6933EA}"/>
              </a:ext>
            </a:extLst>
          </p:cNvPr>
          <p:cNvSpPr>
            <a:spLocks noGrp="1"/>
          </p:cNvSpPr>
          <p:nvPr>
            <p:ph type="dt" sz="half" idx="10"/>
          </p:nvPr>
        </p:nvSpPr>
        <p:spPr/>
        <p:txBody>
          <a:bodyPr/>
          <a:lstStyle/>
          <a:p>
            <a:fld id="{07BE4586-2EA0-4E34-8EDF-0F8DA351ECDE}" type="datetimeFigureOut">
              <a:rPr lang="en-GB" smtClean="0"/>
              <a:t>11/07/2023</a:t>
            </a:fld>
            <a:endParaRPr lang="en-GB"/>
          </a:p>
        </p:txBody>
      </p:sp>
      <p:sp>
        <p:nvSpPr>
          <p:cNvPr id="5" name="Footer Placeholder 4">
            <a:extLst>
              <a:ext uri="{FF2B5EF4-FFF2-40B4-BE49-F238E27FC236}">
                <a16:creationId xmlns:a16="http://schemas.microsoft.com/office/drawing/2014/main" id="{8D80B7F9-735F-4226-BD32-B401BEFC032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F5C7B18-DD11-4EBD-B3E8-0B410533E7C0}"/>
              </a:ext>
            </a:extLst>
          </p:cNvPr>
          <p:cNvSpPr>
            <a:spLocks noGrp="1"/>
          </p:cNvSpPr>
          <p:nvPr>
            <p:ph type="sldNum" sz="quarter" idx="12"/>
          </p:nvPr>
        </p:nvSpPr>
        <p:spPr/>
        <p:txBody>
          <a:bodyPr/>
          <a:lstStyle/>
          <a:p>
            <a:fld id="{4AB7E87E-3857-42C6-85ED-50731A1EDBB4}" type="slidenum">
              <a:rPr lang="en-GB" smtClean="0"/>
              <a:t>‹#›</a:t>
            </a:fld>
            <a:endParaRPr lang="en-GB"/>
          </a:p>
        </p:txBody>
      </p:sp>
    </p:spTree>
    <p:extLst>
      <p:ext uri="{BB962C8B-B14F-4D97-AF65-F5344CB8AC3E}">
        <p14:creationId xmlns:p14="http://schemas.microsoft.com/office/powerpoint/2010/main" val="3742131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4189459-9E7B-47B7-9F81-A5E68AB8D06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C6DD3F1-6A41-4945-800A-151E9E5B758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8D90B51-85FC-4256-BEC2-957EFD62BEC6}"/>
              </a:ext>
            </a:extLst>
          </p:cNvPr>
          <p:cNvSpPr>
            <a:spLocks noGrp="1"/>
          </p:cNvSpPr>
          <p:nvPr>
            <p:ph type="dt" sz="half" idx="10"/>
          </p:nvPr>
        </p:nvSpPr>
        <p:spPr/>
        <p:txBody>
          <a:bodyPr/>
          <a:lstStyle/>
          <a:p>
            <a:fld id="{07BE4586-2EA0-4E34-8EDF-0F8DA351ECDE}" type="datetimeFigureOut">
              <a:rPr lang="en-GB" smtClean="0"/>
              <a:t>11/07/2023</a:t>
            </a:fld>
            <a:endParaRPr lang="en-GB"/>
          </a:p>
        </p:txBody>
      </p:sp>
      <p:sp>
        <p:nvSpPr>
          <p:cNvPr id="5" name="Footer Placeholder 4">
            <a:extLst>
              <a:ext uri="{FF2B5EF4-FFF2-40B4-BE49-F238E27FC236}">
                <a16:creationId xmlns:a16="http://schemas.microsoft.com/office/drawing/2014/main" id="{B44A80B3-BA86-4FA7-B1B5-CF2DBB68BD8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19E848-9CA4-4107-BA61-794511E067D5}"/>
              </a:ext>
            </a:extLst>
          </p:cNvPr>
          <p:cNvSpPr>
            <a:spLocks noGrp="1"/>
          </p:cNvSpPr>
          <p:nvPr>
            <p:ph type="sldNum" sz="quarter" idx="12"/>
          </p:nvPr>
        </p:nvSpPr>
        <p:spPr/>
        <p:txBody>
          <a:bodyPr/>
          <a:lstStyle/>
          <a:p>
            <a:fld id="{4AB7E87E-3857-42C6-85ED-50731A1EDBB4}" type="slidenum">
              <a:rPr lang="en-GB" smtClean="0"/>
              <a:t>‹#›</a:t>
            </a:fld>
            <a:endParaRPr lang="en-GB"/>
          </a:p>
        </p:txBody>
      </p:sp>
    </p:spTree>
    <p:extLst>
      <p:ext uri="{BB962C8B-B14F-4D97-AF65-F5344CB8AC3E}">
        <p14:creationId xmlns:p14="http://schemas.microsoft.com/office/powerpoint/2010/main" val="35879641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BAB66-43D7-4D23-B676-3B1F62B95C6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C5DFD13-593F-4B83-B497-E82949CEC2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BE2FBD2-BE5D-42C6-9063-318435C8F413}"/>
              </a:ext>
            </a:extLst>
          </p:cNvPr>
          <p:cNvSpPr>
            <a:spLocks noGrp="1"/>
          </p:cNvSpPr>
          <p:nvPr>
            <p:ph type="dt" sz="half" idx="10"/>
          </p:nvPr>
        </p:nvSpPr>
        <p:spPr/>
        <p:txBody>
          <a:bodyPr/>
          <a:lstStyle/>
          <a:p>
            <a:fld id="{33AF1CA9-A5B2-4004-A05D-1386D6D3CA1B}" type="datetime1">
              <a:rPr lang="en-GB" smtClean="0"/>
              <a:t>11/07/2023</a:t>
            </a:fld>
            <a:endParaRPr lang="en-GB"/>
          </a:p>
        </p:txBody>
      </p:sp>
      <p:sp>
        <p:nvSpPr>
          <p:cNvPr id="5" name="Footer Placeholder 4">
            <a:extLst>
              <a:ext uri="{FF2B5EF4-FFF2-40B4-BE49-F238E27FC236}">
                <a16:creationId xmlns:a16="http://schemas.microsoft.com/office/drawing/2014/main" id="{AC15C7C9-BEB0-4112-AEC8-6EB11104A62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99478A4-C7D0-44D5-96C0-5C78B61778C6}"/>
              </a:ext>
            </a:extLst>
          </p:cNvPr>
          <p:cNvSpPr>
            <a:spLocks noGrp="1"/>
          </p:cNvSpPr>
          <p:nvPr>
            <p:ph type="sldNum" sz="quarter" idx="12"/>
          </p:nvPr>
        </p:nvSpPr>
        <p:spPr/>
        <p:txBody>
          <a:bodyPr/>
          <a:lstStyle/>
          <a:p>
            <a:fld id="{DB8828D9-3E6A-477F-A491-AADAE3613DD2}" type="slidenum">
              <a:rPr lang="en-GB" smtClean="0"/>
              <a:t>‹#›</a:t>
            </a:fld>
            <a:endParaRPr lang="en-GB"/>
          </a:p>
        </p:txBody>
      </p:sp>
    </p:spTree>
    <p:extLst>
      <p:ext uri="{BB962C8B-B14F-4D97-AF65-F5344CB8AC3E}">
        <p14:creationId xmlns:p14="http://schemas.microsoft.com/office/powerpoint/2010/main" val="6592921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995F1-1CED-4DD8-AD2E-58EE0A2F91B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8CCB06D-6A7F-4D8A-9A75-6E04102E3BA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A1EE858-AFF7-4F91-9D63-FDA705E140A0}"/>
              </a:ext>
            </a:extLst>
          </p:cNvPr>
          <p:cNvSpPr>
            <a:spLocks noGrp="1"/>
          </p:cNvSpPr>
          <p:nvPr>
            <p:ph type="dt" sz="half" idx="10"/>
          </p:nvPr>
        </p:nvSpPr>
        <p:spPr/>
        <p:txBody>
          <a:bodyPr/>
          <a:lstStyle/>
          <a:p>
            <a:fld id="{1137FB4B-B265-41F1-B331-A46E229A665B}" type="datetime1">
              <a:rPr lang="en-GB" smtClean="0"/>
              <a:t>11/07/2023</a:t>
            </a:fld>
            <a:endParaRPr lang="en-GB"/>
          </a:p>
        </p:txBody>
      </p:sp>
      <p:sp>
        <p:nvSpPr>
          <p:cNvPr id="5" name="Footer Placeholder 4">
            <a:extLst>
              <a:ext uri="{FF2B5EF4-FFF2-40B4-BE49-F238E27FC236}">
                <a16:creationId xmlns:a16="http://schemas.microsoft.com/office/drawing/2014/main" id="{3A6138B3-09A7-4D12-B016-A2767CF6C9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6B18A36-21BF-433A-9BB2-C025FC6C5280}"/>
              </a:ext>
            </a:extLst>
          </p:cNvPr>
          <p:cNvSpPr>
            <a:spLocks noGrp="1"/>
          </p:cNvSpPr>
          <p:nvPr>
            <p:ph type="sldNum" sz="quarter" idx="12"/>
          </p:nvPr>
        </p:nvSpPr>
        <p:spPr/>
        <p:txBody>
          <a:bodyPr/>
          <a:lstStyle/>
          <a:p>
            <a:fld id="{DB8828D9-3E6A-477F-A491-AADAE3613DD2}" type="slidenum">
              <a:rPr lang="en-GB" smtClean="0"/>
              <a:t>‹#›</a:t>
            </a:fld>
            <a:endParaRPr lang="en-GB"/>
          </a:p>
        </p:txBody>
      </p:sp>
    </p:spTree>
    <p:extLst>
      <p:ext uri="{BB962C8B-B14F-4D97-AF65-F5344CB8AC3E}">
        <p14:creationId xmlns:p14="http://schemas.microsoft.com/office/powerpoint/2010/main" val="31932795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0E74E-14F0-42A5-89DF-4ACBE585666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22A29AE-5DA4-4C8E-B867-B56674BE5E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38D91B3-268F-4029-BC99-C51C6E10FBCB}"/>
              </a:ext>
            </a:extLst>
          </p:cNvPr>
          <p:cNvSpPr>
            <a:spLocks noGrp="1"/>
          </p:cNvSpPr>
          <p:nvPr>
            <p:ph type="dt" sz="half" idx="10"/>
          </p:nvPr>
        </p:nvSpPr>
        <p:spPr/>
        <p:txBody>
          <a:bodyPr/>
          <a:lstStyle/>
          <a:p>
            <a:fld id="{CC81FC82-2CDD-443C-9F64-8035CE83765C}" type="datetime1">
              <a:rPr lang="en-GB" smtClean="0"/>
              <a:t>11/07/2023</a:t>
            </a:fld>
            <a:endParaRPr lang="en-GB"/>
          </a:p>
        </p:txBody>
      </p:sp>
      <p:sp>
        <p:nvSpPr>
          <p:cNvPr id="5" name="Footer Placeholder 4">
            <a:extLst>
              <a:ext uri="{FF2B5EF4-FFF2-40B4-BE49-F238E27FC236}">
                <a16:creationId xmlns:a16="http://schemas.microsoft.com/office/drawing/2014/main" id="{8C4D77BE-4624-4A56-B086-4045189DEBC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BF79468-FB5C-439C-9F18-14E715D8DBE5}"/>
              </a:ext>
            </a:extLst>
          </p:cNvPr>
          <p:cNvSpPr>
            <a:spLocks noGrp="1"/>
          </p:cNvSpPr>
          <p:nvPr>
            <p:ph type="sldNum" sz="quarter" idx="12"/>
          </p:nvPr>
        </p:nvSpPr>
        <p:spPr/>
        <p:txBody>
          <a:bodyPr/>
          <a:lstStyle/>
          <a:p>
            <a:fld id="{DB8828D9-3E6A-477F-A491-AADAE3613DD2}" type="slidenum">
              <a:rPr lang="en-GB" smtClean="0"/>
              <a:t>‹#›</a:t>
            </a:fld>
            <a:endParaRPr lang="en-GB"/>
          </a:p>
        </p:txBody>
      </p:sp>
    </p:spTree>
    <p:extLst>
      <p:ext uri="{BB962C8B-B14F-4D97-AF65-F5344CB8AC3E}">
        <p14:creationId xmlns:p14="http://schemas.microsoft.com/office/powerpoint/2010/main" val="25650656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B21D5-5F4E-4FBF-91B8-277D184BF7F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FBB9242-EF46-44C3-8BAF-4624DF25D5F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F818917-D53E-412C-9BFF-26E4F115E5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3C1413-D502-4387-84CC-3BE06650C71E}"/>
              </a:ext>
            </a:extLst>
          </p:cNvPr>
          <p:cNvSpPr>
            <a:spLocks noGrp="1"/>
          </p:cNvSpPr>
          <p:nvPr>
            <p:ph type="dt" sz="half" idx="10"/>
          </p:nvPr>
        </p:nvSpPr>
        <p:spPr/>
        <p:txBody>
          <a:bodyPr/>
          <a:lstStyle/>
          <a:p>
            <a:fld id="{255DB3B3-5BFD-4AF6-96C9-40263BAA5CD1}" type="datetime1">
              <a:rPr lang="en-GB" smtClean="0"/>
              <a:t>11/07/2023</a:t>
            </a:fld>
            <a:endParaRPr lang="en-GB"/>
          </a:p>
        </p:txBody>
      </p:sp>
      <p:sp>
        <p:nvSpPr>
          <p:cNvPr id="6" name="Footer Placeholder 5">
            <a:extLst>
              <a:ext uri="{FF2B5EF4-FFF2-40B4-BE49-F238E27FC236}">
                <a16:creationId xmlns:a16="http://schemas.microsoft.com/office/drawing/2014/main" id="{BA216A0B-F011-4551-8626-1F699804806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0A071EC-D367-4D8B-BD87-4EAB2693E3B2}"/>
              </a:ext>
            </a:extLst>
          </p:cNvPr>
          <p:cNvSpPr>
            <a:spLocks noGrp="1"/>
          </p:cNvSpPr>
          <p:nvPr>
            <p:ph type="sldNum" sz="quarter" idx="12"/>
          </p:nvPr>
        </p:nvSpPr>
        <p:spPr/>
        <p:txBody>
          <a:bodyPr/>
          <a:lstStyle/>
          <a:p>
            <a:fld id="{DB8828D9-3E6A-477F-A491-AADAE3613DD2}" type="slidenum">
              <a:rPr lang="en-GB" smtClean="0"/>
              <a:t>‹#›</a:t>
            </a:fld>
            <a:endParaRPr lang="en-GB"/>
          </a:p>
        </p:txBody>
      </p:sp>
    </p:spTree>
    <p:extLst>
      <p:ext uri="{BB962C8B-B14F-4D97-AF65-F5344CB8AC3E}">
        <p14:creationId xmlns:p14="http://schemas.microsoft.com/office/powerpoint/2010/main" val="1677773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C2319-FDBD-499C-A4FE-6F66309B7CA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9F503D-4021-4B8D-ADF3-FFC595A3A0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B34918-916B-4409-A45D-4FB758F5018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A014920-9F26-48C8-9C13-E8D8EED711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5C5FCB1-BCE2-4B08-97E1-1D4E5124FFB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1E80249-AF98-4DAC-AA3E-30563F0FC4B3}"/>
              </a:ext>
            </a:extLst>
          </p:cNvPr>
          <p:cNvSpPr>
            <a:spLocks noGrp="1"/>
          </p:cNvSpPr>
          <p:nvPr>
            <p:ph type="dt" sz="half" idx="10"/>
          </p:nvPr>
        </p:nvSpPr>
        <p:spPr/>
        <p:txBody>
          <a:bodyPr/>
          <a:lstStyle/>
          <a:p>
            <a:fld id="{23A119DC-37FA-4F77-8658-638485413CB4}" type="datetime1">
              <a:rPr lang="en-GB" smtClean="0"/>
              <a:t>11/07/2023</a:t>
            </a:fld>
            <a:endParaRPr lang="en-GB"/>
          </a:p>
        </p:txBody>
      </p:sp>
      <p:sp>
        <p:nvSpPr>
          <p:cNvPr id="8" name="Footer Placeholder 7">
            <a:extLst>
              <a:ext uri="{FF2B5EF4-FFF2-40B4-BE49-F238E27FC236}">
                <a16:creationId xmlns:a16="http://schemas.microsoft.com/office/drawing/2014/main" id="{B9771338-D11F-46C2-8221-D6AB6922275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F102E98-CCB7-485C-9025-A69C3F7488E4}"/>
              </a:ext>
            </a:extLst>
          </p:cNvPr>
          <p:cNvSpPr>
            <a:spLocks noGrp="1"/>
          </p:cNvSpPr>
          <p:nvPr>
            <p:ph type="sldNum" sz="quarter" idx="12"/>
          </p:nvPr>
        </p:nvSpPr>
        <p:spPr/>
        <p:txBody>
          <a:bodyPr/>
          <a:lstStyle/>
          <a:p>
            <a:fld id="{DB8828D9-3E6A-477F-A491-AADAE3613DD2}" type="slidenum">
              <a:rPr lang="en-GB" smtClean="0"/>
              <a:t>‹#›</a:t>
            </a:fld>
            <a:endParaRPr lang="en-GB"/>
          </a:p>
        </p:txBody>
      </p:sp>
    </p:spTree>
    <p:extLst>
      <p:ext uri="{BB962C8B-B14F-4D97-AF65-F5344CB8AC3E}">
        <p14:creationId xmlns:p14="http://schemas.microsoft.com/office/powerpoint/2010/main" val="40135117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C832F-EE78-4931-9318-B772FC2C81A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4F495A5-6049-4B3C-9D26-75D3050F46F3}"/>
              </a:ext>
            </a:extLst>
          </p:cNvPr>
          <p:cNvSpPr>
            <a:spLocks noGrp="1"/>
          </p:cNvSpPr>
          <p:nvPr>
            <p:ph type="dt" sz="half" idx="10"/>
          </p:nvPr>
        </p:nvSpPr>
        <p:spPr/>
        <p:txBody>
          <a:bodyPr/>
          <a:lstStyle/>
          <a:p>
            <a:fld id="{CF689DB1-8AC5-427C-B904-D1A6DB07D0F4}" type="datetime1">
              <a:rPr lang="en-GB" smtClean="0"/>
              <a:t>11/07/2023</a:t>
            </a:fld>
            <a:endParaRPr lang="en-GB"/>
          </a:p>
        </p:txBody>
      </p:sp>
      <p:sp>
        <p:nvSpPr>
          <p:cNvPr id="4" name="Footer Placeholder 3">
            <a:extLst>
              <a:ext uri="{FF2B5EF4-FFF2-40B4-BE49-F238E27FC236}">
                <a16:creationId xmlns:a16="http://schemas.microsoft.com/office/drawing/2014/main" id="{F8B75A9D-2115-4D35-A22D-6573DCB1142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F5AEDF6-E8E9-4FEA-8A80-F0ED59C5315F}"/>
              </a:ext>
            </a:extLst>
          </p:cNvPr>
          <p:cNvSpPr>
            <a:spLocks noGrp="1"/>
          </p:cNvSpPr>
          <p:nvPr>
            <p:ph type="sldNum" sz="quarter" idx="12"/>
          </p:nvPr>
        </p:nvSpPr>
        <p:spPr/>
        <p:txBody>
          <a:bodyPr/>
          <a:lstStyle/>
          <a:p>
            <a:fld id="{DB8828D9-3E6A-477F-A491-AADAE3613DD2}" type="slidenum">
              <a:rPr lang="en-GB" smtClean="0"/>
              <a:t>‹#›</a:t>
            </a:fld>
            <a:endParaRPr lang="en-GB"/>
          </a:p>
        </p:txBody>
      </p:sp>
    </p:spTree>
    <p:extLst>
      <p:ext uri="{BB962C8B-B14F-4D97-AF65-F5344CB8AC3E}">
        <p14:creationId xmlns:p14="http://schemas.microsoft.com/office/powerpoint/2010/main" val="20983098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C098C1-71E8-4B22-B2ED-200417BF5E60}"/>
              </a:ext>
            </a:extLst>
          </p:cNvPr>
          <p:cNvSpPr>
            <a:spLocks noGrp="1"/>
          </p:cNvSpPr>
          <p:nvPr>
            <p:ph type="dt" sz="half" idx="10"/>
          </p:nvPr>
        </p:nvSpPr>
        <p:spPr/>
        <p:txBody>
          <a:bodyPr/>
          <a:lstStyle/>
          <a:p>
            <a:fld id="{C663DA1F-4094-4C95-8139-6D7572B3FFB0}" type="datetime1">
              <a:rPr lang="en-GB" smtClean="0"/>
              <a:t>11/07/2023</a:t>
            </a:fld>
            <a:endParaRPr lang="en-GB"/>
          </a:p>
        </p:txBody>
      </p:sp>
      <p:sp>
        <p:nvSpPr>
          <p:cNvPr id="3" name="Footer Placeholder 2">
            <a:extLst>
              <a:ext uri="{FF2B5EF4-FFF2-40B4-BE49-F238E27FC236}">
                <a16:creationId xmlns:a16="http://schemas.microsoft.com/office/drawing/2014/main" id="{21598FBE-4FFC-42E7-97AB-C068B7F1CD1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454B076-789E-4240-860A-FA7AF84A9013}"/>
              </a:ext>
            </a:extLst>
          </p:cNvPr>
          <p:cNvSpPr>
            <a:spLocks noGrp="1"/>
          </p:cNvSpPr>
          <p:nvPr>
            <p:ph type="sldNum" sz="quarter" idx="12"/>
          </p:nvPr>
        </p:nvSpPr>
        <p:spPr/>
        <p:txBody>
          <a:bodyPr/>
          <a:lstStyle/>
          <a:p>
            <a:fld id="{DB8828D9-3E6A-477F-A491-AADAE3613DD2}" type="slidenum">
              <a:rPr lang="en-GB" smtClean="0"/>
              <a:t>‹#›</a:t>
            </a:fld>
            <a:endParaRPr lang="en-GB"/>
          </a:p>
        </p:txBody>
      </p:sp>
      <p:sp>
        <p:nvSpPr>
          <p:cNvPr id="6" name="Title 1">
            <a:extLst>
              <a:ext uri="{FF2B5EF4-FFF2-40B4-BE49-F238E27FC236}">
                <a16:creationId xmlns:a16="http://schemas.microsoft.com/office/drawing/2014/main" id="{B7DDF1C1-446B-4596-8FEC-4642E44B77F0}"/>
              </a:ext>
            </a:extLst>
          </p:cNvPr>
          <p:cNvSpPr txBox="1">
            <a:spLocks/>
          </p:cNvSpPr>
          <p:nvPr userDrawn="1"/>
        </p:nvSpPr>
        <p:spPr>
          <a:xfrm>
            <a:off x="9448800" y="0"/>
            <a:ext cx="27432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1000" kern="1200">
                <a:solidFill>
                  <a:schemeClr val="tx1"/>
                </a:solidFill>
                <a:latin typeface="+mj-lt"/>
                <a:ea typeface="+mj-ea"/>
                <a:cs typeface="+mj-cs"/>
              </a:defRPr>
            </a:lvl1pPr>
          </a:lstStyle>
          <a:p>
            <a:endParaRPr lang="en-GB" dirty="0"/>
          </a:p>
        </p:txBody>
      </p:sp>
    </p:spTree>
    <p:extLst>
      <p:ext uri="{BB962C8B-B14F-4D97-AF65-F5344CB8AC3E}">
        <p14:creationId xmlns:p14="http://schemas.microsoft.com/office/powerpoint/2010/main" val="18717865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29E27F9-69DF-424C-876F-05881921F1EE}"/>
              </a:ext>
            </a:extLst>
          </p:cNvPr>
          <p:cNvSpPr>
            <a:spLocks noGrp="1"/>
          </p:cNvSpPr>
          <p:nvPr>
            <p:ph type="dt" sz="half" idx="10"/>
          </p:nvPr>
        </p:nvSpPr>
        <p:spPr/>
        <p:txBody>
          <a:bodyPr/>
          <a:lstStyle/>
          <a:p>
            <a:fld id="{546D569A-DE61-4AA6-9468-126D7A7D654F}" type="datetime1">
              <a:rPr lang="en-GB" smtClean="0"/>
              <a:t>11/07/2023</a:t>
            </a:fld>
            <a:endParaRPr lang="en-GB"/>
          </a:p>
        </p:txBody>
      </p:sp>
      <p:sp>
        <p:nvSpPr>
          <p:cNvPr id="4" name="Footer Placeholder 3">
            <a:extLst>
              <a:ext uri="{FF2B5EF4-FFF2-40B4-BE49-F238E27FC236}">
                <a16:creationId xmlns:a16="http://schemas.microsoft.com/office/drawing/2014/main" id="{C4DC8212-8094-49DC-9E28-1E402AA2450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155AC0F-1E39-47B9-8D1E-CF474F9AA32A}"/>
              </a:ext>
            </a:extLst>
          </p:cNvPr>
          <p:cNvSpPr>
            <a:spLocks noGrp="1"/>
          </p:cNvSpPr>
          <p:nvPr>
            <p:ph type="sldNum" sz="quarter" idx="12"/>
          </p:nvPr>
        </p:nvSpPr>
        <p:spPr/>
        <p:txBody>
          <a:bodyPr/>
          <a:lstStyle/>
          <a:p>
            <a:fld id="{DB8828D9-3E6A-477F-A491-AADAE3613DD2}" type="slidenum">
              <a:rPr lang="en-GB" smtClean="0"/>
              <a:t>‹#›</a:t>
            </a:fld>
            <a:endParaRPr lang="en-GB"/>
          </a:p>
        </p:txBody>
      </p:sp>
    </p:spTree>
    <p:extLst>
      <p:ext uri="{BB962C8B-B14F-4D97-AF65-F5344CB8AC3E}">
        <p14:creationId xmlns:p14="http://schemas.microsoft.com/office/powerpoint/2010/main" val="3837270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34779-D3BA-4AE8-820F-50F2BE75083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11958C5-F6D5-42AF-BE73-2F411B01495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0B350DB-9FE3-4DBF-B053-49A9B9CAB860}"/>
              </a:ext>
            </a:extLst>
          </p:cNvPr>
          <p:cNvSpPr>
            <a:spLocks noGrp="1"/>
          </p:cNvSpPr>
          <p:nvPr>
            <p:ph type="dt" sz="half" idx="10"/>
          </p:nvPr>
        </p:nvSpPr>
        <p:spPr/>
        <p:txBody>
          <a:bodyPr/>
          <a:lstStyle/>
          <a:p>
            <a:fld id="{07BE4586-2EA0-4E34-8EDF-0F8DA351ECDE}" type="datetimeFigureOut">
              <a:rPr lang="en-GB" smtClean="0"/>
              <a:t>11/07/2023</a:t>
            </a:fld>
            <a:endParaRPr lang="en-GB"/>
          </a:p>
        </p:txBody>
      </p:sp>
      <p:sp>
        <p:nvSpPr>
          <p:cNvPr id="5" name="Footer Placeholder 4">
            <a:extLst>
              <a:ext uri="{FF2B5EF4-FFF2-40B4-BE49-F238E27FC236}">
                <a16:creationId xmlns:a16="http://schemas.microsoft.com/office/drawing/2014/main" id="{DAB12B61-E970-4F41-956A-263291A2C5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9A997FC-AC2C-48EE-85EA-65C58AB28025}"/>
              </a:ext>
            </a:extLst>
          </p:cNvPr>
          <p:cNvSpPr>
            <a:spLocks noGrp="1"/>
          </p:cNvSpPr>
          <p:nvPr>
            <p:ph type="sldNum" sz="quarter" idx="12"/>
          </p:nvPr>
        </p:nvSpPr>
        <p:spPr/>
        <p:txBody>
          <a:bodyPr/>
          <a:lstStyle/>
          <a:p>
            <a:fld id="{4AB7E87E-3857-42C6-85ED-50731A1EDBB4}" type="slidenum">
              <a:rPr lang="en-GB" smtClean="0"/>
              <a:t>‹#›</a:t>
            </a:fld>
            <a:endParaRPr lang="en-GB"/>
          </a:p>
        </p:txBody>
      </p:sp>
    </p:spTree>
    <p:extLst>
      <p:ext uri="{BB962C8B-B14F-4D97-AF65-F5344CB8AC3E}">
        <p14:creationId xmlns:p14="http://schemas.microsoft.com/office/powerpoint/2010/main" val="3976979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A0BCE-0E2C-4536-B418-8574A4E720C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1221F61-807E-4106-B50B-801773ECEB88}"/>
              </a:ext>
            </a:extLst>
          </p:cNvPr>
          <p:cNvSpPr>
            <a:spLocks noGrp="1"/>
          </p:cNvSpPr>
          <p:nvPr>
            <p:ph type="dt" sz="half" idx="10"/>
          </p:nvPr>
        </p:nvSpPr>
        <p:spPr/>
        <p:txBody>
          <a:bodyPr/>
          <a:lstStyle/>
          <a:p>
            <a:fld id="{B3976FA0-89A6-48DA-9809-9104A5B08061}" type="datetime1">
              <a:rPr lang="en-GB" smtClean="0"/>
              <a:t>11/07/2023</a:t>
            </a:fld>
            <a:endParaRPr lang="en-GB"/>
          </a:p>
        </p:txBody>
      </p:sp>
      <p:sp>
        <p:nvSpPr>
          <p:cNvPr id="4" name="Footer Placeholder 3">
            <a:extLst>
              <a:ext uri="{FF2B5EF4-FFF2-40B4-BE49-F238E27FC236}">
                <a16:creationId xmlns:a16="http://schemas.microsoft.com/office/drawing/2014/main" id="{0D69D2A0-CB04-4202-BF42-2101DE932E4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A5E1C0A-A58A-4E0D-95B4-1D4269A652BC}"/>
              </a:ext>
            </a:extLst>
          </p:cNvPr>
          <p:cNvSpPr>
            <a:spLocks noGrp="1"/>
          </p:cNvSpPr>
          <p:nvPr>
            <p:ph type="sldNum" sz="quarter" idx="12"/>
          </p:nvPr>
        </p:nvSpPr>
        <p:spPr/>
        <p:txBody>
          <a:bodyPr/>
          <a:lstStyle/>
          <a:p>
            <a:fld id="{DB8828D9-3E6A-477F-A491-AADAE3613DD2}" type="slidenum">
              <a:rPr lang="en-GB" smtClean="0"/>
              <a:t>‹#›</a:t>
            </a:fld>
            <a:endParaRPr lang="en-GB"/>
          </a:p>
        </p:txBody>
      </p:sp>
    </p:spTree>
    <p:extLst>
      <p:ext uri="{BB962C8B-B14F-4D97-AF65-F5344CB8AC3E}">
        <p14:creationId xmlns:p14="http://schemas.microsoft.com/office/powerpoint/2010/main" val="6487741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66B4A-E7A4-44F7-B8CE-FC04A86BDA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9D41C53-EA93-4DE4-A7CA-AC3B4C3924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A1EE0D3-B655-497B-BAB9-F59F9F335B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EE32D0-96FF-4D4E-89BA-D8BB6700C214}"/>
              </a:ext>
            </a:extLst>
          </p:cNvPr>
          <p:cNvSpPr>
            <a:spLocks noGrp="1"/>
          </p:cNvSpPr>
          <p:nvPr>
            <p:ph type="dt" sz="half" idx="10"/>
          </p:nvPr>
        </p:nvSpPr>
        <p:spPr/>
        <p:txBody>
          <a:bodyPr/>
          <a:lstStyle/>
          <a:p>
            <a:fld id="{935C14C0-FCFE-48DF-B643-46A39448301D}" type="datetime1">
              <a:rPr lang="en-GB" smtClean="0"/>
              <a:t>11/07/2023</a:t>
            </a:fld>
            <a:endParaRPr lang="en-GB"/>
          </a:p>
        </p:txBody>
      </p:sp>
      <p:sp>
        <p:nvSpPr>
          <p:cNvPr id="6" name="Footer Placeholder 5">
            <a:extLst>
              <a:ext uri="{FF2B5EF4-FFF2-40B4-BE49-F238E27FC236}">
                <a16:creationId xmlns:a16="http://schemas.microsoft.com/office/drawing/2014/main" id="{D2FCD752-B348-430F-A7F6-F30339526C4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ECD9FAF-106A-48D7-ADE7-D2180FB4FB89}"/>
              </a:ext>
            </a:extLst>
          </p:cNvPr>
          <p:cNvSpPr>
            <a:spLocks noGrp="1"/>
          </p:cNvSpPr>
          <p:nvPr>
            <p:ph type="sldNum" sz="quarter" idx="12"/>
          </p:nvPr>
        </p:nvSpPr>
        <p:spPr/>
        <p:txBody>
          <a:bodyPr/>
          <a:lstStyle/>
          <a:p>
            <a:fld id="{DB8828D9-3E6A-477F-A491-AADAE3613DD2}" type="slidenum">
              <a:rPr lang="en-GB" smtClean="0"/>
              <a:t>‹#›</a:t>
            </a:fld>
            <a:endParaRPr lang="en-GB"/>
          </a:p>
        </p:txBody>
      </p:sp>
    </p:spTree>
    <p:extLst>
      <p:ext uri="{BB962C8B-B14F-4D97-AF65-F5344CB8AC3E}">
        <p14:creationId xmlns:p14="http://schemas.microsoft.com/office/powerpoint/2010/main" val="16215910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05A43-DCA0-41F0-901E-EDFCA50532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ACB8440-E897-4696-B6CC-41BA9C2AA1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28A45FA-A158-4E0C-83E8-BD6F4FEE0B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505CE2-129D-4625-AA52-864088CDE10F}"/>
              </a:ext>
            </a:extLst>
          </p:cNvPr>
          <p:cNvSpPr>
            <a:spLocks noGrp="1"/>
          </p:cNvSpPr>
          <p:nvPr>
            <p:ph type="dt" sz="half" idx="10"/>
          </p:nvPr>
        </p:nvSpPr>
        <p:spPr/>
        <p:txBody>
          <a:bodyPr/>
          <a:lstStyle/>
          <a:p>
            <a:fld id="{16337F8D-38FD-4273-9D7B-1E1C36535A69}" type="datetime1">
              <a:rPr lang="en-GB" smtClean="0"/>
              <a:t>11/07/2023</a:t>
            </a:fld>
            <a:endParaRPr lang="en-GB"/>
          </a:p>
        </p:txBody>
      </p:sp>
      <p:sp>
        <p:nvSpPr>
          <p:cNvPr id="6" name="Footer Placeholder 5">
            <a:extLst>
              <a:ext uri="{FF2B5EF4-FFF2-40B4-BE49-F238E27FC236}">
                <a16:creationId xmlns:a16="http://schemas.microsoft.com/office/drawing/2014/main" id="{3023195A-2B34-498C-9D0E-C13D2CCA64D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75148F-3B75-4F9E-90DB-60757DC85EC4}"/>
              </a:ext>
            </a:extLst>
          </p:cNvPr>
          <p:cNvSpPr>
            <a:spLocks noGrp="1"/>
          </p:cNvSpPr>
          <p:nvPr>
            <p:ph type="sldNum" sz="quarter" idx="12"/>
          </p:nvPr>
        </p:nvSpPr>
        <p:spPr/>
        <p:txBody>
          <a:bodyPr/>
          <a:lstStyle/>
          <a:p>
            <a:fld id="{DB8828D9-3E6A-477F-A491-AADAE3613DD2}" type="slidenum">
              <a:rPr lang="en-GB" smtClean="0"/>
              <a:t>‹#›</a:t>
            </a:fld>
            <a:endParaRPr lang="en-GB"/>
          </a:p>
        </p:txBody>
      </p:sp>
    </p:spTree>
    <p:extLst>
      <p:ext uri="{BB962C8B-B14F-4D97-AF65-F5344CB8AC3E}">
        <p14:creationId xmlns:p14="http://schemas.microsoft.com/office/powerpoint/2010/main" val="16624582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9A755-F81E-4BAA-A7D7-3174D7F9655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2C0E6F9-CE8F-427D-B508-88933A9DB6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DEFE9C2-5D60-4BEF-A1BE-39EAABC19B35}"/>
              </a:ext>
            </a:extLst>
          </p:cNvPr>
          <p:cNvSpPr>
            <a:spLocks noGrp="1"/>
          </p:cNvSpPr>
          <p:nvPr>
            <p:ph type="dt" sz="half" idx="10"/>
          </p:nvPr>
        </p:nvSpPr>
        <p:spPr/>
        <p:txBody>
          <a:bodyPr/>
          <a:lstStyle/>
          <a:p>
            <a:fld id="{348E1BF2-F826-4721-AD4C-F52E75F39D98}" type="datetime1">
              <a:rPr lang="en-GB" smtClean="0"/>
              <a:t>11/07/2023</a:t>
            </a:fld>
            <a:endParaRPr lang="en-GB"/>
          </a:p>
        </p:txBody>
      </p:sp>
      <p:sp>
        <p:nvSpPr>
          <p:cNvPr id="5" name="Footer Placeholder 4">
            <a:extLst>
              <a:ext uri="{FF2B5EF4-FFF2-40B4-BE49-F238E27FC236}">
                <a16:creationId xmlns:a16="http://schemas.microsoft.com/office/drawing/2014/main" id="{D58336F7-E3B8-49AD-BE01-BC454EEA579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58A80A4-D8BB-4A60-9C5A-073A9243F313}"/>
              </a:ext>
            </a:extLst>
          </p:cNvPr>
          <p:cNvSpPr>
            <a:spLocks noGrp="1"/>
          </p:cNvSpPr>
          <p:nvPr>
            <p:ph type="sldNum" sz="quarter" idx="12"/>
          </p:nvPr>
        </p:nvSpPr>
        <p:spPr/>
        <p:txBody>
          <a:bodyPr/>
          <a:lstStyle/>
          <a:p>
            <a:fld id="{DB8828D9-3E6A-477F-A491-AADAE3613DD2}" type="slidenum">
              <a:rPr lang="en-GB" smtClean="0"/>
              <a:t>‹#›</a:t>
            </a:fld>
            <a:endParaRPr lang="en-GB"/>
          </a:p>
        </p:txBody>
      </p:sp>
    </p:spTree>
    <p:extLst>
      <p:ext uri="{BB962C8B-B14F-4D97-AF65-F5344CB8AC3E}">
        <p14:creationId xmlns:p14="http://schemas.microsoft.com/office/powerpoint/2010/main" val="24615377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964F0F-8C74-4E75-8DC6-E48173FF73D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EFF4FA4-4833-4A2B-959E-D81E1622174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60ABF4-3A88-4EC9-883D-D638143713DA}"/>
              </a:ext>
            </a:extLst>
          </p:cNvPr>
          <p:cNvSpPr>
            <a:spLocks noGrp="1"/>
          </p:cNvSpPr>
          <p:nvPr>
            <p:ph type="dt" sz="half" idx="10"/>
          </p:nvPr>
        </p:nvSpPr>
        <p:spPr/>
        <p:txBody>
          <a:bodyPr/>
          <a:lstStyle/>
          <a:p>
            <a:fld id="{91E7F695-C670-42C2-896E-5B77BE2A29C7}" type="datetime1">
              <a:rPr lang="en-GB" smtClean="0"/>
              <a:t>11/07/2023</a:t>
            </a:fld>
            <a:endParaRPr lang="en-GB"/>
          </a:p>
        </p:txBody>
      </p:sp>
      <p:sp>
        <p:nvSpPr>
          <p:cNvPr id="5" name="Footer Placeholder 4">
            <a:extLst>
              <a:ext uri="{FF2B5EF4-FFF2-40B4-BE49-F238E27FC236}">
                <a16:creationId xmlns:a16="http://schemas.microsoft.com/office/drawing/2014/main" id="{8088AA6A-C5D8-405B-B3F1-380AE8F00F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7668802-CC13-4BA8-8423-87FE7F3BD006}"/>
              </a:ext>
            </a:extLst>
          </p:cNvPr>
          <p:cNvSpPr>
            <a:spLocks noGrp="1"/>
          </p:cNvSpPr>
          <p:nvPr>
            <p:ph type="sldNum" sz="quarter" idx="12"/>
          </p:nvPr>
        </p:nvSpPr>
        <p:spPr/>
        <p:txBody>
          <a:bodyPr/>
          <a:lstStyle/>
          <a:p>
            <a:fld id="{DB8828D9-3E6A-477F-A491-AADAE3613DD2}" type="slidenum">
              <a:rPr lang="en-GB" smtClean="0"/>
              <a:t>‹#›</a:t>
            </a:fld>
            <a:endParaRPr lang="en-GB"/>
          </a:p>
        </p:txBody>
      </p:sp>
    </p:spTree>
    <p:extLst>
      <p:ext uri="{BB962C8B-B14F-4D97-AF65-F5344CB8AC3E}">
        <p14:creationId xmlns:p14="http://schemas.microsoft.com/office/powerpoint/2010/main" val="33632042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C098C1-71E8-4B22-B2ED-200417BF5E60}"/>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94D579B-3C01-4188-BC9A-FF71DCE709C8}" type="datetime1">
              <a:rPr kumimoji="0" lang="en-GB" sz="1200" b="0" i="0" u="none" strike="noStrike" kern="1200" cap="none" spc="0" normalizeH="0" baseline="0" noProof="0" smtClean="0">
                <a:ln>
                  <a:noFill/>
                </a:ln>
                <a:solidFill>
                  <a:prstClr val="black">
                    <a:tint val="75000"/>
                  </a:prstClr>
                </a:solidFill>
                <a:effectLst/>
                <a:uLnTx/>
                <a:uFillTx/>
                <a:latin typeface="Lato Ligh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11/07/2023</a:t>
            </a:fld>
            <a:endParaRPr kumimoji="0" lang="en-GB" sz="1200" b="0" i="0" u="none" strike="noStrike" kern="1200" cap="none" spc="0" normalizeH="0" baseline="0" noProof="0">
              <a:ln>
                <a:noFill/>
              </a:ln>
              <a:solidFill>
                <a:prstClr val="black">
                  <a:tint val="75000"/>
                </a:prstClr>
              </a:solidFill>
              <a:effectLst/>
              <a:uLnTx/>
              <a:uFillTx/>
              <a:latin typeface="Lato Light"/>
              <a:ea typeface="+mn-ea"/>
              <a:cs typeface="+mn-cs"/>
            </a:endParaRPr>
          </a:p>
        </p:txBody>
      </p:sp>
      <p:sp>
        <p:nvSpPr>
          <p:cNvPr id="3" name="Footer Placeholder 2">
            <a:extLst>
              <a:ext uri="{FF2B5EF4-FFF2-40B4-BE49-F238E27FC236}">
                <a16:creationId xmlns:a16="http://schemas.microsoft.com/office/drawing/2014/main" id="{21598FBE-4FFC-42E7-97AB-C068B7F1CD18}"/>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tint val="75000"/>
                  </a:prstClr>
                </a:solidFill>
                <a:effectLst/>
                <a:uLnTx/>
                <a:uFillTx/>
                <a:latin typeface="Lato Light"/>
                <a:ea typeface="+mn-ea"/>
                <a:cs typeface="+mn-cs"/>
              </a:rPr>
              <a:t>upskilPRO.com</a:t>
            </a:r>
          </a:p>
        </p:txBody>
      </p:sp>
      <p:sp>
        <p:nvSpPr>
          <p:cNvPr id="4" name="Slide Number Placeholder 3">
            <a:extLst>
              <a:ext uri="{FF2B5EF4-FFF2-40B4-BE49-F238E27FC236}">
                <a16:creationId xmlns:a16="http://schemas.microsoft.com/office/drawing/2014/main" id="{6454B076-789E-4240-860A-FA7AF84A901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8828D9-3E6A-477F-A491-AADAE3613DD2}" type="slidenum">
              <a:rPr kumimoji="0" lang="en-GB" sz="1200" b="0" i="0" u="none" strike="noStrike" kern="1200" cap="none" spc="0" normalizeH="0" baseline="0" noProof="0" smtClean="0">
                <a:ln>
                  <a:noFill/>
                </a:ln>
                <a:solidFill>
                  <a:prstClr val="black">
                    <a:tint val="75000"/>
                  </a:prstClr>
                </a:solidFill>
                <a:effectLst/>
                <a:uLnTx/>
                <a:uFillTx/>
                <a:latin typeface="Lato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Lato Light"/>
              <a:ea typeface="+mn-ea"/>
              <a:cs typeface="+mn-cs"/>
            </a:endParaRPr>
          </a:p>
        </p:txBody>
      </p:sp>
      <p:sp>
        <p:nvSpPr>
          <p:cNvPr id="5" name="Title 4">
            <a:extLst>
              <a:ext uri="{FF2B5EF4-FFF2-40B4-BE49-F238E27FC236}">
                <a16:creationId xmlns:a16="http://schemas.microsoft.com/office/drawing/2014/main" id="{8441F8CE-FA45-4203-92AB-40694511E10D}"/>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797758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5EF0F-E2F0-433C-A3D3-F1F631806D8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F9BE6C5-966F-432E-AD76-C502D40062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02F918F-13B3-4338-A318-FCF8CA5DCDF6}"/>
              </a:ext>
            </a:extLst>
          </p:cNvPr>
          <p:cNvSpPr>
            <a:spLocks noGrp="1"/>
          </p:cNvSpPr>
          <p:nvPr>
            <p:ph type="dt" sz="half" idx="10"/>
          </p:nvPr>
        </p:nvSpPr>
        <p:spPr/>
        <p:txBody>
          <a:bodyPr/>
          <a:lstStyle/>
          <a:p>
            <a:fld id="{07BE4586-2EA0-4E34-8EDF-0F8DA351ECDE}" type="datetimeFigureOut">
              <a:rPr lang="en-GB" smtClean="0"/>
              <a:t>11/07/2023</a:t>
            </a:fld>
            <a:endParaRPr lang="en-GB"/>
          </a:p>
        </p:txBody>
      </p:sp>
      <p:sp>
        <p:nvSpPr>
          <p:cNvPr id="5" name="Footer Placeholder 4">
            <a:extLst>
              <a:ext uri="{FF2B5EF4-FFF2-40B4-BE49-F238E27FC236}">
                <a16:creationId xmlns:a16="http://schemas.microsoft.com/office/drawing/2014/main" id="{C1C00965-96E1-4CF6-A756-2FDB775313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D09BE2-E6C1-4C3B-9730-98114B9AF931}"/>
              </a:ext>
            </a:extLst>
          </p:cNvPr>
          <p:cNvSpPr>
            <a:spLocks noGrp="1"/>
          </p:cNvSpPr>
          <p:nvPr>
            <p:ph type="sldNum" sz="quarter" idx="12"/>
          </p:nvPr>
        </p:nvSpPr>
        <p:spPr/>
        <p:txBody>
          <a:bodyPr/>
          <a:lstStyle/>
          <a:p>
            <a:fld id="{4AB7E87E-3857-42C6-85ED-50731A1EDBB4}" type="slidenum">
              <a:rPr lang="en-GB" smtClean="0"/>
              <a:t>‹#›</a:t>
            </a:fld>
            <a:endParaRPr lang="en-GB"/>
          </a:p>
        </p:txBody>
      </p:sp>
    </p:spTree>
    <p:extLst>
      <p:ext uri="{BB962C8B-B14F-4D97-AF65-F5344CB8AC3E}">
        <p14:creationId xmlns:p14="http://schemas.microsoft.com/office/powerpoint/2010/main" val="4192820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5BB94-ABCB-4FFB-856D-19D350D3F96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2358E1A-8978-426C-BD4B-768D6EF202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2D564CB-CE6E-40F4-9CAA-A07A9C607A3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D42F36C-9A65-42BA-95C8-C34DD4D5C293}"/>
              </a:ext>
            </a:extLst>
          </p:cNvPr>
          <p:cNvSpPr>
            <a:spLocks noGrp="1"/>
          </p:cNvSpPr>
          <p:nvPr>
            <p:ph type="dt" sz="half" idx="10"/>
          </p:nvPr>
        </p:nvSpPr>
        <p:spPr/>
        <p:txBody>
          <a:bodyPr/>
          <a:lstStyle/>
          <a:p>
            <a:fld id="{07BE4586-2EA0-4E34-8EDF-0F8DA351ECDE}" type="datetimeFigureOut">
              <a:rPr lang="en-GB" smtClean="0"/>
              <a:t>11/07/2023</a:t>
            </a:fld>
            <a:endParaRPr lang="en-GB"/>
          </a:p>
        </p:txBody>
      </p:sp>
      <p:sp>
        <p:nvSpPr>
          <p:cNvPr id="6" name="Footer Placeholder 5">
            <a:extLst>
              <a:ext uri="{FF2B5EF4-FFF2-40B4-BE49-F238E27FC236}">
                <a16:creationId xmlns:a16="http://schemas.microsoft.com/office/drawing/2014/main" id="{C0BBC189-6DE5-49B8-8D33-9E0581E72DE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0793B83-3816-40C9-813E-9F2C473AD4E3}"/>
              </a:ext>
            </a:extLst>
          </p:cNvPr>
          <p:cNvSpPr>
            <a:spLocks noGrp="1"/>
          </p:cNvSpPr>
          <p:nvPr>
            <p:ph type="sldNum" sz="quarter" idx="12"/>
          </p:nvPr>
        </p:nvSpPr>
        <p:spPr/>
        <p:txBody>
          <a:bodyPr/>
          <a:lstStyle/>
          <a:p>
            <a:fld id="{4AB7E87E-3857-42C6-85ED-50731A1EDBB4}" type="slidenum">
              <a:rPr lang="en-GB" smtClean="0"/>
              <a:t>‹#›</a:t>
            </a:fld>
            <a:endParaRPr lang="en-GB"/>
          </a:p>
        </p:txBody>
      </p:sp>
    </p:spTree>
    <p:extLst>
      <p:ext uri="{BB962C8B-B14F-4D97-AF65-F5344CB8AC3E}">
        <p14:creationId xmlns:p14="http://schemas.microsoft.com/office/powerpoint/2010/main" val="4198282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E69F7-6622-445F-8531-C3A77910C79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3C9423E-2A59-425F-BE96-AA36A77ED3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E1C7A-FFC1-48C1-9AA1-4BD831D207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FB5C59F-17E8-411B-AAA0-ABE56F4796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BF51F38-B277-4652-A158-96C40FEBBE2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3B6983D-FD4D-496C-82B1-ABD79A536FD0}"/>
              </a:ext>
            </a:extLst>
          </p:cNvPr>
          <p:cNvSpPr>
            <a:spLocks noGrp="1"/>
          </p:cNvSpPr>
          <p:nvPr>
            <p:ph type="dt" sz="half" idx="10"/>
          </p:nvPr>
        </p:nvSpPr>
        <p:spPr/>
        <p:txBody>
          <a:bodyPr/>
          <a:lstStyle/>
          <a:p>
            <a:fld id="{07BE4586-2EA0-4E34-8EDF-0F8DA351ECDE}" type="datetimeFigureOut">
              <a:rPr lang="en-GB" smtClean="0"/>
              <a:t>11/07/2023</a:t>
            </a:fld>
            <a:endParaRPr lang="en-GB"/>
          </a:p>
        </p:txBody>
      </p:sp>
      <p:sp>
        <p:nvSpPr>
          <p:cNvPr id="8" name="Footer Placeholder 7">
            <a:extLst>
              <a:ext uri="{FF2B5EF4-FFF2-40B4-BE49-F238E27FC236}">
                <a16:creationId xmlns:a16="http://schemas.microsoft.com/office/drawing/2014/main" id="{4C37676C-4150-47B9-A0F7-409EAF41871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E9B756E-D3B5-409C-8868-959518CACD22}"/>
              </a:ext>
            </a:extLst>
          </p:cNvPr>
          <p:cNvSpPr>
            <a:spLocks noGrp="1"/>
          </p:cNvSpPr>
          <p:nvPr>
            <p:ph type="sldNum" sz="quarter" idx="12"/>
          </p:nvPr>
        </p:nvSpPr>
        <p:spPr/>
        <p:txBody>
          <a:bodyPr/>
          <a:lstStyle/>
          <a:p>
            <a:fld id="{4AB7E87E-3857-42C6-85ED-50731A1EDBB4}" type="slidenum">
              <a:rPr lang="en-GB" smtClean="0"/>
              <a:t>‹#›</a:t>
            </a:fld>
            <a:endParaRPr lang="en-GB"/>
          </a:p>
        </p:txBody>
      </p:sp>
    </p:spTree>
    <p:extLst>
      <p:ext uri="{BB962C8B-B14F-4D97-AF65-F5344CB8AC3E}">
        <p14:creationId xmlns:p14="http://schemas.microsoft.com/office/powerpoint/2010/main" val="1574284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D62FB-40EB-4082-A4A7-486D4F7570B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79DC546-77D7-4E7B-B131-2D1FDE175411}"/>
              </a:ext>
            </a:extLst>
          </p:cNvPr>
          <p:cNvSpPr>
            <a:spLocks noGrp="1"/>
          </p:cNvSpPr>
          <p:nvPr>
            <p:ph type="dt" sz="half" idx="10"/>
          </p:nvPr>
        </p:nvSpPr>
        <p:spPr/>
        <p:txBody>
          <a:bodyPr/>
          <a:lstStyle/>
          <a:p>
            <a:fld id="{07BE4586-2EA0-4E34-8EDF-0F8DA351ECDE}" type="datetimeFigureOut">
              <a:rPr lang="en-GB" smtClean="0"/>
              <a:t>11/07/2023</a:t>
            </a:fld>
            <a:endParaRPr lang="en-GB"/>
          </a:p>
        </p:txBody>
      </p:sp>
      <p:sp>
        <p:nvSpPr>
          <p:cNvPr id="4" name="Footer Placeholder 3">
            <a:extLst>
              <a:ext uri="{FF2B5EF4-FFF2-40B4-BE49-F238E27FC236}">
                <a16:creationId xmlns:a16="http://schemas.microsoft.com/office/drawing/2014/main" id="{6DB07B3D-4076-4B56-AFC7-3691B821E85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1386D9E-D73B-4368-AF46-9F4A3E3C02AD}"/>
              </a:ext>
            </a:extLst>
          </p:cNvPr>
          <p:cNvSpPr>
            <a:spLocks noGrp="1"/>
          </p:cNvSpPr>
          <p:nvPr>
            <p:ph type="sldNum" sz="quarter" idx="12"/>
          </p:nvPr>
        </p:nvSpPr>
        <p:spPr/>
        <p:txBody>
          <a:bodyPr/>
          <a:lstStyle/>
          <a:p>
            <a:fld id="{4AB7E87E-3857-42C6-85ED-50731A1EDBB4}" type="slidenum">
              <a:rPr lang="en-GB" smtClean="0"/>
              <a:t>‹#›</a:t>
            </a:fld>
            <a:endParaRPr lang="en-GB"/>
          </a:p>
        </p:txBody>
      </p:sp>
    </p:spTree>
    <p:extLst>
      <p:ext uri="{BB962C8B-B14F-4D97-AF65-F5344CB8AC3E}">
        <p14:creationId xmlns:p14="http://schemas.microsoft.com/office/powerpoint/2010/main" val="252380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D77801-35F3-4002-8A40-1F303ACBB8C4}"/>
              </a:ext>
            </a:extLst>
          </p:cNvPr>
          <p:cNvSpPr>
            <a:spLocks noGrp="1"/>
          </p:cNvSpPr>
          <p:nvPr>
            <p:ph type="dt" sz="half" idx="10"/>
          </p:nvPr>
        </p:nvSpPr>
        <p:spPr/>
        <p:txBody>
          <a:bodyPr/>
          <a:lstStyle/>
          <a:p>
            <a:fld id="{07BE4586-2EA0-4E34-8EDF-0F8DA351ECDE}" type="datetimeFigureOut">
              <a:rPr lang="en-GB" smtClean="0"/>
              <a:t>11/07/2023</a:t>
            </a:fld>
            <a:endParaRPr lang="en-GB"/>
          </a:p>
        </p:txBody>
      </p:sp>
      <p:sp>
        <p:nvSpPr>
          <p:cNvPr id="3" name="Footer Placeholder 2">
            <a:extLst>
              <a:ext uri="{FF2B5EF4-FFF2-40B4-BE49-F238E27FC236}">
                <a16:creationId xmlns:a16="http://schemas.microsoft.com/office/drawing/2014/main" id="{6DDD6183-7712-4C25-A05C-C07A1DEE83D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7337D5C-E5D9-4E2B-A507-752586FABD98}"/>
              </a:ext>
            </a:extLst>
          </p:cNvPr>
          <p:cNvSpPr>
            <a:spLocks noGrp="1"/>
          </p:cNvSpPr>
          <p:nvPr>
            <p:ph type="sldNum" sz="quarter" idx="12"/>
          </p:nvPr>
        </p:nvSpPr>
        <p:spPr/>
        <p:txBody>
          <a:bodyPr/>
          <a:lstStyle/>
          <a:p>
            <a:fld id="{4AB7E87E-3857-42C6-85ED-50731A1EDBB4}" type="slidenum">
              <a:rPr lang="en-GB" smtClean="0"/>
              <a:t>‹#›</a:t>
            </a:fld>
            <a:endParaRPr lang="en-GB"/>
          </a:p>
        </p:txBody>
      </p:sp>
    </p:spTree>
    <p:extLst>
      <p:ext uri="{BB962C8B-B14F-4D97-AF65-F5344CB8AC3E}">
        <p14:creationId xmlns:p14="http://schemas.microsoft.com/office/powerpoint/2010/main" val="3162403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69689-FAA1-45B0-B956-B6C6C5C38F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4443611-2C62-4133-81DE-534262733C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B2B68F3-A6C0-4BF1-97DC-FE4FDF3AA3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4D6664-A2D3-4D79-B33A-AC413728D55F}"/>
              </a:ext>
            </a:extLst>
          </p:cNvPr>
          <p:cNvSpPr>
            <a:spLocks noGrp="1"/>
          </p:cNvSpPr>
          <p:nvPr>
            <p:ph type="dt" sz="half" idx="10"/>
          </p:nvPr>
        </p:nvSpPr>
        <p:spPr/>
        <p:txBody>
          <a:bodyPr/>
          <a:lstStyle/>
          <a:p>
            <a:fld id="{07BE4586-2EA0-4E34-8EDF-0F8DA351ECDE}" type="datetimeFigureOut">
              <a:rPr lang="en-GB" smtClean="0"/>
              <a:t>11/07/2023</a:t>
            </a:fld>
            <a:endParaRPr lang="en-GB"/>
          </a:p>
        </p:txBody>
      </p:sp>
      <p:sp>
        <p:nvSpPr>
          <p:cNvPr id="6" name="Footer Placeholder 5">
            <a:extLst>
              <a:ext uri="{FF2B5EF4-FFF2-40B4-BE49-F238E27FC236}">
                <a16:creationId xmlns:a16="http://schemas.microsoft.com/office/drawing/2014/main" id="{7E795C52-D48E-47D5-ABFD-1BB6A3D3E0B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AE699B5-E0B1-43FF-9D2D-CC5AD9639BAF}"/>
              </a:ext>
            </a:extLst>
          </p:cNvPr>
          <p:cNvSpPr>
            <a:spLocks noGrp="1"/>
          </p:cNvSpPr>
          <p:nvPr>
            <p:ph type="sldNum" sz="quarter" idx="12"/>
          </p:nvPr>
        </p:nvSpPr>
        <p:spPr/>
        <p:txBody>
          <a:bodyPr/>
          <a:lstStyle/>
          <a:p>
            <a:fld id="{4AB7E87E-3857-42C6-85ED-50731A1EDBB4}" type="slidenum">
              <a:rPr lang="en-GB" smtClean="0"/>
              <a:t>‹#›</a:t>
            </a:fld>
            <a:endParaRPr lang="en-GB"/>
          </a:p>
        </p:txBody>
      </p:sp>
    </p:spTree>
    <p:extLst>
      <p:ext uri="{BB962C8B-B14F-4D97-AF65-F5344CB8AC3E}">
        <p14:creationId xmlns:p14="http://schemas.microsoft.com/office/powerpoint/2010/main" val="1094427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FA177-5BED-4521-BB58-0A5611FEBD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D110A51-AD20-4C25-9535-26E00956D8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F4D1B05-E246-4401-A52D-828D29CC2B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21450C-8CA9-467C-BD61-A59C1AF99979}"/>
              </a:ext>
            </a:extLst>
          </p:cNvPr>
          <p:cNvSpPr>
            <a:spLocks noGrp="1"/>
          </p:cNvSpPr>
          <p:nvPr>
            <p:ph type="dt" sz="half" idx="10"/>
          </p:nvPr>
        </p:nvSpPr>
        <p:spPr/>
        <p:txBody>
          <a:bodyPr/>
          <a:lstStyle/>
          <a:p>
            <a:fld id="{07BE4586-2EA0-4E34-8EDF-0F8DA351ECDE}" type="datetimeFigureOut">
              <a:rPr lang="en-GB" smtClean="0"/>
              <a:t>11/07/2023</a:t>
            </a:fld>
            <a:endParaRPr lang="en-GB"/>
          </a:p>
        </p:txBody>
      </p:sp>
      <p:sp>
        <p:nvSpPr>
          <p:cNvPr id="6" name="Footer Placeholder 5">
            <a:extLst>
              <a:ext uri="{FF2B5EF4-FFF2-40B4-BE49-F238E27FC236}">
                <a16:creationId xmlns:a16="http://schemas.microsoft.com/office/drawing/2014/main" id="{85598150-2CB7-48D9-A950-78C3C324ABF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0EEFB08-28CA-475E-9038-16EDCB375A49}"/>
              </a:ext>
            </a:extLst>
          </p:cNvPr>
          <p:cNvSpPr>
            <a:spLocks noGrp="1"/>
          </p:cNvSpPr>
          <p:nvPr>
            <p:ph type="sldNum" sz="quarter" idx="12"/>
          </p:nvPr>
        </p:nvSpPr>
        <p:spPr/>
        <p:txBody>
          <a:bodyPr/>
          <a:lstStyle/>
          <a:p>
            <a:fld id="{4AB7E87E-3857-42C6-85ED-50731A1EDBB4}" type="slidenum">
              <a:rPr lang="en-GB" smtClean="0"/>
              <a:t>‹#›</a:t>
            </a:fld>
            <a:endParaRPr lang="en-GB"/>
          </a:p>
        </p:txBody>
      </p:sp>
    </p:spTree>
    <p:extLst>
      <p:ext uri="{BB962C8B-B14F-4D97-AF65-F5344CB8AC3E}">
        <p14:creationId xmlns:p14="http://schemas.microsoft.com/office/powerpoint/2010/main" val="1985605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F3FCC7-E533-4C69-BB43-621CB9F457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3E52FD9-678B-4BD2-8142-D28E4F65A9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D7A42CD-504F-442D-B2DD-A982C018E7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BE4586-2EA0-4E34-8EDF-0F8DA351ECDE}" type="datetimeFigureOut">
              <a:rPr lang="en-GB" smtClean="0"/>
              <a:t>11/07/2023</a:t>
            </a:fld>
            <a:endParaRPr lang="en-GB"/>
          </a:p>
        </p:txBody>
      </p:sp>
      <p:sp>
        <p:nvSpPr>
          <p:cNvPr id="5" name="Footer Placeholder 4">
            <a:extLst>
              <a:ext uri="{FF2B5EF4-FFF2-40B4-BE49-F238E27FC236}">
                <a16:creationId xmlns:a16="http://schemas.microsoft.com/office/drawing/2014/main" id="{FADAD8ED-78AD-4C80-9525-EBE76C3A38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C488BBA-52B7-4C0D-A91F-62ECF6A677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B7E87E-3857-42C6-85ED-50731A1EDBB4}" type="slidenum">
              <a:rPr lang="en-GB" smtClean="0"/>
              <a:t>‹#›</a:t>
            </a:fld>
            <a:endParaRPr lang="en-GB"/>
          </a:p>
        </p:txBody>
      </p:sp>
    </p:spTree>
    <p:extLst>
      <p:ext uri="{BB962C8B-B14F-4D97-AF65-F5344CB8AC3E}">
        <p14:creationId xmlns:p14="http://schemas.microsoft.com/office/powerpoint/2010/main" val="13520972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BBD152-7BBF-4AF7-B492-B11F102BCB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684B255-9DF1-4E88-AC0A-A7F9A48561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BAEAACC-985D-425A-9E6B-09A97D489F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BA9C17-F3C0-46DA-ADB4-8773B374A782}" type="datetime1">
              <a:rPr lang="en-GB" smtClean="0"/>
              <a:t>11/07/2023</a:t>
            </a:fld>
            <a:endParaRPr lang="en-GB"/>
          </a:p>
        </p:txBody>
      </p:sp>
      <p:sp>
        <p:nvSpPr>
          <p:cNvPr id="5" name="Footer Placeholder 4">
            <a:extLst>
              <a:ext uri="{FF2B5EF4-FFF2-40B4-BE49-F238E27FC236}">
                <a16:creationId xmlns:a16="http://schemas.microsoft.com/office/drawing/2014/main" id="{CA834C0B-3AD9-4ACF-A18D-3D1281B462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E967DE5-5A40-43F1-9A1B-E3AB4C9B15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8828D9-3E6A-477F-A491-AADAE3613DD2}" type="slidenum">
              <a:rPr lang="en-GB" smtClean="0"/>
              <a:t>‹#›</a:t>
            </a:fld>
            <a:endParaRPr lang="en-GB"/>
          </a:p>
        </p:txBody>
      </p:sp>
    </p:spTree>
    <p:extLst>
      <p:ext uri="{BB962C8B-B14F-4D97-AF65-F5344CB8AC3E}">
        <p14:creationId xmlns:p14="http://schemas.microsoft.com/office/powerpoint/2010/main" val="32819253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5.xml"/><Relationship Id="rId6" Type="http://schemas.openxmlformats.org/officeDocument/2006/relationships/image" Target="../media/image1.png"/><Relationship Id="rId5" Type="http://schemas.openxmlformats.org/officeDocument/2006/relationships/image" Target="../media/image6.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hyperlink" Target="file:///\\tools" TargetMode="External"/><Relationship Id="rId1" Type="http://schemas.openxmlformats.org/officeDocument/2006/relationships/slideLayout" Target="../slideLayouts/slideLayout17.xml"/><Relationship Id="rId6" Type="http://schemas.openxmlformats.org/officeDocument/2006/relationships/image" Target="../media/image10.png"/><Relationship Id="rId5" Type="http://schemas.openxmlformats.org/officeDocument/2006/relationships/image" Target="../media/image9.png"/><Relationship Id="rId10" Type="http://schemas.openxmlformats.org/officeDocument/2006/relationships/image" Target="../media/image1.png"/><Relationship Id="rId4" Type="http://schemas.openxmlformats.org/officeDocument/2006/relationships/image" Target="../media/image8.png"/><Relationship Id="rId9" Type="http://schemas.openxmlformats.org/officeDocument/2006/relationships/image" Target="../media/image1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Diversification_(marketing_strategy)" TargetMode="External"/><Relationship Id="rId2" Type="http://schemas.openxmlformats.org/officeDocument/2006/relationships/hyperlink" Target="https://en.wikipedia.org/wiki/Product_development" TargetMode="Externa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https://en.wikipedia.org/wiki/Market_developmen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34DA4CE-ABCE-2F6D-B94E-A68057C7C955}"/>
              </a:ext>
            </a:extLst>
          </p:cNvPr>
          <p:cNvSpPr/>
          <p:nvPr/>
        </p:nvSpPr>
        <p:spPr>
          <a:xfrm>
            <a:off x="-2286" y="-13209"/>
            <a:ext cx="5760000" cy="6871209"/>
          </a:xfrm>
          <a:prstGeom prst="rect">
            <a:avLst/>
          </a:prstGeom>
          <a:solidFill>
            <a:srgbClr val="FF0000"/>
          </a:solidFill>
          <a:ln w="12700" cap="flat" cmpd="sng" algn="ctr">
            <a:noFill/>
            <a:prstDash val="solid"/>
            <a:miter lim="800000"/>
          </a:ln>
          <a:effectLst/>
        </p:spPr>
        <p:txBody>
          <a:bodyPr wrap="square"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GB" sz="1000" b="1" i="0" u="none" strike="noStrike" kern="0" cap="none" spc="0" normalizeH="0" baseline="0" noProof="0" dirty="0">
              <a:ln>
                <a:noFill/>
              </a:ln>
              <a:solidFill>
                <a:srgbClr val="FFFFFF"/>
              </a:solidFill>
              <a:effectLst/>
              <a:uLnTx/>
              <a:uFillTx/>
              <a:latin typeface="Lato Light" panose="020F0502020204030203"/>
              <a:ea typeface="+mn-ea"/>
              <a:cs typeface="+mn-cs"/>
            </a:endParaRPr>
          </a:p>
        </p:txBody>
      </p:sp>
      <p:sp>
        <p:nvSpPr>
          <p:cNvPr id="9" name="Rectangle 8">
            <a:extLst>
              <a:ext uri="{FF2B5EF4-FFF2-40B4-BE49-F238E27FC236}">
                <a16:creationId xmlns:a16="http://schemas.microsoft.com/office/drawing/2014/main" id="{FE06EE79-7A89-C964-B4A3-F1292467C261}"/>
              </a:ext>
            </a:extLst>
          </p:cNvPr>
          <p:cNvSpPr/>
          <p:nvPr/>
        </p:nvSpPr>
        <p:spPr>
          <a:xfrm>
            <a:off x="0" y="5937662"/>
            <a:ext cx="5760000" cy="9203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2" name="Picture 11" descr="Logo&#10;&#10;Description automatically generated">
            <a:extLst>
              <a:ext uri="{FF2B5EF4-FFF2-40B4-BE49-F238E27FC236}">
                <a16:creationId xmlns:a16="http://schemas.microsoft.com/office/drawing/2014/main" id="{4AD03D1C-6F5C-4CA5-B29F-DCD98223BC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1262" y="150636"/>
            <a:ext cx="1555200" cy="361973"/>
          </a:xfrm>
          <a:prstGeom prst="rect">
            <a:avLst/>
          </a:prstGeom>
        </p:spPr>
      </p:pic>
      <p:sp>
        <p:nvSpPr>
          <p:cNvPr id="13" name="TextBox 12">
            <a:extLst>
              <a:ext uri="{FF2B5EF4-FFF2-40B4-BE49-F238E27FC236}">
                <a16:creationId xmlns:a16="http://schemas.microsoft.com/office/drawing/2014/main" id="{E4F23697-1BEC-4F6B-A1E1-CF2064D07358}"/>
              </a:ext>
            </a:extLst>
          </p:cNvPr>
          <p:cNvSpPr txBox="1"/>
          <p:nvPr/>
        </p:nvSpPr>
        <p:spPr>
          <a:xfrm>
            <a:off x="9200304" y="6291348"/>
            <a:ext cx="2923714" cy="4770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D96800"/>
                </a:solidFill>
                <a:effectLst/>
                <a:uLnTx/>
                <a:uFillTx/>
                <a:latin typeface="Lato Light" panose="020F0502020204030203"/>
                <a:ea typeface="+mn-ea"/>
                <a:cs typeface="+mn-cs"/>
              </a:rPr>
              <a:t>Tools, Content &amp; Templates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white">
                    <a:lumMod val="50000"/>
                  </a:prstClr>
                </a:solidFill>
                <a:effectLst/>
                <a:uLnTx/>
                <a:uFillTx/>
                <a:latin typeface="Lato Light" panose="020F0502020204030203"/>
                <a:ea typeface="+mn-ea"/>
                <a:cs typeface="+mn-cs"/>
              </a:rPr>
              <a:t>Hand built using experience &amp; Insight </a:t>
            </a:r>
          </a:p>
        </p:txBody>
      </p:sp>
      <p:sp>
        <p:nvSpPr>
          <p:cNvPr id="11" name="TextBox 10">
            <a:extLst>
              <a:ext uri="{FF2B5EF4-FFF2-40B4-BE49-F238E27FC236}">
                <a16:creationId xmlns:a16="http://schemas.microsoft.com/office/drawing/2014/main" id="{81EC035C-DF7F-643C-17BD-F7A29706EF7B}"/>
              </a:ext>
            </a:extLst>
          </p:cNvPr>
          <p:cNvSpPr txBox="1"/>
          <p:nvPr/>
        </p:nvSpPr>
        <p:spPr>
          <a:xfrm>
            <a:off x="0" y="6132606"/>
            <a:ext cx="2487515" cy="523220"/>
          </a:xfrm>
          <a:prstGeom prst="rect">
            <a:avLst/>
          </a:prstGeom>
          <a:noFill/>
        </p:spPr>
        <p:txBody>
          <a:bodyPr wrap="square" lIns="360000" rIns="360000">
            <a:spAutoFit/>
          </a:bodyPr>
          <a:lstStyle>
            <a:defPPr>
              <a:defRPr lang="en-US"/>
            </a:defPPr>
            <a:lvl1pPr>
              <a:defRPr b="0" i="0">
                <a:solidFill>
                  <a:srgbClr val="909399"/>
                </a:solidFill>
                <a:effectLst/>
                <a:latin typeface="Helvetica Neue"/>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Lato Light" panose="020F0502020204030203"/>
                <a:ea typeface="+mn-ea"/>
                <a:cs typeface="+mn-cs"/>
              </a:rPr>
              <a:t>UpskilPRO e Institute for Sales &amp; Marketing </a:t>
            </a:r>
          </a:p>
        </p:txBody>
      </p:sp>
      <p:sp>
        <p:nvSpPr>
          <p:cNvPr id="22" name="TextBox 21">
            <a:extLst>
              <a:ext uri="{FF2B5EF4-FFF2-40B4-BE49-F238E27FC236}">
                <a16:creationId xmlns:a16="http://schemas.microsoft.com/office/drawing/2014/main" id="{257944EF-C325-87E6-F497-106A27C993F0}"/>
              </a:ext>
            </a:extLst>
          </p:cNvPr>
          <p:cNvSpPr txBox="1"/>
          <p:nvPr/>
        </p:nvSpPr>
        <p:spPr>
          <a:xfrm>
            <a:off x="0" y="3437952"/>
            <a:ext cx="5755465" cy="261610"/>
          </a:xfrm>
          <a:prstGeom prst="rect">
            <a:avLst/>
          </a:prstGeom>
          <a:noFill/>
        </p:spPr>
        <p:txBody>
          <a:bodyPr wrap="square">
            <a:spAutoFit/>
          </a:bodyPr>
          <a:lstStyle>
            <a:defPPr>
              <a:defRPr lang="en-US"/>
            </a:defPPr>
            <a:lvl1pPr>
              <a:defRPr b="0" i="0">
                <a:solidFill>
                  <a:srgbClr val="909399"/>
                </a:solidFill>
                <a:effectLst/>
                <a:latin typeface="Helvetica Neue"/>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chemeClr val="bg1"/>
                </a:solidFill>
                <a:latin typeface="Open Sans" panose="020B0606030504020204" pitchFamily="34" charset="0"/>
              </a:rPr>
              <a:t>A</a:t>
            </a:r>
            <a:r>
              <a:rPr lang="en-GB" sz="1100" b="0" i="0" dirty="0">
                <a:solidFill>
                  <a:schemeClr val="bg1"/>
                </a:solidFill>
                <a:effectLst/>
                <a:latin typeface="Open Sans" panose="020B0606030504020204" pitchFamily="34" charset="0"/>
              </a:rPr>
              <a:t>nalyze and plan strategies for growth</a:t>
            </a:r>
            <a:endParaRPr kumimoji="0" lang="en-GB" sz="1100" b="0" i="0" u="none" strike="noStrike" kern="1200" cap="none" spc="0" normalizeH="0" baseline="0" noProof="0" dirty="0">
              <a:ln>
                <a:noFill/>
              </a:ln>
              <a:solidFill>
                <a:schemeClr val="bg1"/>
              </a:solidFill>
              <a:effectLst/>
              <a:uLnTx/>
              <a:uFillTx/>
              <a:latin typeface="Lato Light" panose="020F0502020204030203"/>
              <a:ea typeface="+mn-ea"/>
              <a:cs typeface="+mn-cs"/>
            </a:endParaRPr>
          </a:p>
        </p:txBody>
      </p:sp>
      <p:sp>
        <p:nvSpPr>
          <p:cNvPr id="23" name="TextBox 22">
            <a:extLst>
              <a:ext uri="{FF2B5EF4-FFF2-40B4-BE49-F238E27FC236}">
                <a16:creationId xmlns:a16="http://schemas.microsoft.com/office/drawing/2014/main" id="{835E8B50-E3AF-B133-2E1A-DAD76F64E6D3}"/>
              </a:ext>
            </a:extLst>
          </p:cNvPr>
          <p:cNvSpPr txBox="1"/>
          <p:nvPr/>
        </p:nvSpPr>
        <p:spPr>
          <a:xfrm>
            <a:off x="0" y="2876860"/>
            <a:ext cx="5906608" cy="646331"/>
          </a:xfrm>
          <a:prstGeom prst="rect">
            <a:avLst/>
          </a:prstGeom>
          <a:noFill/>
        </p:spPr>
        <p:txBody>
          <a:bodyPr wrap="square" rtlCol="0">
            <a:spAutoFit/>
          </a:bodyPr>
          <a:lstStyle/>
          <a:p>
            <a:pPr marL="0" marR="0" lvl="0" indent="0" algn="ctr" defTabSz="435356"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chemeClr val="bg1"/>
                </a:solidFill>
                <a:effectLst/>
                <a:uLnTx/>
                <a:uFillTx/>
                <a:latin typeface="Poppins" panose="00000500000000000000" pitchFamily="2" charset="0"/>
                <a:ea typeface="MS Gothic" panose="020B0609070205080204" pitchFamily="49" charset="-128"/>
                <a:cs typeface="Poppins" panose="00000500000000000000" pitchFamily="2" charset="0"/>
              </a:rPr>
              <a:t>Ansoff’s Growth Matrix</a:t>
            </a:r>
            <a:endParaRPr kumimoji="0" lang="en-US" sz="3200" b="0" i="0" u="none" strike="noStrike" kern="1200" cap="none" spc="0" normalizeH="0" baseline="0" noProof="0" dirty="0">
              <a:ln>
                <a:noFill/>
              </a:ln>
              <a:solidFill>
                <a:schemeClr val="bg1"/>
              </a:solidFill>
              <a:effectLst/>
              <a:uLnTx/>
              <a:uFillTx/>
              <a:latin typeface="Poppins" panose="00000500000000000000" pitchFamily="2" charset="0"/>
              <a:ea typeface="MS Gothic" panose="020B0609070205080204" pitchFamily="49" charset="-128"/>
              <a:cs typeface="Poppins" panose="00000500000000000000" pitchFamily="2" charset="0"/>
            </a:endParaRPr>
          </a:p>
        </p:txBody>
      </p:sp>
      <p:pic>
        <p:nvPicPr>
          <p:cNvPr id="4" name="Picture 3">
            <a:extLst>
              <a:ext uri="{FF2B5EF4-FFF2-40B4-BE49-F238E27FC236}">
                <a16:creationId xmlns:a16="http://schemas.microsoft.com/office/drawing/2014/main" id="{8E280FC1-2C88-A293-99A6-EC1C64DD4878}"/>
              </a:ext>
            </a:extLst>
          </p:cNvPr>
          <p:cNvPicPr>
            <a:picLocks noChangeAspect="1"/>
          </p:cNvPicPr>
          <p:nvPr/>
        </p:nvPicPr>
        <p:blipFill>
          <a:blip r:embed="rId3"/>
          <a:stretch>
            <a:fillRect/>
          </a:stretch>
        </p:blipFill>
        <p:spPr>
          <a:xfrm>
            <a:off x="6720396" y="2454968"/>
            <a:ext cx="4223788" cy="2811669"/>
          </a:xfrm>
          <a:prstGeom prst="rect">
            <a:avLst/>
          </a:prstGeom>
        </p:spPr>
      </p:pic>
      <p:grpSp>
        <p:nvGrpSpPr>
          <p:cNvPr id="6" name="Group 5">
            <a:extLst>
              <a:ext uri="{FF2B5EF4-FFF2-40B4-BE49-F238E27FC236}">
                <a16:creationId xmlns:a16="http://schemas.microsoft.com/office/drawing/2014/main" id="{31F63D40-745E-2AB2-D129-24110515BA31}"/>
              </a:ext>
            </a:extLst>
          </p:cNvPr>
          <p:cNvGrpSpPr/>
          <p:nvPr/>
        </p:nvGrpSpPr>
        <p:grpSpPr>
          <a:xfrm>
            <a:off x="5239797" y="4096166"/>
            <a:ext cx="1055370" cy="1055370"/>
            <a:chOff x="7108613" y="4124330"/>
            <a:chExt cx="1055370" cy="1055370"/>
          </a:xfrm>
        </p:grpSpPr>
        <p:sp>
          <p:nvSpPr>
            <p:cNvPr id="7" name="Oval 6">
              <a:extLst>
                <a:ext uri="{FF2B5EF4-FFF2-40B4-BE49-F238E27FC236}">
                  <a16:creationId xmlns:a16="http://schemas.microsoft.com/office/drawing/2014/main" id="{C2CB940E-6DA0-5AFA-81B4-4D5C9C463D30}"/>
                </a:ext>
              </a:extLst>
            </p:cNvPr>
            <p:cNvSpPr/>
            <p:nvPr/>
          </p:nvSpPr>
          <p:spPr>
            <a:xfrm>
              <a:off x="7108613" y="4124330"/>
              <a:ext cx="1055370" cy="1055370"/>
            </a:xfrm>
            <a:prstGeom prst="ellipse">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Lato Light"/>
                <a:ea typeface="+mn-ea"/>
                <a:cs typeface="+mn-cs"/>
              </a:endParaRPr>
            </a:p>
          </p:txBody>
        </p:sp>
        <p:sp>
          <p:nvSpPr>
            <p:cNvPr id="8" name="Google Shape;104;p13">
              <a:extLst>
                <a:ext uri="{FF2B5EF4-FFF2-40B4-BE49-F238E27FC236}">
                  <a16:creationId xmlns:a16="http://schemas.microsoft.com/office/drawing/2014/main" id="{316F5BA4-859D-16A4-43CD-D2E26898081D}"/>
                </a:ext>
              </a:extLst>
            </p:cNvPr>
            <p:cNvSpPr/>
            <p:nvPr/>
          </p:nvSpPr>
          <p:spPr>
            <a:xfrm>
              <a:off x="7322078" y="4349750"/>
              <a:ext cx="631825" cy="550862"/>
            </a:xfrm>
            <a:custGeom>
              <a:avLst/>
              <a:gdLst/>
              <a:ahLst/>
              <a:cxnLst/>
              <a:rect l="l" t="t" r="r" b="b"/>
              <a:pathLst>
                <a:path w="145" h="126" extrusionOk="0">
                  <a:moveTo>
                    <a:pt x="129" y="126"/>
                  </a:moveTo>
                  <a:cubicBezTo>
                    <a:pt x="17" y="126"/>
                    <a:pt x="17" y="126"/>
                    <a:pt x="17" y="126"/>
                  </a:cubicBezTo>
                  <a:cubicBezTo>
                    <a:pt x="8" y="126"/>
                    <a:pt x="0" y="118"/>
                    <a:pt x="0" y="109"/>
                  </a:cubicBezTo>
                  <a:cubicBezTo>
                    <a:pt x="0" y="81"/>
                    <a:pt x="0" y="81"/>
                    <a:pt x="0" y="81"/>
                  </a:cubicBezTo>
                  <a:cubicBezTo>
                    <a:pt x="0" y="80"/>
                    <a:pt x="1" y="78"/>
                    <a:pt x="3" y="78"/>
                  </a:cubicBezTo>
                  <a:cubicBezTo>
                    <a:pt x="5" y="78"/>
                    <a:pt x="6" y="80"/>
                    <a:pt x="6" y="81"/>
                  </a:cubicBezTo>
                  <a:cubicBezTo>
                    <a:pt x="6" y="109"/>
                    <a:pt x="6" y="109"/>
                    <a:pt x="6" y="109"/>
                  </a:cubicBezTo>
                  <a:cubicBezTo>
                    <a:pt x="6" y="115"/>
                    <a:pt x="11" y="120"/>
                    <a:pt x="17" y="120"/>
                  </a:cubicBezTo>
                  <a:cubicBezTo>
                    <a:pt x="129" y="120"/>
                    <a:pt x="129" y="120"/>
                    <a:pt x="129" y="120"/>
                  </a:cubicBezTo>
                  <a:cubicBezTo>
                    <a:pt x="134" y="120"/>
                    <a:pt x="139" y="115"/>
                    <a:pt x="139" y="109"/>
                  </a:cubicBezTo>
                  <a:cubicBezTo>
                    <a:pt x="139" y="82"/>
                    <a:pt x="139" y="82"/>
                    <a:pt x="139" y="82"/>
                  </a:cubicBezTo>
                  <a:cubicBezTo>
                    <a:pt x="139" y="80"/>
                    <a:pt x="141" y="79"/>
                    <a:pt x="142" y="79"/>
                  </a:cubicBezTo>
                  <a:cubicBezTo>
                    <a:pt x="144" y="79"/>
                    <a:pt x="145" y="80"/>
                    <a:pt x="145" y="82"/>
                  </a:cubicBezTo>
                  <a:cubicBezTo>
                    <a:pt x="145" y="109"/>
                    <a:pt x="145" y="109"/>
                    <a:pt x="145" y="109"/>
                  </a:cubicBezTo>
                  <a:cubicBezTo>
                    <a:pt x="145" y="118"/>
                    <a:pt x="138" y="126"/>
                    <a:pt x="129" y="126"/>
                  </a:cubicBezTo>
                  <a:close/>
                  <a:moveTo>
                    <a:pt x="79" y="90"/>
                  </a:moveTo>
                  <a:cubicBezTo>
                    <a:pt x="67" y="90"/>
                    <a:pt x="67" y="90"/>
                    <a:pt x="67" y="90"/>
                  </a:cubicBezTo>
                  <a:cubicBezTo>
                    <a:pt x="62" y="90"/>
                    <a:pt x="59" y="86"/>
                    <a:pt x="59" y="81"/>
                  </a:cubicBezTo>
                  <a:cubicBezTo>
                    <a:pt x="59" y="67"/>
                    <a:pt x="59" y="67"/>
                    <a:pt x="59" y="67"/>
                  </a:cubicBezTo>
                  <a:cubicBezTo>
                    <a:pt x="59" y="62"/>
                    <a:pt x="62" y="58"/>
                    <a:pt x="67" y="58"/>
                  </a:cubicBezTo>
                  <a:cubicBezTo>
                    <a:pt x="79" y="58"/>
                    <a:pt x="79" y="58"/>
                    <a:pt x="79" y="58"/>
                  </a:cubicBezTo>
                  <a:cubicBezTo>
                    <a:pt x="83" y="58"/>
                    <a:pt x="87" y="62"/>
                    <a:pt x="87" y="67"/>
                  </a:cubicBezTo>
                  <a:cubicBezTo>
                    <a:pt x="87" y="81"/>
                    <a:pt x="87" y="81"/>
                    <a:pt x="87" y="81"/>
                  </a:cubicBezTo>
                  <a:cubicBezTo>
                    <a:pt x="87" y="86"/>
                    <a:pt x="83" y="90"/>
                    <a:pt x="79" y="90"/>
                  </a:cubicBezTo>
                  <a:close/>
                  <a:moveTo>
                    <a:pt x="67" y="64"/>
                  </a:moveTo>
                  <a:cubicBezTo>
                    <a:pt x="66" y="64"/>
                    <a:pt x="65" y="65"/>
                    <a:pt x="65" y="67"/>
                  </a:cubicBezTo>
                  <a:cubicBezTo>
                    <a:pt x="65" y="81"/>
                    <a:pt x="65" y="81"/>
                    <a:pt x="65" y="81"/>
                  </a:cubicBezTo>
                  <a:cubicBezTo>
                    <a:pt x="65" y="83"/>
                    <a:pt x="66" y="84"/>
                    <a:pt x="67" y="84"/>
                  </a:cubicBezTo>
                  <a:cubicBezTo>
                    <a:pt x="79" y="84"/>
                    <a:pt x="79" y="84"/>
                    <a:pt x="79" y="84"/>
                  </a:cubicBezTo>
                  <a:cubicBezTo>
                    <a:pt x="80" y="84"/>
                    <a:pt x="81" y="83"/>
                    <a:pt x="81" y="81"/>
                  </a:cubicBezTo>
                  <a:cubicBezTo>
                    <a:pt x="81" y="67"/>
                    <a:pt x="81" y="67"/>
                    <a:pt x="81" y="67"/>
                  </a:cubicBezTo>
                  <a:cubicBezTo>
                    <a:pt x="81" y="65"/>
                    <a:pt x="80" y="64"/>
                    <a:pt x="79" y="64"/>
                  </a:cubicBezTo>
                  <a:lnTo>
                    <a:pt x="67" y="64"/>
                  </a:lnTo>
                  <a:close/>
                  <a:moveTo>
                    <a:pt x="129" y="77"/>
                  </a:moveTo>
                  <a:cubicBezTo>
                    <a:pt x="96" y="77"/>
                    <a:pt x="96" y="77"/>
                    <a:pt x="96" y="77"/>
                  </a:cubicBezTo>
                  <a:cubicBezTo>
                    <a:pt x="94" y="77"/>
                    <a:pt x="93" y="76"/>
                    <a:pt x="93" y="74"/>
                  </a:cubicBezTo>
                  <a:cubicBezTo>
                    <a:pt x="93" y="72"/>
                    <a:pt x="94" y="71"/>
                    <a:pt x="96" y="71"/>
                  </a:cubicBezTo>
                  <a:cubicBezTo>
                    <a:pt x="129" y="71"/>
                    <a:pt x="129" y="71"/>
                    <a:pt x="129" y="71"/>
                  </a:cubicBezTo>
                  <a:cubicBezTo>
                    <a:pt x="134" y="71"/>
                    <a:pt x="139" y="66"/>
                    <a:pt x="139" y="60"/>
                  </a:cubicBezTo>
                  <a:cubicBezTo>
                    <a:pt x="139" y="39"/>
                    <a:pt x="139" y="39"/>
                    <a:pt x="139" y="39"/>
                  </a:cubicBezTo>
                  <a:cubicBezTo>
                    <a:pt x="139" y="33"/>
                    <a:pt x="134" y="28"/>
                    <a:pt x="129" y="28"/>
                  </a:cubicBezTo>
                  <a:cubicBezTo>
                    <a:pt x="17" y="28"/>
                    <a:pt x="17" y="28"/>
                    <a:pt x="17" y="28"/>
                  </a:cubicBezTo>
                  <a:cubicBezTo>
                    <a:pt x="11" y="28"/>
                    <a:pt x="6" y="33"/>
                    <a:pt x="6" y="39"/>
                  </a:cubicBezTo>
                  <a:cubicBezTo>
                    <a:pt x="6" y="60"/>
                    <a:pt x="6" y="60"/>
                    <a:pt x="6" y="60"/>
                  </a:cubicBezTo>
                  <a:cubicBezTo>
                    <a:pt x="6" y="66"/>
                    <a:pt x="11" y="71"/>
                    <a:pt x="17" y="71"/>
                  </a:cubicBezTo>
                  <a:cubicBezTo>
                    <a:pt x="50" y="71"/>
                    <a:pt x="50" y="71"/>
                    <a:pt x="50" y="71"/>
                  </a:cubicBezTo>
                  <a:cubicBezTo>
                    <a:pt x="52" y="71"/>
                    <a:pt x="53" y="72"/>
                    <a:pt x="53" y="74"/>
                  </a:cubicBezTo>
                  <a:cubicBezTo>
                    <a:pt x="53" y="76"/>
                    <a:pt x="52" y="77"/>
                    <a:pt x="50" y="77"/>
                  </a:cubicBezTo>
                  <a:cubicBezTo>
                    <a:pt x="17" y="77"/>
                    <a:pt x="17" y="77"/>
                    <a:pt x="17" y="77"/>
                  </a:cubicBezTo>
                  <a:cubicBezTo>
                    <a:pt x="8" y="77"/>
                    <a:pt x="0" y="70"/>
                    <a:pt x="0" y="60"/>
                  </a:cubicBezTo>
                  <a:cubicBezTo>
                    <a:pt x="0" y="39"/>
                    <a:pt x="0" y="39"/>
                    <a:pt x="0" y="39"/>
                  </a:cubicBezTo>
                  <a:cubicBezTo>
                    <a:pt x="0" y="30"/>
                    <a:pt x="8" y="22"/>
                    <a:pt x="17" y="22"/>
                  </a:cubicBezTo>
                  <a:cubicBezTo>
                    <a:pt x="129" y="22"/>
                    <a:pt x="129" y="22"/>
                    <a:pt x="129" y="22"/>
                  </a:cubicBezTo>
                  <a:cubicBezTo>
                    <a:pt x="138" y="22"/>
                    <a:pt x="145" y="30"/>
                    <a:pt x="145" y="39"/>
                  </a:cubicBezTo>
                  <a:cubicBezTo>
                    <a:pt x="145" y="63"/>
                    <a:pt x="145" y="63"/>
                    <a:pt x="145" y="63"/>
                  </a:cubicBezTo>
                  <a:cubicBezTo>
                    <a:pt x="145" y="63"/>
                    <a:pt x="145" y="64"/>
                    <a:pt x="145" y="64"/>
                  </a:cubicBezTo>
                  <a:cubicBezTo>
                    <a:pt x="143" y="72"/>
                    <a:pt x="137" y="77"/>
                    <a:pt x="129" y="77"/>
                  </a:cubicBezTo>
                  <a:close/>
                  <a:moveTo>
                    <a:pt x="97" y="17"/>
                  </a:moveTo>
                  <a:cubicBezTo>
                    <a:pt x="95" y="17"/>
                    <a:pt x="94" y="15"/>
                    <a:pt x="94" y="13"/>
                  </a:cubicBezTo>
                  <a:cubicBezTo>
                    <a:pt x="94" y="9"/>
                    <a:pt x="90" y="6"/>
                    <a:pt x="85" y="6"/>
                  </a:cubicBezTo>
                  <a:cubicBezTo>
                    <a:pt x="61" y="6"/>
                    <a:pt x="61" y="6"/>
                    <a:pt x="61" y="6"/>
                  </a:cubicBezTo>
                  <a:cubicBezTo>
                    <a:pt x="56" y="6"/>
                    <a:pt x="52" y="9"/>
                    <a:pt x="52" y="13"/>
                  </a:cubicBezTo>
                  <a:cubicBezTo>
                    <a:pt x="52" y="15"/>
                    <a:pt x="50" y="17"/>
                    <a:pt x="49" y="17"/>
                  </a:cubicBezTo>
                  <a:cubicBezTo>
                    <a:pt x="47" y="17"/>
                    <a:pt x="45" y="15"/>
                    <a:pt x="45" y="13"/>
                  </a:cubicBezTo>
                  <a:cubicBezTo>
                    <a:pt x="45" y="6"/>
                    <a:pt x="52" y="0"/>
                    <a:pt x="61" y="0"/>
                  </a:cubicBezTo>
                  <a:cubicBezTo>
                    <a:pt x="85" y="0"/>
                    <a:pt x="85" y="0"/>
                    <a:pt x="85" y="0"/>
                  </a:cubicBezTo>
                  <a:cubicBezTo>
                    <a:pt x="93" y="0"/>
                    <a:pt x="100" y="6"/>
                    <a:pt x="100" y="13"/>
                  </a:cubicBezTo>
                  <a:cubicBezTo>
                    <a:pt x="100" y="15"/>
                    <a:pt x="99" y="17"/>
                    <a:pt x="97" y="17"/>
                  </a:cubicBezTo>
                  <a:close/>
                </a:path>
              </a:pathLst>
            </a:custGeom>
            <a:solidFill>
              <a:schemeClr val="accent2"/>
            </a:solid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Calibri"/>
                <a:cs typeface="Calibri"/>
                <a:sym typeface="Calibri"/>
              </a:endParaRPr>
            </a:p>
          </p:txBody>
        </p:sp>
      </p:grpSp>
    </p:spTree>
    <p:extLst>
      <p:ext uri="{BB962C8B-B14F-4D97-AF65-F5344CB8AC3E}">
        <p14:creationId xmlns:p14="http://schemas.microsoft.com/office/powerpoint/2010/main" val="31960386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extBox 74">
            <a:extLst>
              <a:ext uri="{FF2B5EF4-FFF2-40B4-BE49-F238E27FC236}">
                <a16:creationId xmlns:a16="http://schemas.microsoft.com/office/drawing/2014/main" id="{CF6297A9-468C-4C84-940E-11316912E5A0}"/>
              </a:ext>
            </a:extLst>
          </p:cNvPr>
          <p:cNvSpPr txBox="1"/>
          <p:nvPr/>
        </p:nvSpPr>
        <p:spPr>
          <a:xfrm>
            <a:off x="2956393" y="1295401"/>
            <a:ext cx="6324600" cy="461665"/>
          </a:xfrm>
          <a:prstGeom prst="rect">
            <a:avLst/>
          </a:prstGeom>
          <a:noFill/>
        </p:spPr>
        <p:txBody>
          <a:bodyPr wrap="square" rtlCol="0">
            <a:spAutoFit/>
          </a:bodyPr>
          <a:lstStyle/>
          <a:p>
            <a:pPr algn="ctr"/>
            <a:r>
              <a:rPr lang="en-US" sz="1200" dirty="0">
                <a:solidFill>
                  <a:schemeClr val="bg1">
                    <a:lumMod val="50000"/>
                  </a:schemeClr>
                </a:solidFill>
                <a:latin typeface="Lato Light"/>
              </a:rPr>
              <a:t>The Ansoff Growth matrix assists management to consider 4 key strategic options and their respective risk</a:t>
            </a:r>
          </a:p>
        </p:txBody>
      </p:sp>
      <p:sp>
        <p:nvSpPr>
          <p:cNvPr id="76" name="Rectangle 3">
            <a:extLst>
              <a:ext uri="{FF2B5EF4-FFF2-40B4-BE49-F238E27FC236}">
                <a16:creationId xmlns:a16="http://schemas.microsoft.com/office/drawing/2014/main" id="{4DD37070-6597-450C-B4AF-D6C931380F05}"/>
              </a:ext>
            </a:extLst>
          </p:cNvPr>
          <p:cNvSpPr>
            <a:spLocks noChangeArrowheads="1"/>
          </p:cNvSpPr>
          <p:nvPr/>
        </p:nvSpPr>
        <p:spPr bwMode="auto">
          <a:xfrm>
            <a:off x="3843721" y="2486848"/>
            <a:ext cx="2228850" cy="1600200"/>
          </a:xfrm>
          <a:prstGeom prst="rect">
            <a:avLst/>
          </a:prstGeom>
          <a:solidFill>
            <a:srgbClr val="FFFF00"/>
          </a:solidFill>
          <a:ln w="12700">
            <a:noFill/>
            <a:miter lim="800000"/>
            <a:headEnd/>
            <a:tailEnd/>
          </a:ln>
          <a:effectLst>
            <a:outerShdw blurRad="44450" dist="27940" dir="5400000" algn="ctr">
              <a:srgbClr val="000000">
                <a:alpha val="32000"/>
              </a:srgbClr>
            </a:outerShdw>
          </a:effectLst>
        </p:spPr>
        <p:txBody>
          <a:bodyPr anchor="ctr"/>
          <a:lstStyle/>
          <a:p>
            <a:pPr algn="ctr"/>
            <a:r>
              <a:rPr lang="en-US" sz="1400" b="1" kern="0" dirty="0">
                <a:solidFill>
                  <a:schemeClr val="bg1">
                    <a:lumMod val="50000"/>
                  </a:schemeClr>
                </a:solidFill>
                <a:latin typeface="Lato Light"/>
              </a:rPr>
              <a:t>Market Development Strategy</a:t>
            </a:r>
          </a:p>
        </p:txBody>
      </p:sp>
      <p:sp>
        <p:nvSpPr>
          <p:cNvPr id="77" name="Rectangle 4">
            <a:extLst>
              <a:ext uri="{FF2B5EF4-FFF2-40B4-BE49-F238E27FC236}">
                <a16:creationId xmlns:a16="http://schemas.microsoft.com/office/drawing/2014/main" id="{701B2638-DC6A-48BE-8008-DD9507BC6365}"/>
              </a:ext>
            </a:extLst>
          </p:cNvPr>
          <p:cNvSpPr>
            <a:spLocks noChangeArrowheads="1"/>
          </p:cNvSpPr>
          <p:nvPr/>
        </p:nvSpPr>
        <p:spPr bwMode="auto">
          <a:xfrm>
            <a:off x="6244021" y="2486848"/>
            <a:ext cx="2228850" cy="1600200"/>
          </a:xfrm>
          <a:prstGeom prst="rect">
            <a:avLst/>
          </a:prstGeom>
          <a:solidFill>
            <a:srgbClr val="FF0000"/>
          </a:solidFill>
          <a:ln w="12700">
            <a:noFill/>
            <a:miter lim="800000"/>
            <a:headEnd/>
            <a:tailEnd/>
          </a:ln>
          <a:effectLst>
            <a:outerShdw blurRad="44450" dist="27940" dir="5400000" algn="ctr">
              <a:srgbClr val="000000">
                <a:alpha val="32000"/>
              </a:srgbClr>
            </a:outerShdw>
          </a:effectLst>
        </p:spPr>
        <p:txBody>
          <a:bodyPr anchor="ctr"/>
          <a:lstStyle/>
          <a:p>
            <a:pPr algn="ctr"/>
            <a:r>
              <a:rPr lang="en-US" sz="1400" b="1" kern="0" dirty="0">
                <a:solidFill>
                  <a:schemeClr val="bg1"/>
                </a:solidFill>
                <a:latin typeface="Lato Light"/>
              </a:rPr>
              <a:t>Diversification</a:t>
            </a:r>
          </a:p>
          <a:p>
            <a:pPr algn="ctr"/>
            <a:r>
              <a:rPr lang="en-US" sz="1400" b="1" kern="0" dirty="0">
                <a:solidFill>
                  <a:schemeClr val="bg1"/>
                </a:solidFill>
                <a:latin typeface="Lato Light"/>
              </a:rPr>
              <a:t>Strategy</a:t>
            </a:r>
          </a:p>
        </p:txBody>
      </p:sp>
      <p:sp>
        <p:nvSpPr>
          <p:cNvPr id="78" name="Rectangle 5">
            <a:extLst>
              <a:ext uri="{FF2B5EF4-FFF2-40B4-BE49-F238E27FC236}">
                <a16:creationId xmlns:a16="http://schemas.microsoft.com/office/drawing/2014/main" id="{5777156F-5FF2-44C1-ACD2-0B1DC8F1A1BF}"/>
              </a:ext>
            </a:extLst>
          </p:cNvPr>
          <p:cNvSpPr>
            <a:spLocks noChangeArrowheads="1"/>
          </p:cNvSpPr>
          <p:nvPr/>
        </p:nvSpPr>
        <p:spPr bwMode="auto">
          <a:xfrm>
            <a:off x="6244021" y="4265436"/>
            <a:ext cx="2228850" cy="1600200"/>
          </a:xfrm>
          <a:prstGeom prst="rect">
            <a:avLst/>
          </a:prstGeom>
          <a:solidFill>
            <a:srgbClr val="FFC000"/>
          </a:solidFill>
          <a:ln w="12700">
            <a:noFill/>
            <a:miter lim="800000"/>
            <a:headEnd/>
            <a:tailEnd/>
          </a:ln>
          <a:effectLst>
            <a:outerShdw blurRad="44450" dist="27940" dir="5400000" algn="ctr">
              <a:srgbClr val="000000">
                <a:alpha val="32000"/>
              </a:srgbClr>
            </a:outerShdw>
          </a:effectLst>
        </p:spPr>
        <p:txBody>
          <a:bodyPr anchor="ctr"/>
          <a:lstStyle/>
          <a:p>
            <a:pPr algn="ctr"/>
            <a:r>
              <a:rPr lang="en-US" sz="1400" b="1" kern="0" dirty="0">
                <a:solidFill>
                  <a:schemeClr val="bg1">
                    <a:lumMod val="50000"/>
                  </a:schemeClr>
                </a:solidFill>
                <a:latin typeface="Lato Light"/>
              </a:rPr>
              <a:t>Product Development Strategy</a:t>
            </a:r>
          </a:p>
        </p:txBody>
      </p:sp>
      <p:sp>
        <p:nvSpPr>
          <p:cNvPr id="79" name="Rectangle 6">
            <a:extLst>
              <a:ext uri="{FF2B5EF4-FFF2-40B4-BE49-F238E27FC236}">
                <a16:creationId xmlns:a16="http://schemas.microsoft.com/office/drawing/2014/main" id="{121506A1-A786-4C2F-AE2D-36B2E6E05EA0}"/>
              </a:ext>
            </a:extLst>
          </p:cNvPr>
          <p:cNvSpPr>
            <a:spLocks noChangeArrowheads="1"/>
          </p:cNvSpPr>
          <p:nvPr/>
        </p:nvSpPr>
        <p:spPr bwMode="auto">
          <a:xfrm>
            <a:off x="3843721" y="4265436"/>
            <a:ext cx="2228850" cy="1600200"/>
          </a:xfrm>
          <a:prstGeom prst="rect">
            <a:avLst/>
          </a:prstGeom>
          <a:solidFill>
            <a:srgbClr val="00B050"/>
          </a:solidFill>
          <a:ln w="12700">
            <a:noFill/>
            <a:miter lim="800000"/>
            <a:headEnd/>
            <a:tailEnd/>
          </a:ln>
          <a:effectLst>
            <a:outerShdw blurRad="44450" dist="27940" dir="5400000" algn="ctr">
              <a:srgbClr val="000000">
                <a:alpha val="32000"/>
              </a:srgbClr>
            </a:outerShdw>
          </a:effectLst>
        </p:spPr>
        <p:txBody>
          <a:bodyPr anchor="ctr"/>
          <a:lstStyle/>
          <a:p>
            <a:pPr algn="ctr">
              <a:defRPr/>
            </a:pPr>
            <a:r>
              <a:rPr lang="en-US" sz="1400" b="1" kern="0" dirty="0">
                <a:solidFill>
                  <a:schemeClr val="bg1"/>
                </a:solidFill>
                <a:latin typeface="Lato Light"/>
              </a:rPr>
              <a:t>Market Penetration</a:t>
            </a:r>
          </a:p>
          <a:p>
            <a:pPr algn="ctr">
              <a:defRPr/>
            </a:pPr>
            <a:r>
              <a:rPr lang="en-US" sz="1400" b="1" kern="0" dirty="0">
                <a:solidFill>
                  <a:schemeClr val="bg1"/>
                </a:solidFill>
                <a:latin typeface="Lato Light"/>
              </a:rPr>
              <a:t>Strategy</a:t>
            </a:r>
            <a:endParaRPr lang="en-US" sz="1600" b="1" kern="0" dirty="0">
              <a:solidFill>
                <a:schemeClr val="bg1"/>
              </a:solidFill>
              <a:latin typeface="Lato Light"/>
            </a:endParaRPr>
          </a:p>
        </p:txBody>
      </p:sp>
      <p:sp>
        <p:nvSpPr>
          <p:cNvPr id="80" name="Text Box 7">
            <a:extLst>
              <a:ext uri="{FF2B5EF4-FFF2-40B4-BE49-F238E27FC236}">
                <a16:creationId xmlns:a16="http://schemas.microsoft.com/office/drawing/2014/main" id="{A8AF74F9-A3F5-4CB7-B8FE-179D4174DB92}"/>
              </a:ext>
            </a:extLst>
          </p:cNvPr>
          <p:cNvSpPr txBox="1">
            <a:spLocks noChangeArrowheads="1"/>
          </p:cNvSpPr>
          <p:nvPr/>
        </p:nvSpPr>
        <p:spPr bwMode="auto">
          <a:xfrm>
            <a:off x="4613660" y="5877748"/>
            <a:ext cx="688975" cy="336550"/>
          </a:xfrm>
          <a:prstGeom prst="rect">
            <a:avLst/>
          </a:prstGeom>
          <a:noFill/>
          <a:ln w="12700">
            <a:noFill/>
            <a:miter lim="800000"/>
            <a:headEnd/>
            <a:tailEnd/>
          </a:ln>
          <a:effectLst/>
        </p:spPr>
        <p:txBody>
          <a:bodyPr wrap="none" anchor="ctr"/>
          <a:lstStyle/>
          <a:p>
            <a:pPr>
              <a:spcBef>
                <a:spcPct val="50000"/>
              </a:spcBef>
              <a:defRPr/>
            </a:pPr>
            <a:r>
              <a:rPr lang="en-US" sz="1400" kern="0" dirty="0">
                <a:solidFill>
                  <a:schemeClr val="bg1">
                    <a:lumMod val="50000"/>
                  </a:schemeClr>
                </a:solidFill>
                <a:latin typeface="Lato Light"/>
              </a:rPr>
              <a:t>Current</a:t>
            </a:r>
            <a:endParaRPr lang="en-US" sz="1400" b="1" kern="0" dirty="0">
              <a:solidFill>
                <a:schemeClr val="bg1">
                  <a:lumMod val="50000"/>
                </a:schemeClr>
              </a:solidFill>
              <a:latin typeface="Lato Light"/>
            </a:endParaRPr>
          </a:p>
        </p:txBody>
      </p:sp>
      <p:sp>
        <p:nvSpPr>
          <p:cNvPr id="81" name="Text Box 8">
            <a:extLst>
              <a:ext uri="{FF2B5EF4-FFF2-40B4-BE49-F238E27FC236}">
                <a16:creationId xmlns:a16="http://schemas.microsoft.com/office/drawing/2014/main" id="{5681D46E-3DE7-47F3-9DA8-8D6FD61BD6FB}"/>
              </a:ext>
            </a:extLst>
          </p:cNvPr>
          <p:cNvSpPr txBox="1">
            <a:spLocks noChangeArrowheads="1"/>
          </p:cNvSpPr>
          <p:nvPr/>
        </p:nvSpPr>
        <p:spPr bwMode="auto">
          <a:xfrm>
            <a:off x="7013960" y="5877748"/>
            <a:ext cx="688975" cy="336550"/>
          </a:xfrm>
          <a:prstGeom prst="rect">
            <a:avLst/>
          </a:prstGeom>
          <a:noFill/>
          <a:ln w="12700">
            <a:noFill/>
            <a:miter lim="800000"/>
            <a:headEnd/>
            <a:tailEnd/>
          </a:ln>
          <a:effectLst/>
        </p:spPr>
        <p:txBody>
          <a:bodyPr wrap="none" anchor="ctr"/>
          <a:lstStyle/>
          <a:p>
            <a:pPr algn="r">
              <a:spcBef>
                <a:spcPct val="50000"/>
              </a:spcBef>
              <a:defRPr/>
            </a:pPr>
            <a:r>
              <a:rPr lang="en-US" sz="1400" kern="0" dirty="0">
                <a:solidFill>
                  <a:schemeClr val="bg1">
                    <a:lumMod val="50000"/>
                  </a:schemeClr>
                </a:solidFill>
                <a:latin typeface="Lato Light"/>
              </a:rPr>
              <a:t>New</a:t>
            </a:r>
            <a:endParaRPr lang="en-US" sz="1400" b="1" kern="0" dirty="0">
              <a:solidFill>
                <a:schemeClr val="bg1">
                  <a:lumMod val="50000"/>
                </a:schemeClr>
              </a:solidFill>
              <a:latin typeface="Lato Light"/>
            </a:endParaRPr>
          </a:p>
        </p:txBody>
      </p:sp>
      <p:sp>
        <p:nvSpPr>
          <p:cNvPr id="82" name="Text Box 9">
            <a:extLst>
              <a:ext uri="{FF2B5EF4-FFF2-40B4-BE49-F238E27FC236}">
                <a16:creationId xmlns:a16="http://schemas.microsoft.com/office/drawing/2014/main" id="{5CCC4F60-63FC-498A-8BE7-83B593863948}"/>
              </a:ext>
            </a:extLst>
          </p:cNvPr>
          <p:cNvSpPr txBox="1">
            <a:spLocks noChangeArrowheads="1"/>
          </p:cNvSpPr>
          <p:nvPr/>
        </p:nvSpPr>
        <p:spPr bwMode="auto">
          <a:xfrm>
            <a:off x="3156333" y="3140898"/>
            <a:ext cx="687388" cy="336550"/>
          </a:xfrm>
          <a:prstGeom prst="rect">
            <a:avLst/>
          </a:prstGeom>
          <a:noFill/>
          <a:ln w="12700">
            <a:noFill/>
            <a:miter lim="800000"/>
            <a:headEnd/>
            <a:tailEnd/>
          </a:ln>
          <a:effectLst/>
        </p:spPr>
        <p:txBody>
          <a:bodyPr wrap="none" anchor="ctr"/>
          <a:lstStyle/>
          <a:p>
            <a:pPr algn="r">
              <a:spcBef>
                <a:spcPct val="50000"/>
              </a:spcBef>
              <a:defRPr/>
            </a:pPr>
            <a:r>
              <a:rPr lang="en-US" sz="1400" kern="0" dirty="0">
                <a:solidFill>
                  <a:schemeClr val="bg1">
                    <a:lumMod val="50000"/>
                  </a:schemeClr>
                </a:solidFill>
                <a:latin typeface="Lato Light"/>
              </a:rPr>
              <a:t>New</a:t>
            </a:r>
            <a:endParaRPr lang="en-US" sz="1100" b="1" kern="0" dirty="0">
              <a:solidFill>
                <a:schemeClr val="bg1">
                  <a:lumMod val="50000"/>
                </a:schemeClr>
              </a:solidFill>
              <a:latin typeface="Lato Light"/>
            </a:endParaRPr>
          </a:p>
        </p:txBody>
      </p:sp>
      <p:sp>
        <p:nvSpPr>
          <p:cNvPr id="83" name="Text Box 10">
            <a:extLst>
              <a:ext uri="{FF2B5EF4-FFF2-40B4-BE49-F238E27FC236}">
                <a16:creationId xmlns:a16="http://schemas.microsoft.com/office/drawing/2014/main" id="{B0A2754C-29F6-4631-A17B-BC3712475979}"/>
              </a:ext>
            </a:extLst>
          </p:cNvPr>
          <p:cNvSpPr txBox="1">
            <a:spLocks noChangeArrowheads="1"/>
          </p:cNvSpPr>
          <p:nvPr/>
        </p:nvSpPr>
        <p:spPr bwMode="auto">
          <a:xfrm>
            <a:off x="3156333" y="4887148"/>
            <a:ext cx="687388" cy="336550"/>
          </a:xfrm>
          <a:prstGeom prst="rect">
            <a:avLst/>
          </a:prstGeom>
          <a:noFill/>
          <a:ln w="12700">
            <a:noFill/>
            <a:miter lim="800000"/>
            <a:headEnd/>
            <a:tailEnd/>
          </a:ln>
          <a:effectLst/>
        </p:spPr>
        <p:txBody>
          <a:bodyPr wrap="none" anchor="ctr"/>
          <a:lstStyle/>
          <a:p>
            <a:pPr algn="r">
              <a:spcBef>
                <a:spcPct val="50000"/>
              </a:spcBef>
              <a:defRPr/>
            </a:pPr>
            <a:r>
              <a:rPr lang="en-US" sz="1400" kern="0" dirty="0">
                <a:solidFill>
                  <a:schemeClr val="bg1">
                    <a:lumMod val="50000"/>
                  </a:schemeClr>
                </a:solidFill>
                <a:latin typeface="Lato Light"/>
              </a:rPr>
              <a:t>Current</a:t>
            </a:r>
            <a:endParaRPr lang="en-US" sz="1100" b="1" kern="0" dirty="0">
              <a:solidFill>
                <a:schemeClr val="bg1">
                  <a:lumMod val="50000"/>
                </a:schemeClr>
              </a:solidFill>
              <a:latin typeface="Lato Light"/>
            </a:endParaRPr>
          </a:p>
        </p:txBody>
      </p:sp>
      <p:sp>
        <p:nvSpPr>
          <p:cNvPr id="84" name="Text Box 11">
            <a:extLst>
              <a:ext uri="{FF2B5EF4-FFF2-40B4-BE49-F238E27FC236}">
                <a16:creationId xmlns:a16="http://schemas.microsoft.com/office/drawing/2014/main" id="{56F385B3-3CE8-4B6F-8BCD-698EEDC1E2A9}"/>
              </a:ext>
            </a:extLst>
          </p:cNvPr>
          <p:cNvSpPr txBox="1">
            <a:spLocks noChangeArrowheads="1"/>
          </p:cNvSpPr>
          <p:nvPr/>
        </p:nvSpPr>
        <p:spPr bwMode="auto">
          <a:xfrm>
            <a:off x="5864935" y="6144448"/>
            <a:ext cx="688975" cy="336550"/>
          </a:xfrm>
          <a:prstGeom prst="rect">
            <a:avLst/>
          </a:prstGeom>
          <a:noFill/>
          <a:ln w="12700">
            <a:noFill/>
            <a:miter lim="800000"/>
            <a:headEnd/>
            <a:tailEnd/>
          </a:ln>
          <a:effectLst/>
        </p:spPr>
        <p:txBody>
          <a:bodyPr wrap="none" anchor="ctr"/>
          <a:lstStyle/>
          <a:p>
            <a:pPr algn="ctr">
              <a:spcBef>
                <a:spcPct val="50000"/>
              </a:spcBef>
              <a:defRPr/>
            </a:pPr>
            <a:r>
              <a:rPr lang="en-US" sz="1600" b="1" kern="0" dirty="0">
                <a:solidFill>
                  <a:schemeClr val="bg1">
                    <a:lumMod val="50000"/>
                  </a:schemeClr>
                </a:solidFill>
                <a:latin typeface="Lato Light"/>
              </a:rPr>
              <a:t>Products</a:t>
            </a:r>
          </a:p>
        </p:txBody>
      </p:sp>
      <p:sp>
        <p:nvSpPr>
          <p:cNvPr id="85" name="Text Box 12">
            <a:extLst>
              <a:ext uri="{FF2B5EF4-FFF2-40B4-BE49-F238E27FC236}">
                <a16:creationId xmlns:a16="http://schemas.microsoft.com/office/drawing/2014/main" id="{18295224-C654-4EBE-B98C-A03B486D521F}"/>
              </a:ext>
            </a:extLst>
          </p:cNvPr>
          <p:cNvSpPr txBox="1">
            <a:spLocks noChangeArrowheads="1"/>
          </p:cNvSpPr>
          <p:nvPr/>
        </p:nvSpPr>
        <p:spPr bwMode="auto">
          <a:xfrm>
            <a:off x="2468947" y="4010239"/>
            <a:ext cx="687387" cy="336550"/>
          </a:xfrm>
          <a:prstGeom prst="rect">
            <a:avLst/>
          </a:prstGeom>
          <a:noFill/>
          <a:ln w="12700">
            <a:noFill/>
            <a:miter lim="800000"/>
            <a:headEnd/>
            <a:tailEnd/>
          </a:ln>
          <a:effectLst/>
        </p:spPr>
        <p:txBody>
          <a:bodyPr wrap="none" anchor="ctr"/>
          <a:lstStyle/>
          <a:p>
            <a:pPr algn="ctr">
              <a:defRPr/>
            </a:pPr>
            <a:r>
              <a:rPr lang="en-US" sz="1600" b="1" kern="0" dirty="0">
                <a:solidFill>
                  <a:schemeClr val="bg1">
                    <a:lumMod val="50000"/>
                  </a:schemeClr>
                </a:solidFill>
                <a:latin typeface="Lato Light"/>
              </a:rPr>
              <a:t>Market</a:t>
            </a:r>
          </a:p>
        </p:txBody>
      </p:sp>
      <p:grpSp>
        <p:nvGrpSpPr>
          <p:cNvPr id="90" name="Group 89">
            <a:extLst>
              <a:ext uri="{FF2B5EF4-FFF2-40B4-BE49-F238E27FC236}">
                <a16:creationId xmlns:a16="http://schemas.microsoft.com/office/drawing/2014/main" id="{E14CCDFB-7DEA-4D2B-BC10-242C8D3772FF}"/>
              </a:ext>
            </a:extLst>
          </p:cNvPr>
          <p:cNvGrpSpPr/>
          <p:nvPr/>
        </p:nvGrpSpPr>
        <p:grpSpPr>
          <a:xfrm>
            <a:off x="9443807" y="1191660"/>
            <a:ext cx="2428432" cy="624551"/>
            <a:chOff x="7983325" y="402962"/>
            <a:chExt cx="2428432" cy="624551"/>
          </a:xfrm>
        </p:grpSpPr>
        <p:sp>
          <p:nvSpPr>
            <p:cNvPr id="91" name="Arrow: Right 90">
              <a:extLst>
                <a:ext uri="{FF2B5EF4-FFF2-40B4-BE49-F238E27FC236}">
                  <a16:creationId xmlns:a16="http://schemas.microsoft.com/office/drawing/2014/main" id="{6A337A30-D4A0-4EAE-B551-5ABAA5B987BC}"/>
                </a:ext>
              </a:extLst>
            </p:cNvPr>
            <p:cNvSpPr/>
            <p:nvPr/>
          </p:nvSpPr>
          <p:spPr bwMode="auto">
            <a:xfrm>
              <a:off x="8107052" y="428428"/>
              <a:ext cx="2295278" cy="364771"/>
            </a:xfrm>
            <a:prstGeom prst="rightArrow">
              <a:avLst/>
            </a:prstGeom>
            <a:solidFill>
              <a:srgbClr val="FFFFFF">
                <a:lumMod val="50000"/>
              </a:srgbClr>
            </a:solidFill>
            <a:ln>
              <a:noFill/>
            </a:ln>
          </p:spPr>
          <p:txBody>
            <a:bodyPr wrap="square" lIns="91428" tIns="45715" rIns="91428" bIns="45715" rtlCol="0" anchor="ctr">
              <a:noAutofit/>
            </a:bodyPr>
            <a:lstStyle/>
            <a:p>
              <a:pPr marL="182553" marR="0" lvl="0" indent="-182553" algn="just" defTabSz="623853" eaLnBrk="1" fontAlgn="base" latinLnBrk="0" hangingPunct="1">
                <a:lnSpc>
                  <a:spcPts val="1100"/>
                </a:lnSpc>
                <a:spcBef>
                  <a:spcPct val="0"/>
                </a:spcBef>
                <a:spcAft>
                  <a:spcPct val="0"/>
                </a:spcAft>
                <a:buClr>
                  <a:srgbClr val="000000"/>
                </a:buClr>
                <a:buSzTx/>
                <a:buFont typeface="Wingdings 3" pitchFamily="18" charset="2"/>
                <a:buChar char="}"/>
                <a:tabLst/>
                <a:defRPr/>
              </a:pPr>
              <a:endParaRPr kumimoji="0" lang="en-US" sz="1200" b="0" i="0" u="none" strike="noStrike" kern="0" cap="none" spc="0" normalizeH="0" baseline="0" noProof="0" dirty="0">
                <a:ln>
                  <a:noFill/>
                </a:ln>
                <a:solidFill>
                  <a:srgbClr val="0C2870"/>
                </a:solidFill>
                <a:effectLst/>
                <a:uLnTx/>
                <a:uFillTx/>
                <a:latin typeface="Arial" charset="0"/>
                <a:cs typeface="Times New Roman" pitchFamily="18" charset="0"/>
              </a:endParaRPr>
            </a:p>
          </p:txBody>
        </p:sp>
        <p:sp>
          <p:nvSpPr>
            <p:cNvPr id="92" name="Rectangle 91">
              <a:extLst>
                <a:ext uri="{FF2B5EF4-FFF2-40B4-BE49-F238E27FC236}">
                  <a16:creationId xmlns:a16="http://schemas.microsoft.com/office/drawing/2014/main" id="{7F0FE9CA-F5AF-4C80-AFF3-B1C178CD37FC}"/>
                </a:ext>
              </a:extLst>
            </p:cNvPr>
            <p:cNvSpPr>
              <a:spLocks noChangeArrowheads="1"/>
            </p:cNvSpPr>
            <p:nvPr/>
          </p:nvSpPr>
          <p:spPr bwMode="auto">
            <a:xfrm>
              <a:off x="8229600" y="402962"/>
              <a:ext cx="381000" cy="382657"/>
            </a:xfrm>
            <a:prstGeom prst="rect">
              <a:avLst/>
            </a:prstGeom>
            <a:solidFill>
              <a:srgbClr val="00B050"/>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1" i="0" u="none" strike="noStrike" kern="0" cap="none" spc="0" normalizeH="0" baseline="0" noProof="0" dirty="0">
                <a:ln>
                  <a:noFill/>
                </a:ln>
                <a:solidFill>
                  <a:srgbClr val="FFFFFF"/>
                </a:solidFill>
                <a:effectLst/>
                <a:uLnTx/>
                <a:uFillTx/>
                <a:latin typeface="Arial"/>
              </a:endParaRPr>
            </a:p>
          </p:txBody>
        </p:sp>
        <p:sp>
          <p:nvSpPr>
            <p:cNvPr id="93" name="Rectangle 92">
              <a:extLst>
                <a:ext uri="{FF2B5EF4-FFF2-40B4-BE49-F238E27FC236}">
                  <a16:creationId xmlns:a16="http://schemas.microsoft.com/office/drawing/2014/main" id="{9CB8CB44-F742-4E03-9F4F-2EBBD8AA81B1}"/>
                </a:ext>
              </a:extLst>
            </p:cNvPr>
            <p:cNvSpPr>
              <a:spLocks noChangeArrowheads="1"/>
            </p:cNvSpPr>
            <p:nvPr/>
          </p:nvSpPr>
          <p:spPr bwMode="auto">
            <a:xfrm>
              <a:off x="8737600" y="402962"/>
              <a:ext cx="381000" cy="382657"/>
            </a:xfrm>
            <a:prstGeom prst="rect">
              <a:avLst/>
            </a:prstGeom>
            <a:solidFill>
              <a:srgbClr val="FFC000"/>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1" i="0" u="none" strike="noStrike" kern="0" cap="none" spc="0" normalizeH="0" baseline="0" noProof="0" dirty="0">
                <a:ln>
                  <a:noFill/>
                </a:ln>
                <a:solidFill>
                  <a:srgbClr val="FFFFFF"/>
                </a:solidFill>
                <a:effectLst/>
                <a:uLnTx/>
                <a:uFillTx/>
                <a:latin typeface="Arial"/>
              </a:endParaRPr>
            </a:p>
          </p:txBody>
        </p:sp>
        <p:sp>
          <p:nvSpPr>
            <p:cNvPr id="94" name="Rectangle 93">
              <a:extLst>
                <a:ext uri="{FF2B5EF4-FFF2-40B4-BE49-F238E27FC236}">
                  <a16:creationId xmlns:a16="http://schemas.microsoft.com/office/drawing/2014/main" id="{659A44D3-92E0-4D87-BC61-2C627071EB98}"/>
                </a:ext>
              </a:extLst>
            </p:cNvPr>
            <p:cNvSpPr>
              <a:spLocks noChangeArrowheads="1"/>
            </p:cNvSpPr>
            <p:nvPr/>
          </p:nvSpPr>
          <p:spPr bwMode="auto">
            <a:xfrm>
              <a:off x="9245600" y="402962"/>
              <a:ext cx="381000" cy="382657"/>
            </a:xfrm>
            <a:prstGeom prst="rect">
              <a:avLst/>
            </a:prstGeom>
            <a:solidFill>
              <a:srgbClr val="FFFF00"/>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1" i="0" u="none" strike="noStrike" kern="0" cap="none" spc="0" normalizeH="0" baseline="0" noProof="0" dirty="0">
                <a:ln>
                  <a:noFill/>
                </a:ln>
                <a:solidFill>
                  <a:srgbClr val="FFFFFF"/>
                </a:solidFill>
                <a:effectLst/>
                <a:uLnTx/>
                <a:uFillTx/>
                <a:latin typeface="Arial"/>
              </a:endParaRPr>
            </a:p>
          </p:txBody>
        </p:sp>
        <p:sp>
          <p:nvSpPr>
            <p:cNvPr id="95" name="Rectangle 94">
              <a:extLst>
                <a:ext uri="{FF2B5EF4-FFF2-40B4-BE49-F238E27FC236}">
                  <a16:creationId xmlns:a16="http://schemas.microsoft.com/office/drawing/2014/main" id="{015F5603-44DE-490D-B7DD-C51539BC9C9E}"/>
                </a:ext>
              </a:extLst>
            </p:cNvPr>
            <p:cNvSpPr>
              <a:spLocks noChangeArrowheads="1"/>
            </p:cNvSpPr>
            <p:nvPr/>
          </p:nvSpPr>
          <p:spPr bwMode="auto">
            <a:xfrm>
              <a:off x="9753600" y="402962"/>
              <a:ext cx="381000" cy="382657"/>
            </a:xfrm>
            <a:prstGeom prst="rect">
              <a:avLst/>
            </a:prstGeom>
            <a:solidFill>
              <a:srgbClr val="FF0000"/>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1" i="0" u="none" strike="noStrike" kern="0" cap="none" spc="0" normalizeH="0" baseline="0" noProof="0" dirty="0">
                <a:ln>
                  <a:noFill/>
                </a:ln>
                <a:solidFill>
                  <a:srgbClr val="FFFFFF"/>
                </a:solidFill>
                <a:effectLst/>
                <a:uLnTx/>
                <a:uFillTx/>
                <a:latin typeface="Arial"/>
              </a:endParaRPr>
            </a:p>
          </p:txBody>
        </p:sp>
        <p:sp>
          <p:nvSpPr>
            <p:cNvPr id="96" name="TextBox 95">
              <a:extLst>
                <a:ext uri="{FF2B5EF4-FFF2-40B4-BE49-F238E27FC236}">
                  <a16:creationId xmlns:a16="http://schemas.microsoft.com/office/drawing/2014/main" id="{B02A789C-735C-41A6-8E4B-5A1B34A74632}"/>
                </a:ext>
              </a:extLst>
            </p:cNvPr>
            <p:cNvSpPr txBox="1"/>
            <p:nvPr/>
          </p:nvSpPr>
          <p:spPr>
            <a:xfrm>
              <a:off x="7983325" y="765903"/>
              <a:ext cx="973090" cy="26161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1" u="none" strike="noStrike" kern="0" cap="none" spc="0" normalizeH="0" baseline="0" noProof="0" dirty="0">
                  <a:ln>
                    <a:noFill/>
                  </a:ln>
                  <a:solidFill>
                    <a:srgbClr val="002776"/>
                  </a:solidFill>
                  <a:effectLst/>
                  <a:uLnTx/>
                  <a:uFillTx/>
                  <a:latin typeface="Arial"/>
                </a:rPr>
                <a:t>Low risky</a:t>
              </a:r>
            </a:p>
          </p:txBody>
        </p:sp>
        <p:sp>
          <p:nvSpPr>
            <p:cNvPr id="97" name="TextBox 96">
              <a:extLst>
                <a:ext uri="{FF2B5EF4-FFF2-40B4-BE49-F238E27FC236}">
                  <a16:creationId xmlns:a16="http://schemas.microsoft.com/office/drawing/2014/main" id="{4B89B5BB-D2D6-4204-A737-EE77DB411E3E}"/>
                </a:ext>
              </a:extLst>
            </p:cNvPr>
            <p:cNvSpPr txBox="1"/>
            <p:nvPr/>
          </p:nvSpPr>
          <p:spPr>
            <a:xfrm>
              <a:off x="9438667" y="765903"/>
              <a:ext cx="973090" cy="26161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1" u="none" strike="noStrike" kern="0" cap="none" spc="0" normalizeH="0" baseline="0" noProof="0" dirty="0">
                  <a:ln>
                    <a:noFill/>
                  </a:ln>
                  <a:solidFill>
                    <a:srgbClr val="002776"/>
                  </a:solidFill>
                  <a:effectLst/>
                  <a:uLnTx/>
                  <a:uFillTx/>
                  <a:latin typeface="Arial"/>
                </a:rPr>
                <a:t>High risk</a:t>
              </a:r>
            </a:p>
          </p:txBody>
        </p:sp>
      </p:grpSp>
      <p:sp>
        <p:nvSpPr>
          <p:cNvPr id="2" name="Speech Bubble: Oval 1">
            <a:extLst>
              <a:ext uri="{FF2B5EF4-FFF2-40B4-BE49-F238E27FC236}">
                <a16:creationId xmlns:a16="http://schemas.microsoft.com/office/drawing/2014/main" id="{CD3F0A12-5615-463C-B66D-97ECEE1D5D83}"/>
              </a:ext>
            </a:extLst>
          </p:cNvPr>
          <p:cNvSpPr/>
          <p:nvPr/>
        </p:nvSpPr>
        <p:spPr>
          <a:xfrm>
            <a:off x="8998662" y="2208159"/>
            <a:ext cx="2096686" cy="1269289"/>
          </a:xfrm>
          <a:prstGeom prst="wedgeEllipseCallout">
            <a:avLst>
              <a:gd name="adj1" fmla="val -57251"/>
              <a:gd name="adj2" fmla="val 61015"/>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n-US" sz="800" b="0" i="0" u="none" strike="noStrike" kern="0" cap="none" spc="0" normalizeH="0" baseline="0" noProof="0" dirty="0">
                <a:ln>
                  <a:noFill/>
                </a:ln>
                <a:solidFill>
                  <a:schemeClr val="tx1"/>
                </a:solidFill>
                <a:effectLst/>
                <a:uLnTx/>
                <a:uFillTx/>
                <a:latin typeface="Lato Light"/>
              </a:rPr>
              <a:t>Diversification is the riskiest of the four options, because you're introducing a new, unproven product into an entirely new market that you may not fully understand.</a:t>
            </a:r>
          </a:p>
          <a:p>
            <a:pPr algn="ctr"/>
            <a:endParaRPr lang="en-GB" sz="800" dirty="0">
              <a:solidFill>
                <a:schemeClr val="tx1"/>
              </a:solidFill>
            </a:endParaRPr>
          </a:p>
        </p:txBody>
      </p:sp>
      <p:sp>
        <p:nvSpPr>
          <p:cNvPr id="3" name="Speech Bubble: Rectangle 2">
            <a:extLst>
              <a:ext uri="{FF2B5EF4-FFF2-40B4-BE49-F238E27FC236}">
                <a16:creationId xmlns:a16="http://schemas.microsoft.com/office/drawing/2014/main" id="{C95D2FBD-51EF-4F4F-B96B-AF4BEBBFCA72}"/>
              </a:ext>
            </a:extLst>
          </p:cNvPr>
          <p:cNvSpPr/>
          <p:nvPr/>
        </p:nvSpPr>
        <p:spPr>
          <a:xfrm>
            <a:off x="9443807" y="4660080"/>
            <a:ext cx="1818317" cy="943859"/>
          </a:xfrm>
          <a:prstGeom prst="wedgeRectCallout">
            <a:avLst>
              <a:gd name="adj1" fmla="val -94450"/>
              <a:gd name="adj2" fmla="val 11564"/>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kern="0" dirty="0">
                <a:solidFill>
                  <a:schemeClr val="tx1"/>
                </a:solidFill>
                <a:latin typeface="Lato Light"/>
              </a:rPr>
              <a:t>Product Development is slightly riskier than Market Penetration, because you're introducing a new product into your existing market.</a:t>
            </a:r>
          </a:p>
          <a:p>
            <a:pPr algn="ctr"/>
            <a:endParaRPr lang="en-GB" sz="800" kern="0" dirty="0">
              <a:solidFill>
                <a:schemeClr val="tx1"/>
              </a:solidFill>
              <a:latin typeface="Lato Light"/>
            </a:endParaRPr>
          </a:p>
        </p:txBody>
      </p:sp>
      <p:sp>
        <p:nvSpPr>
          <p:cNvPr id="28" name="Speech Bubble: Oval 27">
            <a:extLst>
              <a:ext uri="{FF2B5EF4-FFF2-40B4-BE49-F238E27FC236}">
                <a16:creationId xmlns:a16="http://schemas.microsoft.com/office/drawing/2014/main" id="{DC1F1B3F-4F4B-4A6D-8D23-BAABC3B2381F}"/>
              </a:ext>
            </a:extLst>
          </p:cNvPr>
          <p:cNvSpPr/>
          <p:nvPr/>
        </p:nvSpPr>
        <p:spPr>
          <a:xfrm>
            <a:off x="354998" y="4798244"/>
            <a:ext cx="2235871" cy="1440340"/>
          </a:xfrm>
          <a:prstGeom prst="wedgeEllipseCallout">
            <a:avLst>
              <a:gd name="adj1" fmla="val 79774"/>
              <a:gd name="adj2" fmla="val -1161"/>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i="0" u="none" strike="noStrike" kern="0" cap="none" spc="0" normalizeH="0" baseline="0" noProof="0" dirty="0">
                <a:ln>
                  <a:noFill/>
                </a:ln>
                <a:solidFill>
                  <a:schemeClr val="tx1"/>
                </a:solidFill>
                <a:effectLst/>
                <a:uLnTx/>
                <a:uFillTx/>
                <a:latin typeface="Lato Light"/>
                <a:cs typeface="Times New Roman" pitchFamily="18" charset="0"/>
              </a:rPr>
              <a:t>Market Penetration is the safest of the four options. Here, you focus on expanding sales of your existing product in your existing market: you know the product works, and the market holds few surprises for you.</a:t>
            </a:r>
          </a:p>
          <a:p>
            <a:pPr algn="ctr"/>
            <a:endParaRPr lang="en-GB" sz="800" dirty="0">
              <a:solidFill>
                <a:schemeClr val="tx1"/>
              </a:solidFill>
            </a:endParaRPr>
          </a:p>
        </p:txBody>
      </p:sp>
      <p:sp>
        <p:nvSpPr>
          <p:cNvPr id="29" name="Speech Bubble: Rectangle 28">
            <a:extLst>
              <a:ext uri="{FF2B5EF4-FFF2-40B4-BE49-F238E27FC236}">
                <a16:creationId xmlns:a16="http://schemas.microsoft.com/office/drawing/2014/main" id="{00199582-29A6-42B5-86D3-84FA12B82C59}"/>
              </a:ext>
            </a:extLst>
          </p:cNvPr>
          <p:cNvSpPr/>
          <p:nvPr/>
        </p:nvSpPr>
        <p:spPr>
          <a:xfrm>
            <a:off x="639701" y="2370873"/>
            <a:ext cx="1818317" cy="943859"/>
          </a:xfrm>
          <a:prstGeom prst="wedgeRectCallout">
            <a:avLst>
              <a:gd name="adj1" fmla="val 90113"/>
              <a:gd name="adj2" fmla="val 43524"/>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schemeClr val="tx1"/>
                </a:solidFill>
                <a:effectLst/>
                <a:uLnTx/>
                <a:uFillTx/>
                <a:latin typeface="Lato Light"/>
              </a:rPr>
              <a:t>With Market Development, you're putting an existing product into an entirely new market. You can do this by finding a new use for the product, or by adding new features or benefits to it.</a:t>
            </a:r>
          </a:p>
          <a:p>
            <a:pPr algn="ctr"/>
            <a:endParaRPr lang="en-GB" sz="800" kern="0" dirty="0">
              <a:solidFill>
                <a:schemeClr val="tx1"/>
              </a:solidFill>
              <a:latin typeface="Lato Light"/>
            </a:endParaRPr>
          </a:p>
        </p:txBody>
      </p:sp>
      <p:sp>
        <p:nvSpPr>
          <p:cNvPr id="31" name="TextBox 30">
            <a:extLst>
              <a:ext uri="{FF2B5EF4-FFF2-40B4-BE49-F238E27FC236}">
                <a16:creationId xmlns:a16="http://schemas.microsoft.com/office/drawing/2014/main" id="{C3AC72B9-47DE-4E58-9C1E-4ACE5CA067C4}"/>
              </a:ext>
            </a:extLst>
          </p:cNvPr>
          <p:cNvSpPr txBox="1"/>
          <p:nvPr/>
        </p:nvSpPr>
        <p:spPr>
          <a:xfrm>
            <a:off x="94018" y="61048"/>
            <a:ext cx="9624767" cy="738664"/>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2060"/>
                </a:solidFill>
                <a:effectLst/>
                <a:uLnTx/>
                <a:uFillTx/>
                <a:latin typeface="Lato Light"/>
                <a:ea typeface="+mn-ea"/>
                <a:cs typeface="+mn-cs"/>
              </a:rPr>
              <a:t>Ansoff’s Matrix </a:t>
            </a:r>
          </a:p>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2060"/>
                </a:solidFill>
                <a:effectLst/>
                <a:uLnTx/>
                <a:uFillTx/>
                <a:latin typeface="Lato Light"/>
                <a:ea typeface="+mn-ea"/>
                <a:cs typeface="+mn-cs"/>
              </a:rPr>
              <a:t>Topic – Strategy Planning Tool</a:t>
            </a:r>
            <a:endParaRPr kumimoji="0" lang="en-US" sz="1400" b="1" i="0" u="none" strike="noStrike" kern="1200" cap="none" spc="0" normalizeH="0" baseline="0" noProof="0" dirty="0">
              <a:ln>
                <a:noFill/>
              </a:ln>
              <a:solidFill>
                <a:srgbClr val="002060"/>
              </a:solidFill>
              <a:effectLst/>
              <a:uLnTx/>
              <a:uFillTx/>
              <a:latin typeface="Calibri" panose="020F0502020204030204"/>
              <a:ea typeface="+mn-ea"/>
              <a:cs typeface="+mn-cs"/>
            </a:endParaRPr>
          </a:p>
        </p:txBody>
      </p:sp>
      <p:pic>
        <p:nvPicPr>
          <p:cNvPr id="27" name="Picture 26" descr="Logo&#10;&#10;Description automatically generated">
            <a:extLst>
              <a:ext uri="{FF2B5EF4-FFF2-40B4-BE49-F238E27FC236}">
                <a16:creationId xmlns:a16="http://schemas.microsoft.com/office/drawing/2014/main" id="{3D2B322F-B0AF-445F-B023-52BCC28F65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09024" y="199287"/>
            <a:ext cx="1601128" cy="372663"/>
          </a:xfrm>
          <a:prstGeom prst="rect">
            <a:avLst/>
          </a:prstGeom>
        </p:spPr>
      </p:pic>
    </p:spTree>
    <p:extLst>
      <p:ext uri="{BB962C8B-B14F-4D97-AF65-F5344CB8AC3E}">
        <p14:creationId xmlns:p14="http://schemas.microsoft.com/office/powerpoint/2010/main" val="3945799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81B07B7-223D-4B76-9E4D-F26C9AD46304}"/>
              </a:ext>
            </a:extLst>
          </p:cNvPr>
          <p:cNvSpPr txBox="1"/>
          <p:nvPr/>
        </p:nvSpPr>
        <p:spPr>
          <a:xfrm>
            <a:off x="94018" y="61048"/>
            <a:ext cx="9624767" cy="738664"/>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2060"/>
                </a:solidFill>
                <a:effectLst/>
                <a:uLnTx/>
                <a:uFillTx/>
                <a:latin typeface="Lato Light"/>
                <a:ea typeface="+mn-ea"/>
                <a:cs typeface="+mn-cs"/>
              </a:rPr>
              <a:t>Ansoff’s Matrix </a:t>
            </a:r>
          </a:p>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2060"/>
                </a:solidFill>
                <a:effectLst/>
                <a:uLnTx/>
                <a:uFillTx/>
                <a:latin typeface="Lato Light"/>
                <a:ea typeface="+mn-ea"/>
                <a:cs typeface="+mn-cs"/>
              </a:rPr>
              <a:t>Market Penetration Strategy </a:t>
            </a:r>
            <a:endParaRPr kumimoji="0" lang="en-US" sz="1400" b="1" i="0" u="none" strike="noStrike" kern="1200" cap="none" spc="0" normalizeH="0" baseline="0" noProof="0" dirty="0">
              <a:ln>
                <a:noFill/>
              </a:ln>
              <a:solidFill>
                <a:srgbClr val="002060"/>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73292BA4-53A9-4C12-9E89-4FFCBF9E56E4}"/>
              </a:ext>
            </a:extLst>
          </p:cNvPr>
          <p:cNvSpPr>
            <a:spLocks noChangeArrowheads="1"/>
          </p:cNvSpPr>
          <p:nvPr/>
        </p:nvSpPr>
        <p:spPr bwMode="auto">
          <a:xfrm>
            <a:off x="1327530" y="2913111"/>
            <a:ext cx="1440000" cy="1080000"/>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rgbClr val="002776"/>
                </a:solidFill>
                <a:effectLst/>
                <a:uLnTx/>
                <a:uFillTx/>
                <a:latin typeface="Lato Light"/>
              </a:rPr>
              <a:t>Market Penetration </a:t>
            </a:r>
            <a:endParaRPr kumimoji="0" lang="en-US" sz="1100" b="1" i="0" u="none" strike="noStrike" kern="0" cap="none" spc="0" normalizeH="0" baseline="0" noProof="0" dirty="0">
              <a:ln>
                <a:noFill/>
              </a:ln>
              <a:solidFill>
                <a:srgbClr val="002776"/>
              </a:solidFill>
              <a:effectLst/>
              <a:uLnTx/>
              <a:uFillTx/>
              <a:latin typeface="Lato Light"/>
            </a:endParaRPr>
          </a:p>
        </p:txBody>
      </p:sp>
      <p:sp>
        <p:nvSpPr>
          <p:cNvPr id="7" name="Rectangle 6">
            <a:extLst>
              <a:ext uri="{FF2B5EF4-FFF2-40B4-BE49-F238E27FC236}">
                <a16:creationId xmlns:a16="http://schemas.microsoft.com/office/drawing/2014/main" id="{DE1A5254-CCEA-4C25-8993-C26AA8EFA766}"/>
              </a:ext>
            </a:extLst>
          </p:cNvPr>
          <p:cNvSpPr>
            <a:spLocks noChangeArrowheads="1"/>
          </p:cNvSpPr>
          <p:nvPr/>
        </p:nvSpPr>
        <p:spPr bwMode="auto">
          <a:xfrm>
            <a:off x="3146961" y="2913111"/>
            <a:ext cx="1440000" cy="1080000"/>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rgbClr val="002776"/>
                </a:solidFill>
                <a:effectLst/>
                <a:uLnTx/>
                <a:uFillTx/>
                <a:latin typeface="Lato Light"/>
              </a:rPr>
              <a:t>Maximize current product sale to current market  </a:t>
            </a:r>
            <a:endParaRPr kumimoji="0" lang="en-US" sz="1100" b="1" i="0" u="none" strike="noStrike" kern="0" cap="none" spc="0" normalizeH="0" baseline="0" noProof="0" dirty="0">
              <a:ln>
                <a:noFill/>
              </a:ln>
              <a:solidFill>
                <a:srgbClr val="002776"/>
              </a:solidFill>
              <a:effectLst/>
              <a:uLnTx/>
              <a:uFillTx/>
              <a:latin typeface="Lato Light"/>
            </a:endParaRPr>
          </a:p>
        </p:txBody>
      </p:sp>
      <p:sp>
        <p:nvSpPr>
          <p:cNvPr id="8" name="Rectangle 7">
            <a:extLst>
              <a:ext uri="{FF2B5EF4-FFF2-40B4-BE49-F238E27FC236}">
                <a16:creationId xmlns:a16="http://schemas.microsoft.com/office/drawing/2014/main" id="{17B7F04B-6B70-4B23-B93C-963E22DEFF47}"/>
              </a:ext>
            </a:extLst>
          </p:cNvPr>
          <p:cNvSpPr>
            <a:spLocks noChangeArrowheads="1"/>
          </p:cNvSpPr>
          <p:nvPr/>
        </p:nvSpPr>
        <p:spPr bwMode="auto">
          <a:xfrm>
            <a:off x="4966392" y="2913111"/>
            <a:ext cx="1440000" cy="1080000"/>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rgbClr val="002776"/>
                </a:solidFill>
                <a:effectLst/>
                <a:uLnTx/>
                <a:uFillTx/>
                <a:latin typeface="Lato Light"/>
              </a:rPr>
              <a:t>Gain Market share </a:t>
            </a:r>
            <a:endParaRPr kumimoji="0" lang="en-US" sz="1100" b="1" i="0" u="none" strike="noStrike" kern="0" cap="none" spc="0" normalizeH="0" baseline="0" noProof="0" dirty="0">
              <a:ln>
                <a:noFill/>
              </a:ln>
              <a:solidFill>
                <a:srgbClr val="002776"/>
              </a:solidFill>
              <a:effectLst/>
              <a:uLnTx/>
              <a:uFillTx/>
              <a:latin typeface="Lato Light"/>
            </a:endParaRPr>
          </a:p>
        </p:txBody>
      </p:sp>
      <p:sp>
        <p:nvSpPr>
          <p:cNvPr id="9" name="Rectangle 8">
            <a:extLst>
              <a:ext uri="{FF2B5EF4-FFF2-40B4-BE49-F238E27FC236}">
                <a16:creationId xmlns:a16="http://schemas.microsoft.com/office/drawing/2014/main" id="{2D76CAC0-D92F-491F-B177-EB35B04EF9F9}"/>
              </a:ext>
            </a:extLst>
          </p:cNvPr>
          <p:cNvSpPr>
            <a:spLocks noChangeArrowheads="1"/>
          </p:cNvSpPr>
          <p:nvPr/>
        </p:nvSpPr>
        <p:spPr bwMode="auto">
          <a:xfrm>
            <a:off x="2143178" y="3807607"/>
            <a:ext cx="720000" cy="360000"/>
          </a:xfrm>
          <a:prstGeom prst="rect">
            <a:avLst/>
          </a:prstGeom>
          <a:solidFill>
            <a:srgbClr val="0070C0"/>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chemeClr val="bg1"/>
                </a:solidFill>
                <a:effectLst/>
                <a:uLnTx/>
                <a:uFillTx/>
                <a:latin typeface="Lato Light"/>
              </a:rPr>
              <a:t>Strategy</a:t>
            </a:r>
            <a:endParaRPr kumimoji="0" lang="en-US" sz="1100" b="1" i="0" u="none" strike="noStrike" kern="0" cap="none" spc="0" normalizeH="0" baseline="0" noProof="0" dirty="0">
              <a:ln>
                <a:noFill/>
              </a:ln>
              <a:solidFill>
                <a:schemeClr val="bg1"/>
              </a:solidFill>
              <a:effectLst/>
              <a:uLnTx/>
              <a:uFillTx/>
              <a:latin typeface="Lato Light"/>
            </a:endParaRPr>
          </a:p>
        </p:txBody>
      </p:sp>
      <p:sp>
        <p:nvSpPr>
          <p:cNvPr id="10" name="Rectangle 9">
            <a:extLst>
              <a:ext uri="{FF2B5EF4-FFF2-40B4-BE49-F238E27FC236}">
                <a16:creationId xmlns:a16="http://schemas.microsoft.com/office/drawing/2014/main" id="{2EE33517-81F3-43FD-8B8D-5F118AE01807}"/>
              </a:ext>
            </a:extLst>
          </p:cNvPr>
          <p:cNvSpPr>
            <a:spLocks noChangeArrowheads="1"/>
          </p:cNvSpPr>
          <p:nvPr/>
        </p:nvSpPr>
        <p:spPr bwMode="auto">
          <a:xfrm>
            <a:off x="5969148" y="3724337"/>
            <a:ext cx="720000" cy="360000"/>
          </a:xfrm>
          <a:prstGeom prst="rect">
            <a:avLst/>
          </a:prstGeom>
          <a:solidFill>
            <a:srgbClr val="0070C0"/>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b="1" kern="0" dirty="0">
                <a:solidFill>
                  <a:schemeClr val="bg1"/>
                </a:solidFill>
                <a:latin typeface="Lato Light"/>
              </a:rPr>
              <a:t>Low risk</a:t>
            </a:r>
            <a:endParaRPr kumimoji="0" lang="en-US" sz="1100" b="1" i="0" u="none" strike="noStrike" kern="0" cap="none" spc="0" normalizeH="0" baseline="0" noProof="0" dirty="0">
              <a:ln>
                <a:noFill/>
              </a:ln>
              <a:solidFill>
                <a:schemeClr val="bg1"/>
              </a:solidFill>
              <a:effectLst/>
              <a:uLnTx/>
              <a:uFillTx/>
              <a:latin typeface="Lato Light"/>
            </a:endParaRPr>
          </a:p>
        </p:txBody>
      </p:sp>
      <p:sp>
        <p:nvSpPr>
          <p:cNvPr id="11" name="Rectangle 10">
            <a:extLst>
              <a:ext uri="{FF2B5EF4-FFF2-40B4-BE49-F238E27FC236}">
                <a16:creationId xmlns:a16="http://schemas.microsoft.com/office/drawing/2014/main" id="{6C3D4534-A44D-4C29-82FD-44CAB59FAAF3}"/>
              </a:ext>
            </a:extLst>
          </p:cNvPr>
          <p:cNvSpPr>
            <a:spLocks noChangeArrowheads="1"/>
          </p:cNvSpPr>
          <p:nvPr/>
        </p:nvSpPr>
        <p:spPr bwMode="auto">
          <a:xfrm>
            <a:off x="3909666" y="2623812"/>
            <a:ext cx="720000" cy="360000"/>
          </a:xfrm>
          <a:prstGeom prst="rect">
            <a:avLst/>
          </a:prstGeom>
          <a:solidFill>
            <a:srgbClr val="0070C0"/>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chemeClr val="bg1"/>
                </a:solidFill>
                <a:effectLst/>
                <a:uLnTx/>
                <a:uFillTx/>
                <a:latin typeface="Lato Light"/>
              </a:rPr>
              <a:t>Growth </a:t>
            </a:r>
            <a:endParaRPr kumimoji="0" lang="en-US" sz="1100" b="1" i="0" u="none" strike="noStrike" kern="0" cap="none" spc="0" normalizeH="0" baseline="0" noProof="0" dirty="0">
              <a:ln>
                <a:noFill/>
              </a:ln>
              <a:solidFill>
                <a:schemeClr val="bg1"/>
              </a:solidFill>
              <a:effectLst/>
              <a:uLnTx/>
              <a:uFillTx/>
              <a:latin typeface="Lato Light"/>
            </a:endParaRPr>
          </a:p>
        </p:txBody>
      </p:sp>
      <p:grpSp>
        <p:nvGrpSpPr>
          <p:cNvPr id="24" name="Group 23">
            <a:extLst>
              <a:ext uri="{FF2B5EF4-FFF2-40B4-BE49-F238E27FC236}">
                <a16:creationId xmlns:a16="http://schemas.microsoft.com/office/drawing/2014/main" id="{6ACD2E00-E580-490A-AF44-B44A0ABACDE8}"/>
              </a:ext>
            </a:extLst>
          </p:cNvPr>
          <p:cNvGrpSpPr/>
          <p:nvPr/>
        </p:nvGrpSpPr>
        <p:grpSpPr>
          <a:xfrm>
            <a:off x="8107952" y="2662356"/>
            <a:ext cx="2890766" cy="3010502"/>
            <a:chOff x="8053188" y="3253635"/>
            <a:chExt cx="2890766" cy="3010502"/>
          </a:xfrm>
        </p:grpSpPr>
        <p:sp>
          <p:nvSpPr>
            <p:cNvPr id="14" name="Rectangle 13">
              <a:extLst>
                <a:ext uri="{FF2B5EF4-FFF2-40B4-BE49-F238E27FC236}">
                  <a16:creationId xmlns:a16="http://schemas.microsoft.com/office/drawing/2014/main" id="{71E42244-F6FC-4095-BBCB-39E0648D1A60}"/>
                </a:ext>
              </a:extLst>
            </p:cNvPr>
            <p:cNvSpPr>
              <a:spLocks noChangeArrowheads="1"/>
            </p:cNvSpPr>
            <p:nvPr/>
          </p:nvSpPr>
          <p:spPr bwMode="auto">
            <a:xfrm>
              <a:off x="8063954" y="5724137"/>
              <a:ext cx="2880000" cy="540000"/>
            </a:xfrm>
            <a:prstGeom prst="rect">
              <a:avLst/>
            </a:prstGeom>
            <a:solidFill>
              <a:schemeClr val="tx2">
                <a:lumMod val="60000"/>
                <a:lumOff val="40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chemeClr val="bg1"/>
                  </a:solidFill>
                  <a:effectLst/>
                  <a:uLnTx/>
                  <a:uFillTx/>
                  <a:latin typeface="Lato Light"/>
                </a:rPr>
                <a:t>Increase existing consumer usage </a:t>
              </a:r>
              <a:endParaRPr kumimoji="0" lang="en-US" sz="1100" b="1" i="0" u="none" strike="noStrike" kern="0" cap="none" spc="0" normalizeH="0" baseline="0" noProof="0" dirty="0">
                <a:ln>
                  <a:noFill/>
                </a:ln>
                <a:solidFill>
                  <a:schemeClr val="bg1"/>
                </a:solidFill>
                <a:effectLst/>
                <a:uLnTx/>
                <a:uFillTx/>
                <a:latin typeface="Lato Light"/>
              </a:endParaRPr>
            </a:p>
          </p:txBody>
        </p:sp>
        <p:grpSp>
          <p:nvGrpSpPr>
            <p:cNvPr id="23" name="Group 22">
              <a:extLst>
                <a:ext uri="{FF2B5EF4-FFF2-40B4-BE49-F238E27FC236}">
                  <a16:creationId xmlns:a16="http://schemas.microsoft.com/office/drawing/2014/main" id="{B65205D9-7F79-4DB3-979B-EE87F5AD408B}"/>
                </a:ext>
              </a:extLst>
            </p:cNvPr>
            <p:cNvGrpSpPr/>
            <p:nvPr/>
          </p:nvGrpSpPr>
          <p:grpSpPr>
            <a:xfrm>
              <a:off x="8053188" y="3253635"/>
              <a:ext cx="2882324" cy="2391519"/>
              <a:chOff x="8053188" y="3253635"/>
              <a:chExt cx="2882324" cy="2391519"/>
            </a:xfrm>
          </p:grpSpPr>
          <p:sp>
            <p:nvSpPr>
              <p:cNvPr id="12" name="Rectangle 11">
                <a:extLst>
                  <a:ext uri="{FF2B5EF4-FFF2-40B4-BE49-F238E27FC236}">
                    <a16:creationId xmlns:a16="http://schemas.microsoft.com/office/drawing/2014/main" id="{B98B3DF4-B7F2-4EA5-A8F3-0C68D087CCB7}"/>
                  </a:ext>
                </a:extLst>
              </p:cNvPr>
              <p:cNvSpPr>
                <a:spLocks noChangeArrowheads="1"/>
              </p:cNvSpPr>
              <p:nvPr/>
            </p:nvSpPr>
            <p:spPr bwMode="auto">
              <a:xfrm>
                <a:off x="8055512" y="4476713"/>
                <a:ext cx="2880000" cy="540000"/>
              </a:xfrm>
              <a:prstGeom prst="rect">
                <a:avLst/>
              </a:prstGeom>
              <a:solidFill>
                <a:schemeClr val="tx2">
                  <a:lumMod val="60000"/>
                  <a:lumOff val="40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chemeClr val="bg1"/>
                    </a:solidFill>
                    <a:effectLst/>
                    <a:uLnTx/>
                    <a:uFillTx/>
                    <a:latin typeface="Lato Light"/>
                  </a:rPr>
                  <a:t>Dominate growth markets </a:t>
                </a:r>
                <a:endParaRPr kumimoji="0" lang="en-US" sz="1100" b="1" i="0" u="none" strike="noStrike" kern="0" cap="none" spc="0" normalizeH="0" baseline="0" noProof="0" dirty="0">
                  <a:ln>
                    <a:noFill/>
                  </a:ln>
                  <a:solidFill>
                    <a:schemeClr val="bg1"/>
                  </a:solidFill>
                  <a:effectLst/>
                  <a:uLnTx/>
                  <a:uFillTx/>
                  <a:latin typeface="Lato Light"/>
                </a:endParaRPr>
              </a:p>
            </p:txBody>
          </p:sp>
          <p:sp>
            <p:nvSpPr>
              <p:cNvPr id="13" name="Rectangle 12">
                <a:extLst>
                  <a:ext uri="{FF2B5EF4-FFF2-40B4-BE49-F238E27FC236}">
                    <a16:creationId xmlns:a16="http://schemas.microsoft.com/office/drawing/2014/main" id="{2096955F-4BDE-44E2-B8CE-B40984861446}"/>
                  </a:ext>
                </a:extLst>
              </p:cNvPr>
              <p:cNvSpPr>
                <a:spLocks noChangeArrowheads="1"/>
              </p:cNvSpPr>
              <p:nvPr/>
            </p:nvSpPr>
            <p:spPr bwMode="auto">
              <a:xfrm>
                <a:off x="8055512" y="5105154"/>
                <a:ext cx="2880000" cy="540000"/>
              </a:xfrm>
              <a:prstGeom prst="rect">
                <a:avLst/>
              </a:prstGeom>
              <a:solidFill>
                <a:schemeClr val="tx2">
                  <a:lumMod val="60000"/>
                  <a:lumOff val="40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chemeClr val="bg1"/>
                    </a:solidFill>
                    <a:effectLst/>
                    <a:uLnTx/>
                    <a:uFillTx/>
                    <a:latin typeface="Lato Light"/>
                  </a:rPr>
                  <a:t>Force out competitors </a:t>
                </a:r>
                <a:endParaRPr kumimoji="0" lang="en-US" sz="1100" b="1" i="0" u="none" strike="noStrike" kern="0" cap="none" spc="0" normalizeH="0" baseline="0" noProof="0" dirty="0">
                  <a:ln>
                    <a:noFill/>
                  </a:ln>
                  <a:solidFill>
                    <a:schemeClr val="bg1"/>
                  </a:solidFill>
                  <a:effectLst/>
                  <a:uLnTx/>
                  <a:uFillTx/>
                  <a:latin typeface="Lato Light"/>
                </a:endParaRPr>
              </a:p>
            </p:txBody>
          </p:sp>
          <p:sp>
            <p:nvSpPr>
              <p:cNvPr id="15" name="Rectangle 14">
                <a:extLst>
                  <a:ext uri="{FF2B5EF4-FFF2-40B4-BE49-F238E27FC236}">
                    <a16:creationId xmlns:a16="http://schemas.microsoft.com/office/drawing/2014/main" id="{504F00C2-702E-4E95-94B8-45CBFD197DDD}"/>
                  </a:ext>
                </a:extLst>
              </p:cNvPr>
              <p:cNvSpPr>
                <a:spLocks noChangeArrowheads="1"/>
              </p:cNvSpPr>
              <p:nvPr/>
            </p:nvSpPr>
            <p:spPr bwMode="auto">
              <a:xfrm>
                <a:off x="8053188" y="3253635"/>
                <a:ext cx="2880000" cy="540000"/>
              </a:xfrm>
              <a:prstGeom prst="rect">
                <a:avLst/>
              </a:prstGeom>
              <a:solidFill>
                <a:srgbClr val="0070C0"/>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chemeClr val="bg1"/>
                    </a:solidFill>
                    <a:effectLst/>
                    <a:uLnTx/>
                    <a:uFillTx/>
                    <a:latin typeface="Lato Light"/>
                  </a:rPr>
                  <a:t>Market Penetration Strategy  </a:t>
                </a:r>
                <a:endParaRPr kumimoji="0" lang="en-US" sz="1100" b="1" i="0" u="none" strike="noStrike" kern="0" cap="none" spc="0" normalizeH="0" baseline="0" noProof="0" dirty="0">
                  <a:ln>
                    <a:noFill/>
                  </a:ln>
                  <a:solidFill>
                    <a:schemeClr val="bg1"/>
                  </a:solidFill>
                  <a:effectLst/>
                  <a:uLnTx/>
                  <a:uFillTx/>
                  <a:latin typeface="Lato Light"/>
                </a:endParaRPr>
              </a:p>
            </p:txBody>
          </p:sp>
          <p:sp>
            <p:nvSpPr>
              <p:cNvPr id="16" name="Rectangle 15">
                <a:extLst>
                  <a:ext uri="{FF2B5EF4-FFF2-40B4-BE49-F238E27FC236}">
                    <a16:creationId xmlns:a16="http://schemas.microsoft.com/office/drawing/2014/main" id="{19F6F02C-BCA5-43BE-9133-987CD0A8CC44}"/>
                  </a:ext>
                </a:extLst>
              </p:cNvPr>
              <p:cNvSpPr>
                <a:spLocks noChangeArrowheads="1"/>
              </p:cNvSpPr>
              <p:nvPr/>
            </p:nvSpPr>
            <p:spPr bwMode="auto">
              <a:xfrm>
                <a:off x="8053188" y="3864543"/>
                <a:ext cx="2880000" cy="540000"/>
              </a:xfrm>
              <a:prstGeom prst="rect">
                <a:avLst/>
              </a:prstGeom>
              <a:solidFill>
                <a:schemeClr val="tx2">
                  <a:lumMod val="60000"/>
                  <a:lumOff val="40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chemeClr val="bg1"/>
                    </a:solidFill>
                    <a:effectLst/>
                    <a:uLnTx/>
                    <a:uFillTx/>
                    <a:latin typeface="Lato Light"/>
                  </a:rPr>
                  <a:t>Retain / Increase Product Market share </a:t>
                </a:r>
                <a:endParaRPr kumimoji="0" lang="en-US" sz="1100" b="1" i="0" u="none" strike="noStrike" kern="0" cap="none" spc="0" normalizeH="0" baseline="0" noProof="0" dirty="0">
                  <a:ln>
                    <a:noFill/>
                  </a:ln>
                  <a:solidFill>
                    <a:schemeClr val="bg1"/>
                  </a:solidFill>
                  <a:effectLst/>
                  <a:uLnTx/>
                  <a:uFillTx/>
                  <a:latin typeface="Lato Light"/>
                </a:endParaRPr>
              </a:p>
            </p:txBody>
          </p:sp>
        </p:grpSp>
      </p:grpSp>
      <p:sp>
        <p:nvSpPr>
          <p:cNvPr id="17" name="TextBox 16">
            <a:extLst>
              <a:ext uri="{FF2B5EF4-FFF2-40B4-BE49-F238E27FC236}">
                <a16:creationId xmlns:a16="http://schemas.microsoft.com/office/drawing/2014/main" id="{C262EAE1-ED04-4CDB-B308-1CE30EB8D16F}"/>
              </a:ext>
            </a:extLst>
          </p:cNvPr>
          <p:cNvSpPr txBox="1"/>
          <p:nvPr/>
        </p:nvSpPr>
        <p:spPr>
          <a:xfrm>
            <a:off x="1017269" y="1363207"/>
            <a:ext cx="5389123" cy="738664"/>
          </a:xfrm>
          <a:prstGeom prst="rect">
            <a:avLst/>
          </a:prstGeom>
          <a:noFill/>
        </p:spPr>
        <p:txBody>
          <a:bodyPr wrap="square" rtlCol="0">
            <a:spAutoFit/>
          </a:bodyPr>
          <a:lstStyle/>
          <a:p>
            <a:r>
              <a:rPr lang="en-GB" sz="1050" dirty="0">
                <a:latin typeface="Lato Light" panose="020F0502020204030203"/>
              </a:rPr>
              <a:t>This strategy works on the basis that you are in a market and are required to increase sales into the same market to increase market share , in turn this presents the lowest risk as you exist in the market and have access to the market channels and distribution points .</a:t>
            </a:r>
          </a:p>
        </p:txBody>
      </p:sp>
      <p:sp>
        <p:nvSpPr>
          <p:cNvPr id="18" name="TextBox 17">
            <a:extLst>
              <a:ext uri="{FF2B5EF4-FFF2-40B4-BE49-F238E27FC236}">
                <a16:creationId xmlns:a16="http://schemas.microsoft.com/office/drawing/2014/main" id="{CF43E9FD-904B-4CD9-BD54-C75F47CE525C}"/>
              </a:ext>
            </a:extLst>
          </p:cNvPr>
          <p:cNvSpPr txBox="1"/>
          <p:nvPr/>
        </p:nvSpPr>
        <p:spPr>
          <a:xfrm>
            <a:off x="1054372" y="4788602"/>
            <a:ext cx="5756687" cy="1169551"/>
          </a:xfrm>
          <a:prstGeom prst="rect">
            <a:avLst/>
          </a:prstGeom>
          <a:noFill/>
        </p:spPr>
        <p:txBody>
          <a:bodyPr wrap="square" rtlCol="0">
            <a:spAutoFit/>
          </a:bodyPr>
          <a:lstStyle/>
          <a:p>
            <a:pPr marL="228600" indent="-228600">
              <a:buFont typeface="+mj-lt"/>
              <a:buAutoNum type="arabicPeriod"/>
            </a:pPr>
            <a:r>
              <a:rPr lang="en-GB" sz="1000" dirty="0">
                <a:latin typeface="Lato Light" panose="020F0502020204030203"/>
              </a:rPr>
              <a:t>In this scenario it involves selling more to current consumers who are in the same marketing environment , in many ways this means selling more to the same segmented customer who has been targeted by you in the first place.</a:t>
            </a:r>
          </a:p>
          <a:p>
            <a:pPr marL="228600" indent="-228600">
              <a:buFont typeface="+mj-lt"/>
              <a:buAutoNum type="arabicPeriod"/>
            </a:pPr>
            <a:r>
              <a:rPr lang="en-GB" sz="1000" dirty="0">
                <a:latin typeface="Lato Light" panose="020F0502020204030203"/>
              </a:rPr>
              <a:t>A key determining factor for continuing success is to keep the same known strategy which delivered the initial success constant avoiding risk .</a:t>
            </a:r>
          </a:p>
          <a:p>
            <a:pPr marL="228600" indent="-228600">
              <a:buFont typeface="+mj-lt"/>
              <a:buAutoNum type="arabicPeriod"/>
            </a:pPr>
            <a:r>
              <a:rPr lang="en-GB" sz="1000" dirty="0">
                <a:latin typeface="Lato Light" panose="020F0502020204030203"/>
              </a:rPr>
              <a:t>This strategy is low risk as it uses the same factors that gave you current success and avoids spending any more than required to maintain share </a:t>
            </a:r>
          </a:p>
        </p:txBody>
      </p:sp>
      <p:sp>
        <p:nvSpPr>
          <p:cNvPr id="19" name="Isosceles Triangle 18">
            <a:extLst>
              <a:ext uri="{FF2B5EF4-FFF2-40B4-BE49-F238E27FC236}">
                <a16:creationId xmlns:a16="http://schemas.microsoft.com/office/drawing/2014/main" id="{63CB7338-2DBB-4E37-BFBB-71471F31BA37}"/>
              </a:ext>
            </a:extLst>
          </p:cNvPr>
          <p:cNvSpPr/>
          <p:nvPr/>
        </p:nvSpPr>
        <p:spPr>
          <a:xfrm rot="10800000">
            <a:off x="3356770" y="1974867"/>
            <a:ext cx="710119" cy="517210"/>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Isosceles Triangle 19">
            <a:extLst>
              <a:ext uri="{FF2B5EF4-FFF2-40B4-BE49-F238E27FC236}">
                <a16:creationId xmlns:a16="http://schemas.microsoft.com/office/drawing/2014/main" id="{8FCAA448-A246-4C80-AE79-09D9D8BB2195}"/>
              </a:ext>
            </a:extLst>
          </p:cNvPr>
          <p:cNvSpPr/>
          <p:nvPr/>
        </p:nvSpPr>
        <p:spPr>
          <a:xfrm>
            <a:off x="3431450" y="4235403"/>
            <a:ext cx="710119" cy="517210"/>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Isosceles Triangle 20">
            <a:extLst>
              <a:ext uri="{FF2B5EF4-FFF2-40B4-BE49-F238E27FC236}">
                <a16:creationId xmlns:a16="http://schemas.microsoft.com/office/drawing/2014/main" id="{609B04F7-F2F7-46D5-B263-8A4A434BF2A8}"/>
              </a:ext>
            </a:extLst>
          </p:cNvPr>
          <p:cNvSpPr/>
          <p:nvPr/>
        </p:nvSpPr>
        <p:spPr>
          <a:xfrm rot="10800000">
            <a:off x="9148894" y="2035814"/>
            <a:ext cx="710119" cy="517210"/>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Box 21">
            <a:extLst>
              <a:ext uri="{FF2B5EF4-FFF2-40B4-BE49-F238E27FC236}">
                <a16:creationId xmlns:a16="http://schemas.microsoft.com/office/drawing/2014/main" id="{5B0AA85D-21F0-4F45-AFE6-7404768E20F4}"/>
              </a:ext>
            </a:extLst>
          </p:cNvPr>
          <p:cNvSpPr txBox="1"/>
          <p:nvPr/>
        </p:nvSpPr>
        <p:spPr>
          <a:xfrm>
            <a:off x="8063954" y="1678574"/>
            <a:ext cx="2880001" cy="253916"/>
          </a:xfrm>
          <a:prstGeom prst="rect">
            <a:avLst/>
          </a:prstGeom>
          <a:noFill/>
        </p:spPr>
        <p:txBody>
          <a:bodyPr wrap="square" rtlCol="0">
            <a:spAutoFit/>
          </a:bodyPr>
          <a:lstStyle/>
          <a:p>
            <a:pPr algn="ctr"/>
            <a:r>
              <a:rPr lang="en-GB" sz="1050" dirty="0">
                <a:latin typeface="Lato Light" panose="020F0502020204030203"/>
              </a:rPr>
              <a:t>To implement this strategy there are 4 ways</a:t>
            </a:r>
          </a:p>
        </p:txBody>
      </p:sp>
      <p:cxnSp>
        <p:nvCxnSpPr>
          <p:cNvPr id="26" name="Straight Connector 25">
            <a:extLst>
              <a:ext uri="{FF2B5EF4-FFF2-40B4-BE49-F238E27FC236}">
                <a16:creationId xmlns:a16="http://schemas.microsoft.com/office/drawing/2014/main" id="{54997CB6-3D74-4D67-A404-6F18C6180DEA}"/>
              </a:ext>
            </a:extLst>
          </p:cNvPr>
          <p:cNvCxnSpPr>
            <a:cxnSpLocks/>
          </p:cNvCxnSpPr>
          <p:nvPr/>
        </p:nvCxnSpPr>
        <p:spPr>
          <a:xfrm>
            <a:off x="7324928" y="2422187"/>
            <a:ext cx="10982" cy="3140754"/>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25" name="Picture 24" descr="Logo&#10;&#10;Description automatically generated">
            <a:extLst>
              <a:ext uri="{FF2B5EF4-FFF2-40B4-BE49-F238E27FC236}">
                <a16:creationId xmlns:a16="http://schemas.microsoft.com/office/drawing/2014/main" id="{3A1B39B5-49B6-48D5-80E0-1B0D8EBF02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09024" y="199287"/>
            <a:ext cx="1601128" cy="372663"/>
          </a:xfrm>
          <a:prstGeom prst="rect">
            <a:avLst/>
          </a:prstGeom>
        </p:spPr>
      </p:pic>
    </p:spTree>
    <p:extLst>
      <p:ext uri="{BB962C8B-B14F-4D97-AF65-F5344CB8AC3E}">
        <p14:creationId xmlns:p14="http://schemas.microsoft.com/office/powerpoint/2010/main" val="938672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E0AD19F-DC66-4D34-8E38-A6491A2AC3A9}"/>
              </a:ext>
            </a:extLst>
          </p:cNvPr>
          <p:cNvSpPr txBox="1"/>
          <p:nvPr/>
        </p:nvSpPr>
        <p:spPr>
          <a:xfrm>
            <a:off x="94018" y="61048"/>
            <a:ext cx="9624767" cy="738664"/>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2060"/>
                </a:solidFill>
                <a:effectLst/>
                <a:uLnTx/>
                <a:uFillTx/>
                <a:latin typeface="Lato Light"/>
                <a:ea typeface="+mn-ea"/>
                <a:cs typeface="+mn-cs"/>
              </a:rPr>
              <a:t>Ansoff’s Matrix </a:t>
            </a:r>
          </a:p>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2060"/>
                </a:solidFill>
                <a:effectLst/>
                <a:uLnTx/>
                <a:uFillTx/>
                <a:latin typeface="Lato Light"/>
                <a:ea typeface="+mn-ea"/>
                <a:cs typeface="+mn-cs"/>
              </a:rPr>
              <a:t>Market Penetration Strategy </a:t>
            </a:r>
            <a:endParaRPr kumimoji="0" lang="en-US" sz="1400" b="1" i="0" u="none" strike="noStrike" kern="1200" cap="none" spc="0" normalizeH="0" baseline="0" noProof="0" dirty="0">
              <a:ln>
                <a:noFill/>
              </a:ln>
              <a:solidFill>
                <a:srgbClr val="002060"/>
              </a:solidFill>
              <a:effectLst/>
              <a:uLnTx/>
              <a:uFillTx/>
              <a:latin typeface="Calibri" panose="020F0502020204030204"/>
              <a:ea typeface="+mn-ea"/>
              <a:cs typeface="+mn-cs"/>
            </a:endParaRPr>
          </a:p>
        </p:txBody>
      </p:sp>
      <p:grpSp>
        <p:nvGrpSpPr>
          <p:cNvPr id="4" name="Group 3">
            <a:extLst>
              <a:ext uri="{FF2B5EF4-FFF2-40B4-BE49-F238E27FC236}">
                <a16:creationId xmlns:a16="http://schemas.microsoft.com/office/drawing/2014/main" id="{2DB90118-2EA3-4636-A9D7-3EF6CFF159BF}"/>
              </a:ext>
            </a:extLst>
          </p:cNvPr>
          <p:cNvGrpSpPr/>
          <p:nvPr/>
        </p:nvGrpSpPr>
        <p:grpSpPr>
          <a:xfrm>
            <a:off x="2618913" y="2266430"/>
            <a:ext cx="3249207" cy="3010502"/>
            <a:chOff x="7909147" y="3253635"/>
            <a:chExt cx="3249207" cy="3010502"/>
          </a:xfrm>
        </p:grpSpPr>
        <p:sp>
          <p:nvSpPr>
            <p:cNvPr id="5" name="Rectangle 4">
              <a:extLst>
                <a:ext uri="{FF2B5EF4-FFF2-40B4-BE49-F238E27FC236}">
                  <a16:creationId xmlns:a16="http://schemas.microsoft.com/office/drawing/2014/main" id="{21BF1BB2-D493-4BD5-B0D2-FDE3F0BF47CA}"/>
                </a:ext>
              </a:extLst>
            </p:cNvPr>
            <p:cNvSpPr>
              <a:spLocks noChangeArrowheads="1"/>
            </p:cNvSpPr>
            <p:nvPr/>
          </p:nvSpPr>
          <p:spPr bwMode="auto">
            <a:xfrm>
              <a:off x="8063954" y="5724137"/>
              <a:ext cx="2880000" cy="540000"/>
            </a:xfrm>
            <a:prstGeom prst="rect">
              <a:avLst/>
            </a:prstGeom>
            <a:solidFill>
              <a:schemeClr val="tx2">
                <a:lumMod val="60000"/>
                <a:lumOff val="40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chemeClr val="bg1"/>
                  </a:solidFill>
                  <a:effectLst/>
                  <a:uLnTx/>
                  <a:uFillTx/>
                  <a:latin typeface="Lato Light"/>
                </a:rPr>
                <a:t>Increase existing consumer usage </a:t>
              </a:r>
              <a:endParaRPr kumimoji="0" lang="en-US" sz="1100" b="1" i="0" u="none" strike="noStrike" kern="0" cap="none" spc="0" normalizeH="0" baseline="0" noProof="0" dirty="0">
                <a:ln>
                  <a:noFill/>
                </a:ln>
                <a:solidFill>
                  <a:schemeClr val="bg1"/>
                </a:solidFill>
                <a:effectLst/>
                <a:uLnTx/>
                <a:uFillTx/>
                <a:latin typeface="Lato Light"/>
              </a:endParaRPr>
            </a:p>
          </p:txBody>
        </p:sp>
        <p:grpSp>
          <p:nvGrpSpPr>
            <p:cNvPr id="6" name="Group 5">
              <a:extLst>
                <a:ext uri="{FF2B5EF4-FFF2-40B4-BE49-F238E27FC236}">
                  <a16:creationId xmlns:a16="http://schemas.microsoft.com/office/drawing/2014/main" id="{563FAD46-580F-46E6-A262-9B40BACD4069}"/>
                </a:ext>
              </a:extLst>
            </p:cNvPr>
            <p:cNvGrpSpPr/>
            <p:nvPr/>
          </p:nvGrpSpPr>
          <p:grpSpPr>
            <a:xfrm>
              <a:off x="7909147" y="3253635"/>
              <a:ext cx="3249207" cy="2391519"/>
              <a:chOff x="7909147" y="3253635"/>
              <a:chExt cx="3249207" cy="2391519"/>
            </a:xfrm>
          </p:grpSpPr>
          <p:sp>
            <p:nvSpPr>
              <p:cNvPr id="7" name="Rectangle 6">
                <a:extLst>
                  <a:ext uri="{FF2B5EF4-FFF2-40B4-BE49-F238E27FC236}">
                    <a16:creationId xmlns:a16="http://schemas.microsoft.com/office/drawing/2014/main" id="{B99F7057-F75E-4F7F-B7C9-8027E5AD7839}"/>
                  </a:ext>
                </a:extLst>
              </p:cNvPr>
              <p:cNvSpPr>
                <a:spLocks noChangeArrowheads="1"/>
              </p:cNvSpPr>
              <p:nvPr/>
            </p:nvSpPr>
            <p:spPr bwMode="auto">
              <a:xfrm>
                <a:off x="8055512" y="4476713"/>
                <a:ext cx="2880000" cy="540000"/>
              </a:xfrm>
              <a:prstGeom prst="rect">
                <a:avLst/>
              </a:prstGeom>
              <a:solidFill>
                <a:schemeClr val="tx2">
                  <a:lumMod val="60000"/>
                  <a:lumOff val="40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chemeClr val="bg1"/>
                    </a:solidFill>
                    <a:effectLst/>
                    <a:uLnTx/>
                    <a:uFillTx/>
                    <a:latin typeface="Lato Light"/>
                  </a:rPr>
                  <a:t>Secure / Dominate growth markets </a:t>
                </a:r>
                <a:endParaRPr kumimoji="0" lang="en-US" sz="1100" b="1" i="0" u="none" strike="noStrike" kern="0" cap="none" spc="0" normalizeH="0" baseline="0" noProof="0" dirty="0">
                  <a:ln>
                    <a:noFill/>
                  </a:ln>
                  <a:solidFill>
                    <a:schemeClr val="bg1"/>
                  </a:solidFill>
                  <a:effectLst/>
                  <a:uLnTx/>
                  <a:uFillTx/>
                  <a:latin typeface="Lato Light"/>
                </a:endParaRPr>
              </a:p>
            </p:txBody>
          </p:sp>
          <p:sp>
            <p:nvSpPr>
              <p:cNvPr id="8" name="Rectangle 7">
                <a:extLst>
                  <a:ext uri="{FF2B5EF4-FFF2-40B4-BE49-F238E27FC236}">
                    <a16:creationId xmlns:a16="http://schemas.microsoft.com/office/drawing/2014/main" id="{538998DA-7A98-4F39-8BCD-6B01E8607C94}"/>
                  </a:ext>
                </a:extLst>
              </p:cNvPr>
              <p:cNvSpPr>
                <a:spLocks noChangeArrowheads="1"/>
              </p:cNvSpPr>
              <p:nvPr/>
            </p:nvSpPr>
            <p:spPr bwMode="auto">
              <a:xfrm>
                <a:off x="8055512" y="5105154"/>
                <a:ext cx="2880000" cy="540000"/>
              </a:xfrm>
              <a:prstGeom prst="rect">
                <a:avLst/>
              </a:prstGeom>
              <a:solidFill>
                <a:schemeClr val="tx2">
                  <a:lumMod val="60000"/>
                  <a:lumOff val="40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chemeClr val="bg1"/>
                    </a:solidFill>
                    <a:effectLst/>
                    <a:uLnTx/>
                    <a:uFillTx/>
                    <a:latin typeface="Lato Light"/>
                  </a:rPr>
                  <a:t>Restructure / Force out competitors </a:t>
                </a:r>
                <a:endParaRPr kumimoji="0" lang="en-US" sz="1100" b="1" i="0" u="none" strike="noStrike" kern="0" cap="none" spc="0" normalizeH="0" baseline="0" noProof="0" dirty="0">
                  <a:ln>
                    <a:noFill/>
                  </a:ln>
                  <a:solidFill>
                    <a:schemeClr val="bg1"/>
                  </a:solidFill>
                  <a:effectLst/>
                  <a:uLnTx/>
                  <a:uFillTx/>
                  <a:latin typeface="Lato Light"/>
                </a:endParaRPr>
              </a:p>
            </p:txBody>
          </p:sp>
          <p:sp>
            <p:nvSpPr>
              <p:cNvPr id="9" name="Rectangle 8">
                <a:extLst>
                  <a:ext uri="{FF2B5EF4-FFF2-40B4-BE49-F238E27FC236}">
                    <a16:creationId xmlns:a16="http://schemas.microsoft.com/office/drawing/2014/main" id="{C6F43147-426D-4F33-B7F7-B0DE3F8F039B}"/>
                  </a:ext>
                </a:extLst>
              </p:cNvPr>
              <p:cNvSpPr>
                <a:spLocks noChangeArrowheads="1"/>
              </p:cNvSpPr>
              <p:nvPr/>
            </p:nvSpPr>
            <p:spPr bwMode="auto">
              <a:xfrm>
                <a:off x="7909147" y="3253635"/>
                <a:ext cx="3249207" cy="540000"/>
              </a:xfrm>
              <a:prstGeom prst="rect">
                <a:avLst/>
              </a:prstGeom>
              <a:solidFill>
                <a:srgbClr val="0070C0"/>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chemeClr val="bg1"/>
                    </a:solidFill>
                    <a:effectLst/>
                    <a:uLnTx/>
                    <a:uFillTx/>
                    <a:latin typeface="Lato Light"/>
                  </a:rPr>
                  <a:t>Market Penetration Strategy  </a:t>
                </a:r>
                <a:endParaRPr kumimoji="0" lang="en-US" sz="1100" b="1" i="0" u="none" strike="noStrike" kern="0" cap="none" spc="0" normalizeH="0" baseline="0" noProof="0" dirty="0">
                  <a:ln>
                    <a:noFill/>
                  </a:ln>
                  <a:solidFill>
                    <a:schemeClr val="bg1"/>
                  </a:solidFill>
                  <a:effectLst/>
                  <a:uLnTx/>
                  <a:uFillTx/>
                  <a:latin typeface="Lato Light"/>
                </a:endParaRPr>
              </a:p>
            </p:txBody>
          </p:sp>
          <p:sp>
            <p:nvSpPr>
              <p:cNvPr id="10" name="Rectangle 9">
                <a:extLst>
                  <a:ext uri="{FF2B5EF4-FFF2-40B4-BE49-F238E27FC236}">
                    <a16:creationId xmlns:a16="http://schemas.microsoft.com/office/drawing/2014/main" id="{A6034BB2-2123-4B04-84BA-72946E623271}"/>
                  </a:ext>
                </a:extLst>
              </p:cNvPr>
              <p:cNvSpPr>
                <a:spLocks noChangeArrowheads="1"/>
              </p:cNvSpPr>
              <p:nvPr/>
            </p:nvSpPr>
            <p:spPr bwMode="auto">
              <a:xfrm>
                <a:off x="8053188" y="3864543"/>
                <a:ext cx="2880000" cy="540000"/>
              </a:xfrm>
              <a:prstGeom prst="rect">
                <a:avLst/>
              </a:prstGeom>
              <a:solidFill>
                <a:schemeClr val="tx2">
                  <a:lumMod val="60000"/>
                  <a:lumOff val="40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b="1" kern="0" dirty="0">
                    <a:solidFill>
                      <a:schemeClr val="bg1"/>
                    </a:solidFill>
                    <a:latin typeface="Lato Light"/>
                  </a:rPr>
                  <a:t>Maintain </a:t>
                </a:r>
                <a:r>
                  <a:rPr kumimoji="0" lang="en-US" sz="1050" b="1" i="0" u="none" strike="noStrike" kern="0" cap="none" spc="0" normalizeH="0" baseline="0" noProof="0" dirty="0">
                    <a:ln>
                      <a:noFill/>
                    </a:ln>
                    <a:solidFill>
                      <a:schemeClr val="bg1"/>
                    </a:solidFill>
                    <a:effectLst/>
                    <a:uLnTx/>
                    <a:uFillTx/>
                    <a:latin typeface="Lato Light"/>
                  </a:rPr>
                  <a:t>/ Increase Product Market share </a:t>
                </a:r>
                <a:endParaRPr kumimoji="0" lang="en-US" sz="1100" b="1" i="0" u="none" strike="noStrike" kern="0" cap="none" spc="0" normalizeH="0" baseline="0" noProof="0" dirty="0">
                  <a:ln>
                    <a:noFill/>
                  </a:ln>
                  <a:solidFill>
                    <a:schemeClr val="bg1"/>
                  </a:solidFill>
                  <a:effectLst/>
                  <a:uLnTx/>
                  <a:uFillTx/>
                  <a:latin typeface="Lato Light"/>
                </a:endParaRPr>
              </a:p>
            </p:txBody>
          </p:sp>
        </p:grpSp>
      </p:grpSp>
      <p:sp>
        <p:nvSpPr>
          <p:cNvPr id="11" name="TextBox 10">
            <a:extLst>
              <a:ext uri="{FF2B5EF4-FFF2-40B4-BE49-F238E27FC236}">
                <a16:creationId xmlns:a16="http://schemas.microsoft.com/office/drawing/2014/main" id="{EC47FE33-4968-4003-BD03-22124A748D11}"/>
              </a:ext>
            </a:extLst>
          </p:cNvPr>
          <p:cNvSpPr txBox="1"/>
          <p:nvPr/>
        </p:nvSpPr>
        <p:spPr>
          <a:xfrm>
            <a:off x="4436883" y="1125125"/>
            <a:ext cx="5389123" cy="738664"/>
          </a:xfrm>
          <a:prstGeom prst="rect">
            <a:avLst/>
          </a:prstGeom>
          <a:noFill/>
        </p:spPr>
        <p:txBody>
          <a:bodyPr wrap="square" rtlCol="0">
            <a:spAutoFit/>
          </a:bodyPr>
          <a:lstStyle/>
          <a:p>
            <a:r>
              <a:rPr lang="en-GB" sz="1050" dirty="0">
                <a:latin typeface="Lato Light" panose="020F0502020204030203"/>
              </a:rPr>
              <a:t>This strategy works on the basis that you are in a market and are required to increase sales into the same market to increase market share , in turn this presents the lowest risk as you exist in the market and have access to the market channels and distribution points .</a:t>
            </a:r>
          </a:p>
        </p:txBody>
      </p:sp>
      <p:sp>
        <p:nvSpPr>
          <p:cNvPr id="13" name="TextBox 12">
            <a:extLst>
              <a:ext uri="{FF2B5EF4-FFF2-40B4-BE49-F238E27FC236}">
                <a16:creationId xmlns:a16="http://schemas.microsoft.com/office/drawing/2014/main" id="{5F799D6E-3CD7-476A-9610-406561B629F7}"/>
              </a:ext>
            </a:extLst>
          </p:cNvPr>
          <p:cNvSpPr txBox="1"/>
          <p:nvPr/>
        </p:nvSpPr>
        <p:spPr>
          <a:xfrm>
            <a:off x="7566501" y="4117949"/>
            <a:ext cx="3839852" cy="900246"/>
          </a:xfrm>
          <a:prstGeom prst="rect">
            <a:avLst/>
          </a:prstGeom>
          <a:noFill/>
        </p:spPr>
        <p:txBody>
          <a:bodyPr wrap="square" rtlCol="0">
            <a:spAutoFit/>
          </a:bodyPr>
          <a:lstStyle/>
          <a:p>
            <a:r>
              <a:rPr lang="en-GB" sz="1050" dirty="0">
                <a:latin typeface="Lato Light" panose="020F0502020204030203"/>
              </a:rPr>
              <a:t>In mature or congested markets </a:t>
            </a:r>
          </a:p>
          <a:p>
            <a:pPr marL="228600" indent="-228600">
              <a:buFont typeface="+mj-lt"/>
              <a:buAutoNum type="arabicPeriod"/>
            </a:pPr>
            <a:r>
              <a:rPr lang="en-GB" sz="1050" dirty="0">
                <a:latin typeface="Lato Light" panose="020F0502020204030203"/>
              </a:rPr>
              <a:t>Make the market unattractive for existing competitors</a:t>
            </a:r>
          </a:p>
          <a:p>
            <a:pPr marL="228600" indent="-228600">
              <a:buFont typeface="+mj-lt"/>
              <a:buAutoNum type="arabicPeriod"/>
            </a:pPr>
            <a:r>
              <a:rPr lang="en-GB" sz="1050" dirty="0">
                <a:latin typeface="Lato Light" panose="020F0502020204030203"/>
              </a:rPr>
              <a:t>Few opportunities exist to take share</a:t>
            </a:r>
          </a:p>
          <a:p>
            <a:pPr marL="228600" indent="-228600">
              <a:buFont typeface="+mj-lt"/>
              <a:buAutoNum type="arabicPeriod"/>
            </a:pPr>
            <a:r>
              <a:rPr lang="en-GB" sz="1050" dirty="0">
                <a:latin typeface="Lato Light" panose="020F0502020204030203"/>
              </a:rPr>
              <a:t>Communication saturation  </a:t>
            </a:r>
          </a:p>
          <a:p>
            <a:r>
              <a:rPr lang="en-GB" sz="1050" dirty="0">
                <a:latin typeface="Lato Light" panose="020F0502020204030203"/>
              </a:rPr>
              <a:t>Basically your strategy is based on take share.</a:t>
            </a:r>
          </a:p>
        </p:txBody>
      </p:sp>
      <p:sp>
        <p:nvSpPr>
          <p:cNvPr id="15" name="TextBox 14">
            <a:extLst>
              <a:ext uri="{FF2B5EF4-FFF2-40B4-BE49-F238E27FC236}">
                <a16:creationId xmlns:a16="http://schemas.microsoft.com/office/drawing/2014/main" id="{175C2889-51A4-4FD0-9393-56BFF17A0BA6}"/>
              </a:ext>
            </a:extLst>
          </p:cNvPr>
          <p:cNvSpPr txBox="1"/>
          <p:nvPr/>
        </p:nvSpPr>
        <p:spPr>
          <a:xfrm>
            <a:off x="5868120" y="5611034"/>
            <a:ext cx="5389123" cy="738664"/>
          </a:xfrm>
          <a:prstGeom prst="rect">
            <a:avLst/>
          </a:prstGeom>
          <a:noFill/>
        </p:spPr>
        <p:txBody>
          <a:bodyPr wrap="square" rtlCol="0">
            <a:spAutoFit/>
          </a:bodyPr>
          <a:lstStyle/>
          <a:p>
            <a:r>
              <a:rPr lang="en-GB" sz="1050" dirty="0">
                <a:latin typeface="Lato Light" panose="020F0502020204030203"/>
              </a:rPr>
              <a:t>Educate existing consumers to use the product more frequently , loyalty schemes and adapting consumption based on product design are some of the ways used .</a:t>
            </a:r>
          </a:p>
          <a:p>
            <a:r>
              <a:rPr lang="en-GB" sz="1050" dirty="0">
                <a:latin typeface="Lato Light" panose="020F0502020204030203"/>
              </a:rPr>
              <a:t>In toothpastes for example it’s a known fact that the diameter of the toothpaste tube/outlet was increased to facilitate increased consumption of toothpaste  </a:t>
            </a:r>
          </a:p>
        </p:txBody>
      </p:sp>
      <p:grpSp>
        <p:nvGrpSpPr>
          <p:cNvPr id="24" name="Group 23">
            <a:extLst>
              <a:ext uri="{FF2B5EF4-FFF2-40B4-BE49-F238E27FC236}">
                <a16:creationId xmlns:a16="http://schemas.microsoft.com/office/drawing/2014/main" id="{DA36F0F3-9470-48F6-A618-FB733BE7F8AF}"/>
              </a:ext>
            </a:extLst>
          </p:cNvPr>
          <p:cNvGrpSpPr/>
          <p:nvPr/>
        </p:nvGrpSpPr>
        <p:grpSpPr>
          <a:xfrm>
            <a:off x="5868120" y="2124174"/>
            <a:ext cx="5538233" cy="931672"/>
            <a:chOff x="5880607" y="2559133"/>
            <a:chExt cx="4206075" cy="931672"/>
          </a:xfrm>
        </p:grpSpPr>
        <p:sp>
          <p:nvSpPr>
            <p:cNvPr id="12" name="TextBox 11">
              <a:extLst>
                <a:ext uri="{FF2B5EF4-FFF2-40B4-BE49-F238E27FC236}">
                  <a16:creationId xmlns:a16="http://schemas.microsoft.com/office/drawing/2014/main" id="{A42958E6-7AA5-449C-900E-367AFBDCD7D1}"/>
                </a:ext>
              </a:extLst>
            </p:cNvPr>
            <p:cNvSpPr txBox="1"/>
            <p:nvPr/>
          </p:nvSpPr>
          <p:spPr>
            <a:xfrm>
              <a:off x="7038682" y="2559133"/>
              <a:ext cx="3048000" cy="577081"/>
            </a:xfrm>
            <a:prstGeom prst="rect">
              <a:avLst/>
            </a:prstGeom>
            <a:noFill/>
          </p:spPr>
          <p:txBody>
            <a:bodyPr wrap="square" rtlCol="0">
              <a:spAutoFit/>
            </a:bodyPr>
            <a:lstStyle/>
            <a:p>
              <a:r>
                <a:rPr lang="en-GB" sz="1050" dirty="0">
                  <a:latin typeface="Lato Light" panose="020F0502020204030203"/>
                </a:rPr>
                <a:t>Capability and possibilities</a:t>
              </a:r>
            </a:p>
            <a:p>
              <a:pPr marL="228600" indent="-228600">
                <a:buFont typeface="+mj-lt"/>
                <a:buAutoNum type="arabicPeriod"/>
              </a:pPr>
              <a:r>
                <a:rPr lang="en-GB" sz="1050" dirty="0">
                  <a:latin typeface="Lato Light" panose="020F0502020204030203"/>
                </a:rPr>
                <a:t>Target using a mix of Pricing, Advertising &amp; Sales promotion </a:t>
              </a:r>
            </a:p>
            <a:p>
              <a:endParaRPr lang="en-GB" sz="1050" dirty="0">
                <a:latin typeface="Lato Light" panose="020F0502020204030203"/>
              </a:endParaRPr>
            </a:p>
          </p:txBody>
        </p:sp>
        <p:cxnSp>
          <p:nvCxnSpPr>
            <p:cNvPr id="19" name="Straight Arrow Connector 18">
              <a:extLst>
                <a:ext uri="{FF2B5EF4-FFF2-40B4-BE49-F238E27FC236}">
                  <a16:creationId xmlns:a16="http://schemas.microsoft.com/office/drawing/2014/main" id="{11B749F0-E808-4971-910B-FED33A65C699}"/>
                </a:ext>
              </a:extLst>
            </p:cNvPr>
            <p:cNvCxnSpPr>
              <a:cxnSpLocks/>
            </p:cNvCxnSpPr>
            <p:nvPr/>
          </p:nvCxnSpPr>
          <p:spPr>
            <a:xfrm flipH="1">
              <a:off x="5880607" y="2988876"/>
              <a:ext cx="1205210" cy="501929"/>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0" name="Straight Arrow Connector 19">
            <a:extLst>
              <a:ext uri="{FF2B5EF4-FFF2-40B4-BE49-F238E27FC236}">
                <a16:creationId xmlns:a16="http://schemas.microsoft.com/office/drawing/2014/main" id="{9BEF9BC0-3816-414A-BD3E-39A69BB4F247}"/>
              </a:ext>
            </a:extLst>
          </p:cNvPr>
          <p:cNvCxnSpPr>
            <a:cxnSpLocks/>
            <a:stCxn id="13" idx="1"/>
          </p:cNvCxnSpPr>
          <p:nvPr/>
        </p:nvCxnSpPr>
        <p:spPr>
          <a:xfrm flipH="1" flipV="1">
            <a:off x="5766545" y="4504695"/>
            <a:ext cx="1799956" cy="63377"/>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E32B81AA-1863-4CD0-B969-1D7B106ADCF4}"/>
              </a:ext>
            </a:extLst>
          </p:cNvPr>
          <p:cNvSpPr txBox="1"/>
          <p:nvPr/>
        </p:nvSpPr>
        <p:spPr>
          <a:xfrm>
            <a:off x="7739917" y="2713731"/>
            <a:ext cx="3839852" cy="1223412"/>
          </a:xfrm>
          <a:prstGeom prst="rect">
            <a:avLst/>
          </a:prstGeom>
          <a:noFill/>
        </p:spPr>
        <p:txBody>
          <a:bodyPr wrap="square" rtlCol="0">
            <a:spAutoFit/>
          </a:bodyPr>
          <a:lstStyle/>
          <a:p>
            <a:r>
              <a:rPr lang="en-GB" sz="1050" dirty="0">
                <a:latin typeface="Lato Light" panose="020F0502020204030203"/>
              </a:rPr>
              <a:t>Growth markets &amp; Dominance </a:t>
            </a:r>
          </a:p>
          <a:p>
            <a:pPr marL="228600" indent="-228600">
              <a:buFont typeface="+mj-lt"/>
              <a:buAutoNum type="arabicPeriod"/>
            </a:pPr>
            <a:r>
              <a:rPr lang="en-GB" sz="1050" dirty="0">
                <a:latin typeface="Lato Light" panose="020F0502020204030203"/>
              </a:rPr>
              <a:t>Target new demographics</a:t>
            </a:r>
          </a:p>
          <a:p>
            <a:pPr marL="228600" indent="-228600">
              <a:buFont typeface="+mj-lt"/>
              <a:buAutoNum type="arabicPeriod"/>
            </a:pPr>
            <a:r>
              <a:rPr lang="en-GB" sz="1050" dirty="0">
                <a:latin typeface="Lato Light" panose="020F0502020204030203"/>
              </a:rPr>
              <a:t>Changing market dynamics</a:t>
            </a:r>
          </a:p>
          <a:p>
            <a:pPr marL="228600" indent="-228600">
              <a:buFont typeface="+mj-lt"/>
              <a:buAutoNum type="arabicPeriod"/>
            </a:pPr>
            <a:r>
              <a:rPr lang="en-GB" sz="1050" dirty="0">
                <a:latin typeface="Lato Light" panose="020F0502020204030203"/>
              </a:rPr>
              <a:t>New geographies / channels </a:t>
            </a:r>
          </a:p>
          <a:p>
            <a:pPr marL="228600" indent="-228600">
              <a:buFont typeface="+mj-lt"/>
              <a:buAutoNum type="arabicPeriod"/>
            </a:pPr>
            <a:r>
              <a:rPr lang="en-GB" sz="1050" dirty="0">
                <a:latin typeface="Lato Light" panose="020F0502020204030203"/>
              </a:rPr>
              <a:t>Aggressive promotional campaigns</a:t>
            </a:r>
          </a:p>
          <a:p>
            <a:pPr marL="228600" indent="-228600">
              <a:buFont typeface="+mj-lt"/>
              <a:buAutoNum type="arabicPeriod"/>
            </a:pPr>
            <a:r>
              <a:rPr lang="en-GB" sz="1050" dirty="0">
                <a:latin typeface="Lato Light" panose="020F0502020204030203"/>
              </a:rPr>
              <a:t>Supporting pricing strategy </a:t>
            </a:r>
          </a:p>
          <a:p>
            <a:r>
              <a:rPr lang="en-GB" sz="1050" dirty="0">
                <a:latin typeface="Lato Light" panose="020F0502020204030203"/>
              </a:rPr>
              <a:t>Basically your strategy is based on take share as a strategy  </a:t>
            </a:r>
          </a:p>
        </p:txBody>
      </p:sp>
      <p:cxnSp>
        <p:nvCxnSpPr>
          <p:cNvPr id="23" name="Straight Arrow Connector 22">
            <a:extLst>
              <a:ext uri="{FF2B5EF4-FFF2-40B4-BE49-F238E27FC236}">
                <a16:creationId xmlns:a16="http://schemas.microsoft.com/office/drawing/2014/main" id="{CB7EFEF0-EB56-494C-95B4-E8704BDB435E}"/>
              </a:ext>
            </a:extLst>
          </p:cNvPr>
          <p:cNvCxnSpPr>
            <a:cxnSpLocks/>
            <a:stCxn id="22" idx="1"/>
          </p:cNvCxnSpPr>
          <p:nvPr/>
        </p:nvCxnSpPr>
        <p:spPr>
          <a:xfrm flipH="1">
            <a:off x="5766545" y="3325437"/>
            <a:ext cx="1973372" cy="270086"/>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85F4C1BE-B022-46A1-A982-65FCFA077E2F}"/>
              </a:ext>
            </a:extLst>
          </p:cNvPr>
          <p:cNvCxnSpPr>
            <a:cxnSpLocks/>
          </p:cNvCxnSpPr>
          <p:nvPr/>
        </p:nvCxnSpPr>
        <p:spPr>
          <a:xfrm flipH="1" flipV="1">
            <a:off x="4543720" y="5418014"/>
            <a:ext cx="1262659" cy="581853"/>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25" name="Picture 24" descr="Logo&#10;&#10;Description automatically generated">
            <a:extLst>
              <a:ext uri="{FF2B5EF4-FFF2-40B4-BE49-F238E27FC236}">
                <a16:creationId xmlns:a16="http://schemas.microsoft.com/office/drawing/2014/main" id="{EB969434-6A9C-4CCA-85F0-24A9E93DB1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09024" y="199287"/>
            <a:ext cx="1601128" cy="372663"/>
          </a:xfrm>
          <a:prstGeom prst="rect">
            <a:avLst/>
          </a:prstGeom>
        </p:spPr>
      </p:pic>
    </p:spTree>
    <p:extLst>
      <p:ext uri="{BB962C8B-B14F-4D97-AF65-F5344CB8AC3E}">
        <p14:creationId xmlns:p14="http://schemas.microsoft.com/office/powerpoint/2010/main" val="634191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4323083-8671-4FDF-95CF-E149AF1DF66B}"/>
              </a:ext>
            </a:extLst>
          </p:cNvPr>
          <p:cNvSpPr txBox="1"/>
          <p:nvPr/>
        </p:nvSpPr>
        <p:spPr>
          <a:xfrm>
            <a:off x="94018" y="61048"/>
            <a:ext cx="9624767" cy="738664"/>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2060"/>
                </a:solidFill>
                <a:effectLst/>
                <a:uLnTx/>
                <a:uFillTx/>
                <a:latin typeface="Lato Light"/>
                <a:ea typeface="+mn-ea"/>
                <a:cs typeface="+mn-cs"/>
              </a:rPr>
              <a:t>Ansoff’s Matrix </a:t>
            </a:r>
          </a:p>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2060"/>
                </a:solidFill>
                <a:effectLst/>
                <a:uLnTx/>
                <a:uFillTx/>
                <a:latin typeface="Lato Light"/>
                <a:ea typeface="+mn-ea"/>
                <a:cs typeface="+mn-cs"/>
              </a:rPr>
              <a:t>Market Development Strategy </a:t>
            </a:r>
            <a:endParaRPr kumimoji="0" lang="en-US" sz="1400" b="1" i="0" u="none" strike="noStrike" kern="1200" cap="none" spc="0" normalizeH="0" baseline="0" noProof="0" dirty="0">
              <a:ln>
                <a:noFill/>
              </a:ln>
              <a:solidFill>
                <a:srgbClr val="002060"/>
              </a:solidFill>
              <a:effectLst/>
              <a:uLnTx/>
              <a:uFillTx/>
              <a:latin typeface="Calibri" panose="020F0502020204030204"/>
              <a:ea typeface="+mn-ea"/>
              <a:cs typeface="+mn-cs"/>
            </a:endParaRPr>
          </a:p>
        </p:txBody>
      </p:sp>
      <p:grpSp>
        <p:nvGrpSpPr>
          <p:cNvPr id="5" name="Group 4">
            <a:extLst>
              <a:ext uri="{FF2B5EF4-FFF2-40B4-BE49-F238E27FC236}">
                <a16:creationId xmlns:a16="http://schemas.microsoft.com/office/drawing/2014/main" id="{DEC1D8A8-983E-46CD-AA5C-18C15DB41AF7}"/>
              </a:ext>
            </a:extLst>
          </p:cNvPr>
          <p:cNvGrpSpPr/>
          <p:nvPr/>
        </p:nvGrpSpPr>
        <p:grpSpPr>
          <a:xfrm>
            <a:off x="2183907" y="2549234"/>
            <a:ext cx="3213716" cy="3010502"/>
            <a:chOff x="7879493" y="3253635"/>
            <a:chExt cx="3213716" cy="3010502"/>
          </a:xfrm>
        </p:grpSpPr>
        <p:sp>
          <p:nvSpPr>
            <p:cNvPr id="6" name="Rectangle 5">
              <a:extLst>
                <a:ext uri="{FF2B5EF4-FFF2-40B4-BE49-F238E27FC236}">
                  <a16:creationId xmlns:a16="http://schemas.microsoft.com/office/drawing/2014/main" id="{CABBE4CB-23CE-44B3-ACCF-24F1B04482C2}"/>
                </a:ext>
              </a:extLst>
            </p:cNvPr>
            <p:cNvSpPr>
              <a:spLocks noChangeArrowheads="1"/>
            </p:cNvSpPr>
            <p:nvPr/>
          </p:nvSpPr>
          <p:spPr bwMode="auto">
            <a:xfrm>
              <a:off x="8063954" y="5724137"/>
              <a:ext cx="2880000" cy="540000"/>
            </a:xfrm>
            <a:prstGeom prst="rect">
              <a:avLst/>
            </a:prstGeom>
            <a:solidFill>
              <a:schemeClr val="tx2">
                <a:lumMod val="60000"/>
                <a:lumOff val="40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chemeClr val="bg1"/>
                  </a:solidFill>
                  <a:effectLst/>
                  <a:uLnTx/>
                  <a:uFillTx/>
                  <a:latin typeface="Lato Light"/>
                </a:rPr>
                <a:t>New market segment / Pricing</a:t>
              </a:r>
              <a:endParaRPr kumimoji="0" lang="en-US" sz="1100" b="1" i="0" u="none" strike="noStrike" kern="0" cap="none" spc="0" normalizeH="0" baseline="0" noProof="0" dirty="0">
                <a:ln>
                  <a:noFill/>
                </a:ln>
                <a:solidFill>
                  <a:schemeClr val="bg1"/>
                </a:solidFill>
                <a:effectLst/>
                <a:uLnTx/>
                <a:uFillTx/>
                <a:latin typeface="Lato Light"/>
              </a:endParaRPr>
            </a:p>
          </p:txBody>
        </p:sp>
        <p:grpSp>
          <p:nvGrpSpPr>
            <p:cNvPr id="7" name="Group 6">
              <a:extLst>
                <a:ext uri="{FF2B5EF4-FFF2-40B4-BE49-F238E27FC236}">
                  <a16:creationId xmlns:a16="http://schemas.microsoft.com/office/drawing/2014/main" id="{308101C2-53AA-40D5-8C1B-36128F27FD90}"/>
                </a:ext>
              </a:extLst>
            </p:cNvPr>
            <p:cNvGrpSpPr/>
            <p:nvPr/>
          </p:nvGrpSpPr>
          <p:grpSpPr>
            <a:xfrm>
              <a:off x="7879493" y="3253635"/>
              <a:ext cx="3213716" cy="2391519"/>
              <a:chOff x="7879493" y="3253635"/>
              <a:chExt cx="3213716" cy="2391519"/>
            </a:xfrm>
          </p:grpSpPr>
          <p:sp>
            <p:nvSpPr>
              <p:cNvPr id="8" name="Rectangle 7">
                <a:extLst>
                  <a:ext uri="{FF2B5EF4-FFF2-40B4-BE49-F238E27FC236}">
                    <a16:creationId xmlns:a16="http://schemas.microsoft.com/office/drawing/2014/main" id="{1E6C7AB8-43B9-4743-A22E-20DB493812D6}"/>
                  </a:ext>
                </a:extLst>
              </p:cNvPr>
              <p:cNvSpPr>
                <a:spLocks noChangeArrowheads="1"/>
              </p:cNvSpPr>
              <p:nvPr/>
            </p:nvSpPr>
            <p:spPr bwMode="auto">
              <a:xfrm>
                <a:off x="8055512" y="4476713"/>
                <a:ext cx="2880000" cy="540000"/>
              </a:xfrm>
              <a:prstGeom prst="rect">
                <a:avLst/>
              </a:prstGeom>
              <a:solidFill>
                <a:schemeClr val="tx2">
                  <a:lumMod val="60000"/>
                  <a:lumOff val="40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chemeClr val="bg1"/>
                    </a:solidFill>
                    <a:effectLst/>
                    <a:uLnTx/>
                    <a:uFillTx/>
                    <a:latin typeface="Lato Light"/>
                  </a:rPr>
                  <a:t>New Products  / Formulation / Packaging </a:t>
                </a:r>
                <a:endParaRPr kumimoji="0" lang="en-US" sz="1100" b="1" i="0" u="none" strike="noStrike" kern="0" cap="none" spc="0" normalizeH="0" baseline="0" noProof="0" dirty="0">
                  <a:ln>
                    <a:noFill/>
                  </a:ln>
                  <a:solidFill>
                    <a:schemeClr val="bg1"/>
                  </a:solidFill>
                  <a:effectLst/>
                  <a:uLnTx/>
                  <a:uFillTx/>
                  <a:latin typeface="Lato Light"/>
                </a:endParaRPr>
              </a:p>
            </p:txBody>
          </p:sp>
          <p:sp>
            <p:nvSpPr>
              <p:cNvPr id="9" name="Rectangle 8">
                <a:extLst>
                  <a:ext uri="{FF2B5EF4-FFF2-40B4-BE49-F238E27FC236}">
                    <a16:creationId xmlns:a16="http://schemas.microsoft.com/office/drawing/2014/main" id="{1E477FA8-BF5F-4959-90A7-9D14B9750B5C}"/>
                  </a:ext>
                </a:extLst>
              </p:cNvPr>
              <p:cNvSpPr>
                <a:spLocks noChangeArrowheads="1"/>
              </p:cNvSpPr>
              <p:nvPr/>
            </p:nvSpPr>
            <p:spPr bwMode="auto">
              <a:xfrm>
                <a:off x="8055512" y="5105154"/>
                <a:ext cx="2880000" cy="540000"/>
              </a:xfrm>
              <a:prstGeom prst="rect">
                <a:avLst/>
              </a:prstGeom>
              <a:solidFill>
                <a:schemeClr val="tx2">
                  <a:lumMod val="60000"/>
                  <a:lumOff val="40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chemeClr val="bg1"/>
                    </a:solidFill>
                    <a:effectLst/>
                    <a:uLnTx/>
                    <a:uFillTx/>
                    <a:latin typeface="Lato Light"/>
                  </a:rPr>
                  <a:t>New channels </a:t>
                </a:r>
                <a:endParaRPr kumimoji="0" lang="en-US" sz="1100" b="1" i="0" u="none" strike="noStrike" kern="0" cap="none" spc="0" normalizeH="0" baseline="0" noProof="0" dirty="0">
                  <a:ln>
                    <a:noFill/>
                  </a:ln>
                  <a:solidFill>
                    <a:schemeClr val="bg1"/>
                  </a:solidFill>
                  <a:effectLst/>
                  <a:uLnTx/>
                  <a:uFillTx/>
                  <a:latin typeface="Lato Light"/>
                </a:endParaRPr>
              </a:p>
            </p:txBody>
          </p:sp>
          <p:sp>
            <p:nvSpPr>
              <p:cNvPr id="10" name="Rectangle 9">
                <a:extLst>
                  <a:ext uri="{FF2B5EF4-FFF2-40B4-BE49-F238E27FC236}">
                    <a16:creationId xmlns:a16="http://schemas.microsoft.com/office/drawing/2014/main" id="{6083900C-BDCF-462C-8822-AD2349763569}"/>
                  </a:ext>
                </a:extLst>
              </p:cNvPr>
              <p:cNvSpPr>
                <a:spLocks noChangeArrowheads="1"/>
              </p:cNvSpPr>
              <p:nvPr/>
            </p:nvSpPr>
            <p:spPr bwMode="auto">
              <a:xfrm>
                <a:off x="7879493" y="3253635"/>
                <a:ext cx="3213716" cy="540000"/>
              </a:xfrm>
              <a:prstGeom prst="rect">
                <a:avLst/>
              </a:prstGeom>
              <a:solidFill>
                <a:srgbClr val="0070C0"/>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chemeClr val="bg1"/>
                    </a:solidFill>
                    <a:effectLst/>
                    <a:uLnTx/>
                    <a:uFillTx/>
                    <a:latin typeface="Lato Light"/>
                  </a:rPr>
                  <a:t>Market Development Strategy  </a:t>
                </a:r>
                <a:endParaRPr kumimoji="0" lang="en-US" sz="1100" b="1" i="0" u="none" strike="noStrike" kern="0" cap="none" spc="0" normalizeH="0" baseline="0" noProof="0" dirty="0">
                  <a:ln>
                    <a:noFill/>
                  </a:ln>
                  <a:solidFill>
                    <a:schemeClr val="bg1"/>
                  </a:solidFill>
                  <a:effectLst/>
                  <a:uLnTx/>
                  <a:uFillTx/>
                  <a:latin typeface="Lato Light"/>
                </a:endParaRPr>
              </a:p>
            </p:txBody>
          </p:sp>
          <p:sp>
            <p:nvSpPr>
              <p:cNvPr id="11" name="Rectangle 10">
                <a:extLst>
                  <a:ext uri="{FF2B5EF4-FFF2-40B4-BE49-F238E27FC236}">
                    <a16:creationId xmlns:a16="http://schemas.microsoft.com/office/drawing/2014/main" id="{BA0599E3-956D-4BD4-A7BB-24309B86EB96}"/>
                  </a:ext>
                </a:extLst>
              </p:cNvPr>
              <p:cNvSpPr>
                <a:spLocks noChangeArrowheads="1"/>
              </p:cNvSpPr>
              <p:nvPr/>
            </p:nvSpPr>
            <p:spPr bwMode="auto">
              <a:xfrm>
                <a:off x="8053188" y="3864543"/>
                <a:ext cx="2880000" cy="540000"/>
              </a:xfrm>
              <a:prstGeom prst="rect">
                <a:avLst/>
              </a:prstGeom>
              <a:solidFill>
                <a:schemeClr val="tx2">
                  <a:lumMod val="60000"/>
                  <a:lumOff val="40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chemeClr val="bg1"/>
                    </a:solidFill>
                    <a:effectLst/>
                    <a:uLnTx/>
                    <a:uFillTx/>
                    <a:latin typeface="Lato Light"/>
                  </a:rPr>
                  <a:t>New Markets </a:t>
                </a:r>
                <a:endParaRPr kumimoji="0" lang="en-US" sz="1100" b="1" i="0" u="none" strike="noStrike" kern="0" cap="none" spc="0" normalizeH="0" baseline="0" noProof="0" dirty="0">
                  <a:ln>
                    <a:noFill/>
                  </a:ln>
                  <a:solidFill>
                    <a:schemeClr val="bg1"/>
                  </a:solidFill>
                  <a:effectLst/>
                  <a:uLnTx/>
                  <a:uFillTx/>
                  <a:latin typeface="Lato Light"/>
                </a:endParaRPr>
              </a:p>
            </p:txBody>
          </p:sp>
        </p:grpSp>
      </p:grpSp>
      <p:sp>
        <p:nvSpPr>
          <p:cNvPr id="12" name="Isosceles Triangle 11">
            <a:extLst>
              <a:ext uri="{FF2B5EF4-FFF2-40B4-BE49-F238E27FC236}">
                <a16:creationId xmlns:a16="http://schemas.microsoft.com/office/drawing/2014/main" id="{FC214689-C6F3-46D8-9FA3-75CA46646B6D}"/>
              </a:ext>
            </a:extLst>
          </p:cNvPr>
          <p:cNvSpPr/>
          <p:nvPr/>
        </p:nvSpPr>
        <p:spPr>
          <a:xfrm rot="10800000">
            <a:off x="3398544" y="1922692"/>
            <a:ext cx="710119" cy="517210"/>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C1C5AE24-9D22-481B-8EE9-0C7D9526165C}"/>
              </a:ext>
            </a:extLst>
          </p:cNvPr>
          <p:cNvSpPr txBox="1"/>
          <p:nvPr/>
        </p:nvSpPr>
        <p:spPr>
          <a:xfrm>
            <a:off x="2313604" y="1565452"/>
            <a:ext cx="2880001" cy="253916"/>
          </a:xfrm>
          <a:prstGeom prst="rect">
            <a:avLst/>
          </a:prstGeom>
          <a:noFill/>
        </p:spPr>
        <p:txBody>
          <a:bodyPr wrap="square" rtlCol="0">
            <a:spAutoFit/>
          </a:bodyPr>
          <a:lstStyle/>
          <a:p>
            <a:pPr algn="ctr"/>
            <a:r>
              <a:rPr lang="en-GB" sz="1050" dirty="0">
                <a:latin typeface="Lato Light" panose="020F0502020204030203"/>
              </a:rPr>
              <a:t>To implement this strategy there are 4 ways</a:t>
            </a:r>
          </a:p>
        </p:txBody>
      </p:sp>
      <p:sp>
        <p:nvSpPr>
          <p:cNvPr id="16" name="TextBox 15">
            <a:extLst>
              <a:ext uri="{FF2B5EF4-FFF2-40B4-BE49-F238E27FC236}">
                <a16:creationId xmlns:a16="http://schemas.microsoft.com/office/drawing/2014/main" id="{C4CE57D8-82C1-4151-AC9C-E5F3864B2A01}"/>
              </a:ext>
            </a:extLst>
          </p:cNvPr>
          <p:cNvSpPr txBox="1"/>
          <p:nvPr/>
        </p:nvSpPr>
        <p:spPr>
          <a:xfrm>
            <a:off x="4663127" y="799712"/>
            <a:ext cx="5389123" cy="415498"/>
          </a:xfrm>
          <a:prstGeom prst="rect">
            <a:avLst/>
          </a:prstGeom>
          <a:noFill/>
        </p:spPr>
        <p:txBody>
          <a:bodyPr wrap="square" rtlCol="0">
            <a:spAutoFit/>
          </a:bodyPr>
          <a:lstStyle/>
          <a:p>
            <a:r>
              <a:rPr lang="en-GB" sz="1050" dirty="0">
                <a:latin typeface="Lato Light" panose="020F0502020204030203"/>
              </a:rPr>
              <a:t>A market development strategy is usually all encompassing , it depends on the brand owner which levers of growth to deploy .</a:t>
            </a:r>
          </a:p>
        </p:txBody>
      </p:sp>
      <p:sp>
        <p:nvSpPr>
          <p:cNvPr id="17" name="TextBox 16">
            <a:extLst>
              <a:ext uri="{FF2B5EF4-FFF2-40B4-BE49-F238E27FC236}">
                <a16:creationId xmlns:a16="http://schemas.microsoft.com/office/drawing/2014/main" id="{B00F6938-67B4-4A53-85A3-B3EFE2BE6243}"/>
              </a:ext>
            </a:extLst>
          </p:cNvPr>
          <p:cNvSpPr txBox="1"/>
          <p:nvPr/>
        </p:nvSpPr>
        <p:spPr>
          <a:xfrm>
            <a:off x="7681291" y="4073968"/>
            <a:ext cx="3839852" cy="900246"/>
          </a:xfrm>
          <a:prstGeom prst="rect">
            <a:avLst/>
          </a:prstGeom>
          <a:noFill/>
        </p:spPr>
        <p:txBody>
          <a:bodyPr wrap="square" rtlCol="0">
            <a:spAutoFit/>
          </a:bodyPr>
          <a:lstStyle/>
          <a:p>
            <a:r>
              <a:rPr lang="en-GB" sz="1050" dirty="0">
                <a:latin typeface="Lato Light" panose="020F0502020204030203"/>
              </a:rPr>
              <a:t>New Channels </a:t>
            </a:r>
          </a:p>
          <a:p>
            <a:pPr marL="228600" indent="-228600">
              <a:buFont typeface="Arial" panose="020B0604020202020204" pitchFamily="34" charset="0"/>
              <a:buChar char="•"/>
            </a:pPr>
            <a:r>
              <a:rPr lang="en-GB" sz="1050" dirty="0">
                <a:latin typeface="Lato Light" panose="020F0502020204030203"/>
              </a:rPr>
              <a:t>New channel entry </a:t>
            </a:r>
          </a:p>
          <a:p>
            <a:pPr marL="228600" indent="-228600">
              <a:buFont typeface="Arial" panose="020B0604020202020204" pitchFamily="34" charset="0"/>
              <a:buChar char="•"/>
            </a:pPr>
            <a:r>
              <a:rPr lang="en-GB" sz="1050" dirty="0">
                <a:latin typeface="Lato Light" panose="020F0502020204030203"/>
              </a:rPr>
              <a:t>New products for new channels </a:t>
            </a:r>
          </a:p>
          <a:p>
            <a:pPr marL="228600" indent="-228600">
              <a:buFont typeface="Arial" panose="020B0604020202020204" pitchFamily="34" charset="0"/>
              <a:buChar char="•"/>
            </a:pPr>
            <a:r>
              <a:rPr lang="en-GB" sz="1050" dirty="0">
                <a:latin typeface="Lato Light" panose="020F0502020204030203"/>
              </a:rPr>
              <a:t>New Formulation for new channels </a:t>
            </a:r>
          </a:p>
          <a:p>
            <a:pPr marL="228600" indent="-228600">
              <a:buFont typeface="Arial" panose="020B0604020202020204" pitchFamily="34" charset="0"/>
              <a:buChar char="•"/>
            </a:pPr>
            <a:r>
              <a:rPr lang="en-GB" sz="1050" dirty="0">
                <a:latin typeface="Lato Light" panose="020F0502020204030203"/>
              </a:rPr>
              <a:t>New packaging for new channels </a:t>
            </a:r>
          </a:p>
        </p:txBody>
      </p:sp>
      <p:sp>
        <p:nvSpPr>
          <p:cNvPr id="18" name="TextBox 17">
            <a:extLst>
              <a:ext uri="{FF2B5EF4-FFF2-40B4-BE49-F238E27FC236}">
                <a16:creationId xmlns:a16="http://schemas.microsoft.com/office/drawing/2014/main" id="{ACE491E2-1C38-4991-954E-5BCA0D5457CF}"/>
              </a:ext>
            </a:extLst>
          </p:cNvPr>
          <p:cNvSpPr txBox="1"/>
          <p:nvPr/>
        </p:nvSpPr>
        <p:spPr>
          <a:xfrm>
            <a:off x="6292328" y="5325405"/>
            <a:ext cx="5389123" cy="900246"/>
          </a:xfrm>
          <a:prstGeom prst="rect">
            <a:avLst/>
          </a:prstGeom>
          <a:noFill/>
        </p:spPr>
        <p:txBody>
          <a:bodyPr wrap="square" rtlCol="0">
            <a:spAutoFit/>
          </a:bodyPr>
          <a:lstStyle/>
          <a:p>
            <a:r>
              <a:rPr lang="en-GB" sz="1050" dirty="0">
                <a:latin typeface="Lato Light" panose="020F0502020204030203"/>
              </a:rPr>
              <a:t>New formulation </a:t>
            </a:r>
          </a:p>
          <a:p>
            <a:r>
              <a:rPr lang="en-GB" sz="1050" dirty="0">
                <a:latin typeface="Lato Light" panose="020F0502020204030203"/>
              </a:rPr>
              <a:t>New market segments is a mix of demographic and product solutions </a:t>
            </a:r>
          </a:p>
          <a:p>
            <a:r>
              <a:rPr lang="en-GB" sz="1050" dirty="0">
                <a:latin typeface="Lato Light" panose="020F0502020204030203"/>
              </a:rPr>
              <a:t>What it means is the product needs to be adapted to gaining entry into a new market segment , through the careful application of demographics / product design / pricing and mix management . </a:t>
            </a:r>
          </a:p>
        </p:txBody>
      </p:sp>
      <p:grpSp>
        <p:nvGrpSpPr>
          <p:cNvPr id="19" name="Group 18">
            <a:extLst>
              <a:ext uri="{FF2B5EF4-FFF2-40B4-BE49-F238E27FC236}">
                <a16:creationId xmlns:a16="http://schemas.microsoft.com/office/drawing/2014/main" id="{F1608426-D1AA-4289-B987-D56475B85BE5}"/>
              </a:ext>
            </a:extLst>
          </p:cNvPr>
          <p:cNvGrpSpPr/>
          <p:nvPr/>
        </p:nvGrpSpPr>
        <p:grpSpPr>
          <a:xfrm>
            <a:off x="5486400" y="1539239"/>
            <a:ext cx="6152427" cy="1688463"/>
            <a:chOff x="5414150" y="2559133"/>
            <a:chExt cx="4672532" cy="1688463"/>
          </a:xfrm>
        </p:grpSpPr>
        <p:sp>
          <p:nvSpPr>
            <p:cNvPr id="20" name="TextBox 19">
              <a:extLst>
                <a:ext uri="{FF2B5EF4-FFF2-40B4-BE49-F238E27FC236}">
                  <a16:creationId xmlns:a16="http://schemas.microsoft.com/office/drawing/2014/main" id="{6B510AA0-E042-4150-BA0E-2BBA36F27825}"/>
                </a:ext>
              </a:extLst>
            </p:cNvPr>
            <p:cNvSpPr txBox="1"/>
            <p:nvPr/>
          </p:nvSpPr>
          <p:spPr>
            <a:xfrm>
              <a:off x="7038682" y="2559133"/>
              <a:ext cx="3048000" cy="900246"/>
            </a:xfrm>
            <a:prstGeom prst="rect">
              <a:avLst/>
            </a:prstGeom>
            <a:noFill/>
          </p:spPr>
          <p:txBody>
            <a:bodyPr wrap="square" rtlCol="0">
              <a:spAutoFit/>
            </a:bodyPr>
            <a:lstStyle/>
            <a:p>
              <a:pPr marL="171450" indent="-171450">
                <a:buFont typeface="Arial" panose="020B0604020202020204" pitchFamily="34" charset="0"/>
                <a:buChar char="•"/>
              </a:pPr>
              <a:r>
                <a:rPr lang="en-GB" sz="1050" dirty="0">
                  <a:latin typeface="Lato Light" panose="020F0502020204030203"/>
                </a:rPr>
                <a:t>New Markets </a:t>
              </a:r>
            </a:p>
            <a:p>
              <a:pPr marL="228600" indent="-228600">
                <a:buFont typeface="Arial" panose="020B0604020202020204" pitchFamily="34" charset="0"/>
                <a:buChar char="•"/>
              </a:pPr>
              <a:r>
                <a:rPr lang="en-GB" sz="1050" dirty="0">
                  <a:latin typeface="Lato Light" panose="020F0502020204030203"/>
                </a:rPr>
                <a:t>New countries , new states , new continents, any market new apart from the home market is new , the method of entry is left solely to the brand owner as choice </a:t>
              </a:r>
            </a:p>
            <a:p>
              <a:pPr marL="171450" indent="-171450">
                <a:buFont typeface="Arial" panose="020B0604020202020204" pitchFamily="34" charset="0"/>
                <a:buChar char="•"/>
              </a:pPr>
              <a:endParaRPr lang="en-GB" sz="1050" dirty="0">
                <a:latin typeface="Lato Light" panose="020F0502020204030203"/>
              </a:endParaRPr>
            </a:p>
          </p:txBody>
        </p:sp>
        <p:cxnSp>
          <p:nvCxnSpPr>
            <p:cNvPr id="21" name="Straight Arrow Connector 20">
              <a:extLst>
                <a:ext uri="{FF2B5EF4-FFF2-40B4-BE49-F238E27FC236}">
                  <a16:creationId xmlns:a16="http://schemas.microsoft.com/office/drawing/2014/main" id="{2A60D432-8EE8-45C7-B750-0126E762E8B2}"/>
                </a:ext>
              </a:extLst>
            </p:cNvPr>
            <p:cNvCxnSpPr>
              <a:cxnSpLocks/>
            </p:cNvCxnSpPr>
            <p:nvPr/>
          </p:nvCxnSpPr>
          <p:spPr>
            <a:xfrm flipH="1">
              <a:off x="5414150" y="2988876"/>
              <a:ext cx="1671668" cy="1258720"/>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2" name="Straight Arrow Connector 21">
            <a:extLst>
              <a:ext uri="{FF2B5EF4-FFF2-40B4-BE49-F238E27FC236}">
                <a16:creationId xmlns:a16="http://schemas.microsoft.com/office/drawing/2014/main" id="{384EC946-B9B5-4284-9564-908031ED51B2}"/>
              </a:ext>
            </a:extLst>
          </p:cNvPr>
          <p:cNvCxnSpPr>
            <a:cxnSpLocks/>
            <a:stCxn id="17" idx="1"/>
          </p:cNvCxnSpPr>
          <p:nvPr/>
        </p:nvCxnSpPr>
        <p:spPr>
          <a:xfrm flipH="1">
            <a:off x="5845195" y="4524091"/>
            <a:ext cx="1836096" cy="121324"/>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7A4C0348-A676-471A-9B1C-8531BC3CDA4F}"/>
              </a:ext>
            </a:extLst>
          </p:cNvPr>
          <p:cNvSpPr txBox="1"/>
          <p:nvPr/>
        </p:nvSpPr>
        <p:spPr>
          <a:xfrm>
            <a:off x="8003943" y="2615996"/>
            <a:ext cx="3839852" cy="1061829"/>
          </a:xfrm>
          <a:prstGeom prst="rect">
            <a:avLst/>
          </a:prstGeom>
          <a:noFill/>
        </p:spPr>
        <p:txBody>
          <a:bodyPr wrap="square" rtlCol="0">
            <a:spAutoFit/>
          </a:bodyPr>
          <a:lstStyle/>
          <a:p>
            <a:r>
              <a:rPr lang="en-GB" sz="1050" dirty="0">
                <a:latin typeface="Lato Light" panose="020F0502020204030203"/>
              </a:rPr>
              <a:t>New Products </a:t>
            </a:r>
          </a:p>
          <a:p>
            <a:pPr marL="228600" indent="-228600">
              <a:buFont typeface="Arial" panose="020B0604020202020204" pitchFamily="34" charset="0"/>
              <a:buChar char="•"/>
            </a:pPr>
            <a:r>
              <a:rPr lang="en-GB" sz="1050" dirty="0">
                <a:latin typeface="Lato Light" panose="020F0502020204030203"/>
              </a:rPr>
              <a:t>Repackaging</a:t>
            </a:r>
          </a:p>
          <a:p>
            <a:pPr marL="228600" indent="-228600">
              <a:buFont typeface="Arial" panose="020B0604020202020204" pitchFamily="34" charset="0"/>
              <a:buChar char="•"/>
            </a:pPr>
            <a:r>
              <a:rPr lang="en-GB" sz="1050" dirty="0">
                <a:latin typeface="Lato Light" panose="020F0502020204030203"/>
              </a:rPr>
              <a:t>New Products </a:t>
            </a:r>
          </a:p>
          <a:p>
            <a:pPr marL="228600" indent="-228600">
              <a:buFont typeface="Arial" panose="020B0604020202020204" pitchFamily="34" charset="0"/>
              <a:buChar char="•"/>
            </a:pPr>
            <a:r>
              <a:rPr lang="en-GB" sz="1050" dirty="0">
                <a:latin typeface="Lato Light" panose="020F0502020204030203"/>
              </a:rPr>
              <a:t>New Formulations </a:t>
            </a:r>
          </a:p>
          <a:p>
            <a:pPr marL="228600" indent="-228600">
              <a:buFont typeface="Arial" panose="020B0604020202020204" pitchFamily="34" charset="0"/>
              <a:buChar char="•"/>
            </a:pPr>
            <a:r>
              <a:rPr lang="en-GB" sz="1050" dirty="0">
                <a:latin typeface="Lato Light" panose="020F0502020204030203"/>
              </a:rPr>
              <a:t>New usage recommendations </a:t>
            </a:r>
          </a:p>
          <a:p>
            <a:pPr marL="171450" indent="-171450">
              <a:buFont typeface="Arial" panose="020B0604020202020204" pitchFamily="34" charset="0"/>
              <a:buChar char="•"/>
            </a:pPr>
            <a:r>
              <a:rPr lang="en-GB" sz="1050" dirty="0">
                <a:latin typeface="Lato Light" panose="020F0502020204030203"/>
              </a:rPr>
              <a:t>  </a:t>
            </a:r>
          </a:p>
        </p:txBody>
      </p:sp>
      <p:cxnSp>
        <p:nvCxnSpPr>
          <p:cNvPr id="24" name="Straight Arrow Connector 23">
            <a:extLst>
              <a:ext uri="{FF2B5EF4-FFF2-40B4-BE49-F238E27FC236}">
                <a16:creationId xmlns:a16="http://schemas.microsoft.com/office/drawing/2014/main" id="{E9EC7CF6-0486-45A0-8BD3-E7F0719DCD04}"/>
              </a:ext>
            </a:extLst>
          </p:cNvPr>
          <p:cNvCxnSpPr>
            <a:cxnSpLocks/>
            <a:stCxn id="23" idx="1"/>
          </p:cNvCxnSpPr>
          <p:nvPr/>
        </p:nvCxnSpPr>
        <p:spPr>
          <a:xfrm flipH="1">
            <a:off x="5486401" y="3146911"/>
            <a:ext cx="2517542" cy="784344"/>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60CE3134-9325-4F8E-A953-5978DF69ED3B}"/>
              </a:ext>
            </a:extLst>
          </p:cNvPr>
          <p:cNvCxnSpPr>
            <a:cxnSpLocks/>
            <a:stCxn id="18" idx="1"/>
          </p:cNvCxnSpPr>
          <p:nvPr/>
        </p:nvCxnSpPr>
        <p:spPr>
          <a:xfrm flipH="1" flipV="1">
            <a:off x="5259062" y="5637381"/>
            <a:ext cx="1033266" cy="138147"/>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26" name="Picture 25" descr="Logo&#10;&#10;Description automatically generated">
            <a:extLst>
              <a:ext uri="{FF2B5EF4-FFF2-40B4-BE49-F238E27FC236}">
                <a16:creationId xmlns:a16="http://schemas.microsoft.com/office/drawing/2014/main" id="{2AF48DCB-741E-4597-9FA0-FDAFEEC568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09024" y="199287"/>
            <a:ext cx="1601128" cy="372663"/>
          </a:xfrm>
          <a:prstGeom prst="rect">
            <a:avLst/>
          </a:prstGeom>
        </p:spPr>
      </p:pic>
    </p:spTree>
    <p:extLst>
      <p:ext uri="{BB962C8B-B14F-4D97-AF65-F5344CB8AC3E}">
        <p14:creationId xmlns:p14="http://schemas.microsoft.com/office/powerpoint/2010/main" val="1202203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D62DF90-B2A7-48D3-9E3E-3D6F8AF0BD3D}"/>
              </a:ext>
            </a:extLst>
          </p:cNvPr>
          <p:cNvSpPr txBox="1"/>
          <p:nvPr/>
        </p:nvSpPr>
        <p:spPr>
          <a:xfrm>
            <a:off x="94018" y="61048"/>
            <a:ext cx="9624767" cy="738664"/>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2060"/>
                </a:solidFill>
                <a:effectLst/>
                <a:uLnTx/>
                <a:uFillTx/>
                <a:latin typeface="Lato Light"/>
                <a:ea typeface="+mn-ea"/>
                <a:cs typeface="+mn-cs"/>
              </a:rPr>
              <a:t>Ansoff’s Matrix </a:t>
            </a:r>
          </a:p>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2060"/>
                </a:solidFill>
                <a:effectLst/>
                <a:uLnTx/>
                <a:uFillTx/>
                <a:latin typeface="Lato Light"/>
                <a:ea typeface="+mn-ea"/>
                <a:cs typeface="+mn-cs"/>
              </a:rPr>
              <a:t>Product Development Strategy </a:t>
            </a:r>
            <a:endParaRPr kumimoji="0" lang="en-US" sz="1400" b="1" i="0" u="none" strike="noStrike" kern="1200" cap="none" spc="0" normalizeH="0" baseline="0" noProof="0" dirty="0">
              <a:ln>
                <a:noFill/>
              </a:ln>
              <a:solidFill>
                <a:srgbClr val="002060"/>
              </a:solidFill>
              <a:effectLst/>
              <a:uLnTx/>
              <a:uFillTx/>
              <a:latin typeface="Calibri" panose="020F0502020204030204"/>
              <a:ea typeface="+mn-ea"/>
              <a:cs typeface="+mn-cs"/>
            </a:endParaRPr>
          </a:p>
        </p:txBody>
      </p:sp>
      <p:grpSp>
        <p:nvGrpSpPr>
          <p:cNvPr id="7" name="Group 6">
            <a:extLst>
              <a:ext uri="{FF2B5EF4-FFF2-40B4-BE49-F238E27FC236}">
                <a16:creationId xmlns:a16="http://schemas.microsoft.com/office/drawing/2014/main" id="{801B476D-0D9C-4774-B15A-1E7C48734426}"/>
              </a:ext>
            </a:extLst>
          </p:cNvPr>
          <p:cNvGrpSpPr/>
          <p:nvPr/>
        </p:nvGrpSpPr>
        <p:grpSpPr>
          <a:xfrm>
            <a:off x="7912215" y="1776236"/>
            <a:ext cx="3300282" cy="1763078"/>
            <a:chOff x="7852062" y="3253635"/>
            <a:chExt cx="3300282" cy="1763078"/>
          </a:xfrm>
        </p:grpSpPr>
        <p:sp>
          <p:nvSpPr>
            <p:cNvPr id="8" name="Rectangle 7">
              <a:extLst>
                <a:ext uri="{FF2B5EF4-FFF2-40B4-BE49-F238E27FC236}">
                  <a16:creationId xmlns:a16="http://schemas.microsoft.com/office/drawing/2014/main" id="{D7A79DCB-96D6-435D-A39E-FC8551CD04E6}"/>
                </a:ext>
              </a:extLst>
            </p:cNvPr>
            <p:cNvSpPr>
              <a:spLocks noChangeArrowheads="1"/>
            </p:cNvSpPr>
            <p:nvPr/>
          </p:nvSpPr>
          <p:spPr bwMode="auto">
            <a:xfrm>
              <a:off x="8055512" y="4476713"/>
              <a:ext cx="2880000" cy="540000"/>
            </a:xfrm>
            <a:prstGeom prst="rect">
              <a:avLst/>
            </a:prstGeom>
            <a:solidFill>
              <a:schemeClr val="tx2">
                <a:lumMod val="60000"/>
                <a:lumOff val="40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b="1" kern="0" dirty="0">
                  <a:solidFill>
                    <a:schemeClr val="bg1"/>
                  </a:solidFill>
                  <a:latin typeface="Lato Light"/>
                </a:rPr>
                <a:t>Customer needs assessed </a:t>
              </a:r>
              <a:endParaRPr kumimoji="0" lang="en-US" sz="1100" b="1" i="0" u="none" strike="noStrike" kern="0" cap="none" spc="0" normalizeH="0" baseline="0" noProof="0" dirty="0">
                <a:ln>
                  <a:noFill/>
                </a:ln>
                <a:solidFill>
                  <a:schemeClr val="bg1"/>
                </a:solidFill>
                <a:effectLst/>
                <a:uLnTx/>
                <a:uFillTx/>
                <a:latin typeface="Lato Light"/>
              </a:endParaRPr>
            </a:p>
          </p:txBody>
        </p:sp>
        <p:sp>
          <p:nvSpPr>
            <p:cNvPr id="10" name="Rectangle 9">
              <a:extLst>
                <a:ext uri="{FF2B5EF4-FFF2-40B4-BE49-F238E27FC236}">
                  <a16:creationId xmlns:a16="http://schemas.microsoft.com/office/drawing/2014/main" id="{6C911563-7352-4012-971A-8707A561B32A}"/>
                </a:ext>
              </a:extLst>
            </p:cNvPr>
            <p:cNvSpPr>
              <a:spLocks noChangeArrowheads="1"/>
            </p:cNvSpPr>
            <p:nvPr/>
          </p:nvSpPr>
          <p:spPr bwMode="auto">
            <a:xfrm>
              <a:off x="7852062" y="3253635"/>
              <a:ext cx="3300282" cy="540000"/>
            </a:xfrm>
            <a:prstGeom prst="rect">
              <a:avLst/>
            </a:prstGeom>
            <a:solidFill>
              <a:srgbClr val="0070C0"/>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b="1" kern="0" dirty="0">
                  <a:solidFill>
                    <a:schemeClr val="bg1"/>
                  </a:solidFill>
                  <a:latin typeface="Lato Light"/>
                </a:rPr>
                <a:t>Product </a:t>
              </a:r>
              <a:r>
                <a:rPr kumimoji="0" lang="en-US" sz="1050" b="1" i="0" u="none" strike="noStrike" kern="0" cap="none" spc="0" normalizeH="0" baseline="0" noProof="0" dirty="0">
                  <a:ln>
                    <a:noFill/>
                  </a:ln>
                  <a:solidFill>
                    <a:schemeClr val="bg1"/>
                  </a:solidFill>
                  <a:effectLst/>
                  <a:uLnTx/>
                  <a:uFillTx/>
                  <a:latin typeface="Lato Light"/>
                </a:rPr>
                <a:t>Development Strategy  </a:t>
              </a:r>
              <a:endParaRPr kumimoji="0" lang="en-US" sz="1100" b="1" i="0" u="none" strike="noStrike" kern="0" cap="none" spc="0" normalizeH="0" baseline="0" noProof="0" dirty="0">
                <a:ln>
                  <a:noFill/>
                </a:ln>
                <a:solidFill>
                  <a:schemeClr val="bg1"/>
                </a:solidFill>
                <a:effectLst/>
                <a:uLnTx/>
                <a:uFillTx/>
                <a:latin typeface="Lato Light"/>
              </a:endParaRPr>
            </a:p>
          </p:txBody>
        </p:sp>
        <p:sp>
          <p:nvSpPr>
            <p:cNvPr id="11" name="Rectangle 10">
              <a:extLst>
                <a:ext uri="{FF2B5EF4-FFF2-40B4-BE49-F238E27FC236}">
                  <a16:creationId xmlns:a16="http://schemas.microsoft.com/office/drawing/2014/main" id="{DF7D8316-80CB-45A1-A48A-4DA5D9573475}"/>
                </a:ext>
              </a:extLst>
            </p:cNvPr>
            <p:cNvSpPr>
              <a:spLocks noChangeArrowheads="1"/>
            </p:cNvSpPr>
            <p:nvPr/>
          </p:nvSpPr>
          <p:spPr bwMode="auto">
            <a:xfrm>
              <a:off x="8053188" y="3864543"/>
              <a:ext cx="2880000" cy="540000"/>
            </a:xfrm>
            <a:prstGeom prst="rect">
              <a:avLst/>
            </a:prstGeom>
            <a:solidFill>
              <a:schemeClr val="tx2">
                <a:lumMod val="60000"/>
                <a:lumOff val="40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chemeClr val="bg1"/>
                  </a:solidFill>
                  <a:effectLst/>
                  <a:uLnTx/>
                  <a:uFillTx/>
                  <a:latin typeface="Lato Light"/>
                </a:rPr>
                <a:t>Based on R &amp; D </a:t>
              </a:r>
              <a:endParaRPr kumimoji="0" lang="en-US" sz="1100" b="1" i="0" u="none" strike="noStrike" kern="0" cap="none" spc="0" normalizeH="0" baseline="0" noProof="0" dirty="0">
                <a:ln>
                  <a:noFill/>
                </a:ln>
                <a:solidFill>
                  <a:schemeClr val="bg1"/>
                </a:solidFill>
                <a:effectLst/>
                <a:uLnTx/>
                <a:uFillTx/>
                <a:latin typeface="Lato Light"/>
              </a:endParaRPr>
            </a:p>
          </p:txBody>
        </p:sp>
      </p:grpSp>
      <p:sp>
        <p:nvSpPr>
          <p:cNvPr id="13" name="Rectangle 12">
            <a:extLst>
              <a:ext uri="{FF2B5EF4-FFF2-40B4-BE49-F238E27FC236}">
                <a16:creationId xmlns:a16="http://schemas.microsoft.com/office/drawing/2014/main" id="{C5DF36D8-F4C4-4591-B02C-2DF44F1BDA03}"/>
              </a:ext>
            </a:extLst>
          </p:cNvPr>
          <p:cNvSpPr>
            <a:spLocks noChangeArrowheads="1"/>
          </p:cNvSpPr>
          <p:nvPr/>
        </p:nvSpPr>
        <p:spPr bwMode="auto">
          <a:xfrm>
            <a:off x="8113341" y="3610222"/>
            <a:ext cx="2880000" cy="540000"/>
          </a:xfrm>
          <a:prstGeom prst="rect">
            <a:avLst/>
          </a:prstGeom>
          <a:solidFill>
            <a:schemeClr val="tx2">
              <a:lumMod val="60000"/>
              <a:lumOff val="40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b="1" kern="0" dirty="0">
                <a:solidFill>
                  <a:schemeClr val="bg1"/>
                </a:solidFill>
                <a:latin typeface="Lato Light"/>
              </a:rPr>
              <a:t>Clear path for brand positioning and extension </a:t>
            </a:r>
            <a:endParaRPr kumimoji="0" lang="en-US" sz="1100" b="1" i="0" u="none" strike="noStrike" kern="0" cap="none" spc="0" normalizeH="0" baseline="0" noProof="0" dirty="0">
              <a:ln>
                <a:noFill/>
              </a:ln>
              <a:solidFill>
                <a:schemeClr val="bg1"/>
              </a:solidFill>
              <a:effectLst/>
              <a:uLnTx/>
              <a:uFillTx/>
              <a:latin typeface="Lato Light"/>
            </a:endParaRPr>
          </a:p>
        </p:txBody>
      </p:sp>
      <p:sp>
        <p:nvSpPr>
          <p:cNvPr id="16" name="TextBox 15">
            <a:extLst>
              <a:ext uri="{FF2B5EF4-FFF2-40B4-BE49-F238E27FC236}">
                <a16:creationId xmlns:a16="http://schemas.microsoft.com/office/drawing/2014/main" id="{41A6060B-998A-4A80-AE41-28B12776E125}"/>
              </a:ext>
            </a:extLst>
          </p:cNvPr>
          <p:cNvSpPr txBox="1"/>
          <p:nvPr/>
        </p:nvSpPr>
        <p:spPr>
          <a:xfrm>
            <a:off x="1260232" y="1577572"/>
            <a:ext cx="4339469" cy="738664"/>
          </a:xfrm>
          <a:prstGeom prst="rect">
            <a:avLst/>
          </a:prstGeom>
          <a:noFill/>
        </p:spPr>
        <p:txBody>
          <a:bodyPr wrap="square" rtlCol="0">
            <a:spAutoFit/>
          </a:bodyPr>
          <a:lstStyle/>
          <a:p>
            <a:r>
              <a:rPr lang="en-GB" sz="1050" dirty="0">
                <a:latin typeface="Lato Light" panose="020F0502020204030203"/>
              </a:rPr>
              <a:t>R&amp;D</a:t>
            </a:r>
          </a:p>
          <a:p>
            <a:pPr marL="228600" indent="-228600">
              <a:buFont typeface="Arial" panose="020B0604020202020204" pitchFamily="34" charset="0"/>
              <a:buChar char="•"/>
            </a:pPr>
            <a:r>
              <a:rPr lang="en-GB" sz="1050" dirty="0">
                <a:latin typeface="Lato Light" panose="020F0502020204030203"/>
              </a:rPr>
              <a:t>R&amp;D helps create new technologies and new product applications </a:t>
            </a:r>
          </a:p>
          <a:p>
            <a:pPr marL="228600" indent="-228600">
              <a:buFont typeface="Arial" panose="020B0604020202020204" pitchFamily="34" charset="0"/>
              <a:buChar char="•"/>
            </a:pPr>
            <a:r>
              <a:rPr lang="en-GB" sz="1050" dirty="0">
                <a:latin typeface="Lato Light" panose="020F0502020204030203"/>
              </a:rPr>
              <a:t>Helps create IP</a:t>
            </a:r>
          </a:p>
          <a:p>
            <a:pPr marL="228600" indent="-228600">
              <a:buFont typeface="Arial" panose="020B0604020202020204" pitchFamily="34" charset="0"/>
              <a:buChar char="•"/>
            </a:pPr>
            <a:r>
              <a:rPr lang="en-GB" sz="1050" dirty="0">
                <a:latin typeface="Lato Light" panose="020F0502020204030203"/>
              </a:rPr>
              <a:t>Creates technology platforms that have a competitive edge </a:t>
            </a:r>
          </a:p>
        </p:txBody>
      </p:sp>
      <p:sp>
        <p:nvSpPr>
          <p:cNvPr id="17" name="TextBox 16">
            <a:extLst>
              <a:ext uri="{FF2B5EF4-FFF2-40B4-BE49-F238E27FC236}">
                <a16:creationId xmlns:a16="http://schemas.microsoft.com/office/drawing/2014/main" id="{936D4E69-D0C7-4384-BF0A-BCC0BD142957}"/>
              </a:ext>
            </a:extLst>
          </p:cNvPr>
          <p:cNvSpPr txBox="1"/>
          <p:nvPr/>
        </p:nvSpPr>
        <p:spPr>
          <a:xfrm>
            <a:off x="1235229" y="2355852"/>
            <a:ext cx="3839852" cy="900246"/>
          </a:xfrm>
          <a:prstGeom prst="rect">
            <a:avLst/>
          </a:prstGeom>
          <a:noFill/>
        </p:spPr>
        <p:txBody>
          <a:bodyPr wrap="square" rtlCol="0">
            <a:spAutoFit/>
          </a:bodyPr>
          <a:lstStyle/>
          <a:p>
            <a:r>
              <a:rPr lang="en-GB" sz="1050" dirty="0">
                <a:latin typeface="Lato Light" panose="020F0502020204030203"/>
              </a:rPr>
              <a:t>Customer needs </a:t>
            </a:r>
          </a:p>
          <a:p>
            <a:pPr marL="228600" indent="-228600">
              <a:buFont typeface="Arial" panose="020B0604020202020204" pitchFamily="34" charset="0"/>
              <a:buChar char="•"/>
            </a:pPr>
            <a:r>
              <a:rPr lang="en-GB" sz="1050" dirty="0">
                <a:latin typeface="Lato Light" panose="020F0502020204030203"/>
              </a:rPr>
              <a:t>Customer insights</a:t>
            </a:r>
          </a:p>
          <a:p>
            <a:pPr marL="228600" indent="-228600">
              <a:buFont typeface="Arial" panose="020B0604020202020204" pitchFamily="34" charset="0"/>
              <a:buChar char="•"/>
            </a:pPr>
            <a:r>
              <a:rPr lang="en-GB" sz="1050" dirty="0">
                <a:latin typeface="Lato Light" panose="020F0502020204030203"/>
              </a:rPr>
              <a:t>Consumer insights</a:t>
            </a:r>
          </a:p>
          <a:p>
            <a:pPr marL="228600" indent="-228600">
              <a:buFont typeface="Arial" panose="020B0604020202020204" pitchFamily="34" charset="0"/>
              <a:buChar char="•"/>
            </a:pPr>
            <a:r>
              <a:rPr lang="en-GB" sz="1050" dirty="0">
                <a:latin typeface="Lato Light" panose="020F0502020204030203"/>
              </a:rPr>
              <a:t>Assisted learning of needs</a:t>
            </a:r>
          </a:p>
          <a:p>
            <a:pPr marL="228600" indent="-228600">
              <a:buFont typeface="Arial" panose="020B0604020202020204" pitchFamily="34" charset="0"/>
              <a:buChar char="•"/>
            </a:pPr>
            <a:r>
              <a:rPr lang="en-GB" sz="1050" dirty="0">
                <a:latin typeface="Lato Light" panose="020F0502020204030203"/>
              </a:rPr>
              <a:t>Market data and analytics  </a:t>
            </a:r>
          </a:p>
        </p:txBody>
      </p:sp>
      <p:sp>
        <p:nvSpPr>
          <p:cNvPr id="18" name="TextBox 17">
            <a:extLst>
              <a:ext uri="{FF2B5EF4-FFF2-40B4-BE49-F238E27FC236}">
                <a16:creationId xmlns:a16="http://schemas.microsoft.com/office/drawing/2014/main" id="{E73F7096-E8C4-4C96-A67F-1C3568FD6581}"/>
              </a:ext>
            </a:extLst>
          </p:cNvPr>
          <p:cNvSpPr txBox="1"/>
          <p:nvPr/>
        </p:nvSpPr>
        <p:spPr>
          <a:xfrm>
            <a:off x="1196335" y="3295714"/>
            <a:ext cx="3839852" cy="1869743"/>
          </a:xfrm>
          <a:prstGeom prst="rect">
            <a:avLst/>
          </a:prstGeom>
          <a:noFill/>
        </p:spPr>
        <p:txBody>
          <a:bodyPr wrap="square" rtlCol="0">
            <a:spAutoFit/>
          </a:bodyPr>
          <a:lstStyle/>
          <a:p>
            <a:r>
              <a:rPr lang="en-GB" sz="1050" dirty="0">
                <a:latin typeface="Lato Light" panose="020F0502020204030203"/>
              </a:rPr>
              <a:t>Brand Extension </a:t>
            </a:r>
          </a:p>
          <a:p>
            <a:pPr marL="171450" indent="-171450">
              <a:buFont typeface="Arial" panose="020B0604020202020204" pitchFamily="34" charset="0"/>
              <a:buChar char="•"/>
            </a:pPr>
            <a:r>
              <a:rPr lang="en-GB" sz="1050" dirty="0">
                <a:latin typeface="Lato Light" panose="020F0502020204030203"/>
              </a:rPr>
              <a:t>Extending Brand names</a:t>
            </a:r>
          </a:p>
          <a:p>
            <a:pPr marL="171450" indent="-171450">
              <a:buFont typeface="Arial" panose="020B0604020202020204" pitchFamily="34" charset="0"/>
              <a:buChar char="•"/>
            </a:pPr>
            <a:r>
              <a:rPr lang="en-GB" sz="1050" dirty="0">
                <a:latin typeface="Lato Light" panose="020F0502020204030203"/>
              </a:rPr>
              <a:t>Category extensions </a:t>
            </a:r>
          </a:p>
          <a:p>
            <a:pPr marL="171450" indent="-171450">
              <a:buFont typeface="Arial" panose="020B0604020202020204" pitchFamily="34" charset="0"/>
              <a:buChar char="•"/>
            </a:pPr>
            <a:r>
              <a:rPr lang="en-GB" sz="1050" dirty="0">
                <a:latin typeface="Lato Light" panose="020F0502020204030203"/>
              </a:rPr>
              <a:t>Specific brand positioning </a:t>
            </a:r>
          </a:p>
          <a:p>
            <a:pPr marL="171450" indent="-171450">
              <a:buFont typeface="Arial" panose="020B0604020202020204" pitchFamily="34" charset="0"/>
              <a:buChar char="•"/>
            </a:pPr>
            <a:r>
              <a:rPr lang="en-GB" sz="1050" dirty="0">
                <a:latin typeface="Lato Light" panose="020F0502020204030203"/>
              </a:rPr>
              <a:t>Extending brand positioning into new areas</a:t>
            </a:r>
          </a:p>
          <a:p>
            <a:pPr marL="171450" indent="-171450">
              <a:buFont typeface="Arial" panose="020B0604020202020204" pitchFamily="34" charset="0"/>
              <a:buChar char="•"/>
            </a:pPr>
            <a:r>
              <a:rPr lang="en-GB" sz="1050" dirty="0">
                <a:latin typeface="Lato Light" panose="020F0502020204030203"/>
              </a:rPr>
              <a:t>The subject of brand extensions is a matter of great importance as the risk tends to be high in case of non acceptance and damage to the parent brand  </a:t>
            </a:r>
          </a:p>
          <a:p>
            <a:pPr marL="171450" indent="-171450">
              <a:buFont typeface="Arial" panose="020B0604020202020204" pitchFamily="34" charset="0"/>
              <a:buChar char="•"/>
            </a:pPr>
            <a:r>
              <a:rPr lang="en-GB" sz="1050" b="1" u="sng" dirty="0">
                <a:latin typeface="Lato Light" panose="020F0502020204030203"/>
              </a:rPr>
              <a:t>Merely slapping on a Brand logo is not brand extension </a:t>
            </a:r>
          </a:p>
          <a:p>
            <a:endParaRPr lang="en-GB" sz="1050" dirty="0">
              <a:latin typeface="Lato Light" panose="020F0502020204030203"/>
            </a:endParaRPr>
          </a:p>
          <a:p>
            <a:pPr marL="228600" indent="-228600">
              <a:buFont typeface="Arial" panose="020B0604020202020204" pitchFamily="34" charset="0"/>
              <a:buChar char="•"/>
            </a:pPr>
            <a:endParaRPr lang="en-GB" sz="1050" dirty="0">
              <a:latin typeface="Lato Light" panose="020F0502020204030203"/>
            </a:endParaRPr>
          </a:p>
        </p:txBody>
      </p:sp>
      <p:cxnSp>
        <p:nvCxnSpPr>
          <p:cNvPr id="19" name="Straight Arrow Connector 18">
            <a:extLst>
              <a:ext uri="{FF2B5EF4-FFF2-40B4-BE49-F238E27FC236}">
                <a16:creationId xmlns:a16="http://schemas.microsoft.com/office/drawing/2014/main" id="{FAF5ACB9-D4B9-4D08-A18C-4456B1E5F050}"/>
              </a:ext>
            </a:extLst>
          </p:cNvPr>
          <p:cNvCxnSpPr>
            <a:cxnSpLocks/>
          </p:cNvCxnSpPr>
          <p:nvPr/>
        </p:nvCxnSpPr>
        <p:spPr>
          <a:xfrm>
            <a:off x="4076336" y="2999314"/>
            <a:ext cx="3703051" cy="221768"/>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38FD9492-E9C4-4978-ADAB-EB85373A9F35}"/>
              </a:ext>
            </a:extLst>
          </p:cNvPr>
          <p:cNvCxnSpPr>
            <a:cxnSpLocks/>
          </p:cNvCxnSpPr>
          <p:nvPr/>
        </p:nvCxnSpPr>
        <p:spPr>
          <a:xfrm>
            <a:off x="5599701" y="2169560"/>
            <a:ext cx="2312514" cy="449214"/>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CB22D3D4-DE1B-4BCF-9508-9C3D2962035A}"/>
              </a:ext>
            </a:extLst>
          </p:cNvPr>
          <p:cNvCxnSpPr>
            <a:cxnSpLocks/>
          </p:cNvCxnSpPr>
          <p:nvPr/>
        </p:nvCxnSpPr>
        <p:spPr>
          <a:xfrm flipV="1">
            <a:off x="4807670" y="3899560"/>
            <a:ext cx="2971717" cy="135401"/>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57974862-83DB-4227-83E1-43DB683E8ABF}"/>
              </a:ext>
            </a:extLst>
          </p:cNvPr>
          <p:cNvSpPr>
            <a:spLocks noChangeArrowheads="1"/>
          </p:cNvSpPr>
          <p:nvPr/>
        </p:nvSpPr>
        <p:spPr bwMode="auto">
          <a:xfrm>
            <a:off x="4478053" y="5256383"/>
            <a:ext cx="1567992" cy="540000"/>
          </a:xfrm>
          <a:prstGeom prst="rect">
            <a:avLst/>
          </a:prstGeom>
          <a:solidFill>
            <a:schemeClr val="tx2">
              <a:lumMod val="60000"/>
              <a:lumOff val="40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chemeClr val="bg1"/>
                </a:solidFill>
                <a:effectLst/>
                <a:uLnTx/>
                <a:uFillTx/>
                <a:latin typeface="Lato Light"/>
              </a:rPr>
              <a:t>Hard to predict </a:t>
            </a:r>
            <a:endParaRPr kumimoji="0" lang="en-US" sz="1100" b="1" i="0" u="none" strike="noStrike" kern="0" cap="none" spc="0" normalizeH="0" baseline="0" noProof="0" dirty="0">
              <a:ln>
                <a:noFill/>
              </a:ln>
              <a:solidFill>
                <a:schemeClr val="bg1"/>
              </a:solidFill>
              <a:effectLst/>
              <a:uLnTx/>
              <a:uFillTx/>
              <a:latin typeface="Lato Light"/>
            </a:endParaRPr>
          </a:p>
        </p:txBody>
      </p:sp>
      <p:sp>
        <p:nvSpPr>
          <p:cNvPr id="23" name="Rectangle 22">
            <a:extLst>
              <a:ext uri="{FF2B5EF4-FFF2-40B4-BE49-F238E27FC236}">
                <a16:creationId xmlns:a16="http://schemas.microsoft.com/office/drawing/2014/main" id="{9D694A23-FA82-4695-ADDE-E4BF071F54F9}"/>
              </a:ext>
            </a:extLst>
          </p:cNvPr>
          <p:cNvSpPr>
            <a:spLocks noChangeArrowheads="1"/>
          </p:cNvSpPr>
          <p:nvPr/>
        </p:nvSpPr>
        <p:spPr bwMode="auto">
          <a:xfrm>
            <a:off x="6534669" y="5246956"/>
            <a:ext cx="1567992" cy="540000"/>
          </a:xfrm>
          <a:prstGeom prst="rect">
            <a:avLst/>
          </a:prstGeom>
          <a:solidFill>
            <a:schemeClr val="tx2">
              <a:lumMod val="60000"/>
              <a:lumOff val="40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chemeClr val="bg1"/>
                </a:solidFill>
                <a:effectLst/>
                <a:uLnTx/>
                <a:uFillTx/>
                <a:latin typeface="Lato Light"/>
              </a:rPr>
              <a:t>Defies Logic at times </a:t>
            </a:r>
            <a:endParaRPr kumimoji="0" lang="en-US" sz="1100" b="1" i="0" u="none" strike="noStrike" kern="0" cap="none" spc="0" normalizeH="0" baseline="0" noProof="0" dirty="0">
              <a:ln>
                <a:noFill/>
              </a:ln>
              <a:solidFill>
                <a:schemeClr val="bg1"/>
              </a:solidFill>
              <a:effectLst/>
              <a:uLnTx/>
              <a:uFillTx/>
              <a:latin typeface="Lato Light"/>
            </a:endParaRPr>
          </a:p>
        </p:txBody>
      </p:sp>
      <p:sp>
        <p:nvSpPr>
          <p:cNvPr id="24" name="Rectangle 23">
            <a:extLst>
              <a:ext uri="{FF2B5EF4-FFF2-40B4-BE49-F238E27FC236}">
                <a16:creationId xmlns:a16="http://schemas.microsoft.com/office/drawing/2014/main" id="{E36DC1FD-DBFF-4502-AE70-B0631A35FC19}"/>
              </a:ext>
            </a:extLst>
          </p:cNvPr>
          <p:cNvSpPr>
            <a:spLocks noChangeArrowheads="1"/>
          </p:cNvSpPr>
          <p:nvPr/>
        </p:nvSpPr>
        <p:spPr bwMode="auto">
          <a:xfrm>
            <a:off x="8623522" y="5246956"/>
            <a:ext cx="1567992" cy="540000"/>
          </a:xfrm>
          <a:prstGeom prst="rect">
            <a:avLst/>
          </a:prstGeom>
          <a:solidFill>
            <a:schemeClr val="tx2">
              <a:lumMod val="60000"/>
              <a:lumOff val="40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b="1" kern="0" dirty="0">
                <a:solidFill>
                  <a:schemeClr val="bg1"/>
                </a:solidFill>
                <a:latin typeface="Lato Light"/>
              </a:rPr>
              <a:t>Must be clear for a consumer </a:t>
            </a:r>
            <a:endParaRPr kumimoji="0" lang="en-US" sz="1100" b="1" i="0" u="none" strike="noStrike" kern="0" cap="none" spc="0" normalizeH="0" baseline="0" noProof="0" dirty="0">
              <a:ln>
                <a:noFill/>
              </a:ln>
              <a:solidFill>
                <a:schemeClr val="bg1"/>
              </a:solidFill>
              <a:effectLst/>
              <a:uLnTx/>
              <a:uFillTx/>
              <a:latin typeface="Lato Light"/>
            </a:endParaRPr>
          </a:p>
        </p:txBody>
      </p:sp>
      <p:sp>
        <p:nvSpPr>
          <p:cNvPr id="26" name="Rectangle 25">
            <a:extLst>
              <a:ext uri="{FF2B5EF4-FFF2-40B4-BE49-F238E27FC236}">
                <a16:creationId xmlns:a16="http://schemas.microsoft.com/office/drawing/2014/main" id="{E4E35EF8-CD2A-464D-9FF9-A9327214003C}"/>
              </a:ext>
            </a:extLst>
          </p:cNvPr>
          <p:cNvSpPr>
            <a:spLocks noChangeArrowheads="1"/>
          </p:cNvSpPr>
          <p:nvPr/>
        </p:nvSpPr>
        <p:spPr bwMode="auto">
          <a:xfrm>
            <a:off x="2368403" y="5256383"/>
            <a:ext cx="1567992" cy="540000"/>
          </a:xfrm>
          <a:prstGeom prst="rect">
            <a:avLst/>
          </a:prstGeom>
          <a:solidFill>
            <a:srgbClr val="0070C0"/>
          </a:solidFill>
          <a:ln w="12700">
            <a:noFill/>
            <a:miter lim="800000"/>
            <a:headEnd/>
            <a:tailEnd/>
          </a:ln>
          <a:effectLst>
            <a:outerShdw blurRad="44450" dist="27940" dir="5400000" algn="ctr">
              <a:srgbClr val="000000">
                <a:alpha val="32000"/>
              </a:srgbClr>
            </a:outerShdw>
          </a:effectLst>
        </p:spPr>
        <p:txBody>
          <a:bodyPr anchor="ctr"/>
          <a:lstStyle/>
          <a:p>
            <a:pPr algn="ctr"/>
            <a:r>
              <a:rPr lang="en-US" sz="1050" b="1" kern="0" dirty="0">
                <a:solidFill>
                  <a:schemeClr val="bg1"/>
                </a:solidFill>
                <a:latin typeface="Lato Light"/>
              </a:rPr>
              <a:t>Brand </a:t>
            </a:r>
            <a:r>
              <a:rPr lang="en-US" sz="1050" b="1" kern="0">
                <a:solidFill>
                  <a:schemeClr val="bg1"/>
                </a:solidFill>
                <a:latin typeface="Lato Light"/>
              </a:rPr>
              <a:t>Extension </a:t>
            </a:r>
            <a:endParaRPr lang="en-US" sz="1050" b="1" kern="0" dirty="0">
              <a:solidFill>
                <a:schemeClr val="bg1"/>
              </a:solidFill>
              <a:latin typeface="Lato Light"/>
            </a:endParaRPr>
          </a:p>
        </p:txBody>
      </p:sp>
      <p:sp>
        <p:nvSpPr>
          <p:cNvPr id="21" name="Isosceles Triangle 20">
            <a:extLst>
              <a:ext uri="{FF2B5EF4-FFF2-40B4-BE49-F238E27FC236}">
                <a16:creationId xmlns:a16="http://schemas.microsoft.com/office/drawing/2014/main" id="{0A3ABAA1-F6A4-4C2E-A4CC-16DD263973BC}"/>
              </a:ext>
            </a:extLst>
          </p:cNvPr>
          <p:cNvSpPr/>
          <p:nvPr/>
        </p:nvSpPr>
        <p:spPr>
          <a:xfrm rot="5400000">
            <a:off x="4006391" y="5344998"/>
            <a:ext cx="375449" cy="372086"/>
          </a:xfrm>
          <a:prstGeom prst="triangle">
            <a:avLst/>
          </a:prstGeom>
          <a:solidFill>
            <a:schemeClr val="tx2">
              <a:lumMod val="60000"/>
              <a:lumOff val="40000"/>
            </a:schemeClr>
          </a:solidFill>
          <a:ln w="12700">
            <a:noFill/>
            <a:miter lim="800000"/>
            <a:headEnd/>
            <a:tailEnd/>
          </a:ln>
          <a:effectLst>
            <a:outerShdw blurRad="44450" dist="27940" dir="5400000" algn="ctr">
              <a:srgbClr val="000000">
                <a:alpha val="32000"/>
              </a:srgbClr>
            </a:outerShdw>
          </a:effectLst>
        </p:spPr>
        <p:txBody>
          <a:bodyPr anchor="ctr"/>
          <a:lstStyle/>
          <a:p>
            <a:pPr algn="ctr"/>
            <a:endParaRPr lang="en-GB" sz="1050" b="1" kern="0">
              <a:solidFill>
                <a:schemeClr val="bg1"/>
              </a:solidFill>
              <a:latin typeface="Lato Light"/>
            </a:endParaRPr>
          </a:p>
        </p:txBody>
      </p:sp>
      <p:sp>
        <p:nvSpPr>
          <p:cNvPr id="28" name="Isosceles Triangle 27">
            <a:extLst>
              <a:ext uri="{FF2B5EF4-FFF2-40B4-BE49-F238E27FC236}">
                <a16:creationId xmlns:a16="http://schemas.microsoft.com/office/drawing/2014/main" id="{AA96AB02-66B7-4AB6-8212-F1740D85E129}"/>
              </a:ext>
            </a:extLst>
          </p:cNvPr>
          <p:cNvSpPr/>
          <p:nvPr/>
        </p:nvSpPr>
        <p:spPr>
          <a:xfrm rot="5400000">
            <a:off x="6105150" y="5364491"/>
            <a:ext cx="375449" cy="372086"/>
          </a:xfrm>
          <a:prstGeom prst="triangle">
            <a:avLst/>
          </a:prstGeom>
          <a:solidFill>
            <a:schemeClr val="tx2">
              <a:lumMod val="60000"/>
              <a:lumOff val="40000"/>
            </a:schemeClr>
          </a:solidFill>
          <a:ln w="12700">
            <a:noFill/>
            <a:miter lim="800000"/>
            <a:headEnd/>
            <a:tailEnd/>
          </a:ln>
          <a:effectLst>
            <a:outerShdw blurRad="44450" dist="27940" dir="5400000" algn="ctr">
              <a:srgbClr val="000000">
                <a:alpha val="32000"/>
              </a:srgbClr>
            </a:outerShdw>
          </a:effectLst>
        </p:spPr>
        <p:txBody>
          <a:bodyPr anchor="ctr"/>
          <a:lstStyle/>
          <a:p>
            <a:pPr algn="ctr"/>
            <a:endParaRPr lang="en-GB" sz="1050" b="1" kern="0">
              <a:solidFill>
                <a:schemeClr val="bg1"/>
              </a:solidFill>
              <a:latin typeface="Lato Light"/>
            </a:endParaRPr>
          </a:p>
        </p:txBody>
      </p:sp>
      <p:sp>
        <p:nvSpPr>
          <p:cNvPr id="29" name="Isosceles Triangle 28">
            <a:extLst>
              <a:ext uri="{FF2B5EF4-FFF2-40B4-BE49-F238E27FC236}">
                <a16:creationId xmlns:a16="http://schemas.microsoft.com/office/drawing/2014/main" id="{BF64862B-0A7C-4177-8D93-0982F2EF1D8B}"/>
              </a:ext>
            </a:extLst>
          </p:cNvPr>
          <p:cNvSpPr/>
          <p:nvPr/>
        </p:nvSpPr>
        <p:spPr>
          <a:xfrm rot="5400000">
            <a:off x="8188967" y="5335572"/>
            <a:ext cx="375449" cy="372086"/>
          </a:xfrm>
          <a:prstGeom prst="triangle">
            <a:avLst/>
          </a:prstGeom>
          <a:solidFill>
            <a:schemeClr val="tx2">
              <a:lumMod val="60000"/>
              <a:lumOff val="40000"/>
            </a:schemeClr>
          </a:solidFill>
          <a:ln w="12700">
            <a:noFill/>
            <a:miter lim="800000"/>
            <a:headEnd/>
            <a:tailEnd/>
          </a:ln>
          <a:effectLst>
            <a:outerShdw blurRad="44450" dist="27940" dir="5400000" algn="ctr">
              <a:srgbClr val="000000">
                <a:alpha val="32000"/>
              </a:srgbClr>
            </a:outerShdw>
          </a:effectLst>
        </p:spPr>
        <p:txBody>
          <a:bodyPr anchor="ctr"/>
          <a:lstStyle/>
          <a:p>
            <a:pPr algn="ctr"/>
            <a:endParaRPr lang="en-GB" sz="1050" b="1" kern="0">
              <a:solidFill>
                <a:schemeClr val="bg1"/>
              </a:solidFill>
              <a:latin typeface="Lato Light"/>
            </a:endParaRPr>
          </a:p>
        </p:txBody>
      </p:sp>
      <p:pic>
        <p:nvPicPr>
          <p:cNvPr id="27" name="Picture 26" descr="Logo&#10;&#10;Description automatically generated">
            <a:extLst>
              <a:ext uri="{FF2B5EF4-FFF2-40B4-BE49-F238E27FC236}">
                <a16:creationId xmlns:a16="http://schemas.microsoft.com/office/drawing/2014/main" id="{74BD3312-90FF-43D4-9FCC-4C1E7AC5A1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09024" y="199287"/>
            <a:ext cx="1601128" cy="372663"/>
          </a:xfrm>
          <a:prstGeom prst="rect">
            <a:avLst/>
          </a:prstGeom>
        </p:spPr>
      </p:pic>
    </p:spTree>
    <p:extLst>
      <p:ext uri="{BB962C8B-B14F-4D97-AF65-F5344CB8AC3E}">
        <p14:creationId xmlns:p14="http://schemas.microsoft.com/office/powerpoint/2010/main" val="2725546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D62DF90-B2A7-48D3-9E3E-3D6F8AF0BD3D}"/>
              </a:ext>
            </a:extLst>
          </p:cNvPr>
          <p:cNvSpPr txBox="1"/>
          <p:nvPr/>
        </p:nvSpPr>
        <p:spPr>
          <a:xfrm>
            <a:off x="94018" y="61048"/>
            <a:ext cx="9624767" cy="738664"/>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2060"/>
                </a:solidFill>
                <a:effectLst/>
                <a:uLnTx/>
                <a:uFillTx/>
                <a:latin typeface="Lato Light"/>
                <a:ea typeface="+mn-ea"/>
                <a:cs typeface="+mn-cs"/>
              </a:rPr>
              <a:t>Ansoff’s Matrix </a:t>
            </a:r>
          </a:p>
          <a:p>
            <a:pPr marL="0" marR="0" lvl="0" indent="0" algn="l" defTabSz="435356" rtl="0" eaLnBrk="1" fontAlgn="auto" latinLnBrk="0" hangingPunct="1">
              <a:lnSpc>
                <a:spcPct val="100000"/>
              </a:lnSpc>
              <a:spcBef>
                <a:spcPts val="0"/>
              </a:spcBef>
              <a:spcAft>
                <a:spcPts val="0"/>
              </a:spcAft>
              <a:buClrTx/>
              <a:buSzTx/>
              <a:buFontTx/>
              <a:buNone/>
              <a:tabLst/>
              <a:defRPr/>
            </a:pPr>
            <a:r>
              <a:rPr lang="en-US" sz="1400" b="1" dirty="0">
                <a:solidFill>
                  <a:srgbClr val="002060"/>
                </a:solidFill>
                <a:latin typeface="Lato Light"/>
              </a:rPr>
              <a:t>Diversification strategy</a:t>
            </a:r>
            <a:r>
              <a:rPr kumimoji="0" lang="en-US" sz="1400" b="1" i="0" u="none" strike="noStrike" kern="1200" cap="none" spc="0" normalizeH="0" baseline="0" noProof="0" dirty="0">
                <a:ln>
                  <a:noFill/>
                </a:ln>
                <a:solidFill>
                  <a:srgbClr val="002060"/>
                </a:solidFill>
                <a:effectLst/>
                <a:uLnTx/>
                <a:uFillTx/>
                <a:latin typeface="Lato Light"/>
                <a:ea typeface="+mn-ea"/>
                <a:cs typeface="+mn-cs"/>
              </a:rPr>
              <a:t> </a:t>
            </a:r>
            <a:endParaRPr kumimoji="0" lang="en-US" sz="1400" b="1" i="0" u="none" strike="noStrike" kern="1200" cap="none" spc="0" normalizeH="0" baseline="0" noProof="0" dirty="0">
              <a:ln>
                <a:noFill/>
              </a:ln>
              <a:solidFill>
                <a:srgbClr val="002060"/>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7FD373BB-A9DC-4B40-8D08-E7E7AAF632D5}"/>
              </a:ext>
            </a:extLst>
          </p:cNvPr>
          <p:cNvGrpSpPr/>
          <p:nvPr/>
        </p:nvGrpSpPr>
        <p:grpSpPr>
          <a:xfrm>
            <a:off x="1109272" y="3366513"/>
            <a:ext cx="9987815" cy="2572650"/>
            <a:chOff x="1196335" y="1577572"/>
            <a:chExt cx="9987815" cy="2572650"/>
          </a:xfrm>
        </p:grpSpPr>
        <p:sp>
          <p:nvSpPr>
            <p:cNvPr id="16" name="TextBox 15">
              <a:extLst>
                <a:ext uri="{FF2B5EF4-FFF2-40B4-BE49-F238E27FC236}">
                  <a16:creationId xmlns:a16="http://schemas.microsoft.com/office/drawing/2014/main" id="{41A6060B-998A-4A80-AE41-28B12776E125}"/>
                </a:ext>
              </a:extLst>
            </p:cNvPr>
            <p:cNvSpPr txBox="1"/>
            <p:nvPr/>
          </p:nvSpPr>
          <p:spPr>
            <a:xfrm>
              <a:off x="1260232" y="1577572"/>
              <a:ext cx="4339469" cy="577081"/>
            </a:xfrm>
            <a:prstGeom prst="rect">
              <a:avLst/>
            </a:prstGeom>
            <a:noFill/>
          </p:spPr>
          <p:txBody>
            <a:bodyPr wrap="square" rtlCol="0">
              <a:spAutoFit/>
            </a:bodyPr>
            <a:lstStyle/>
            <a:p>
              <a:r>
                <a:rPr lang="en-GB" sz="1050" dirty="0">
                  <a:latin typeface="Lato Light" panose="020F0502020204030203"/>
                </a:rPr>
                <a:t>Risk assessment should be assessed under a completely open evaluation system for understanding the fair market risks , and must bear the 2 elements A) Risk &amp; B) Reward.</a:t>
              </a:r>
            </a:p>
          </p:txBody>
        </p:sp>
        <p:sp>
          <p:nvSpPr>
            <p:cNvPr id="17" name="TextBox 16">
              <a:extLst>
                <a:ext uri="{FF2B5EF4-FFF2-40B4-BE49-F238E27FC236}">
                  <a16:creationId xmlns:a16="http://schemas.microsoft.com/office/drawing/2014/main" id="{936D4E69-D0C7-4384-BF0A-BCC0BD142957}"/>
                </a:ext>
              </a:extLst>
            </p:cNvPr>
            <p:cNvSpPr txBox="1"/>
            <p:nvPr/>
          </p:nvSpPr>
          <p:spPr>
            <a:xfrm>
              <a:off x="1235229" y="2355852"/>
              <a:ext cx="3839852" cy="900246"/>
            </a:xfrm>
            <a:prstGeom prst="rect">
              <a:avLst/>
            </a:prstGeom>
            <a:noFill/>
          </p:spPr>
          <p:txBody>
            <a:bodyPr wrap="square" rtlCol="0">
              <a:spAutoFit/>
            </a:bodyPr>
            <a:lstStyle/>
            <a:p>
              <a:r>
                <a:rPr lang="en-GB" sz="1050" dirty="0">
                  <a:latin typeface="Lato Light" panose="020F0502020204030203"/>
                </a:rPr>
                <a:t>Access to Capital</a:t>
              </a:r>
            </a:p>
            <a:p>
              <a:r>
                <a:rPr lang="en-GB" sz="1050" dirty="0">
                  <a:latin typeface="Lato Light" panose="020F0502020204030203"/>
                </a:rPr>
                <a:t>Capital remains the driving force for any industry and the project plan will require full finding to a ration of 2X in some cases due to project overruns. </a:t>
              </a:r>
            </a:p>
            <a:p>
              <a:endParaRPr lang="en-GB" sz="1050" dirty="0">
                <a:latin typeface="Lato Light" panose="020F0502020204030203"/>
              </a:endParaRPr>
            </a:p>
          </p:txBody>
        </p:sp>
        <p:sp>
          <p:nvSpPr>
            <p:cNvPr id="18" name="TextBox 17">
              <a:extLst>
                <a:ext uri="{FF2B5EF4-FFF2-40B4-BE49-F238E27FC236}">
                  <a16:creationId xmlns:a16="http://schemas.microsoft.com/office/drawing/2014/main" id="{E73F7096-E8C4-4C96-A67F-1C3568FD6581}"/>
                </a:ext>
              </a:extLst>
            </p:cNvPr>
            <p:cNvSpPr txBox="1"/>
            <p:nvPr/>
          </p:nvSpPr>
          <p:spPr>
            <a:xfrm>
              <a:off x="1196335" y="3295714"/>
              <a:ext cx="3839852" cy="738664"/>
            </a:xfrm>
            <a:prstGeom prst="rect">
              <a:avLst/>
            </a:prstGeom>
            <a:noFill/>
          </p:spPr>
          <p:txBody>
            <a:bodyPr wrap="square" rtlCol="0">
              <a:spAutoFit/>
            </a:bodyPr>
            <a:lstStyle/>
            <a:p>
              <a:r>
                <a:rPr lang="en-GB" sz="1050" dirty="0">
                  <a:latin typeface="Lato Light" panose="020F0502020204030203"/>
                </a:rPr>
                <a:t>Upsides and Gains </a:t>
              </a:r>
            </a:p>
            <a:p>
              <a:r>
                <a:rPr lang="en-GB" sz="1050" dirty="0">
                  <a:latin typeface="Lato Light" panose="020F0502020204030203"/>
                </a:rPr>
                <a:t>A well written project plan for diversification will have an Upside and Downsides for reference and based on the level of inputs will offer good insight into return on investment </a:t>
              </a:r>
            </a:p>
          </p:txBody>
        </p:sp>
        <p:cxnSp>
          <p:nvCxnSpPr>
            <p:cNvPr id="19" name="Straight Arrow Connector 18">
              <a:extLst>
                <a:ext uri="{FF2B5EF4-FFF2-40B4-BE49-F238E27FC236}">
                  <a16:creationId xmlns:a16="http://schemas.microsoft.com/office/drawing/2014/main" id="{FAF5ACB9-D4B9-4D08-A18C-4456B1E5F050}"/>
                </a:ext>
              </a:extLst>
            </p:cNvPr>
            <p:cNvCxnSpPr>
              <a:cxnSpLocks/>
            </p:cNvCxnSpPr>
            <p:nvPr/>
          </p:nvCxnSpPr>
          <p:spPr>
            <a:xfrm>
              <a:off x="5142076" y="2924839"/>
              <a:ext cx="2770139" cy="370292"/>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38FD9492-E9C4-4978-ADAB-EB85373A9F35}"/>
                </a:ext>
              </a:extLst>
            </p:cNvPr>
            <p:cNvCxnSpPr>
              <a:cxnSpLocks/>
            </p:cNvCxnSpPr>
            <p:nvPr/>
          </p:nvCxnSpPr>
          <p:spPr>
            <a:xfrm>
              <a:off x="5507475" y="2221958"/>
              <a:ext cx="2404740" cy="396816"/>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CB22D3D4-DE1B-4BCF-9508-9C3D2962035A}"/>
                </a:ext>
              </a:extLst>
            </p:cNvPr>
            <p:cNvCxnSpPr>
              <a:cxnSpLocks/>
            </p:cNvCxnSpPr>
            <p:nvPr/>
          </p:nvCxnSpPr>
          <p:spPr>
            <a:xfrm>
              <a:off x="5422634" y="3774398"/>
              <a:ext cx="2356753" cy="125163"/>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6" name="Group 5">
              <a:extLst>
                <a:ext uri="{FF2B5EF4-FFF2-40B4-BE49-F238E27FC236}">
                  <a16:creationId xmlns:a16="http://schemas.microsoft.com/office/drawing/2014/main" id="{A6239A99-4BF5-40F7-88FF-CB73062DB566}"/>
                </a:ext>
              </a:extLst>
            </p:cNvPr>
            <p:cNvGrpSpPr/>
            <p:nvPr/>
          </p:nvGrpSpPr>
          <p:grpSpPr>
            <a:xfrm>
              <a:off x="7912215" y="1776236"/>
              <a:ext cx="3271935" cy="2373986"/>
              <a:chOff x="7912215" y="1776236"/>
              <a:chExt cx="3271935" cy="2373986"/>
            </a:xfrm>
          </p:grpSpPr>
          <p:grpSp>
            <p:nvGrpSpPr>
              <p:cNvPr id="7" name="Group 6">
                <a:extLst>
                  <a:ext uri="{FF2B5EF4-FFF2-40B4-BE49-F238E27FC236}">
                    <a16:creationId xmlns:a16="http://schemas.microsoft.com/office/drawing/2014/main" id="{801B476D-0D9C-4774-B15A-1E7C48734426}"/>
                  </a:ext>
                </a:extLst>
              </p:cNvPr>
              <p:cNvGrpSpPr/>
              <p:nvPr/>
            </p:nvGrpSpPr>
            <p:grpSpPr>
              <a:xfrm>
                <a:off x="7912215" y="1776236"/>
                <a:ext cx="3271935" cy="1763078"/>
                <a:chOff x="7852062" y="3253635"/>
                <a:chExt cx="3271935" cy="1763078"/>
              </a:xfrm>
            </p:grpSpPr>
            <p:sp>
              <p:nvSpPr>
                <p:cNvPr id="8" name="Rectangle 7">
                  <a:extLst>
                    <a:ext uri="{FF2B5EF4-FFF2-40B4-BE49-F238E27FC236}">
                      <a16:creationId xmlns:a16="http://schemas.microsoft.com/office/drawing/2014/main" id="{D7A79DCB-96D6-435D-A39E-FC8551CD04E6}"/>
                    </a:ext>
                  </a:extLst>
                </p:cNvPr>
                <p:cNvSpPr>
                  <a:spLocks noChangeArrowheads="1"/>
                </p:cNvSpPr>
                <p:nvPr/>
              </p:nvSpPr>
              <p:spPr bwMode="auto">
                <a:xfrm>
                  <a:off x="8055512" y="4476713"/>
                  <a:ext cx="2880000" cy="540000"/>
                </a:xfrm>
                <a:prstGeom prst="rect">
                  <a:avLst/>
                </a:prstGeom>
                <a:solidFill>
                  <a:schemeClr val="tx2">
                    <a:lumMod val="60000"/>
                    <a:lumOff val="40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b="1" kern="0" dirty="0">
                      <a:solidFill>
                        <a:schemeClr val="bg1"/>
                      </a:solidFill>
                      <a:latin typeface="Lato Light"/>
                    </a:rPr>
                    <a:t>Access to Capital </a:t>
                  </a:r>
                  <a:endParaRPr kumimoji="0" lang="en-US" sz="1100" b="1" i="0" u="none" strike="noStrike" kern="0" cap="none" spc="0" normalizeH="0" baseline="0" noProof="0" dirty="0">
                    <a:ln>
                      <a:noFill/>
                    </a:ln>
                    <a:solidFill>
                      <a:schemeClr val="bg1"/>
                    </a:solidFill>
                    <a:effectLst/>
                    <a:uLnTx/>
                    <a:uFillTx/>
                    <a:latin typeface="Lato Light"/>
                  </a:endParaRPr>
                </a:p>
              </p:txBody>
            </p:sp>
            <p:sp>
              <p:nvSpPr>
                <p:cNvPr id="10" name="Rectangle 9">
                  <a:extLst>
                    <a:ext uri="{FF2B5EF4-FFF2-40B4-BE49-F238E27FC236}">
                      <a16:creationId xmlns:a16="http://schemas.microsoft.com/office/drawing/2014/main" id="{6C911563-7352-4012-971A-8707A561B32A}"/>
                    </a:ext>
                  </a:extLst>
                </p:cNvPr>
                <p:cNvSpPr>
                  <a:spLocks noChangeArrowheads="1"/>
                </p:cNvSpPr>
                <p:nvPr/>
              </p:nvSpPr>
              <p:spPr bwMode="auto">
                <a:xfrm>
                  <a:off x="7852062" y="3253635"/>
                  <a:ext cx="3271935" cy="540000"/>
                </a:xfrm>
                <a:prstGeom prst="rect">
                  <a:avLst/>
                </a:prstGeom>
                <a:solidFill>
                  <a:srgbClr val="0070C0"/>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b="1" kern="0" dirty="0">
                      <a:solidFill>
                        <a:schemeClr val="bg1"/>
                      </a:solidFill>
                      <a:latin typeface="Lato Light"/>
                    </a:rPr>
                    <a:t>Diversification Strategy</a:t>
                  </a:r>
                  <a:endParaRPr kumimoji="0" lang="en-US" sz="1100" b="1" i="0" u="none" strike="noStrike" kern="0" cap="none" spc="0" normalizeH="0" baseline="0" noProof="0" dirty="0">
                    <a:ln>
                      <a:noFill/>
                    </a:ln>
                    <a:solidFill>
                      <a:schemeClr val="bg1"/>
                    </a:solidFill>
                    <a:effectLst/>
                    <a:uLnTx/>
                    <a:uFillTx/>
                    <a:latin typeface="Lato Light"/>
                  </a:endParaRPr>
                </a:p>
              </p:txBody>
            </p:sp>
            <p:sp>
              <p:nvSpPr>
                <p:cNvPr id="11" name="Rectangle 10">
                  <a:extLst>
                    <a:ext uri="{FF2B5EF4-FFF2-40B4-BE49-F238E27FC236}">
                      <a16:creationId xmlns:a16="http://schemas.microsoft.com/office/drawing/2014/main" id="{DF7D8316-80CB-45A1-A48A-4DA5D9573475}"/>
                    </a:ext>
                  </a:extLst>
                </p:cNvPr>
                <p:cNvSpPr>
                  <a:spLocks noChangeArrowheads="1"/>
                </p:cNvSpPr>
                <p:nvPr/>
              </p:nvSpPr>
              <p:spPr bwMode="auto">
                <a:xfrm>
                  <a:off x="8053188" y="3864543"/>
                  <a:ext cx="2880000" cy="540000"/>
                </a:xfrm>
                <a:prstGeom prst="rect">
                  <a:avLst/>
                </a:prstGeom>
                <a:solidFill>
                  <a:schemeClr val="tx2">
                    <a:lumMod val="60000"/>
                    <a:lumOff val="40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chemeClr val="bg1"/>
                      </a:solidFill>
                      <a:effectLst/>
                      <a:uLnTx/>
                      <a:uFillTx/>
                      <a:latin typeface="Lato Light"/>
                    </a:rPr>
                    <a:t>Risk assessment </a:t>
                  </a:r>
                  <a:endParaRPr kumimoji="0" lang="en-US" sz="1100" b="1" i="0" u="none" strike="noStrike" kern="0" cap="none" spc="0" normalizeH="0" baseline="0" noProof="0" dirty="0">
                    <a:ln>
                      <a:noFill/>
                    </a:ln>
                    <a:solidFill>
                      <a:schemeClr val="bg1"/>
                    </a:solidFill>
                    <a:effectLst/>
                    <a:uLnTx/>
                    <a:uFillTx/>
                    <a:latin typeface="Lato Light"/>
                  </a:endParaRPr>
                </a:p>
              </p:txBody>
            </p:sp>
          </p:grpSp>
          <p:sp>
            <p:nvSpPr>
              <p:cNvPr id="13" name="Rectangle 12">
                <a:extLst>
                  <a:ext uri="{FF2B5EF4-FFF2-40B4-BE49-F238E27FC236}">
                    <a16:creationId xmlns:a16="http://schemas.microsoft.com/office/drawing/2014/main" id="{C5DF36D8-F4C4-4591-B02C-2DF44F1BDA03}"/>
                  </a:ext>
                </a:extLst>
              </p:cNvPr>
              <p:cNvSpPr>
                <a:spLocks noChangeArrowheads="1"/>
              </p:cNvSpPr>
              <p:nvPr/>
            </p:nvSpPr>
            <p:spPr bwMode="auto">
              <a:xfrm>
                <a:off x="8113341" y="3610222"/>
                <a:ext cx="2880000" cy="540000"/>
              </a:xfrm>
              <a:prstGeom prst="rect">
                <a:avLst/>
              </a:prstGeom>
              <a:solidFill>
                <a:schemeClr val="tx2">
                  <a:lumMod val="60000"/>
                  <a:lumOff val="40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b="1" kern="0" dirty="0">
                    <a:solidFill>
                      <a:schemeClr val="bg1"/>
                    </a:solidFill>
                    <a:latin typeface="Lato Light"/>
                  </a:rPr>
                  <a:t>Clear expectation of gains and upsides</a:t>
                </a:r>
                <a:endParaRPr kumimoji="0" lang="en-US" sz="1100" b="1" i="0" u="none" strike="noStrike" kern="0" cap="none" spc="0" normalizeH="0" baseline="0" noProof="0" dirty="0">
                  <a:ln>
                    <a:noFill/>
                  </a:ln>
                  <a:solidFill>
                    <a:schemeClr val="bg1"/>
                  </a:solidFill>
                  <a:effectLst/>
                  <a:uLnTx/>
                  <a:uFillTx/>
                  <a:latin typeface="Lato Light"/>
                </a:endParaRPr>
              </a:p>
            </p:txBody>
          </p:sp>
        </p:grpSp>
      </p:grpSp>
      <p:sp>
        <p:nvSpPr>
          <p:cNvPr id="30" name="TextBox 29">
            <a:extLst>
              <a:ext uri="{FF2B5EF4-FFF2-40B4-BE49-F238E27FC236}">
                <a16:creationId xmlns:a16="http://schemas.microsoft.com/office/drawing/2014/main" id="{BA4B0821-0245-4528-8CD9-445C6A75765C}"/>
              </a:ext>
            </a:extLst>
          </p:cNvPr>
          <p:cNvSpPr txBox="1"/>
          <p:nvPr/>
        </p:nvSpPr>
        <p:spPr>
          <a:xfrm>
            <a:off x="946870" y="1228875"/>
            <a:ext cx="9268934" cy="415498"/>
          </a:xfrm>
          <a:prstGeom prst="rect">
            <a:avLst/>
          </a:prstGeom>
          <a:noFill/>
        </p:spPr>
        <p:txBody>
          <a:bodyPr wrap="square" rtlCol="0">
            <a:spAutoFit/>
          </a:bodyPr>
          <a:lstStyle/>
          <a:p>
            <a:pPr algn="ctr"/>
            <a:r>
              <a:rPr lang="en-GB" sz="1050" i="1" dirty="0">
                <a:latin typeface="Lato Light" panose="020F0502020204030203"/>
              </a:rPr>
              <a:t>Diversification strategy should centre around new products for Same markets , and New products eventually for new markets , in new markets an acquisition strategy may bear quicker results as the product or solution has been tested and possibly accepted  </a:t>
            </a:r>
          </a:p>
        </p:txBody>
      </p:sp>
      <p:grpSp>
        <p:nvGrpSpPr>
          <p:cNvPr id="14" name="Group 13">
            <a:extLst>
              <a:ext uri="{FF2B5EF4-FFF2-40B4-BE49-F238E27FC236}">
                <a16:creationId xmlns:a16="http://schemas.microsoft.com/office/drawing/2014/main" id="{D9040605-AC2A-4E84-848B-8E1BDF2BF032}"/>
              </a:ext>
            </a:extLst>
          </p:cNvPr>
          <p:cNvGrpSpPr/>
          <p:nvPr/>
        </p:nvGrpSpPr>
        <p:grpSpPr>
          <a:xfrm>
            <a:off x="2161367" y="1904352"/>
            <a:ext cx="8030147" cy="1510303"/>
            <a:chOff x="2368403" y="5246956"/>
            <a:chExt cx="8030147" cy="1675349"/>
          </a:xfrm>
        </p:grpSpPr>
        <p:sp>
          <p:nvSpPr>
            <p:cNvPr id="20" name="Rectangle 19">
              <a:extLst>
                <a:ext uri="{FF2B5EF4-FFF2-40B4-BE49-F238E27FC236}">
                  <a16:creationId xmlns:a16="http://schemas.microsoft.com/office/drawing/2014/main" id="{57974862-83DB-4227-83E1-43DB683E8ABF}"/>
                </a:ext>
              </a:extLst>
            </p:cNvPr>
            <p:cNvSpPr>
              <a:spLocks noChangeArrowheads="1"/>
            </p:cNvSpPr>
            <p:nvPr/>
          </p:nvSpPr>
          <p:spPr bwMode="auto">
            <a:xfrm>
              <a:off x="4478053" y="5256383"/>
              <a:ext cx="1567992" cy="540000"/>
            </a:xfrm>
            <a:prstGeom prst="rect">
              <a:avLst/>
            </a:prstGeom>
            <a:solidFill>
              <a:schemeClr val="tx2">
                <a:lumMod val="60000"/>
                <a:lumOff val="40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chemeClr val="bg1"/>
                  </a:solidFill>
                  <a:effectLst/>
                  <a:uLnTx/>
                  <a:uFillTx/>
                  <a:latin typeface="Lato Light"/>
                </a:rPr>
                <a:t>Full diversification  </a:t>
              </a:r>
              <a:endParaRPr kumimoji="0" lang="en-US" sz="1100" b="1" i="0" u="none" strike="noStrike" kern="0" cap="none" spc="0" normalizeH="0" baseline="0" noProof="0" dirty="0">
                <a:ln>
                  <a:noFill/>
                </a:ln>
                <a:solidFill>
                  <a:schemeClr val="bg1"/>
                </a:solidFill>
                <a:effectLst/>
                <a:uLnTx/>
                <a:uFillTx/>
                <a:latin typeface="Lato Light"/>
              </a:endParaRPr>
            </a:p>
          </p:txBody>
        </p:sp>
        <p:sp>
          <p:nvSpPr>
            <p:cNvPr id="23" name="Rectangle 22">
              <a:extLst>
                <a:ext uri="{FF2B5EF4-FFF2-40B4-BE49-F238E27FC236}">
                  <a16:creationId xmlns:a16="http://schemas.microsoft.com/office/drawing/2014/main" id="{9D694A23-FA82-4695-ADDE-E4BF071F54F9}"/>
                </a:ext>
              </a:extLst>
            </p:cNvPr>
            <p:cNvSpPr>
              <a:spLocks noChangeArrowheads="1"/>
            </p:cNvSpPr>
            <p:nvPr/>
          </p:nvSpPr>
          <p:spPr bwMode="auto">
            <a:xfrm>
              <a:off x="6534669" y="5246956"/>
              <a:ext cx="1567992" cy="540000"/>
            </a:xfrm>
            <a:prstGeom prst="rect">
              <a:avLst/>
            </a:prstGeom>
            <a:solidFill>
              <a:schemeClr val="tx2">
                <a:lumMod val="60000"/>
                <a:lumOff val="40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chemeClr val="bg1"/>
                  </a:solidFill>
                  <a:effectLst/>
                  <a:uLnTx/>
                  <a:uFillTx/>
                  <a:latin typeface="Lato Light"/>
                </a:rPr>
                <a:t>Backward</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b="1" kern="0" dirty="0">
                  <a:solidFill>
                    <a:schemeClr val="bg1"/>
                  </a:solidFill>
                  <a:latin typeface="Lato Light"/>
                </a:rPr>
                <a:t>Diversification </a:t>
              </a:r>
              <a:r>
                <a:rPr kumimoji="0" lang="en-US" sz="1050" b="1" i="0" u="none" strike="noStrike" kern="0" cap="none" spc="0" normalizeH="0" baseline="0" noProof="0" dirty="0">
                  <a:ln>
                    <a:noFill/>
                  </a:ln>
                  <a:solidFill>
                    <a:schemeClr val="bg1"/>
                  </a:solidFill>
                  <a:effectLst/>
                  <a:uLnTx/>
                  <a:uFillTx/>
                  <a:latin typeface="Lato Light"/>
                </a:rPr>
                <a:t> </a:t>
              </a:r>
              <a:endParaRPr kumimoji="0" lang="en-US" sz="1100" b="1" i="0" u="none" strike="noStrike" kern="0" cap="none" spc="0" normalizeH="0" baseline="0" noProof="0" dirty="0">
                <a:ln>
                  <a:noFill/>
                </a:ln>
                <a:solidFill>
                  <a:schemeClr val="bg1"/>
                </a:solidFill>
                <a:effectLst/>
                <a:uLnTx/>
                <a:uFillTx/>
                <a:latin typeface="Lato Light"/>
              </a:endParaRPr>
            </a:p>
          </p:txBody>
        </p:sp>
        <p:sp>
          <p:nvSpPr>
            <p:cNvPr id="24" name="Rectangle 23">
              <a:extLst>
                <a:ext uri="{FF2B5EF4-FFF2-40B4-BE49-F238E27FC236}">
                  <a16:creationId xmlns:a16="http://schemas.microsoft.com/office/drawing/2014/main" id="{E36DC1FD-DBFF-4502-AE70-B0631A35FC19}"/>
                </a:ext>
              </a:extLst>
            </p:cNvPr>
            <p:cNvSpPr>
              <a:spLocks noChangeArrowheads="1"/>
            </p:cNvSpPr>
            <p:nvPr/>
          </p:nvSpPr>
          <p:spPr bwMode="auto">
            <a:xfrm>
              <a:off x="8623522" y="5246956"/>
              <a:ext cx="1567992" cy="540000"/>
            </a:xfrm>
            <a:prstGeom prst="rect">
              <a:avLst/>
            </a:prstGeom>
            <a:solidFill>
              <a:schemeClr val="tx2">
                <a:lumMod val="60000"/>
                <a:lumOff val="40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b="1" kern="0" dirty="0">
                  <a:solidFill>
                    <a:schemeClr val="bg1"/>
                  </a:solidFill>
                  <a:latin typeface="Lato Light"/>
                </a:rPr>
                <a:t>Forward diversification </a:t>
              </a:r>
              <a:endParaRPr kumimoji="0" lang="en-US" sz="1100" b="1" i="0" u="none" strike="noStrike" kern="0" cap="none" spc="0" normalizeH="0" baseline="0" noProof="0" dirty="0">
                <a:ln>
                  <a:noFill/>
                </a:ln>
                <a:solidFill>
                  <a:schemeClr val="bg1"/>
                </a:solidFill>
                <a:effectLst/>
                <a:uLnTx/>
                <a:uFillTx/>
                <a:latin typeface="Lato Light"/>
              </a:endParaRPr>
            </a:p>
          </p:txBody>
        </p:sp>
        <p:sp>
          <p:nvSpPr>
            <p:cNvPr id="26" name="Rectangle 25">
              <a:extLst>
                <a:ext uri="{FF2B5EF4-FFF2-40B4-BE49-F238E27FC236}">
                  <a16:creationId xmlns:a16="http://schemas.microsoft.com/office/drawing/2014/main" id="{E4E35EF8-CD2A-464D-9FF9-A9327214003C}"/>
                </a:ext>
              </a:extLst>
            </p:cNvPr>
            <p:cNvSpPr>
              <a:spLocks noChangeArrowheads="1"/>
            </p:cNvSpPr>
            <p:nvPr/>
          </p:nvSpPr>
          <p:spPr bwMode="auto">
            <a:xfrm>
              <a:off x="2368403" y="5256383"/>
              <a:ext cx="1567992" cy="540000"/>
            </a:xfrm>
            <a:prstGeom prst="rect">
              <a:avLst/>
            </a:prstGeom>
            <a:solidFill>
              <a:srgbClr val="0070C0"/>
            </a:solidFill>
            <a:ln w="12700">
              <a:noFill/>
              <a:miter lim="800000"/>
              <a:headEnd/>
              <a:tailEnd/>
            </a:ln>
            <a:effectLst>
              <a:outerShdw blurRad="44450" dist="27940" dir="5400000" algn="ctr">
                <a:srgbClr val="000000">
                  <a:alpha val="32000"/>
                </a:srgbClr>
              </a:outerShdw>
            </a:effectLst>
          </p:spPr>
          <p:txBody>
            <a:bodyPr anchor="ctr"/>
            <a:lstStyle/>
            <a:p>
              <a:pPr algn="ctr"/>
              <a:r>
                <a:rPr lang="en-US" sz="1050" b="1" kern="0" dirty="0">
                  <a:solidFill>
                    <a:schemeClr val="bg1"/>
                  </a:solidFill>
                  <a:latin typeface="Lato Light"/>
                </a:rPr>
                <a:t>Diversification </a:t>
              </a:r>
            </a:p>
          </p:txBody>
        </p:sp>
        <p:sp>
          <p:nvSpPr>
            <p:cNvPr id="21" name="Isosceles Triangle 20">
              <a:extLst>
                <a:ext uri="{FF2B5EF4-FFF2-40B4-BE49-F238E27FC236}">
                  <a16:creationId xmlns:a16="http://schemas.microsoft.com/office/drawing/2014/main" id="{0A3ABAA1-F6A4-4C2E-A4CC-16DD263973BC}"/>
                </a:ext>
              </a:extLst>
            </p:cNvPr>
            <p:cNvSpPr/>
            <p:nvPr/>
          </p:nvSpPr>
          <p:spPr>
            <a:xfrm rot="5400000">
              <a:off x="4006391" y="5344998"/>
              <a:ext cx="375449" cy="372086"/>
            </a:xfrm>
            <a:prstGeom prst="triangle">
              <a:avLst/>
            </a:prstGeom>
            <a:solidFill>
              <a:schemeClr val="tx2">
                <a:lumMod val="60000"/>
                <a:lumOff val="40000"/>
              </a:schemeClr>
            </a:solidFill>
            <a:ln w="12700">
              <a:noFill/>
              <a:miter lim="800000"/>
              <a:headEnd/>
              <a:tailEnd/>
            </a:ln>
            <a:effectLst>
              <a:outerShdw blurRad="44450" dist="27940" dir="5400000" algn="ctr">
                <a:srgbClr val="000000">
                  <a:alpha val="32000"/>
                </a:srgbClr>
              </a:outerShdw>
            </a:effectLst>
          </p:spPr>
          <p:txBody>
            <a:bodyPr anchor="ctr"/>
            <a:lstStyle/>
            <a:p>
              <a:pPr algn="ctr"/>
              <a:endParaRPr lang="en-GB" sz="1050" b="1" kern="0">
                <a:solidFill>
                  <a:schemeClr val="bg1"/>
                </a:solidFill>
                <a:latin typeface="Lato Light"/>
              </a:endParaRPr>
            </a:p>
          </p:txBody>
        </p:sp>
        <p:sp>
          <p:nvSpPr>
            <p:cNvPr id="28" name="Isosceles Triangle 27">
              <a:extLst>
                <a:ext uri="{FF2B5EF4-FFF2-40B4-BE49-F238E27FC236}">
                  <a16:creationId xmlns:a16="http://schemas.microsoft.com/office/drawing/2014/main" id="{AA96AB02-66B7-4AB6-8212-F1740D85E129}"/>
                </a:ext>
              </a:extLst>
            </p:cNvPr>
            <p:cNvSpPr/>
            <p:nvPr/>
          </p:nvSpPr>
          <p:spPr>
            <a:xfrm rot="5400000">
              <a:off x="6105150" y="5364491"/>
              <a:ext cx="375449" cy="372086"/>
            </a:xfrm>
            <a:prstGeom prst="triangle">
              <a:avLst/>
            </a:prstGeom>
            <a:solidFill>
              <a:schemeClr val="tx2">
                <a:lumMod val="60000"/>
                <a:lumOff val="40000"/>
              </a:schemeClr>
            </a:solidFill>
            <a:ln w="12700">
              <a:noFill/>
              <a:miter lim="800000"/>
              <a:headEnd/>
              <a:tailEnd/>
            </a:ln>
            <a:effectLst>
              <a:outerShdw blurRad="44450" dist="27940" dir="5400000" algn="ctr">
                <a:srgbClr val="000000">
                  <a:alpha val="32000"/>
                </a:srgbClr>
              </a:outerShdw>
            </a:effectLst>
          </p:spPr>
          <p:txBody>
            <a:bodyPr anchor="ctr"/>
            <a:lstStyle/>
            <a:p>
              <a:pPr algn="ctr"/>
              <a:endParaRPr lang="en-GB" sz="1050" b="1" kern="0">
                <a:solidFill>
                  <a:schemeClr val="bg1"/>
                </a:solidFill>
                <a:latin typeface="Lato Light"/>
              </a:endParaRPr>
            </a:p>
          </p:txBody>
        </p:sp>
        <p:sp>
          <p:nvSpPr>
            <p:cNvPr id="29" name="Isosceles Triangle 28">
              <a:extLst>
                <a:ext uri="{FF2B5EF4-FFF2-40B4-BE49-F238E27FC236}">
                  <a16:creationId xmlns:a16="http://schemas.microsoft.com/office/drawing/2014/main" id="{BF64862B-0A7C-4177-8D93-0982F2EF1D8B}"/>
                </a:ext>
              </a:extLst>
            </p:cNvPr>
            <p:cNvSpPr/>
            <p:nvPr/>
          </p:nvSpPr>
          <p:spPr>
            <a:xfrm rot="5400000">
              <a:off x="8188967" y="5335572"/>
              <a:ext cx="375449" cy="372086"/>
            </a:xfrm>
            <a:prstGeom prst="triangle">
              <a:avLst/>
            </a:prstGeom>
            <a:solidFill>
              <a:schemeClr val="tx2">
                <a:lumMod val="60000"/>
                <a:lumOff val="40000"/>
              </a:schemeClr>
            </a:solidFill>
            <a:ln w="12700">
              <a:noFill/>
              <a:miter lim="800000"/>
              <a:headEnd/>
              <a:tailEnd/>
            </a:ln>
            <a:effectLst>
              <a:outerShdw blurRad="44450" dist="27940" dir="5400000" algn="ctr">
                <a:srgbClr val="000000">
                  <a:alpha val="32000"/>
                </a:srgbClr>
              </a:outerShdw>
            </a:effectLst>
          </p:spPr>
          <p:txBody>
            <a:bodyPr anchor="ctr"/>
            <a:lstStyle/>
            <a:p>
              <a:pPr algn="ctr"/>
              <a:endParaRPr lang="en-GB" sz="1050" b="1" kern="0">
                <a:solidFill>
                  <a:schemeClr val="bg1"/>
                </a:solidFill>
                <a:latin typeface="Lato Light"/>
              </a:endParaRPr>
            </a:p>
          </p:txBody>
        </p:sp>
        <p:sp>
          <p:nvSpPr>
            <p:cNvPr id="31" name="TextBox 30">
              <a:extLst>
                <a:ext uri="{FF2B5EF4-FFF2-40B4-BE49-F238E27FC236}">
                  <a16:creationId xmlns:a16="http://schemas.microsoft.com/office/drawing/2014/main" id="{2B1E030B-4B19-4350-BAD4-50654EC89751}"/>
                </a:ext>
              </a:extLst>
            </p:cNvPr>
            <p:cNvSpPr txBox="1"/>
            <p:nvPr/>
          </p:nvSpPr>
          <p:spPr>
            <a:xfrm>
              <a:off x="4380158" y="5896706"/>
              <a:ext cx="1835815" cy="507831"/>
            </a:xfrm>
            <a:prstGeom prst="rect">
              <a:avLst/>
            </a:prstGeom>
            <a:noFill/>
          </p:spPr>
          <p:txBody>
            <a:bodyPr wrap="square" rtlCol="0">
              <a:spAutoFit/>
            </a:bodyPr>
            <a:lstStyle/>
            <a:p>
              <a:r>
                <a:rPr lang="en-GB" sz="900" i="1" dirty="0">
                  <a:latin typeface="Lato Light" panose="020F0502020204030203"/>
                </a:rPr>
                <a:t>Highest risk and requires a large amount of investment and time </a:t>
              </a:r>
            </a:p>
            <a:p>
              <a:endParaRPr lang="en-GB" sz="900" i="1" dirty="0">
                <a:latin typeface="Lato Light" panose="020F0502020204030203"/>
              </a:endParaRPr>
            </a:p>
          </p:txBody>
        </p:sp>
        <p:sp>
          <p:nvSpPr>
            <p:cNvPr id="32" name="TextBox 31">
              <a:extLst>
                <a:ext uri="{FF2B5EF4-FFF2-40B4-BE49-F238E27FC236}">
                  <a16:creationId xmlns:a16="http://schemas.microsoft.com/office/drawing/2014/main" id="{EFCEF268-0B81-49CD-ACBD-ADAF2936DB9B}"/>
                </a:ext>
              </a:extLst>
            </p:cNvPr>
            <p:cNvSpPr txBox="1"/>
            <p:nvPr/>
          </p:nvSpPr>
          <p:spPr>
            <a:xfrm>
              <a:off x="6534669" y="5896706"/>
              <a:ext cx="1835815" cy="784830"/>
            </a:xfrm>
            <a:prstGeom prst="rect">
              <a:avLst/>
            </a:prstGeom>
            <a:noFill/>
          </p:spPr>
          <p:txBody>
            <a:bodyPr wrap="square" rtlCol="0">
              <a:spAutoFit/>
            </a:bodyPr>
            <a:lstStyle/>
            <a:p>
              <a:r>
                <a:rPr lang="en-GB" sz="900" i="1" dirty="0">
                  <a:latin typeface="Lato Light" panose="020F0502020204030203"/>
                </a:rPr>
                <a:t>This stage is one step before your current stage and in many cases adds value as it becomes part of the value chain.</a:t>
              </a:r>
            </a:p>
            <a:p>
              <a:endParaRPr lang="en-GB" sz="900" i="1" dirty="0">
                <a:latin typeface="Lato Light" panose="020F0502020204030203"/>
              </a:endParaRPr>
            </a:p>
          </p:txBody>
        </p:sp>
        <p:sp>
          <p:nvSpPr>
            <p:cNvPr id="33" name="TextBox 32">
              <a:extLst>
                <a:ext uri="{FF2B5EF4-FFF2-40B4-BE49-F238E27FC236}">
                  <a16:creationId xmlns:a16="http://schemas.microsoft.com/office/drawing/2014/main" id="{9CD38784-012B-41BC-BD36-9E38E254B722}"/>
                </a:ext>
              </a:extLst>
            </p:cNvPr>
            <p:cNvSpPr txBox="1"/>
            <p:nvPr/>
          </p:nvSpPr>
          <p:spPr>
            <a:xfrm>
              <a:off x="8562735" y="5860476"/>
              <a:ext cx="1835815" cy="1061829"/>
            </a:xfrm>
            <a:prstGeom prst="rect">
              <a:avLst/>
            </a:prstGeom>
            <a:noFill/>
          </p:spPr>
          <p:txBody>
            <a:bodyPr wrap="square" rtlCol="0">
              <a:spAutoFit/>
            </a:bodyPr>
            <a:lstStyle/>
            <a:p>
              <a:r>
                <a:rPr lang="en-GB" sz="900" i="1" dirty="0">
                  <a:latin typeface="Lato Light" panose="020F0502020204030203"/>
                </a:rPr>
                <a:t>This stage is one stage ahead of your current stage and may require careful assessment as it while offering a quicker way to market needs capability and relevance assessment </a:t>
              </a:r>
            </a:p>
            <a:p>
              <a:endParaRPr lang="en-GB" sz="900" i="1" dirty="0">
                <a:latin typeface="Lato Light" panose="020F0502020204030203"/>
              </a:endParaRPr>
            </a:p>
          </p:txBody>
        </p:sp>
      </p:grpSp>
      <p:pic>
        <p:nvPicPr>
          <p:cNvPr id="34" name="Picture 33" descr="Logo&#10;&#10;Description automatically generated">
            <a:extLst>
              <a:ext uri="{FF2B5EF4-FFF2-40B4-BE49-F238E27FC236}">
                <a16:creationId xmlns:a16="http://schemas.microsoft.com/office/drawing/2014/main" id="{AF4FE8C5-CA03-4475-9E34-504CDE4372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09024" y="199287"/>
            <a:ext cx="1601128" cy="372663"/>
          </a:xfrm>
          <a:prstGeom prst="rect">
            <a:avLst/>
          </a:prstGeom>
        </p:spPr>
      </p:pic>
    </p:spTree>
    <p:extLst>
      <p:ext uri="{BB962C8B-B14F-4D97-AF65-F5344CB8AC3E}">
        <p14:creationId xmlns:p14="http://schemas.microsoft.com/office/powerpoint/2010/main" val="32960100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34DA4CE-ABCE-2F6D-B94E-A68057C7C955}"/>
              </a:ext>
            </a:extLst>
          </p:cNvPr>
          <p:cNvSpPr/>
          <p:nvPr/>
        </p:nvSpPr>
        <p:spPr>
          <a:xfrm>
            <a:off x="-2286" y="-13209"/>
            <a:ext cx="5760000" cy="6871209"/>
          </a:xfrm>
          <a:prstGeom prst="rect">
            <a:avLst/>
          </a:prstGeom>
          <a:solidFill>
            <a:srgbClr val="FF0000"/>
          </a:solidFill>
          <a:ln w="12700" cap="flat" cmpd="sng" algn="ctr">
            <a:noFill/>
            <a:prstDash val="solid"/>
            <a:miter lim="800000"/>
          </a:ln>
          <a:effectLst/>
        </p:spPr>
        <p:txBody>
          <a:bodyPr wrap="square"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GB" sz="1000" b="1" i="0" u="none" strike="noStrike" kern="0" cap="none" spc="0" normalizeH="0" baseline="0" noProof="0" dirty="0">
              <a:ln>
                <a:noFill/>
              </a:ln>
              <a:solidFill>
                <a:srgbClr val="FFFFFF"/>
              </a:solidFill>
              <a:effectLst/>
              <a:uLnTx/>
              <a:uFillTx/>
              <a:latin typeface="Lato Light" panose="020F0502020204030203"/>
              <a:ea typeface="+mn-ea"/>
              <a:cs typeface="+mn-cs"/>
            </a:endParaRPr>
          </a:p>
        </p:txBody>
      </p:sp>
      <p:sp>
        <p:nvSpPr>
          <p:cNvPr id="9" name="Rectangle 8">
            <a:extLst>
              <a:ext uri="{FF2B5EF4-FFF2-40B4-BE49-F238E27FC236}">
                <a16:creationId xmlns:a16="http://schemas.microsoft.com/office/drawing/2014/main" id="{FE06EE79-7A89-C964-B4A3-F1292467C261}"/>
              </a:ext>
            </a:extLst>
          </p:cNvPr>
          <p:cNvSpPr/>
          <p:nvPr/>
        </p:nvSpPr>
        <p:spPr>
          <a:xfrm>
            <a:off x="0" y="5937662"/>
            <a:ext cx="5760000" cy="9203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2" name="Picture 11" descr="Logo&#10;&#10;Description automatically generated">
            <a:extLst>
              <a:ext uri="{FF2B5EF4-FFF2-40B4-BE49-F238E27FC236}">
                <a16:creationId xmlns:a16="http://schemas.microsoft.com/office/drawing/2014/main" id="{4AD03D1C-6F5C-4CA5-B29F-DCD98223BC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1262" y="150636"/>
            <a:ext cx="1555200" cy="361973"/>
          </a:xfrm>
          <a:prstGeom prst="rect">
            <a:avLst/>
          </a:prstGeom>
        </p:spPr>
      </p:pic>
      <p:sp>
        <p:nvSpPr>
          <p:cNvPr id="13" name="TextBox 12">
            <a:extLst>
              <a:ext uri="{FF2B5EF4-FFF2-40B4-BE49-F238E27FC236}">
                <a16:creationId xmlns:a16="http://schemas.microsoft.com/office/drawing/2014/main" id="{E4F23697-1BEC-4F6B-A1E1-CF2064D07358}"/>
              </a:ext>
            </a:extLst>
          </p:cNvPr>
          <p:cNvSpPr txBox="1"/>
          <p:nvPr/>
        </p:nvSpPr>
        <p:spPr>
          <a:xfrm>
            <a:off x="9200304" y="6291348"/>
            <a:ext cx="2923714" cy="4770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D96800"/>
                </a:solidFill>
                <a:effectLst/>
                <a:uLnTx/>
                <a:uFillTx/>
                <a:latin typeface="Lato Light" panose="020F0502020204030203"/>
                <a:ea typeface="+mn-ea"/>
                <a:cs typeface="+mn-cs"/>
              </a:rPr>
              <a:t>Tools, Content &amp; Templates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white">
                    <a:lumMod val="50000"/>
                  </a:prstClr>
                </a:solidFill>
                <a:effectLst/>
                <a:uLnTx/>
                <a:uFillTx/>
                <a:latin typeface="Lato Light" panose="020F0502020204030203"/>
                <a:ea typeface="+mn-ea"/>
                <a:cs typeface="+mn-cs"/>
              </a:rPr>
              <a:t>Hand built using experience &amp; Insight </a:t>
            </a:r>
          </a:p>
        </p:txBody>
      </p:sp>
      <p:sp>
        <p:nvSpPr>
          <p:cNvPr id="11" name="TextBox 10">
            <a:extLst>
              <a:ext uri="{FF2B5EF4-FFF2-40B4-BE49-F238E27FC236}">
                <a16:creationId xmlns:a16="http://schemas.microsoft.com/office/drawing/2014/main" id="{81EC035C-DF7F-643C-17BD-F7A29706EF7B}"/>
              </a:ext>
            </a:extLst>
          </p:cNvPr>
          <p:cNvSpPr txBox="1"/>
          <p:nvPr/>
        </p:nvSpPr>
        <p:spPr>
          <a:xfrm>
            <a:off x="0" y="6132606"/>
            <a:ext cx="2487515" cy="523220"/>
          </a:xfrm>
          <a:prstGeom prst="rect">
            <a:avLst/>
          </a:prstGeom>
          <a:noFill/>
        </p:spPr>
        <p:txBody>
          <a:bodyPr wrap="square" lIns="360000" rIns="360000">
            <a:spAutoFit/>
          </a:bodyPr>
          <a:lstStyle>
            <a:defPPr>
              <a:defRPr lang="en-US"/>
            </a:defPPr>
            <a:lvl1pPr>
              <a:defRPr b="0" i="0">
                <a:solidFill>
                  <a:srgbClr val="909399"/>
                </a:solidFill>
                <a:effectLst/>
                <a:latin typeface="Helvetica Neue"/>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Lato Light" panose="020F0502020204030203"/>
                <a:ea typeface="+mn-ea"/>
                <a:cs typeface="+mn-cs"/>
              </a:rPr>
              <a:t>UpskilPRO e Institute for Sales &amp; Marketing </a:t>
            </a:r>
          </a:p>
        </p:txBody>
      </p:sp>
      <p:sp>
        <p:nvSpPr>
          <p:cNvPr id="22" name="TextBox 21">
            <a:extLst>
              <a:ext uri="{FF2B5EF4-FFF2-40B4-BE49-F238E27FC236}">
                <a16:creationId xmlns:a16="http://schemas.microsoft.com/office/drawing/2014/main" id="{257944EF-C325-87E6-F497-106A27C993F0}"/>
              </a:ext>
            </a:extLst>
          </p:cNvPr>
          <p:cNvSpPr txBox="1"/>
          <p:nvPr/>
        </p:nvSpPr>
        <p:spPr>
          <a:xfrm>
            <a:off x="0" y="3437952"/>
            <a:ext cx="5755465" cy="261610"/>
          </a:xfrm>
          <a:prstGeom prst="rect">
            <a:avLst/>
          </a:prstGeom>
          <a:solidFill>
            <a:srgbClr val="FF0000"/>
          </a:solidFill>
        </p:spPr>
        <p:txBody>
          <a:bodyPr wrap="square">
            <a:spAutoFit/>
          </a:bodyPr>
          <a:lstStyle>
            <a:defPPr>
              <a:defRPr lang="en-US"/>
            </a:defPPr>
            <a:lvl1pPr>
              <a:defRPr b="0" i="0">
                <a:solidFill>
                  <a:srgbClr val="909399"/>
                </a:solidFill>
                <a:effectLst/>
                <a:latin typeface="Helvetica Neue"/>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chemeClr val="bg1"/>
                </a:solidFill>
                <a:effectLst/>
                <a:uLnTx/>
                <a:uFillTx/>
                <a:latin typeface="Open Sans" panose="020B0606030504020204" pitchFamily="34" charset="0"/>
                <a:ea typeface="+mn-ea"/>
                <a:cs typeface="+mn-cs"/>
              </a:rPr>
              <a:t>Analyze and plan strategies for growth</a:t>
            </a:r>
            <a:endParaRPr kumimoji="0" lang="en-GB" sz="1100" b="0" i="0" u="none" strike="noStrike" kern="1200" cap="none" spc="0" normalizeH="0" baseline="0" noProof="0" dirty="0">
              <a:ln>
                <a:noFill/>
              </a:ln>
              <a:solidFill>
                <a:schemeClr val="bg1"/>
              </a:solidFill>
              <a:effectLst/>
              <a:uLnTx/>
              <a:uFillTx/>
              <a:latin typeface="Lato Light" panose="020F0502020204030203"/>
              <a:ea typeface="+mn-ea"/>
              <a:cs typeface="+mn-cs"/>
            </a:endParaRPr>
          </a:p>
        </p:txBody>
      </p:sp>
      <p:sp>
        <p:nvSpPr>
          <p:cNvPr id="23" name="TextBox 22">
            <a:extLst>
              <a:ext uri="{FF2B5EF4-FFF2-40B4-BE49-F238E27FC236}">
                <a16:creationId xmlns:a16="http://schemas.microsoft.com/office/drawing/2014/main" id="{835E8B50-E3AF-B133-2E1A-DAD76F64E6D3}"/>
              </a:ext>
            </a:extLst>
          </p:cNvPr>
          <p:cNvSpPr txBox="1"/>
          <p:nvPr/>
        </p:nvSpPr>
        <p:spPr>
          <a:xfrm>
            <a:off x="0" y="2876860"/>
            <a:ext cx="5755907" cy="646331"/>
          </a:xfrm>
          <a:prstGeom prst="rect">
            <a:avLst/>
          </a:prstGeom>
          <a:solidFill>
            <a:srgbClr val="FF0000"/>
          </a:solidFill>
        </p:spPr>
        <p:txBody>
          <a:bodyPr wrap="square" rtlCol="0">
            <a:spAutoFit/>
          </a:bodyPr>
          <a:lstStyle/>
          <a:p>
            <a:pPr marL="0" marR="0" lvl="0" indent="0" algn="ctr" defTabSz="435356"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chemeClr val="bg1"/>
                </a:solidFill>
                <a:effectLst/>
                <a:uLnTx/>
                <a:uFillTx/>
                <a:latin typeface="Poppins" panose="00000500000000000000" pitchFamily="2" charset="0"/>
                <a:ea typeface="MS Gothic" panose="020B0609070205080204" pitchFamily="49" charset="-128"/>
                <a:cs typeface="Poppins" panose="00000500000000000000" pitchFamily="2" charset="0"/>
              </a:rPr>
              <a:t>Ansoff’s Growth Matrix</a:t>
            </a:r>
            <a:endParaRPr kumimoji="0" lang="en-US" sz="3200" b="0" i="0" u="none" strike="noStrike" kern="1200" cap="none" spc="0" normalizeH="0" baseline="0" noProof="0" dirty="0">
              <a:ln>
                <a:noFill/>
              </a:ln>
              <a:solidFill>
                <a:schemeClr val="bg1"/>
              </a:solidFill>
              <a:effectLst/>
              <a:uLnTx/>
              <a:uFillTx/>
              <a:latin typeface="Poppins" panose="00000500000000000000" pitchFamily="2" charset="0"/>
              <a:ea typeface="MS Gothic" panose="020B0609070205080204" pitchFamily="49" charset="-128"/>
              <a:cs typeface="Poppins" panose="00000500000000000000" pitchFamily="2" charset="0"/>
            </a:endParaRPr>
          </a:p>
        </p:txBody>
      </p:sp>
      <p:pic>
        <p:nvPicPr>
          <p:cNvPr id="4" name="Picture 3">
            <a:extLst>
              <a:ext uri="{FF2B5EF4-FFF2-40B4-BE49-F238E27FC236}">
                <a16:creationId xmlns:a16="http://schemas.microsoft.com/office/drawing/2014/main" id="{8E280FC1-2C88-A293-99A6-EC1C64DD4878}"/>
              </a:ext>
            </a:extLst>
          </p:cNvPr>
          <p:cNvPicPr>
            <a:picLocks noChangeAspect="1"/>
          </p:cNvPicPr>
          <p:nvPr/>
        </p:nvPicPr>
        <p:blipFill>
          <a:blip r:embed="rId3"/>
          <a:stretch>
            <a:fillRect/>
          </a:stretch>
        </p:blipFill>
        <p:spPr>
          <a:xfrm>
            <a:off x="6720396" y="2454968"/>
            <a:ext cx="4223788" cy="2811669"/>
          </a:xfrm>
          <a:prstGeom prst="rect">
            <a:avLst/>
          </a:prstGeom>
        </p:spPr>
      </p:pic>
      <p:grpSp>
        <p:nvGrpSpPr>
          <p:cNvPr id="2" name="Group 1">
            <a:extLst>
              <a:ext uri="{FF2B5EF4-FFF2-40B4-BE49-F238E27FC236}">
                <a16:creationId xmlns:a16="http://schemas.microsoft.com/office/drawing/2014/main" id="{27638928-DFA3-812A-BBE3-30F47CB25725}"/>
              </a:ext>
            </a:extLst>
          </p:cNvPr>
          <p:cNvGrpSpPr/>
          <p:nvPr/>
        </p:nvGrpSpPr>
        <p:grpSpPr>
          <a:xfrm>
            <a:off x="5239797" y="4096166"/>
            <a:ext cx="1055370" cy="1055370"/>
            <a:chOff x="7108613" y="4124330"/>
            <a:chExt cx="1055370" cy="1055370"/>
          </a:xfrm>
        </p:grpSpPr>
        <p:sp>
          <p:nvSpPr>
            <p:cNvPr id="5" name="Oval 4">
              <a:extLst>
                <a:ext uri="{FF2B5EF4-FFF2-40B4-BE49-F238E27FC236}">
                  <a16:creationId xmlns:a16="http://schemas.microsoft.com/office/drawing/2014/main" id="{F0D159E4-04D8-3EB3-5111-BBDE7FDC561F}"/>
                </a:ext>
              </a:extLst>
            </p:cNvPr>
            <p:cNvSpPr/>
            <p:nvPr/>
          </p:nvSpPr>
          <p:spPr>
            <a:xfrm>
              <a:off x="7108613" y="4124330"/>
              <a:ext cx="1055370" cy="1055370"/>
            </a:xfrm>
            <a:prstGeom prst="ellipse">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Lato Light"/>
                <a:ea typeface="+mn-ea"/>
                <a:cs typeface="+mn-cs"/>
              </a:endParaRPr>
            </a:p>
          </p:txBody>
        </p:sp>
        <p:sp>
          <p:nvSpPr>
            <p:cNvPr id="6" name="Google Shape;104;p13">
              <a:extLst>
                <a:ext uri="{FF2B5EF4-FFF2-40B4-BE49-F238E27FC236}">
                  <a16:creationId xmlns:a16="http://schemas.microsoft.com/office/drawing/2014/main" id="{ACB24D47-9928-AB67-1D25-7DDD50B52B03}"/>
                </a:ext>
              </a:extLst>
            </p:cNvPr>
            <p:cNvSpPr/>
            <p:nvPr/>
          </p:nvSpPr>
          <p:spPr>
            <a:xfrm>
              <a:off x="7322078" y="4349750"/>
              <a:ext cx="631825" cy="550862"/>
            </a:xfrm>
            <a:custGeom>
              <a:avLst/>
              <a:gdLst/>
              <a:ahLst/>
              <a:cxnLst/>
              <a:rect l="l" t="t" r="r" b="b"/>
              <a:pathLst>
                <a:path w="145" h="126" extrusionOk="0">
                  <a:moveTo>
                    <a:pt x="129" y="126"/>
                  </a:moveTo>
                  <a:cubicBezTo>
                    <a:pt x="17" y="126"/>
                    <a:pt x="17" y="126"/>
                    <a:pt x="17" y="126"/>
                  </a:cubicBezTo>
                  <a:cubicBezTo>
                    <a:pt x="8" y="126"/>
                    <a:pt x="0" y="118"/>
                    <a:pt x="0" y="109"/>
                  </a:cubicBezTo>
                  <a:cubicBezTo>
                    <a:pt x="0" y="81"/>
                    <a:pt x="0" y="81"/>
                    <a:pt x="0" y="81"/>
                  </a:cubicBezTo>
                  <a:cubicBezTo>
                    <a:pt x="0" y="80"/>
                    <a:pt x="1" y="78"/>
                    <a:pt x="3" y="78"/>
                  </a:cubicBezTo>
                  <a:cubicBezTo>
                    <a:pt x="5" y="78"/>
                    <a:pt x="6" y="80"/>
                    <a:pt x="6" y="81"/>
                  </a:cubicBezTo>
                  <a:cubicBezTo>
                    <a:pt x="6" y="109"/>
                    <a:pt x="6" y="109"/>
                    <a:pt x="6" y="109"/>
                  </a:cubicBezTo>
                  <a:cubicBezTo>
                    <a:pt x="6" y="115"/>
                    <a:pt x="11" y="120"/>
                    <a:pt x="17" y="120"/>
                  </a:cubicBezTo>
                  <a:cubicBezTo>
                    <a:pt x="129" y="120"/>
                    <a:pt x="129" y="120"/>
                    <a:pt x="129" y="120"/>
                  </a:cubicBezTo>
                  <a:cubicBezTo>
                    <a:pt x="134" y="120"/>
                    <a:pt x="139" y="115"/>
                    <a:pt x="139" y="109"/>
                  </a:cubicBezTo>
                  <a:cubicBezTo>
                    <a:pt x="139" y="82"/>
                    <a:pt x="139" y="82"/>
                    <a:pt x="139" y="82"/>
                  </a:cubicBezTo>
                  <a:cubicBezTo>
                    <a:pt x="139" y="80"/>
                    <a:pt x="141" y="79"/>
                    <a:pt x="142" y="79"/>
                  </a:cubicBezTo>
                  <a:cubicBezTo>
                    <a:pt x="144" y="79"/>
                    <a:pt x="145" y="80"/>
                    <a:pt x="145" y="82"/>
                  </a:cubicBezTo>
                  <a:cubicBezTo>
                    <a:pt x="145" y="109"/>
                    <a:pt x="145" y="109"/>
                    <a:pt x="145" y="109"/>
                  </a:cubicBezTo>
                  <a:cubicBezTo>
                    <a:pt x="145" y="118"/>
                    <a:pt x="138" y="126"/>
                    <a:pt x="129" y="126"/>
                  </a:cubicBezTo>
                  <a:close/>
                  <a:moveTo>
                    <a:pt x="79" y="90"/>
                  </a:moveTo>
                  <a:cubicBezTo>
                    <a:pt x="67" y="90"/>
                    <a:pt x="67" y="90"/>
                    <a:pt x="67" y="90"/>
                  </a:cubicBezTo>
                  <a:cubicBezTo>
                    <a:pt x="62" y="90"/>
                    <a:pt x="59" y="86"/>
                    <a:pt x="59" y="81"/>
                  </a:cubicBezTo>
                  <a:cubicBezTo>
                    <a:pt x="59" y="67"/>
                    <a:pt x="59" y="67"/>
                    <a:pt x="59" y="67"/>
                  </a:cubicBezTo>
                  <a:cubicBezTo>
                    <a:pt x="59" y="62"/>
                    <a:pt x="62" y="58"/>
                    <a:pt x="67" y="58"/>
                  </a:cubicBezTo>
                  <a:cubicBezTo>
                    <a:pt x="79" y="58"/>
                    <a:pt x="79" y="58"/>
                    <a:pt x="79" y="58"/>
                  </a:cubicBezTo>
                  <a:cubicBezTo>
                    <a:pt x="83" y="58"/>
                    <a:pt x="87" y="62"/>
                    <a:pt x="87" y="67"/>
                  </a:cubicBezTo>
                  <a:cubicBezTo>
                    <a:pt x="87" y="81"/>
                    <a:pt x="87" y="81"/>
                    <a:pt x="87" y="81"/>
                  </a:cubicBezTo>
                  <a:cubicBezTo>
                    <a:pt x="87" y="86"/>
                    <a:pt x="83" y="90"/>
                    <a:pt x="79" y="90"/>
                  </a:cubicBezTo>
                  <a:close/>
                  <a:moveTo>
                    <a:pt x="67" y="64"/>
                  </a:moveTo>
                  <a:cubicBezTo>
                    <a:pt x="66" y="64"/>
                    <a:pt x="65" y="65"/>
                    <a:pt x="65" y="67"/>
                  </a:cubicBezTo>
                  <a:cubicBezTo>
                    <a:pt x="65" y="81"/>
                    <a:pt x="65" y="81"/>
                    <a:pt x="65" y="81"/>
                  </a:cubicBezTo>
                  <a:cubicBezTo>
                    <a:pt x="65" y="83"/>
                    <a:pt x="66" y="84"/>
                    <a:pt x="67" y="84"/>
                  </a:cubicBezTo>
                  <a:cubicBezTo>
                    <a:pt x="79" y="84"/>
                    <a:pt x="79" y="84"/>
                    <a:pt x="79" y="84"/>
                  </a:cubicBezTo>
                  <a:cubicBezTo>
                    <a:pt x="80" y="84"/>
                    <a:pt x="81" y="83"/>
                    <a:pt x="81" y="81"/>
                  </a:cubicBezTo>
                  <a:cubicBezTo>
                    <a:pt x="81" y="67"/>
                    <a:pt x="81" y="67"/>
                    <a:pt x="81" y="67"/>
                  </a:cubicBezTo>
                  <a:cubicBezTo>
                    <a:pt x="81" y="65"/>
                    <a:pt x="80" y="64"/>
                    <a:pt x="79" y="64"/>
                  </a:cubicBezTo>
                  <a:lnTo>
                    <a:pt x="67" y="64"/>
                  </a:lnTo>
                  <a:close/>
                  <a:moveTo>
                    <a:pt x="129" y="77"/>
                  </a:moveTo>
                  <a:cubicBezTo>
                    <a:pt x="96" y="77"/>
                    <a:pt x="96" y="77"/>
                    <a:pt x="96" y="77"/>
                  </a:cubicBezTo>
                  <a:cubicBezTo>
                    <a:pt x="94" y="77"/>
                    <a:pt x="93" y="76"/>
                    <a:pt x="93" y="74"/>
                  </a:cubicBezTo>
                  <a:cubicBezTo>
                    <a:pt x="93" y="72"/>
                    <a:pt x="94" y="71"/>
                    <a:pt x="96" y="71"/>
                  </a:cubicBezTo>
                  <a:cubicBezTo>
                    <a:pt x="129" y="71"/>
                    <a:pt x="129" y="71"/>
                    <a:pt x="129" y="71"/>
                  </a:cubicBezTo>
                  <a:cubicBezTo>
                    <a:pt x="134" y="71"/>
                    <a:pt x="139" y="66"/>
                    <a:pt x="139" y="60"/>
                  </a:cubicBezTo>
                  <a:cubicBezTo>
                    <a:pt x="139" y="39"/>
                    <a:pt x="139" y="39"/>
                    <a:pt x="139" y="39"/>
                  </a:cubicBezTo>
                  <a:cubicBezTo>
                    <a:pt x="139" y="33"/>
                    <a:pt x="134" y="28"/>
                    <a:pt x="129" y="28"/>
                  </a:cubicBezTo>
                  <a:cubicBezTo>
                    <a:pt x="17" y="28"/>
                    <a:pt x="17" y="28"/>
                    <a:pt x="17" y="28"/>
                  </a:cubicBezTo>
                  <a:cubicBezTo>
                    <a:pt x="11" y="28"/>
                    <a:pt x="6" y="33"/>
                    <a:pt x="6" y="39"/>
                  </a:cubicBezTo>
                  <a:cubicBezTo>
                    <a:pt x="6" y="60"/>
                    <a:pt x="6" y="60"/>
                    <a:pt x="6" y="60"/>
                  </a:cubicBezTo>
                  <a:cubicBezTo>
                    <a:pt x="6" y="66"/>
                    <a:pt x="11" y="71"/>
                    <a:pt x="17" y="71"/>
                  </a:cubicBezTo>
                  <a:cubicBezTo>
                    <a:pt x="50" y="71"/>
                    <a:pt x="50" y="71"/>
                    <a:pt x="50" y="71"/>
                  </a:cubicBezTo>
                  <a:cubicBezTo>
                    <a:pt x="52" y="71"/>
                    <a:pt x="53" y="72"/>
                    <a:pt x="53" y="74"/>
                  </a:cubicBezTo>
                  <a:cubicBezTo>
                    <a:pt x="53" y="76"/>
                    <a:pt x="52" y="77"/>
                    <a:pt x="50" y="77"/>
                  </a:cubicBezTo>
                  <a:cubicBezTo>
                    <a:pt x="17" y="77"/>
                    <a:pt x="17" y="77"/>
                    <a:pt x="17" y="77"/>
                  </a:cubicBezTo>
                  <a:cubicBezTo>
                    <a:pt x="8" y="77"/>
                    <a:pt x="0" y="70"/>
                    <a:pt x="0" y="60"/>
                  </a:cubicBezTo>
                  <a:cubicBezTo>
                    <a:pt x="0" y="39"/>
                    <a:pt x="0" y="39"/>
                    <a:pt x="0" y="39"/>
                  </a:cubicBezTo>
                  <a:cubicBezTo>
                    <a:pt x="0" y="30"/>
                    <a:pt x="8" y="22"/>
                    <a:pt x="17" y="22"/>
                  </a:cubicBezTo>
                  <a:cubicBezTo>
                    <a:pt x="129" y="22"/>
                    <a:pt x="129" y="22"/>
                    <a:pt x="129" y="22"/>
                  </a:cubicBezTo>
                  <a:cubicBezTo>
                    <a:pt x="138" y="22"/>
                    <a:pt x="145" y="30"/>
                    <a:pt x="145" y="39"/>
                  </a:cubicBezTo>
                  <a:cubicBezTo>
                    <a:pt x="145" y="63"/>
                    <a:pt x="145" y="63"/>
                    <a:pt x="145" y="63"/>
                  </a:cubicBezTo>
                  <a:cubicBezTo>
                    <a:pt x="145" y="63"/>
                    <a:pt x="145" y="64"/>
                    <a:pt x="145" y="64"/>
                  </a:cubicBezTo>
                  <a:cubicBezTo>
                    <a:pt x="143" y="72"/>
                    <a:pt x="137" y="77"/>
                    <a:pt x="129" y="77"/>
                  </a:cubicBezTo>
                  <a:close/>
                  <a:moveTo>
                    <a:pt x="97" y="17"/>
                  </a:moveTo>
                  <a:cubicBezTo>
                    <a:pt x="95" y="17"/>
                    <a:pt x="94" y="15"/>
                    <a:pt x="94" y="13"/>
                  </a:cubicBezTo>
                  <a:cubicBezTo>
                    <a:pt x="94" y="9"/>
                    <a:pt x="90" y="6"/>
                    <a:pt x="85" y="6"/>
                  </a:cubicBezTo>
                  <a:cubicBezTo>
                    <a:pt x="61" y="6"/>
                    <a:pt x="61" y="6"/>
                    <a:pt x="61" y="6"/>
                  </a:cubicBezTo>
                  <a:cubicBezTo>
                    <a:pt x="56" y="6"/>
                    <a:pt x="52" y="9"/>
                    <a:pt x="52" y="13"/>
                  </a:cubicBezTo>
                  <a:cubicBezTo>
                    <a:pt x="52" y="15"/>
                    <a:pt x="50" y="17"/>
                    <a:pt x="49" y="17"/>
                  </a:cubicBezTo>
                  <a:cubicBezTo>
                    <a:pt x="47" y="17"/>
                    <a:pt x="45" y="15"/>
                    <a:pt x="45" y="13"/>
                  </a:cubicBezTo>
                  <a:cubicBezTo>
                    <a:pt x="45" y="6"/>
                    <a:pt x="52" y="0"/>
                    <a:pt x="61" y="0"/>
                  </a:cubicBezTo>
                  <a:cubicBezTo>
                    <a:pt x="85" y="0"/>
                    <a:pt x="85" y="0"/>
                    <a:pt x="85" y="0"/>
                  </a:cubicBezTo>
                  <a:cubicBezTo>
                    <a:pt x="93" y="0"/>
                    <a:pt x="100" y="6"/>
                    <a:pt x="100" y="13"/>
                  </a:cubicBezTo>
                  <a:cubicBezTo>
                    <a:pt x="100" y="15"/>
                    <a:pt x="99" y="17"/>
                    <a:pt x="97" y="17"/>
                  </a:cubicBezTo>
                  <a:close/>
                </a:path>
              </a:pathLst>
            </a:custGeom>
            <a:solidFill>
              <a:schemeClr val="accent2"/>
            </a:solid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Calibri"/>
                <a:cs typeface="Calibri"/>
                <a:sym typeface="Calibri"/>
              </a:endParaRPr>
            </a:p>
          </p:txBody>
        </p:sp>
      </p:grpSp>
    </p:spTree>
    <p:extLst>
      <p:ext uri="{BB962C8B-B14F-4D97-AF65-F5344CB8AC3E}">
        <p14:creationId xmlns:p14="http://schemas.microsoft.com/office/powerpoint/2010/main" val="240237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tomers &amp; Users / Color Wheel">
            <a:extLst>
              <a:ext uri="{FF2B5EF4-FFF2-40B4-BE49-F238E27FC236}">
                <a16:creationId xmlns:a16="http://schemas.microsoft.com/office/drawing/2014/main" id="{235BF9F6-8FB8-4102-B600-1BA25DA75A90}"/>
              </a:ext>
            </a:extLst>
          </p:cNvPr>
          <p:cNvPicPr>
            <a:picLocks noChangeAspect="1" noChangeArrowheads="1"/>
          </p:cNvPicPr>
          <p:nvPr/>
        </p:nvPicPr>
        <p:blipFill>
          <a:blip r:embed="rId2">
            <a:grayscl/>
            <a:extLst>
              <a:ext uri="{28A0092B-C50C-407E-A947-70E740481C1C}">
                <a14:useLocalDpi xmlns:a14="http://schemas.microsoft.com/office/drawing/2010/main" val="0"/>
              </a:ext>
            </a:extLst>
          </a:blip>
          <a:srcRect/>
          <a:stretch>
            <a:fillRect/>
          </a:stretch>
        </p:blipFill>
        <p:spPr bwMode="auto">
          <a:xfrm>
            <a:off x="398234" y="763404"/>
            <a:ext cx="2839408" cy="189104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Yellow and Black Letter T-letter Blocks">
            <a:extLst>
              <a:ext uri="{FF2B5EF4-FFF2-40B4-BE49-F238E27FC236}">
                <a16:creationId xmlns:a16="http://schemas.microsoft.com/office/drawing/2014/main" id="{B0B09F9C-79B3-4CC7-89A4-00ED763C74F9}"/>
              </a:ext>
            </a:extLst>
          </p:cNvPr>
          <p:cNvPicPr>
            <a:picLocks noChangeAspect="1" noChangeArrowheads="1"/>
          </p:cNvPicPr>
          <p:nvPr/>
        </p:nvPicPr>
        <p:blipFill>
          <a:blip r:embed="rId3">
            <a:grayscl/>
            <a:extLst>
              <a:ext uri="{28A0092B-C50C-407E-A947-70E740481C1C}">
                <a14:useLocalDpi xmlns:a14="http://schemas.microsoft.com/office/drawing/2010/main" val="0"/>
              </a:ext>
            </a:extLst>
          </a:blip>
          <a:srcRect/>
          <a:stretch>
            <a:fillRect/>
          </a:stretch>
        </p:blipFill>
        <p:spPr bwMode="auto">
          <a:xfrm>
            <a:off x="3366165" y="4319939"/>
            <a:ext cx="2911852" cy="1866959"/>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White and Yellow Dice on Green Surface">
            <a:extLst>
              <a:ext uri="{FF2B5EF4-FFF2-40B4-BE49-F238E27FC236}">
                <a16:creationId xmlns:a16="http://schemas.microsoft.com/office/drawing/2014/main" id="{05C760EA-A3E9-4BAD-93E9-60A6E1CC9921}"/>
              </a:ext>
            </a:extLst>
          </p:cNvPr>
          <p:cNvPicPr>
            <a:picLocks noChangeAspect="1" noChangeArrowheads="1"/>
          </p:cNvPicPr>
          <p:nvPr/>
        </p:nvPicPr>
        <p:blipFill>
          <a:blip r:embed="rId4">
            <a:grayscl/>
            <a:extLst>
              <a:ext uri="{28A0092B-C50C-407E-A947-70E740481C1C}">
                <a14:useLocalDpi xmlns:a14="http://schemas.microsoft.com/office/drawing/2010/main" val="0"/>
              </a:ext>
            </a:extLst>
          </a:blip>
          <a:srcRect/>
          <a:stretch>
            <a:fillRect/>
          </a:stretch>
        </p:blipFill>
        <p:spPr bwMode="auto">
          <a:xfrm>
            <a:off x="398234" y="4319939"/>
            <a:ext cx="2850294" cy="1904719"/>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Grayscale Photo of People at Market">
            <a:extLst>
              <a:ext uri="{FF2B5EF4-FFF2-40B4-BE49-F238E27FC236}">
                <a16:creationId xmlns:a16="http://schemas.microsoft.com/office/drawing/2014/main" id="{33360189-70B2-4227-B44B-51871A89BB4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01904" y="754717"/>
            <a:ext cx="2911851" cy="190471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descr="Logo&#10;&#10;Description automatically generated">
            <a:extLst>
              <a:ext uri="{FF2B5EF4-FFF2-40B4-BE49-F238E27FC236}">
                <a16:creationId xmlns:a16="http://schemas.microsoft.com/office/drawing/2014/main" id="{07D0B562-11DB-4F24-BB09-D018A7ACE61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514973" y="123575"/>
            <a:ext cx="1570594" cy="365556"/>
          </a:xfrm>
          <a:prstGeom prst="rect">
            <a:avLst/>
          </a:prstGeom>
        </p:spPr>
      </p:pic>
      <p:sp>
        <p:nvSpPr>
          <p:cNvPr id="4" name="Footer Placeholder 3">
            <a:extLst>
              <a:ext uri="{FF2B5EF4-FFF2-40B4-BE49-F238E27FC236}">
                <a16:creationId xmlns:a16="http://schemas.microsoft.com/office/drawing/2014/main" id="{7645C8D1-EABD-447B-B8E8-294ED42B5306}"/>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Lato Light"/>
                <a:ea typeface="+mn-ea"/>
                <a:cs typeface="+mn-cs"/>
              </a:rPr>
              <a:t>www.upskilpro.com</a:t>
            </a:r>
          </a:p>
        </p:txBody>
      </p:sp>
      <p:sp>
        <p:nvSpPr>
          <p:cNvPr id="23" name="Rectangle 22">
            <a:extLst>
              <a:ext uri="{FF2B5EF4-FFF2-40B4-BE49-F238E27FC236}">
                <a16:creationId xmlns:a16="http://schemas.microsoft.com/office/drawing/2014/main" id="{C63B2F05-B9A4-42FA-9DE1-4E4B120E90EB}"/>
              </a:ext>
            </a:extLst>
          </p:cNvPr>
          <p:cNvSpPr/>
          <p:nvPr/>
        </p:nvSpPr>
        <p:spPr>
          <a:xfrm>
            <a:off x="7114140" y="2596903"/>
            <a:ext cx="4574866" cy="1800493"/>
          </a:xfrm>
          <a:prstGeom prst="rect">
            <a:avLst/>
          </a:prstGeom>
        </p:spPr>
        <p:txBody>
          <a:bodyPr wrap="squar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83D65"/>
                </a:solidFill>
                <a:effectLst/>
                <a:uLnTx/>
                <a:uFillTx/>
                <a:latin typeface="Lato Light" panose="020F0502020204030203"/>
                <a:ea typeface="+mn-ea"/>
                <a:cs typeface="+mn-cs"/>
              </a:rPr>
              <a:t>UpskilPRO tools are designed in easy-to-use solutions, all you need to do is download the tool and get to work immediately . All UpskilPRO material has taken 100’s of hours and many 1000’s of $ to build , all this expertise and content is brought to you for a fraction of the cost to help professionals enhance their capability.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083D65"/>
              </a:solidFill>
              <a:effectLst/>
              <a:uLnTx/>
              <a:uFillTx/>
              <a:latin typeface="Lato Light" panose="020F0502020204030203"/>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83D65"/>
                </a:solidFill>
                <a:effectLst/>
                <a:uLnTx/>
                <a:uFillTx/>
                <a:latin typeface="Lato Light" panose="020F0502020204030203"/>
                <a:ea typeface="+mn-ea"/>
                <a:cs typeface="+mn-cs"/>
              </a:rPr>
              <a:t>	core areas which are best suited to improve using our tools: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083D65"/>
              </a:solidFill>
              <a:effectLst/>
              <a:uLnTx/>
              <a:uFillTx/>
              <a:latin typeface="Lato Light" panose="020F0502020204030203"/>
              <a:ea typeface="+mn-ea"/>
              <a:cs typeface="+mn-cs"/>
            </a:endParaRPr>
          </a:p>
          <a:p>
            <a:pPr marL="2114550" marR="0" lvl="4"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rgbClr val="083D65"/>
                </a:solidFill>
                <a:effectLst/>
                <a:uLnTx/>
                <a:uFillTx/>
                <a:latin typeface="Lato Light" panose="020F0502020204030203"/>
                <a:ea typeface="+mn-ea"/>
                <a:cs typeface="+mn-cs"/>
              </a:rPr>
              <a:t>Subject matter expertise </a:t>
            </a:r>
          </a:p>
          <a:p>
            <a:pPr marL="2114550" marR="0" lvl="4"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rgbClr val="083D65"/>
                </a:solidFill>
                <a:effectLst/>
                <a:uLnTx/>
                <a:uFillTx/>
                <a:latin typeface="Lato Light" panose="020F0502020204030203"/>
                <a:ea typeface="+mn-ea"/>
                <a:cs typeface="+mn-cs"/>
              </a:rPr>
              <a:t>Best practices</a:t>
            </a:r>
          </a:p>
          <a:p>
            <a:pPr marL="2114550" marR="0" lvl="4"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rgbClr val="083D65"/>
                </a:solidFill>
                <a:effectLst/>
                <a:uLnTx/>
                <a:uFillTx/>
                <a:latin typeface="Lato Light" panose="020F0502020204030203"/>
                <a:ea typeface="+mn-ea"/>
                <a:cs typeface="+mn-cs"/>
              </a:rPr>
              <a:t>Analytical output &amp; charting </a:t>
            </a:r>
          </a:p>
          <a:p>
            <a:pPr marL="2114550" marR="0" lvl="4"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rgbClr val="083D65"/>
                </a:solidFill>
                <a:effectLst/>
                <a:uLnTx/>
                <a:uFillTx/>
                <a:latin typeface="Lato Light" panose="020F0502020204030203"/>
                <a:ea typeface="+mn-ea"/>
                <a:cs typeface="+mn-cs"/>
              </a:rPr>
              <a:t>Prioritization</a:t>
            </a:r>
          </a:p>
          <a:p>
            <a:pPr marL="2114550" marR="0" lvl="4"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rgbClr val="083D65"/>
                </a:solidFill>
                <a:effectLst/>
                <a:uLnTx/>
                <a:uFillTx/>
                <a:latin typeface="Lato Light" panose="020F0502020204030203"/>
                <a:ea typeface="+mn-ea"/>
                <a:cs typeface="+mn-cs"/>
              </a:rPr>
              <a:t>Process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083D65"/>
              </a:solidFill>
              <a:effectLst/>
              <a:uLnTx/>
              <a:uFillTx/>
              <a:latin typeface="Lato Light" panose="020F0502020204030203"/>
              <a:ea typeface="+mn-ea"/>
              <a:cs typeface="+mn-cs"/>
            </a:endParaRPr>
          </a:p>
        </p:txBody>
      </p:sp>
      <p:sp>
        <p:nvSpPr>
          <p:cNvPr id="49" name="Rectangle 48">
            <a:extLst>
              <a:ext uri="{FF2B5EF4-FFF2-40B4-BE49-F238E27FC236}">
                <a16:creationId xmlns:a16="http://schemas.microsoft.com/office/drawing/2014/main" id="{2595F606-B854-479A-B445-F7B07576866F}"/>
              </a:ext>
            </a:extLst>
          </p:cNvPr>
          <p:cNvSpPr/>
          <p:nvPr/>
        </p:nvSpPr>
        <p:spPr>
          <a:xfrm>
            <a:off x="6426689" y="6003111"/>
            <a:ext cx="5821238" cy="246221"/>
          </a:xfrm>
          <a:prstGeom prst="rect">
            <a:avLst/>
          </a:prstGeom>
        </p:spPr>
        <p:txBody>
          <a:bodyPr wrap="square" lIns="0" tIns="0" r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DB5000"/>
                </a:solidFill>
                <a:effectLst/>
                <a:uLnTx/>
                <a:uFillTx/>
                <a:latin typeface="Lato Light" panose="020F0502020204030203"/>
                <a:ea typeface="+mn-ea"/>
                <a:cs typeface="Segoe UI" panose="020B0502040204020203" pitchFamily="34" charset="0"/>
              </a:rPr>
              <a:t>Tools in one place to get 10X productive now. </a:t>
            </a:r>
          </a:p>
        </p:txBody>
      </p:sp>
      <p:sp>
        <p:nvSpPr>
          <p:cNvPr id="19" name="TextBox 18">
            <a:extLst>
              <a:ext uri="{FF2B5EF4-FFF2-40B4-BE49-F238E27FC236}">
                <a16:creationId xmlns:a16="http://schemas.microsoft.com/office/drawing/2014/main" id="{0FAFB392-4E20-49CF-9184-35A7319B2A1C}"/>
              </a:ext>
            </a:extLst>
          </p:cNvPr>
          <p:cNvSpPr txBox="1"/>
          <p:nvPr/>
        </p:nvSpPr>
        <p:spPr>
          <a:xfrm>
            <a:off x="6278017" y="864932"/>
            <a:ext cx="5913983" cy="830997"/>
          </a:xfrm>
          <a:prstGeom prst="rect">
            <a:avLst/>
          </a:prstGeom>
          <a:noFill/>
        </p:spPr>
        <p:txBody>
          <a:bodyPr wrap="square">
            <a:spAutoFit/>
          </a:bodyPr>
          <a:lstStyle/>
          <a:p>
            <a:pPr marL="0" marR="0" lvl="0" indent="0" algn="ctr" defTabSz="435356"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2A4A8B"/>
                </a:solidFill>
                <a:effectLst/>
                <a:uLnTx/>
                <a:uFillTx/>
                <a:latin typeface="Lato Light" panose="020F0502020204030203"/>
                <a:ea typeface="+mn-ea"/>
                <a:cs typeface="Arial" panose="020B0604020202020204" pitchFamily="34" charset="0"/>
              </a:rPr>
              <a:t>Created by </a:t>
            </a:r>
          </a:p>
          <a:p>
            <a:pPr marL="0" marR="0" lvl="0" indent="0" algn="ctr" defTabSz="435356"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2A4A8B"/>
                </a:solidFill>
                <a:effectLst/>
                <a:uLnTx/>
                <a:uFillTx/>
                <a:latin typeface="Lato Light" panose="020F0502020204030203"/>
                <a:ea typeface="+mn-ea"/>
                <a:cs typeface="Arial" panose="020B0604020202020204" pitchFamily="34" charset="0"/>
              </a:rPr>
              <a:t>ex-Procter &amp; Gamble, Rothmans,  BAT, Gillette, Nokia, </a:t>
            </a:r>
          </a:p>
          <a:p>
            <a:pPr marL="0" marR="0" lvl="0" indent="0" algn="ctr" defTabSz="435356"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2A4A8B"/>
                </a:solidFill>
                <a:effectLst/>
                <a:uLnTx/>
                <a:uFillTx/>
                <a:latin typeface="Lato Light" panose="020F0502020204030203"/>
                <a:ea typeface="+mn-ea"/>
                <a:cs typeface="Arial" panose="020B0604020202020204" pitchFamily="34" charset="0"/>
              </a:rPr>
              <a:t>Microsoft &amp; 3M managers. </a:t>
            </a:r>
          </a:p>
        </p:txBody>
      </p:sp>
      <p:sp>
        <p:nvSpPr>
          <p:cNvPr id="2" name="Slide Number Placeholder 1">
            <a:extLst>
              <a:ext uri="{FF2B5EF4-FFF2-40B4-BE49-F238E27FC236}">
                <a16:creationId xmlns:a16="http://schemas.microsoft.com/office/drawing/2014/main" id="{263C534D-7CD7-4D0F-89BB-7C9F18C0888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8828D9-3E6A-477F-A491-AADAE3613DD2}" type="slidenum">
              <a:rPr kumimoji="0" lang="en-GB" sz="1200" b="0" i="0" u="none" strike="noStrike" kern="1200" cap="none" spc="0" normalizeH="0" baseline="0" noProof="0" smtClean="0">
                <a:ln>
                  <a:noFill/>
                </a:ln>
                <a:solidFill>
                  <a:prstClr val="black">
                    <a:tint val="75000"/>
                  </a:prstClr>
                </a:solidFill>
                <a:effectLst/>
                <a:uLnTx/>
                <a:uFillTx/>
                <a:latin typeface="Lato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dirty="0">
              <a:ln>
                <a:noFill/>
              </a:ln>
              <a:solidFill>
                <a:prstClr val="black">
                  <a:tint val="75000"/>
                </a:prstClr>
              </a:solidFill>
              <a:effectLst/>
              <a:uLnTx/>
              <a:uFillTx/>
              <a:latin typeface="Lato Light"/>
              <a:ea typeface="+mn-ea"/>
              <a:cs typeface="+mn-cs"/>
            </a:endParaRPr>
          </a:p>
        </p:txBody>
      </p:sp>
      <p:sp>
        <p:nvSpPr>
          <p:cNvPr id="22" name="Rectangle 21">
            <a:extLst>
              <a:ext uri="{FF2B5EF4-FFF2-40B4-BE49-F238E27FC236}">
                <a16:creationId xmlns:a16="http://schemas.microsoft.com/office/drawing/2014/main" id="{8B528628-B5A8-4E7B-A422-CED3ACEC85CE}"/>
              </a:ext>
            </a:extLst>
          </p:cNvPr>
          <p:cNvSpPr/>
          <p:nvPr/>
        </p:nvSpPr>
        <p:spPr>
          <a:xfrm>
            <a:off x="891731" y="2994752"/>
            <a:ext cx="5312338" cy="984885"/>
          </a:xfrm>
          <a:prstGeom prst="rect">
            <a:avLst/>
          </a:prstGeom>
        </p:spPr>
        <p:txBody>
          <a:bodyPr wrap="squar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Lato Light" panose="020F0502020204030203"/>
                <a:ea typeface="+mn-ea"/>
                <a:cs typeface="Segoe UI" panose="020B0502040204020203" pitchFamily="34" charset="0"/>
              </a:rPr>
              <a:t>Capability enhancement tools </a:t>
            </a:r>
            <a:r>
              <a:rPr kumimoji="0" lang="en-US" sz="1100" b="0" i="0" u="none" strike="noStrike" kern="1200" cap="none" spc="0" normalizeH="0" baseline="0" noProof="0" dirty="0">
                <a:ln>
                  <a:noFill/>
                </a:ln>
                <a:solidFill>
                  <a:prstClr val="black"/>
                </a:solidFill>
                <a:effectLst/>
                <a:uLnTx/>
                <a:uFillTx/>
                <a:latin typeface="Lato Light" panose="020F0502020204030203"/>
                <a:ea typeface="+mn-ea"/>
                <a:cs typeface="Segoe UI" panose="020B0502040204020203" pitchFamily="34" charset="0"/>
              </a:rPr>
              <a:t>for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91B5"/>
                </a:solidFill>
                <a:effectLst/>
                <a:uLnTx/>
                <a:uFillTx/>
                <a:latin typeface="Lato Light" panose="020F0502020204030203"/>
                <a:ea typeface="+mn-ea"/>
                <a:cs typeface="Segoe UI" panose="020B0502040204020203" pitchFamily="34" charset="0"/>
              </a:rPr>
              <a:t>              </a:t>
            </a:r>
            <a:r>
              <a:rPr kumimoji="0" lang="en-US" sz="2000" b="1" i="0" u="none" strike="noStrike" kern="1200" cap="none" spc="0" normalizeH="0" baseline="0" noProof="0" dirty="0">
                <a:ln>
                  <a:noFill/>
                </a:ln>
                <a:solidFill>
                  <a:srgbClr val="0091B5"/>
                </a:solidFill>
                <a:effectLst/>
                <a:uLnTx/>
                <a:uFillTx/>
                <a:latin typeface="Lato Light" panose="020F0502020204030203"/>
                <a:ea typeface="+mn-ea"/>
                <a:cs typeface="Segoe UI" panose="020B0502040204020203" pitchFamily="34" charset="0"/>
              </a:rPr>
              <a:t>Consumer Marketing</a:t>
            </a:r>
            <a:r>
              <a:rPr kumimoji="0" lang="en-US" sz="1600" b="1" i="0" u="none" strike="noStrike" kern="1200" cap="none" spc="0" normalizeH="0" baseline="0" noProof="0" dirty="0">
                <a:ln>
                  <a:noFill/>
                </a:ln>
                <a:solidFill>
                  <a:srgbClr val="2A4A8B"/>
                </a:solidFill>
                <a:effectLst/>
                <a:uLnTx/>
                <a:uFillTx/>
                <a:latin typeface="Lato Light" panose="020F0502020204030203"/>
                <a:ea typeface="+mn-ea"/>
                <a:cs typeface="Segoe UI" panose="020B0502040204020203" pitchFamily="34" charset="0"/>
              </a:rPr>
              <a:t>, </a:t>
            </a:r>
            <a:r>
              <a:rPr kumimoji="0" lang="en-US" sz="1400" b="1" i="0" u="none" strike="noStrike" kern="1200" cap="none" spc="0" normalizeH="0" baseline="0" noProof="0" dirty="0">
                <a:ln>
                  <a:noFill/>
                </a:ln>
                <a:solidFill>
                  <a:srgbClr val="2A4A8B"/>
                </a:solidFill>
                <a:effectLst/>
                <a:uLnTx/>
                <a:uFillTx/>
                <a:latin typeface="Lato Light" panose="020F0502020204030203"/>
                <a:ea typeface="+mn-ea"/>
                <a:cs typeface="Segoe UI" panose="020B0502040204020203" pitchFamily="34" charset="0"/>
              </a:rPr>
              <a:t>Trade Marketing </a:t>
            </a:r>
            <a:r>
              <a:rPr kumimoji="0" lang="en-US" sz="1600" b="0" i="0" u="none" strike="noStrike" kern="1200" cap="none" spc="0" normalizeH="0" baseline="0" noProof="0" dirty="0">
                <a:ln>
                  <a:noFill/>
                </a:ln>
                <a:solidFill>
                  <a:prstClr val="black"/>
                </a:solidFill>
                <a:effectLst/>
                <a:uLnTx/>
                <a:uFillTx/>
                <a:latin typeface="Lato Light" panose="020F0502020204030203"/>
                <a:ea typeface="+mn-ea"/>
                <a:cs typeface="Segoe UI" panose="020B0502040204020203" pitchFamily="34" charset="0"/>
              </a:rPr>
              <a:t>&amp;</a:t>
            </a:r>
            <a:r>
              <a:rPr kumimoji="0" lang="en-US" sz="1600" b="0" i="0" u="none" strike="noStrike" kern="1200" cap="none" spc="0" normalizeH="0" baseline="0" noProof="0" dirty="0">
                <a:ln>
                  <a:noFill/>
                </a:ln>
                <a:solidFill>
                  <a:srgbClr val="DB5000"/>
                </a:solidFill>
                <a:effectLst/>
                <a:uLnTx/>
                <a:uFillTx/>
                <a:latin typeface="Lato Light" panose="020F0502020204030203"/>
                <a:ea typeface="+mn-ea"/>
                <a:cs typeface="Segoe UI" panose="020B0502040204020203"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DB5000"/>
                </a:solidFill>
                <a:effectLst/>
                <a:uLnTx/>
                <a:uFillTx/>
                <a:latin typeface="Lato Light" panose="020F0502020204030203"/>
                <a:ea typeface="+mn-ea"/>
                <a:cs typeface="Segoe UI" panose="020B0502040204020203" pitchFamily="34" charset="0"/>
              </a:rPr>
              <a:t>Sales excellence </a:t>
            </a:r>
            <a:r>
              <a:rPr kumimoji="0" lang="en-US" sz="1600" b="0" i="0" u="none" strike="noStrike" kern="1200" cap="none" spc="0" normalizeH="0" baseline="0" noProof="0" dirty="0">
                <a:ln>
                  <a:noFill/>
                </a:ln>
                <a:solidFill>
                  <a:prstClr val="black"/>
                </a:solidFill>
                <a:effectLst/>
                <a:uLnTx/>
                <a:uFillTx/>
                <a:latin typeface="Lato Light" panose="020F0502020204030203"/>
                <a:ea typeface="+mn-ea"/>
                <a:cs typeface="Segoe UI" panose="020B0502040204020203" pitchFamily="34" charset="0"/>
              </a:rPr>
              <a:t>professionals.</a:t>
            </a:r>
            <a:endParaRPr kumimoji="0" lang="en-US" sz="1600" b="0" i="0" u="none" strike="noStrike" kern="1200" cap="none" spc="0" normalizeH="0" baseline="0" noProof="0" dirty="0">
              <a:ln>
                <a:noFill/>
              </a:ln>
              <a:solidFill>
                <a:srgbClr val="DB5000"/>
              </a:solidFill>
              <a:effectLst/>
              <a:uLnTx/>
              <a:uFillTx/>
              <a:latin typeface="Lato Light" panose="020F0502020204030203"/>
              <a:ea typeface="+mn-ea"/>
              <a:cs typeface="Segoe UI" panose="020B0502040204020203" pitchFamily="34" charset="0"/>
            </a:endParaRPr>
          </a:p>
        </p:txBody>
      </p:sp>
    </p:spTree>
    <p:extLst>
      <p:ext uri="{BB962C8B-B14F-4D97-AF65-F5344CB8AC3E}">
        <p14:creationId xmlns:p14="http://schemas.microsoft.com/office/powerpoint/2010/main" val="1576017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Freeform 50"/>
          <p:cNvSpPr>
            <a:spLocks/>
          </p:cNvSpPr>
          <p:nvPr/>
        </p:nvSpPr>
        <p:spPr bwMode="auto">
          <a:xfrm>
            <a:off x="6964890" y="0"/>
            <a:ext cx="5227110" cy="2595385"/>
          </a:xfrm>
          <a:custGeom>
            <a:avLst/>
            <a:gdLst>
              <a:gd name="T0" fmla="*/ 719 w 3287"/>
              <a:gd name="T1" fmla="*/ 0 h 1633"/>
              <a:gd name="T2" fmla="*/ 3287 w 3287"/>
              <a:gd name="T3" fmla="*/ 0 h 1633"/>
              <a:gd name="T4" fmla="*/ 3287 w 3287"/>
              <a:gd name="T5" fmla="*/ 0 h 1633"/>
              <a:gd name="T6" fmla="*/ 394 w 3287"/>
              <a:gd name="T7" fmla="*/ 1633 h 1633"/>
              <a:gd name="T8" fmla="*/ 334 w 3287"/>
              <a:gd name="T9" fmla="*/ 1538 h 1633"/>
              <a:gd name="T10" fmla="*/ 262 w 3287"/>
              <a:gd name="T11" fmla="*/ 1450 h 1633"/>
              <a:gd name="T12" fmla="*/ 183 w 3287"/>
              <a:gd name="T13" fmla="*/ 1369 h 1633"/>
              <a:gd name="T14" fmla="*/ 95 w 3287"/>
              <a:gd name="T15" fmla="*/ 1297 h 1633"/>
              <a:gd name="T16" fmla="*/ 0 w 3287"/>
              <a:gd name="T17" fmla="*/ 1234 h 1633"/>
              <a:gd name="T18" fmla="*/ 719 w 3287"/>
              <a:gd name="T19" fmla="*/ 0 h 1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87" h="1633">
                <a:moveTo>
                  <a:pt x="719" y="0"/>
                </a:moveTo>
                <a:lnTo>
                  <a:pt x="3287" y="0"/>
                </a:lnTo>
                <a:lnTo>
                  <a:pt x="3287" y="0"/>
                </a:lnTo>
                <a:lnTo>
                  <a:pt x="394" y="1633"/>
                </a:lnTo>
                <a:lnTo>
                  <a:pt x="334" y="1538"/>
                </a:lnTo>
                <a:lnTo>
                  <a:pt x="262" y="1450"/>
                </a:lnTo>
                <a:lnTo>
                  <a:pt x="183" y="1369"/>
                </a:lnTo>
                <a:lnTo>
                  <a:pt x="95" y="1297"/>
                </a:lnTo>
                <a:lnTo>
                  <a:pt x="0" y="1234"/>
                </a:lnTo>
                <a:lnTo>
                  <a:pt x="719" y="0"/>
                </a:lnTo>
                <a:close/>
              </a:path>
            </a:pathLst>
          </a:custGeom>
          <a:solidFill>
            <a:schemeClr val="accent3"/>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48" name="Freeform 46"/>
          <p:cNvSpPr>
            <a:spLocks/>
          </p:cNvSpPr>
          <p:nvPr/>
        </p:nvSpPr>
        <p:spPr bwMode="auto">
          <a:xfrm>
            <a:off x="4123396" y="0"/>
            <a:ext cx="1969432" cy="1953294"/>
          </a:xfrm>
          <a:custGeom>
            <a:avLst/>
            <a:gdLst>
              <a:gd name="T0" fmla="*/ 0 w 1238"/>
              <a:gd name="T1" fmla="*/ 0 h 1229"/>
              <a:gd name="T2" fmla="*/ 1238 w 1238"/>
              <a:gd name="T3" fmla="*/ 0 h 1229"/>
              <a:gd name="T4" fmla="*/ 1238 w 1238"/>
              <a:gd name="T5" fmla="*/ 1088 h 1229"/>
              <a:gd name="T6" fmla="*/ 1238 w 1238"/>
              <a:gd name="T7" fmla="*/ 1088 h 1229"/>
              <a:gd name="T8" fmla="*/ 1121 w 1238"/>
              <a:gd name="T9" fmla="*/ 1095 h 1229"/>
              <a:gd name="T10" fmla="*/ 1012 w 1238"/>
              <a:gd name="T11" fmla="*/ 1113 h 1229"/>
              <a:gd name="T12" fmla="*/ 903 w 1238"/>
              <a:gd name="T13" fmla="*/ 1141 h 1229"/>
              <a:gd name="T14" fmla="*/ 801 w 1238"/>
              <a:gd name="T15" fmla="*/ 1181 h 1229"/>
              <a:gd name="T16" fmla="*/ 703 w 1238"/>
              <a:gd name="T17" fmla="*/ 1229 h 1229"/>
              <a:gd name="T18" fmla="*/ 0 w 1238"/>
              <a:gd name="T19" fmla="*/ 0 h 1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38" h="1229">
                <a:moveTo>
                  <a:pt x="0" y="0"/>
                </a:moveTo>
                <a:lnTo>
                  <a:pt x="1238" y="0"/>
                </a:lnTo>
                <a:lnTo>
                  <a:pt x="1238" y="1088"/>
                </a:lnTo>
                <a:lnTo>
                  <a:pt x="1238" y="1088"/>
                </a:lnTo>
                <a:lnTo>
                  <a:pt x="1121" y="1095"/>
                </a:lnTo>
                <a:lnTo>
                  <a:pt x="1012" y="1113"/>
                </a:lnTo>
                <a:lnTo>
                  <a:pt x="903" y="1141"/>
                </a:lnTo>
                <a:lnTo>
                  <a:pt x="801" y="1181"/>
                </a:lnTo>
                <a:lnTo>
                  <a:pt x="703" y="1229"/>
                </a:lnTo>
                <a:lnTo>
                  <a:pt x="0" y="0"/>
                </a:lnTo>
                <a:close/>
              </a:path>
            </a:pathLst>
          </a:custGeom>
          <a:solidFill>
            <a:schemeClr val="accent1"/>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49" name="Freeform 47"/>
          <p:cNvSpPr>
            <a:spLocks/>
          </p:cNvSpPr>
          <p:nvPr/>
        </p:nvSpPr>
        <p:spPr bwMode="auto">
          <a:xfrm>
            <a:off x="1589" y="3436144"/>
            <a:ext cx="4602235" cy="3437733"/>
          </a:xfrm>
          <a:custGeom>
            <a:avLst/>
            <a:gdLst>
              <a:gd name="T0" fmla="*/ 0 w 2893"/>
              <a:gd name="T1" fmla="*/ 0 h 2163"/>
              <a:gd name="T2" fmla="*/ 2753 w 2893"/>
              <a:gd name="T3" fmla="*/ 0 h 2163"/>
              <a:gd name="T4" fmla="*/ 2760 w 2893"/>
              <a:gd name="T5" fmla="*/ 114 h 2163"/>
              <a:gd name="T6" fmla="*/ 2777 w 2893"/>
              <a:gd name="T7" fmla="*/ 225 h 2163"/>
              <a:gd name="T8" fmla="*/ 2805 w 2893"/>
              <a:gd name="T9" fmla="*/ 330 h 2163"/>
              <a:gd name="T10" fmla="*/ 2844 w 2893"/>
              <a:gd name="T11" fmla="*/ 432 h 2163"/>
              <a:gd name="T12" fmla="*/ 2893 w 2893"/>
              <a:gd name="T13" fmla="*/ 529 h 2163"/>
              <a:gd name="T14" fmla="*/ 0 w 2893"/>
              <a:gd name="T15" fmla="*/ 2163 h 2163"/>
              <a:gd name="T16" fmla="*/ 0 w 2893"/>
              <a:gd name="T17" fmla="*/ 0 h 2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93" h="2163">
                <a:moveTo>
                  <a:pt x="0" y="0"/>
                </a:moveTo>
                <a:lnTo>
                  <a:pt x="2753" y="0"/>
                </a:lnTo>
                <a:lnTo>
                  <a:pt x="2760" y="114"/>
                </a:lnTo>
                <a:lnTo>
                  <a:pt x="2777" y="225"/>
                </a:lnTo>
                <a:lnTo>
                  <a:pt x="2805" y="330"/>
                </a:lnTo>
                <a:lnTo>
                  <a:pt x="2844" y="432"/>
                </a:lnTo>
                <a:lnTo>
                  <a:pt x="2893" y="529"/>
                </a:lnTo>
                <a:lnTo>
                  <a:pt x="0" y="2163"/>
                </a:lnTo>
                <a:lnTo>
                  <a:pt x="0" y="0"/>
                </a:lnTo>
                <a:close/>
              </a:path>
            </a:pathLst>
          </a:custGeom>
          <a:solidFill>
            <a:schemeClr val="accent1"/>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0" name="Freeform 48"/>
          <p:cNvSpPr>
            <a:spLocks/>
          </p:cNvSpPr>
          <p:nvPr/>
        </p:nvSpPr>
        <p:spPr bwMode="auto">
          <a:xfrm>
            <a:off x="0" y="0"/>
            <a:ext cx="4602235" cy="3432964"/>
          </a:xfrm>
          <a:custGeom>
            <a:avLst/>
            <a:gdLst>
              <a:gd name="T0" fmla="*/ 0 w 2893"/>
              <a:gd name="T1" fmla="*/ 0 h 2160"/>
              <a:gd name="T2" fmla="*/ 2893 w 2893"/>
              <a:gd name="T3" fmla="*/ 1634 h 2160"/>
              <a:gd name="T4" fmla="*/ 2844 w 2893"/>
              <a:gd name="T5" fmla="*/ 1729 h 2160"/>
              <a:gd name="T6" fmla="*/ 2805 w 2893"/>
              <a:gd name="T7" fmla="*/ 1831 h 2160"/>
              <a:gd name="T8" fmla="*/ 2777 w 2893"/>
              <a:gd name="T9" fmla="*/ 1938 h 2160"/>
              <a:gd name="T10" fmla="*/ 2760 w 2893"/>
              <a:gd name="T11" fmla="*/ 2047 h 2160"/>
              <a:gd name="T12" fmla="*/ 2753 w 2893"/>
              <a:gd name="T13" fmla="*/ 2160 h 2160"/>
              <a:gd name="T14" fmla="*/ 0 w 2893"/>
              <a:gd name="T15" fmla="*/ 2160 h 2160"/>
              <a:gd name="T16" fmla="*/ 0 w 2893"/>
              <a:gd name="T17" fmla="*/ 0 h 2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93" h="2160">
                <a:moveTo>
                  <a:pt x="0" y="0"/>
                </a:moveTo>
                <a:lnTo>
                  <a:pt x="2893" y="1634"/>
                </a:lnTo>
                <a:lnTo>
                  <a:pt x="2844" y="1729"/>
                </a:lnTo>
                <a:lnTo>
                  <a:pt x="2805" y="1831"/>
                </a:lnTo>
                <a:lnTo>
                  <a:pt x="2777" y="1938"/>
                </a:lnTo>
                <a:lnTo>
                  <a:pt x="2760" y="2047"/>
                </a:lnTo>
                <a:lnTo>
                  <a:pt x="2753" y="2160"/>
                </a:lnTo>
                <a:lnTo>
                  <a:pt x="0" y="2160"/>
                </a:lnTo>
                <a:lnTo>
                  <a:pt x="0" y="0"/>
                </a:lnTo>
                <a:close/>
              </a:path>
            </a:pathLst>
          </a:custGeom>
          <a:solidFill>
            <a:schemeClr val="accent2"/>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1" name="Freeform 49"/>
          <p:cNvSpPr>
            <a:spLocks/>
          </p:cNvSpPr>
          <p:nvPr/>
        </p:nvSpPr>
        <p:spPr bwMode="auto">
          <a:xfrm>
            <a:off x="1588" y="1"/>
            <a:ext cx="5240152" cy="2600153"/>
          </a:xfrm>
          <a:custGeom>
            <a:avLst/>
            <a:gdLst>
              <a:gd name="T0" fmla="*/ 0 w 3294"/>
              <a:gd name="T1" fmla="*/ 0 h 1636"/>
              <a:gd name="T2" fmla="*/ 2591 w 3294"/>
              <a:gd name="T3" fmla="*/ 0 h 1636"/>
              <a:gd name="T4" fmla="*/ 3294 w 3294"/>
              <a:gd name="T5" fmla="*/ 1229 h 1636"/>
              <a:gd name="T6" fmla="*/ 3197 w 3294"/>
              <a:gd name="T7" fmla="*/ 1292 h 1636"/>
              <a:gd name="T8" fmla="*/ 3109 w 3294"/>
              <a:gd name="T9" fmla="*/ 1366 h 1636"/>
              <a:gd name="T10" fmla="*/ 3027 w 3294"/>
              <a:gd name="T11" fmla="*/ 1448 h 1636"/>
              <a:gd name="T12" fmla="*/ 2955 w 3294"/>
              <a:gd name="T13" fmla="*/ 1538 h 1636"/>
              <a:gd name="T14" fmla="*/ 2893 w 3294"/>
              <a:gd name="T15" fmla="*/ 1636 h 1636"/>
              <a:gd name="T16" fmla="*/ 0 w 3294"/>
              <a:gd name="T17" fmla="*/ 2 h 1636"/>
              <a:gd name="T18" fmla="*/ 0 w 3294"/>
              <a:gd name="T19" fmla="*/ 0 h 16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94" h="1636">
                <a:moveTo>
                  <a:pt x="0" y="0"/>
                </a:moveTo>
                <a:lnTo>
                  <a:pt x="2591" y="0"/>
                </a:lnTo>
                <a:lnTo>
                  <a:pt x="3294" y="1229"/>
                </a:lnTo>
                <a:lnTo>
                  <a:pt x="3197" y="1292"/>
                </a:lnTo>
                <a:lnTo>
                  <a:pt x="3109" y="1366"/>
                </a:lnTo>
                <a:lnTo>
                  <a:pt x="3027" y="1448"/>
                </a:lnTo>
                <a:lnTo>
                  <a:pt x="2955" y="1538"/>
                </a:lnTo>
                <a:lnTo>
                  <a:pt x="2893" y="1636"/>
                </a:lnTo>
                <a:lnTo>
                  <a:pt x="0" y="2"/>
                </a:lnTo>
                <a:lnTo>
                  <a:pt x="0" y="0"/>
                </a:lnTo>
                <a:close/>
              </a:path>
            </a:pathLst>
          </a:custGeom>
          <a:solidFill>
            <a:schemeClr val="accent3"/>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3" name="Freeform 51"/>
          <p:cNvSpPr>
            <a:spLocks/>
          </p:cNvSpPr>
          <p:nvPr/>
        </p:nvSpPr>
        <p:spPr bwMode="auto">
          <a:xfrm>
            <a:off x="6092828" y="0"/>
            <a:ext cx="2004430" cy="1961240"/>
          </a:xfrm>
          <a:custGeom>
            <a:avLst/>
            <a:gdLst>
              <a:gd name="T0" fmla="*/ 0 w 1260"/>
              <a:gd name="T1" fmla="*/ 0 h 1234"/>
              <a:gd name="T2" fmla="*/ 1260 w 1260"/>
              <a:gd name="T3" fmla="*/ 0 h 1234"/>
              <a:gd name="T4" fmla="*/ 541 w 1260"/>
              <a:gd name="T5" fmla="*/ 1234 h 1234"/>
              <a:gd name="T6" fmla="*/ 443 w 1260"/>
              <a:gd name="T7" fmla="*/ 1183 h 1234"/>
              <a:gd name="T8" fmla="*/ 339 w 1260"/>
              <a:gd name="T9" fmla="*/ 1144 h 1234"/>
              <a:gd name="T10" fmla="*/ 229 w 1260"/>
              <a:gd name="T11" fmla="*/ 1113 h 1234"/>
              <a:gd name="T12" fmla="*/ 116 w 1260"/>
              <a:gd name="T13" fmla="*/ 1095 h 1234"/>
              <a:gd name="T14" fmla="*/ 0 w 1260"/>
              <a:gd name="T15" fmla="*/ 1088 h 1234"/>
              <a:gd name="T16" fmla="*/ 0 w 1260"/>
              <a:gd name="T17" fmla="*/ 0 h 1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60" h="1234">
                <a:moveTo>
                  <a:pt x="0" y="0"/>
                </a:moveTo>
                <a:lnTo>
                  <a:pt x="1260" y="0"/>
                </a:lnTo>
                <a:lnTo>
                  <a:pt x="541" y="1234"/>
                </a:lnTo>
                <a:lnTo>
                  <a:pt x="443" y="1183"/>
                </a:lnTo>
                <a:lnTo>
                  <a:pt x="339" y="1144"/>
                </a:lnTo>
                <a:lnTo>
                  <a:pt x="229" y="1113"/>
                </a:lnTo>
                <a:lnTo>
                  <a:pt x="116" y="1095"/>
                </a:lnTo>
                <a:lnTo>
                  <a:pt x="0" y="1088"/>
                </a:lnTo>
                <a:lnTo>
                  <a:pt x="0" y="0"/>
                </a:lnTo>
                <a:close/>
              </a:path>
            </a:pathLst>
          </a:custGeom>
          <a:solidFill>
            <a:schemeClr val="accent1"/>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4" name="Freeform 52"/>
          <p:cNvSpPr>
            <a:spLocks/>
          </p:cNvSpPr>
          <p:nvPr/>
        </p:nvSpPr>
        <p:spPr bwMode="auto">
          <a:xfrm>
            <a:off x="1589" y="4276901"/>
            <a:ext cx="5230607" cy="2596974"/>
          </a:xfrm>
          <a:custGeom>
            <a:avLst/>
            <a:gdLst>
              <a:gd name="T0" fmla="*/ 2893 w 3288"/>
              <a:gd name="T1" fmla="*/ 0 h 1634"/>
              <a:gd name="T2" fmla="*/ 2953 w 3288"/>
              <a:gd name="T3" fmla="*/ 96 h 1634"/>
              <a:gd name="T4" fmla="*/ 3025 w 3288"/>
              <a:gd name="T5" fmla="*/ 184 h 1634"/>
              <a:gd name="T6" fmla="*/ 3104 w 3288"/>
              <a:gd name="T7" fmla="*/ 265 h 1634"/>
              <a:gd name="T8" fmla="*/ 3192 w 3288"/>
              <a:gd name="T9" fmla="*/ 337 h 1634"/>
              <a:gd name="T10" fmla="*/ 3288 w 3288"/>
              <a:gd name="T11" fmla="*/ 400 h 1634"/>
              <a:gd name="T12" fmla="*/ 2568 w 3288"/>
              <a:gd name="T13" fmla="*/ 1634 h 1634"/>
              <a:gd name="T14" fmla="*/ 0 w 3288"/>
              <a:gd name="T15" fmla="*/ 1634 h 1634"/>
              <a:gd name="T16" fmla="*/ 0 w 3288"/>
              <a:gd name="T17" fmla="*/ 1634 h 1634"/>
              <a:gd name="T18" fmla="*/ 2893 w 3288"/>
              <a:gd name="T19" fmla="*/ 0 h 16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88" h="1634">
                <a:moveTo>
                  <a:pt x="2893" y="0"/>
                </a:moveTo>
                <a:lnTo>
                  <a:pt x="2953" y="96"/>
                </a:lnTo>
                <a:lnTo>
                  <a:pt x="3025" y="184"/>
                </a:lnTo>
                <a:lnTo>
                  <a:pt x="3104" y="265"/>
                </a:lnTo>
                <a:lnTo>
                  <a:pt x="3192" y="337"/>
                </a:lnTo>
                <a:lnTo>
                  <a:pt x="3288" y="400"/>
                </a:lnTo>
                <a:lnTo>
                  <a:pt x="2568" y="1634"/>
                </a:lnTo>
                <a:lnTo>
                  <a:pt x="0" y="1634"/>
                </a:lnTo>
                <a:lnTo>
                  <a:pt x="0" y="1634"/>
                </a:lnTo>
                <a:lnTo>
                  <a:pt x="2893" y="0"/>
                </a:lnTo>
                <a:close/>
              </a:path>
            </a:pathLst>
          </a:custGeom>
          <a:solidFill>
            <a:schemeClr val="accent2"/>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5" name="Freeform 53"/>
          <p:cNvSpPr>
            <a:spLocks/>
          </p:cNvSpPr>
          <p:nvPr/>
        </p:nvSpPr>
        <p:spPr bwMode="auto">
          <a:xfrm>
            <a:off x="7589765" y="0"/>
            <a:ext cx="4602235" cy="3436143"/>
          </a:xfrm>
          <a:custGeom>
            <a:avLst/>
            <a:gdLst>
              <a:gd name="T0" fmla="*/ 2893 w 2893"/>
              <a:gd name="T1" fmla="*/ 0 h 2162"/>
              <a:gd name="T2" fmla="*/ 2893 w 2893"/>
              <a:gd name="T3" fmla="*/ 2162 h 2162"/>
              <a:gd name="T4" fmla="*/ 140 w 2893"/>
              <a:gd name="T5" fmla="*/ 2162 h 2162"/>
              <a:gd name="T6" fmla="*/ 133 w 2893"/>
              <a:gd name="T7" fmla="*/ 2049 h 2162"/>
              <a:gd name="T8" fmla="*/ 116 w 2893"/>
              <a:gd name="T9" fmla="*/ 1940 h 2162"/>
              <a:gd name="T10" fmla="*/ 86 w 2893"/>
              <a:gd name="T11" fmla="*/ 1833 h 2162"/>
              <a:gd name="T12" fmla="*/ 49 w 2893"/>
              <a:gd name="T13" fmla="*/ 1731 h 2162"/>
              <a:gd name="T14" fmla="*/ 0 w 2893"/>
              <a:gd name="T15" fmla="*/ 1633 h 2162"/>
              <a:gd name="T16" fmla="*/ 2893 w 2893"/>
              <a:gd name="T17" fmla="*/ 0 h 2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93" h="2162">
                <a:moveTo>
                  <a:pt x="2893" y="0"/>
                </a:moveTo>
                <a:lnTo>
                  <a:pt x="2893" y="2162"/>
                </a:lnTo>
                <a:lnTo>
                  <a:pt x="140" y="2162"/>
                </a:lnTo>
                <a:lnTo>
                  <a:pt x="133" y="2049"/>
                </a:lnTo>
                <a:lnTo>
                  <a:pt x="116" y="1940"/>
                </a:lnTo>
                <a:lnTo>
                  <a:pt x="86" y="1833"/>
                </a:lnTo>
                <a:lnTo>
                  <a:pt x="49" y="1731"/>
                </a:lnTo>
                <a:lnTo>
                  <a:pt x="0" y="1633"/>
                </a:lnTo>
                <a:lnTo>
                  <a:pt x="2893" y="0"/>
                </a:lnTo>
                <a:close/>
              </a:path>
            </a:pathLst>
          </a:custGeom>
          <a:solidFill>
            <a:schemeClr val="accent2"/>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6" name="Freeform 54"/>
          <p:cNvSpPr>
            <a:spLocks/>
          </p:cNvSpPr>
          <p:nvPr/>
        </p:nvSpPr>
        <p:spPr bwMode="auto">
          <a:xfrm>
            <a:off x="6942324" y="4276901"/>
            <a:ext cx="5240152" cy="2596974"/>
          </a:xfrm>
          <a:custGeom>
            <a:avLst/>
            <a:gdLst>
              <a:gd name="T0" fmla="*/ 401 w 3294"/>
              <a:gd name="T1" fmla="*/ 0 h 1634"/>
              <a:gd name="T2" fmla="*/ 3294 w 3294"/>
              <a:gd name="T3" fmla="*/ 1632 h 1634"/>
              <a:gd name="T4" fmla="*/ 3294 w 3294"/>
              <a:gd name="T5" fmla="*/ 1634 h 1634"/>
              <a:gd name="T6" fmla="*/ 703 w 3294"/>
              <a:gd name="T7" fmla="*/ 1634 h 1634"/>
              <a:gd name="T8" fmla="*/ 0 w 3294"/>
              <a:gd name="T9" fmla="*/ 404 h 1634"/>
              <a:gd name="T10" fmla="*/ 97 w 3294"/>
              <a:gd name="T11" fmla="*/ 341 h 1634"/>
              <a:gd name="T12" fmla="*/ 185 w 3294"/>
              <a:gd name="T13" fmla="*/ 270 h 1634"/>
              <a:gd name="T14" fmla="*/ 267 w 3294"/>
              <a:gd name="T15" fmla="*/ 186 h 1634"/>
              <a:gd name="T16" fmla="*/ 339 w 3294"/>
              <a:gd name="T17" fmla="*/ 98 h 1634"/>
              <a:gd name="T18" fmla="*/ 401 w 3294"/>
              <a:gd name="T19" fmla="*/ 0 h 16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94" h="1634">
                <a:moveTo>
                  <a:pt x="401" y="0"/>
                </a:moveTo>
                <a:lnTo>
                  <a:pt x="3294" y="1632"/>
                </a:lnTo>
                <a:lnTo>
                  <a:pt x="3294" y="1634"/>
                </a:lnTo>
                <a:lnTo>
                  <a:pt x="703" y="1634"/>
                </a:lnTo>
                <a:lnTo>
                  <a:pt x="0" y="404"/>
                </a:lnTo>
                <a:lnTo>
                  <a:pt x="97" y="341"/>
                </a:lnTo>
                <a:lnTo>
                  <a:pt x="185" y="270"/>
                </a:lnTo>
                <a:lnTo>
                  <a:pt x="267" y="186"/>
                </a:lnTo>
                <a:lnTo>
                  <a:pt x="339" y="98"/>
                </a:lnTo>
                <a:lnTo>
                  <a:pt x="401" y="0"/>
                </a:lnTo>
                <a:close/>
              </a:path>
            </a:pathLst>
          </a:custGeom>
          <a:solidFill>
            <a:schemeClr val="accent2"/>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7" name="Freeform 55"/>
          <p:cNvSpPr>
            <a:spLocks/>
          </p:cNvSpPr>
          <p:nvPr/>
        </p:nvSpPr>
        <p:spPr bwMode="auto">
          <a:xfrm>
            <a:off x="7580242" y="3436143"/>
            <a:ext cx="4602235" cy="3434554"/>
          </a:xfrm>
          <a:custGeom>
            <a:avLst/>
            <a:gdLst>
              <a:gd name="T0" fmla="*/ 140 w 2893"/>
              <a:gd name="T1" fmla="*/ 0 h 2161"/>
              <a:gd name="T2" fmla="*/ 2893 w 2893"/>
              <a:gd name="T3" fmla="*/ 0 h 2161"/>
              <a:gd name="T4" fmla="*/ 2893 w 2893"/>
              <a:gd name="T5" fmla="*/ 2161 h 2161"/>
              <a:gd name="T6" fmla="*/ 0 w 2893"/>
              <a:gd name="T7" fmla="*/ 529 h 2161"/>
              <a:gd name="T8" fmla="*/ 49 w 2893"/>
              <a:gd name="T9" fmla="*/ 432 h 2161"/>
              <a:gd name="T10" fmla="*/ 86 w 2893"/>
              <a:gd name="T11" fmla="*/ 330 h 2161"/>
              <a:gd name="T12" fmla="*/ 116 w 2893"/>
              <a:gd name="T13" fmla="*/ 225 h 2161"/>
              <a:gd name="T14" fmla="*/ 133 w 2893"/>
              <a:gd name="T15" fmla="*/ 114 h 2161"/>
              <a:gd name="T16" fmla="*/ 140 w 2893"/>
              <a:gd name="T17" fmla="*/ 0 h 2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93" h="2161">
                <a:moveTo>
                  <a:pt x="140" y="0"/>
                </a:moveTo>
                <a:lnTo>
                  <a:pt x="2893" y="0"/>
                </a:lnTo>
                <a:lnTo>
                  <a:pt x="2893" y="2161"/>
                </a:lnTo>
                <a:lnTo>
                  <a:pt x="0" y="529"/>
                </a:lnTo>
                <a:lnTo>
                  <a:pt x="49" y="432"/>
                </a:lnTo>
                <a:lnTo>
                  <a:pt x="86" y="330"/>
                </a:lnTo>
                <a:lnTo>
                  <a:pt x="116" y="225"/>
                </a:lnTo>
                <a:lnTo>
                  <a:pt x="133" y="114"/>
                </a:lnTo>
                <a:lnTo>
                  <a:pt x="140" y="0"/>
                </a:lnTo>
                <a:close/>
              </a:path>
            </a:pathLst>
          </a:custGeom>
          <a:solidFill>
            <a:schemeClr val="accent1"/>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8" name="Freeform 56"/>
          <p:cNvSpPr>
            <a:spLocks/>
          </p:cNvSpPr>
          <p:nvPr/>
        </p:nvSpPr>
        <p:spPr bwMode="auto">
          <a:xfrm>
            <a:off x="6092829" y="4918993"/>
            <a:ext cx="1967841" cy="1954883"/>
          </a:xfrm>
          <a:custGeom>
            <a:avLst/>
            <a:gdLst>
              <a:gd name="T0" fmla="*/ 534 w 1237"/>
              <a:gd name="T1" fmla="*/ 0 h 1230"/>
              <a:gd name="T2" fmla="*/ 1237 w 1237"/>
              <a:gd name="T3" fmla="*/ 1230 h 1230"/>
              <a:gd name="T4" fmla="*/ 0 w 1237"/>
              <a:gd name="T5" fmla="*/ 1230 h 1230"/>
              <a:gd name="T6" fmla="*/ 0 w 1237"/>
              <a:gd name="T7" fmla="*/ 142 h 1230"/>
              <a:gd name="T8" fmla="*/ 113 w 1237"/>
              <a:gd name="T9" fmla="*/ 135 h 1230"/>
              <a:gd name="T10" fmla="*/ 225 w 1237"/>
              <a:gd name="T11" fmla="*/ 118 h 1230"/>
              <a:gd name="T12" fmla="*/ 334 w 1237"/>
              <a:gd name="T13" fmla="*/ 88 h 1230"/>
              <a:gd name="T14" fmla="*/ 436 w 1237"/>
              <a:gd name="T15" fmla="*/ 49 h 1230"/>
              <a:gd name="T16" fmla="*/ 534 w 1237"/>
              <a:gd name="T17" fmla="*/ 0 h 1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37" h="1230">
                <a:moveTo>
                  <a:pt x="534" y="0"/>
                </a:moveTo>
                <a:lnTo>
                  <a:pt x="1237" y="1230"/>
                </a:lnTo>
                <a:lnTo>
                  <a:pt x="0" y="1230"/>
                </a:lnTo>
                <a:lnTo>
                  <a:pt x="0" y="142"/>
                </a:lnTo>
                <a:lnTo>
                  <a:pt x="113" y="135"/>
                </a:lnTo>
                <a:lnTo>
                  <a:pt x="225" y="118"/>
                </a:lnTo>
                <a:lnTo>
                  <a:pt x="334" y="88"/>
                </a:lnTo>
                <a:lnTo>
                  <a:pt x="436" y="49"/>
                </a:lnTo>
                <a:lnTo>
                  <a:pt x="534" y="0"/>
                </a:lnTo>
                <a:close/>
              </a:path>
            </a:pathLst>
          </a:custGeom>
          <a:solidFill>
            <a:schemeClr val="accent3"/>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9" name="Freeform 57"/>
          <p:cNvSpPr>
            <a:spLocks/>
          </p:cNvSpPr>
          <p:nvPr/>
        </p:nvSpPr>
        <p:spPr bwMode="auto">
          <a:xfrm>
            <a:off x="4086808" y="4912635"/>
            <a:ext cx="2006021" cy="1961240"/>
          </a:xfrm>
          <a:custGeom>
            <a:avLst/>
            <a:gdLst>
              <a:gd name="T0" fmla="*/ 720 w 1261"/>
              <a:gd name="T1" fmla="*/ 0 h 1234"/>
              <a:gd name="T2" fmla="*/ 817 w 1261"/>
              <a:gd name="T3" fmla="*/ 51 h 1234"/>
              <a:gd name="T4" fmla="*/ 922 w 1261"/>
              <a:gd name="T5" fmla="*/ 90 h 1234"/>
              <a:gd name="T6" fmla="*/ 1031 w 1261"/>
              <a:gd name="T7" fmla="*/ 120 h 1234"/>
              <a:gd name="T8" fmla="*/ 1144 w 1261"/>
              <a:gd name="T9" fmla="*/ 139 h 1234"/>
              <a:gd name="T10" fmla="*/ 1261 w 1261"/>
              <a:gd name="T11" fmla="*/ 146 h 1234"/>
              <a:gd name="T12" fmla="*/ 1261 w 1261"/>
              <a:gd name="T13" fmla="*/ 146 h 1234"/>
              <a:gd name="T14" fmla="*/ 1261 w 1261"/>
              <a:gd name="T15" fmla="*/ 1234 h 1234"/>
              <a:gd name="T16" fmla="*/ 0 w 1261"/>
              <a:gd name="T17" fmla="*/ 1234 h 1234"/>
              <a:gd name="T18" fmla="*/ 720 w 1261"/>
              <a:gd name="T19" fmla="*/ 0 h 1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61" h="1234">
                <a:moveTo>
                  <a:pt x="720" y="0"/>
                </a:moveTo>
                <a:lnTo>
                  <a:pt x="817" y="51"/>
                </a:lnTo>
                <a:lnTo>
                  <a:pt x="922" y="90"/>
                </a:lnTo>
                <a:lnTo>
                  <a:pt x="1031" y="120"/>
                </a:lnTo>
                <a:lnTo>
                  <a:pt x="1144" y="139"/>
                </a:lnTo>
                <a:lnTo>
                  <a:pt x="1261" y="146"/>
                </a:lnTo>
                <a:lnTo>
                  <a:pt x="1261" y="146"/>
                </a:lnTo>
                <a:lnTo>
                  <a:pt x="1261" y="1234"/>
                </a:lnTo>
                <a:lnTo>
                  <a:pt x="0" y="1234"/>
                </a:lnTo>
                <a:lnTo>
                  <a:pt x="720" y="0"/>
                </a:lnTo>
                <a:close/>
              </a:path>
            </a:pathLst>
          </a:custGeom>
          <a:solidFill>
            <a:schemeClr val="accent3"/>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83" name="TextBox 82"/>
          <p:cNvSpPr txBox="1"/>
          <p:nvPr/>
        </p:nvSpPr>
        <p:spPr>
          <a:xfrm>
            <a:off x="7981138" y="459917"/>
            <a:ext cx="2597962" cy="784830"/>
          </a:xfrm>
          <a:prstGeom prst="rect">
            <a:avLst/>
          </a:prstGeom>
          <a:noFill/>
        </p:spPr>
        <p:txBody>
          <a:bodyPr wrap="square" rtlCol="0">
            <a:spAutoFit/>
          </a:bodyPr>
          <a:lstStyle/>
          <a:p>
            <a:pPr marL="0" marR="0" lvl="0" indent="0" algn="l" defTabSz="1218987"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KPI’s</a:t>
            </a:r>
          </a:p>
          <a:p>
            <a:pPr marL="0" marR="0" lvl="0" indent="0" algn="l" defTabSz="1218987"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Performance indicator, a quantifiable measure of performance over time versus a specific objective. </a:t>
            </a:r>
            <a:endParaRPr kumimoji="0" lang="en-US"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endParaRPr>
          </a:p>
        </p:txBody>
      </p:sp>
      <p:sp>
        <p:nvSpPr>
          <p:cNvPr id="86" name="TextBox 85"/>
          <p:cNvSpPr txBox="1"/>
          <p:nvPr/>
        </p:nvSpPr>
        <p:spPr>
          <a:xfrm>
            <a:off x="9033933" y="1927613"/>
            <a:ext cx="2980265"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white"/>
                </a:solidFill>
                <a:effectLst/>
                <a:uLnTx/>
                <a:uFillTx/>
                <a:latin typeface="Poppins" panose="00000500000000000000" pitchFamily="2" charset="0"/>
                <a:ea typeface="Lato light" panose="020F0502020204030203" pitchFamily="34" charset="0"/>
                <a:cs typeface="Poppins" panose="00000500000000000000" pitchFamily="2" charset="0"/>
              </a:rPr>
              <a:t>Strategic </a:t>
            </a:r>
            <a:r>
              <a:rPr kumimoji="0" lang="en-GB" sz="1200" b="1" i="0" u="none" strike="noStrike" kern="1200" cap="none" spc="0" normalizeH="0" baseline="0" noProof="0" dirty="0">
                <a:ln>
                  <a:noFill/>
                </a:ln>
                <a:solidFill>
                  <a:prstClr val="white"/>
                </a:solidFill>
                <a:effectLst/>
                <a:uLnTx/>
                <a:uFillTx/>
                <a:latin typeface="Poppins" panose="00000500000000000000" pitchFamily="2" charset="0"/>
                <a:ea typeface="Lato light" panose="020F0502020204030203" pitchFamily="34" charset="0"/>
                <a:cs typeface="Poppins" panose="00000500000000000000" pitchFamily="2" charset="0"/>
                <a:hlinkClick r:id="rId2" action="ppaction://hlinkfile">
                  <a:extLst>
                    <a:ext uri="{A12FA001-AC4F-418D-AE19-62706E023703}">
                      <ahyp:hlinkClr xmlns:ahyp="http://schemas.microsoft.com/office/drawing/2018/hyperlinkcolor" val="tx"/>
                    </a:ext>
                  </a:extLst>
                </a:hlinkClick>
              </a:rPr>
              <a:t>tools</a:t>
            </a:r>
            <a:r>
              <a:rPr kumimoji="0" lang="en-GB" sz="1200" b="1" i="0" u="none" strike="noStrike" kern="1200" cap="none" spc="0" normalizeH="0" baseline="0" noProof="0" dirty="0">
                <a:ln>
                  <a:noFill/>
                </a:ln>
                <a:solidFill>
                  <a:prstClr val="white"/>
                </a:solidFill>
                <a:effectLst/>
                <a:uLnTx/>
                <a:uFillTx/>
                <a:latin typeface="Poppins" panose="00000500000000000000" pitchFamily="2" charset="0"/>
                <a:ea typeface="Lato light" panose="020F0502020204030203" pitchFamily="34" charset="0"/>
                <a:cs typeface="Poppins" panose="00000500000000000000" pitchFamily="2"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white"/>
              </a:solidFill>
              <a:effectLst/>
              <a:uLnTx/>
              <a:uFillTx/>
              <a:latin typeface="Poppins" panose="00000500000000000000" pitchFamily="2" charset="0"/>
              <a:ea typeface="Lato light" panose="020F0502020204030203" pitchFamily="34" charset="0"/>
              <a:cs typeface="Poppins" panose="00000500000000000000"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These tools are  recognised the world over in business schools, consulting firms and companies who plan strategically.</a:t>
            </a:r>
            <a:r>
              <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Lato light" panose="020F0502020204030203" pitchFamily="34" charset="0"/>
                <a:cs typeface="Arial" panose="020B0604020202020204" pitchFamily="34" charset="0"/>
              </a:rPr>
              <a:t>  </a:t>
            </a:r>
            <a:endPar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endParaRPr>
          </a:p>
        </p:txBody>
      </p:sp>
      <p:sp>
        <p:nvSpPr>
          <p:cNvPr id="89" name="TextBox 88"/>
          <p:cNvSpPr txBox="1"/>
          <p:nvPr/>
        </p:nvSpPr>
        <p:spPr>
          <a:xfrm>
            <a:off x="9144000" y="3826646"/>
            <a:ext cx="2921000" cy="1200329"/>
          </a:xfrm>
          <a:prstGeom prst="rect">
            <a:avLst/>
          </a:prstGeom>
          <a:noFill/>
        </p:spPr>
        <p:txBody>
          <a:bodyPr wrap="square" rtlCol="0">
            <a:spAutoFit/>
          </a:body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Scorecards </a:t>
            </a:r>
          </a:p>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1218987"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Designed as functional </a:t>
            </a: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or subject </a:t>
            </a:r>
            <a:r>
              <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indicators across </a:t>
            </a: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a </a:t>
            </a:r>
            <a:r>
              <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variety off situation</a:t>
            </a: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s</a:t>
            </a:r>
            <a:r>
              <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 to enable performance o</a:t>
            </a: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f</a:t>
            </a:r>
            <a:r>
              <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 situational evaluation versus </a:t>
            </a: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aligned </a:t>
            </a:r>
            <a:r>
              <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standards.</a:t>
            </a:r>
            <a:endPar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95" name="TextBox 94"/>
          <p:cNvSpPr txBox="1"/>
          <p:nvPr/>
        </p:nvSpPr>
        <p:spPr>
          <a:xfrm>
            <a:off x="7806267" y="5371356"/>
            <a:ext cx="2887133" cy="1200329"/>
          </a:xfrm>
          <a:prstGeom prst="rect">
            <a:avLst/>
          </a:prstGeom>
          <a:noFill/>
        </p:spPr>
        <p:txBody>
          <a:bodyPr wrap="square" rtlCol="0">
            <a:spAutoFit/>
          </a:bodyPr>
          <a:lstStyle/>
          <a:p>
            <a:pPr marL="0" marR="0" lvl="0" indent="0" algn="l" defTabSz="1218987"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Assessments</a:t>
            </a:r>
          </a:p>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1218987"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Assessments </a:t>
            </a:r>
            <a:r>
              <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are designed around specific areas to conduct reviews  and</a:t>
            </a: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 </a:t>
            </a:r>
            <a:r>
              <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will center around a benchmark reviewing individuals or functions</a:t>
            </a:r>
            <a:endPar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98" name="TextBox 97"/>
          <p:cNvSpPr txBox="1"/>
          <p:nvPr/>
        </p:nvSpPr>
        <p:spPr>
          <a:xfrm>
            <a:off x="4559300" y="5782503"/>
            <a:ext cx="1612901" cy="96949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666D7F"/>
                </a:solidFill>
                <a:effectLst/>
                <a:uLnTx/>
                <a:uFillTx/>
                <a:latin typeface="Poppins" panose="00000500000000000000" pitchFamily="2" charset="0"/>
                <a:ea typeface="Lato light" panose="020F0502020204030203" pitchFamily="34" charset="0"/>
                <a:cs typeface="Poppins" panose="00000500000000000000" pitchFamily="2" charset="0"/>
              </a:rPr>
              <a:t>    </a:t>
            </a: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Checklists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Designed around achieving milestones in a sequential manner.</a:t>
            </a:r>
            <a:endParaRPr kumimoji="0" lang="en-GB"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endParaRPr>
          </a:p>
        </p:txBody>
      </p:sp>
      <p:sp>
        <p:nvSpPr>
          <p:cNvPr id="101" name="TextBox 100"/>
          <p:cNvSpPr txBox="1"/>
          <p:nvPr/>
        </p:nvSpPr>
        <p:spPr>
          <a:xfrm>
            <a:off x="1574799" y="5464198"/>
            <a:ext cx="2709333" cy="1015663"/>
          </a:xfrm>
          <a:prstGeom prst="rect">
            <a:avLst/>
          </a:prstGeom>
          <a:noFill/>
        </p:spPr>
        <p:txBody>
          <a:bodyPr wrap="square" rtlCol="0">
            <a:spAutoFit/>
          </a:body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Calculators </a:t>
            </a:r>
          </a:p>
          <a:p>
            <a:pPr marL="0" marR="0" lvl="0" indent="0" algn="r" defTabSz="1218987"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r" defTabSz="1218987"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calculate the right ratios for businesses looking for benchmarks in a variety of situations</a:t>
            </a:r>
            <a:endPar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endParaRPr>
          </a:p>
        </p:txBody>
      </p:sp>
      <p:sp>
        <p:nvSpPr>
          <p:cNvPr id="104" name="TextBox 103"/>
          <p:cNvSpPr txBox="1"/>
          <p:nvPr/>
        </p:nvSpPr>
        <p:spPr>
          <a:xfrm>
            <a:off x="271422" y="3850604"/>
            <a:ext cx="3089844" cy="1015663"/>
          </a:xfrm>
          <a:prstGeom prst="rect">
            <a:avLst/>
          </a:prstGeom>
          <a:noFill/>
        </p:spPr>
        <p:txBody>
          <a:bodyPr wrap="square" rtlCol="0">
            <a:spAutoFit/>
          </a:body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Analytical </a:t>
            </a:r>
            <a:r>
              <a:rPr kumimoji="0" lang="en-US" sz="1200" b="1" i="0" u="sng"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Tools </a:t>
            </a:r>
          </a:p>
          <a:p>
            <a:pPr marL="0" marR="0" lvl="0" indent="0" algn="r" defTabSz="1218987"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1218987"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Interactive excel tools on specific business areas based on your data inputs delivered in a workbook model with instructions.</a:t>
            </a:r>
            <a:endPar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07" name="TextBox 106"/>
          <p:cNvSpPr txBox="1"/>
          <p:nvPr/>
        </p:nvSpPr>
        <p:spPr>
          <a:xfrm>
            <a:off x="2058535" y="500688"/>
            <a:ext cx="2504997" cy="800219"/>
          </a:xfrm>
          <a:prstGeom prst="rect">
            <a:avLst/>
          </a:prstGeom>
          <a:noFill/>
        </p:spPr>
        <p:txBody>
          <a:bodyPr wrap="square" rtlCol="0">
            <a:spAutoFit/>
          </a:body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Templates</a:t>
            </a:r>
          </a:p>
          <a:p>
            <a:pPr marL="0" marR="0" lvl="0" indent="0" algn="r" defTabSz="1218987"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r" defTabSz="1218987"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Templates are designed based gather information in a structured manner </a:t>
            </a:r>
            <a:endParaRPr kumimoji="0" lang="en-US"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endParaRPr>
          </a:p>
        </p:txBody>
      </p:sp>
      <p:sp>
        <p:nvSpPr>
          <p:cNvPr id="110" name="TextBox 109"/>
          <p:cNvSpPr txBox="1"/>
          <p:nvPr/>
        </p:nvSpPr>
        <p:spPr>
          <a:xfrm>
            <a:off x="161693" y="1966208"/>
            <a:ext cx="2755073" cy="96949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white"/>
                </a:solidFill>
                <a:effectLst/>
                <a:uLnTx/>
                <a:uFillTx/>
                <a:latin typeface="Poppins" panose="00000500000000000000" pitchFamily="2" charset="0"/>
                <a:ea typeface="Lato light" panose="020F0502020204030203" pitchFamily="34" charset="0"/>
                <a:cs typeface="Poppins" panose="00000500000000000000" pitchFamily="2" charset="0"/>
              </a:rPr>
              <a:t>Content </a:t>
            </a:r>
            <a:r>
              <a:rPr kumimoji="0" lang="en-GB" sz="1200" b="1" i="0" u="sng" strike="noStrike" kern="1200" cap="none" spc="0" normalizeH="0" baseline="0" noProof="0" dirty="0">
                <a:ln>
                  <a:noFill/>
                </a:ln>
                <a:solidFill>
                  <a:prstClr val="white"/>
                </a:solidFill>
                <a:effectLst/>
                <a:uLnTx/>
                <a:uFillTx/>
                <a:latin typeface="Poppins" panose="00000500000000000000" pitchFamily="2" charset="0"/>
                <a:ea typeface="Lato light" panose="020F0502020204030203" pitchFamily="34" charset="0"/>
                <a:cs typeface="Poppins" panose="00000500000000000000" pitchFamily="2" charset="0"/>
              </a:rPr>
              <a:t>Modules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Best practice material in power point for use as a knowledge base in business training , planning and execution . </a:t>
            </a:r>
          </a:p>
        </p:txBody>
      </p:sp>
      <p:sp>
        <p:nvSpPr>
          <p:cNvPr id="113" name="TextBox 112"/>
          <p:cNvSpPr txBox="1"/>
          <p:nvPr/>
        </p:nvSpPr>
        <p:spPr>
          <a:xfrm>
            <a:off x="4521201" y="196208"/>
            <a:ext cx="1756832" cy="1138773"/>
          </a:xfrm>
          <a:prstGeom prst="rect">
            <a:avLst/>
          </a:prstGeom>
          <a:noFill/>
        </p:spPr>
        <p:txBody>
          <a:bodyPr wrap="square" rtlCol="0">
            <a:spAutoFit/>
          </a:body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Job </a:t>
            </a:r>
            <a:r>
              <a:rPr kumimoji="0" lang="en-US" sz="1200" b="1" i="0" u="sng"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Descriptions</a:t>
            </a:r>
          </a:p>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Develop roles clearly and completely  across varying levels of experience</a:t>
            </a:r>
            <a:endPar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nvGrpSpPr>
          <p:cNvPr id="2" name="Group 1"/>
          <p:cNvGrpSpPr/>
          <p:nvPr/>
        </p:nvGrpSpPr>
        <p:grpSpPr>
          <a:xfrm>
            <a:off x="4095967" y="1429565"/>
            <a:ext cx="4011612" cy="4019514"/>
            <a:chOff x="4379520" y="1716091"/>
            <a:chExt cx="3421848" cy="3428588"/>
          </a:xfrm>
        </p:grpSpPr>
        <p:sp>
          <p:nvSpPr>
            <p:cNvPr id="60" name="Freeform 58"/>
            <p:cNvSpPr>
              <a:spLocks/>
            </p:cNvSpPr>
            <p:nvPr/>
          </p:nvSpPr>
          <p:spPr bwMode="auto">
            <a:xfrm>
              <a:off x="4379520" y="1729197"/>
              <a:ext cx="3421848" cy="3415482"/>
            </a:xfrm>
            <a:custGeom>
              <a:avLst/>
              <a:gdLst>
                <a:gd name="T0" fmla="*/ 1076 w 2151"/>
                <a:gd name="T1" fmla="*/ 0 h 2149"/>
                <a:gd name="T2" fmla="*/ 1076 w 2151"/>
                <a:gd name="T3" fmla="*/ 0 h 2149"/>
                <a:gd name="T4" fmla="*/ 1192 w 2151"/>
                <a:gd name="T5" fmla="*/ 7 h 2149"/>
                <a:gd name="T6" fmla="*/ 1305 w 2151"/>
                <a:gd name="T7" fmla="*/ 25 h 2149"/>
                <a:gd name="T8" fmla="*/ 1415 w 2151"/>
                <a:gd name="T9" fmla="*/ 56 h 2149"/>
                <a:gd name="T10" fmla="*/ 1519 w 2151"/>
                <a:gd name="T11" fmla="*/ 95 h 2149"/>
                <a:gd name="T12" fmla="*/ 1617 w 2151"/>
                <a:gd name="T13" fmla="*/ 146 h 2149"/>
                <a:gd name="T14" fmla="*/ 1712 w 2151"/>
                <a:gd name="T15" fmla="*/ 209 h 2149"/>
                <a:gd name="T16" fmla="*/ 1800 w 2151"/>
                <a:gd name="T17" fmla="*/ 281 h 2149"/>
                <a:gd name="T18" fmla="*/ 1879 w 2151"/>
                <a:gd name="T19" fmla="*/ 362 h 2149"/>
                <a:gd name="T20" fmla="*/ 1951 w 2151"/>
                <a:gd name="T21" fmla="*/ 450 h 2149"/>
                <a:gd name="T22" fmla="*/ 2011 w 2151"/>
                <a:gd name="T23" fmla="*/ 545 h 2149"/>
                <a:gd name="T24" fmla="*/ 2060 w 2151"/>
                <a:gd name="T25" fmla="*/ 643 h 2149"/>
                <a:gd name="T26" fmla="*/ 2097 w 2151"/>
                <a:gd name="T27" fmla="*/ 745 h 2149"/>
                <a:gd name="T28" fmla="*/ 2127 w 2151"/>
                <a:gd name="T29" fmla="*/ 852 h 2149"/>
                <a:gd name="T30" fmla="*/ 2144 w 2151"/>
                <a:gd name="T31" fmla="*/ 961 h 2149"/>
                <a:gd name="T32" fmla="*/ 2151 w 2151"/>
                <a:gd name="T33" fmla="*/ 1074 h 2149"/>
                <a:gd name="T34" fmla="*/ 2144 w 2151"/>
                <a:gd name="T35" fmla="*/ 1188 h 2149"/>
                <a:gd name="T36" fmla="*/ 2127 w 2151"/>
                <a:gd name="T37" fmla="*/ 1299 h 2149"/>
                <a:gd name="T38" fmla="*/ 2097 w 2151"/>
                <a:gd name="T39" fmla="*/ 1404 h 2149"/>
                <a:gd name="T40" fmla="*/ 2060 w 2151"/>
                <a:gd name="T41" fmla="*/ 1506 h 2149"/>
                <a:gd name="T42" fmla="*/ 2011 w 2151"/>
                <a:gd name="T43" fmla="*/ 1603 h 2149"/>
                <a:gd name="T44" fmla="*/ 1949 w 2151"/>
                <a:gd name="T45" fmla="*/ 1701 h 2149"/>
                <a:gd name="T46" fmla="*/ 1877 w 2151"/>
                <a:gd name="T47" fmla="*/ 1789 h 2149"/>
                <a:gd name="T48" fmla="*/ 1795 w 2151"/>
                <a:gd name="T49" fmla="*/ 1873 h 2149"/>
                <a:gd name="T50" fmla="*/ 1707 w 2151"/>
                <a:gd name="T51" fmla="*/ 1944 h 2149"/>
                <a:gd name="T52" fmla="*/ 1610 w 2151"/>
                <a:gd name="T53" fmla="*/ 2007 h 2149"/>
                <a:gd name="T54" fmla="*/ 1512 w 2151"/>
                <a:gd name="T55" fmla="*/ 2056 h 2149"/>
                <a:gd name="T56" fmla="*/ 1410 w 2151"/>
                <a:gd name="T57" fmla="*/ 2095 h 2149"/>
                <a:gd name="T58" fmla="*/ 1301 w 2151"/>
                <a:gd name="T59" fmla="*/ 2125 h 2149"/>
                <a:gd name="T60" fmla="*/ 1189 w 2151"/>
                <a:gd name="T61" fmla="*/ 2142 h 2149"/>
                <a:gd name="T62" fmla="*/ 1076 w 2151"/>
                <a:gd name="T63" fmla="*/ 2149 h 2149"/>
                <a:gd name="T64" fmla="*/ 1076 w 2151"/>
                <a:gd name="T65" fmla="*/ 2149 h 2149"/>
                <a:gd name="T66" fmla="*/ 959 w 2151"/>
                <a:gd name="T67" fmla="*/ 2142 h 2149"/>
                <a:gd name="T68" fmla="*/ 846 w 2151"/>
                <a:gd name="T69" fmla="*/ 2123 h 2149"/>
                <a:gd name="T70" fmla="*/ 737 w 2151"/>
                <a:gd name="T71" fmla="*/ 2093 h 2149"/>
                <a:gd name="T72" fmla="*/ 632 w 2151"/>
                <a:gd name="T73" fmla="*/ 2054 h 2149"/>
                <a:gd name="T74" fmla="*/ 535 w 2151"/>
                <a:gd name="T75" fmla="*/ 2003 h 2149"/>
                <a:gd name="T76" fmla="*/ 439 w 2151"/>
                <a:gd name="T77" fmla="*/ 1940 h 2149"/>
                <a:gd name="T78" fmla="*/ 351 w 2151"/>
                <a:gd name="T79" fmla="*/ 1868 h 2149"/>
                <a:gd name="T80" fmla="*/ 272 w 2151"/>
                <a:gd name="T81" fmla="*/ 1787 h 2149"/>
                <a:gd name="T82" fmla="*/ 200 w 2151"/>
                <a:gd name="T83" fmla="*/ 1699 h 2149"/>
                <a:gd name="T84" fmla="*/ 140 w 2151"/>
                <a:gd name="T85" fmla="*/ 1603 h 2149"/>
                <a:gd name="T86" fmla="*/ 91 w 2151"/>
                <a:gd name="T87" fmla="*/ 1506 h 2149"/>
                <a:gd name="T88" fmla="*/ 52 w 2151"/>
                <a:gd name="T89" fmla="*/ 1404 h 2149"/>
                <a:gd name="T90" fmla="*/ 24 w 2151"/>
                <a:gd name="T91" fmla="*/ 1299 h 2149"/>
                <a:gd name="T92" fmla="*/ 7 w 2151"/>
                <a:gd name="T93" fmla="*/ 1188 h 2149"/>
                <a:gd name="T94" fmla="*/ 0 w 2151"/>
                <a:gd name="T95" fmla="*/ 1074 h 2149"/>
                <a:gd name="T96" fmla="*/ 7 w 2151"/>
                <a:gd name="T97" fmla="*/ 961 h 2149"/>
                <a:gd name="T98" fmla="*/ 24 w 2151"/>
                <a:gd name="T99" fmla="*/ 852 h 2149"/>
                <a:gd name="T100" fmla="*/ 52 w 2151"/>
                <a:gd name="T101" fmla="*/ 745 h 2149"/>
                <a:gd name="T102" fmla="*/ 91 w 2151"/>
                <a:gd name="T103" fmla="*/ 643 h 2149"/>
                <a:gd name="T104" fmla="*/ 140 w 2151"/>
                <a:gd name="T105" fmla="*/ 548 h 2149"/>
                <a:gd name="T106" fmla="*/ 202 w 2151"/>
                <a:gd name="T107" fmla="*/ 450 h 2149"/>
                <a:gd name="T108" fmla="*/ 274 w 2151"/>
                <a:gd name="T109" fmla="*/ 360 h 2149"/>
                <a:gd name="T110" fmla="*/ 356 w 2151"/>
                <a:gd name="T111" fmla="*/ 278 h 2149"/>
                <a:gd name="T112" fmla="*/ 444 w 2151"/>
                <a:gd name="T113" fmla="*/ 204 h 2149"/>
                <a:gd name="T114" fmla="*/ 541 w 2151"/>
                <a:gd name="T115" fmla="*/ 141 h 2149"/>
                <a:gd name="T116" fmla="*/ 639 w 2151"/>
                <a:gd name="T117" fmla="*/ 93 h 2149"/>
                <a:gd name="T118" fmla="*/ 741 w 2151"/>
                <a:gd name="T119" fmla="*/ 53 h 2149"/>
                <a:gd name="T120" fmla="*/ 850 w 2151"/>
                <a:gd name="T121" fmla="*/ 25 h 2149"/>
                <a:gd name="T122" fmla="*/ 959 w 2151"/>
                <a:gd name="T123" fmla="*/ 7 h 2149"/>
                <a:gd name="T124" fmla="*/ 1076 w 2151"/>
                <a:gd name="T125" fmla="*/ 0 h 2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51" h="2149">
                  <a:moveTo>
                    <a:pt x="1076" y="0"/>
                  </a:moveTo>
                  <a:lnTo>
                    <a:pt x="1076" y="0"/>
                  </a:lnTo>
                  <a:lnTo>
                    <a:pt x="1192" y="7"/>
                  </a:lnTo>
                  <a:lnTo>
                    <a:pt x="1305" y="25"/>
                  </a:lnTo>
                  <a:lnTo>
                    <a:pt x="1415" y="56"/>
                  </a:lnTo>
                  <a:lnTo>
                    <a:pt x="1519" y="95"/>
                  </a:lnTo>
                  <a:lnTo>
                    <a:pt x="1617" y="146"/>
                  </a:lnTo>
                  <a:lnTo>
                    <a:pt x="1712" y="209"/>
                  </a:lnTo>
                  <a:lnTo>
                    <a:pt x="1800" y="281"/>
                  </a:lnTo>
                  <a:lnTo>
                    <a:pt x="1879" y="362"/>
                  </a:lnTo>
                  <a:lnTo>
                    <a:pt x="1951" y="450"/>
                  </a:lnTo>
                  <a:lnTo>
                    <a:pt x="2011" y="545"/>
                  </a:lnTo>
                  <a:lnTo>
                    <a:pt x="2060" y="643"/>
                  </a:lnTo>
                  <a:lnTo>
                    <a:pt x="2097" y="745"/>
                  </a:lnTo>
                  <a:lnTo>
                    <a:pt x="2127" y="852"/>
                  </a:lnTo>
                  <a:lnTo>
                    <a:pt x="2144" y="961"/>
                  </a:lnTo>
                  <a:lnTo>
                    <a:pt x="2151" y="1074"/>
                  </a:lnTo>
                  <a:lnTo>
                    <a:pt x="2144" y="1188"/>
                  </a:lnTo>
                  <a:lnTo>
                    <a:pt x="2127" y="1299"/>
                  </a:lnTo>
                  <a:lnTo>
                    <a:pt x="2097" y="1404"/>
                  </a:lnTo>
                  <a:lnTo>
                    <a:pt x="2060" y="1506"/>
                  </a:lnTo>
                  <a:lnTo>
                    <a:pt x="2011" y="1603"/>
                  </a:lnTo>
                  <a:lnTo>
                    <a:pt x="1949" y="1701"/>
                  </a:lnTo>
                  <a:lnTo>
                    <a:pt x="1877" y="1789"/>
                  </a:lnTo>
                  <a:lnTo>
                    <a:pt x="1795" y="1873"/>
                  </a:lnTo>
                  <a:lnTo>
                    <a:pt x="1707" y="1944"/>
                  </a:lnTo>
                  <a:lnTo>
                    <a:pt x="1610" y="2007"/>
                  </a:lnTo>
                  <a:lnTo>
                    <a:pt x="1512" y="2056"/>
                  </a:lnTo>
                  <a:lnTo>
                    <a:pt x="1410" y="2095"/>
                  </a:lnTo>
                  <a:lnTo>
                    <a:pt x="1301" y="2125"/>
                  </a:lnTo>
                  <a:lnTo>
                    <a:pt x="1189" y="2142"/>
                  </a:lnTo>
                  <a:lnTo>
                    <a:pt x="1076" y="2149"/>
                  </a:lnTo>
                  <a:lnTo>
                    <a:pt x="1076" y="2149"/>
                  </a:lnTo>
                  <a:lnTo>
                    <a:pt x="959" y="2142"/>
                  </a:lnTo>
                  <a:lnTo>
                    <a:pt x="846" y="2123"/>
                  </a:lnTo>
                  <a:lnTo>
                    <a:pt x="737" y="2093"/>
                  </a:lnTo>
                  <a:lnTo>
                    <a:pt x="632" y="2054"/>
                  </a:lnTo>
                  <a:lnTo>
                    <a:pt x="535" y="2003"/>
                  </a:lnTo>
                  <a:lnTo>
                    <a:pt x="439" y="1940"/>
                  </a:lnTo>
                  <a:lnTo>
                    <a:pt x="351" y="1868"/>
                  </a:lnTo>
                  <a:lnTo>
                    <a:pt x="272" y="1787"/>
                  </a:lnTo>
                  <a:lnTo>
                    <a:pt x="200" y="1699"/>
                  </a:lnTo>
                  <a:lnTo>
                    <a:pt x="140" y="1603"/>
                  </a:lnTo>
                  <a:lnTo>
                    <a:pt x="91" y="1506"/>
                  </a:lnTo>
                  <a:lnTo>
                    <a:pt x="52" y="1404"/>
                  </a:lnTo>
                  <a:lnTo>
                    <a:pt x="24" y="1299"/>
                  </a:lnTo>
                  <a:lnTo>
                    <a:pt x="7" y="1188"/>
                  </a:lnTo>
                  <a:lnTo>
                    <a:pt x="0" y="1074"/>
                  </a:lnTo>
                  <a:lnTo>
                    <a:pt x="7" y="961"/>
                  </a:lnTo>
                  <a:lnTo>
                    <a:pt x="24" y="852"/>
                  </a:lnTo>
                  <a:lnTo>
                    <a:pt x="52" y="745"/>
                  </a:lnTo>
                  <a:lnTo>
                    <a:pt x="91" y="643"/>
                  </a:lnTo>
                  <a:lnTo>
                    <a:pt x="140" y="548"/>
                  </a:lnTo>
                  <a:lnTo>
                    <a:pt x="202" y="450"/>
                  </a:lnTo>
                  <a:lnTo>
                    <a:pt x="274" y="360"/>
                  </a:lnTo>
                  <a:lnTo>
                    <a:pt x="356" y="278"/>
                  </a:lnTo>
                  <a:lnTo>
                    <a:pt x="444" y="204"/>
                  </a:lnTo>
                  <a:lnTo>
                    <a:pt x="541" y="141"/>
                  </a:lnTo>
                  <a:lnTo>
                    <a:pt x="639" y="93"/>
                  </a:lnTo>
                  <a:lnTo>
                    <a:pt x="741" y="53"/>
                  </a:lnTo>
                  <a:lnTo>
                    <a:pt x="850" y="25"/>
                  </a:lnTo>
                  <a:lnTo>
                    <a:pt x="959" y="7"/>
                  </a:lnTo>
                  <a:lnTo>
                    <a:pt x="1076" y="0"/>
                  </a:lnTo>
                  <a:close/>
                </a:path>
              </a:pathLst>
            </a:custGeom>
            <a:solidFill>
              <a:schemeClr val="bg1"/>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grpSp>
          <p:nvGrpSpPr>
            <p:cNvPr id="283" name="Group 282"/>
            <p:cNvGrpSpPr/>
            <p:nvPr/>
          </p:nvGrpSpPr>
          <p:grpSpPr>
            <a:xfrm>
              <a:off x="4387458" y="1716091"/>
              <a:ext cx="3413910" cy="3417855"/>
              <a:chOff x="4387458" y="1722047"/>
              <a:chExt cx="3413910" cy="3413908"/>
            </a:xfrm>
            <a:effectLst>
              <a:outerShdw blurRad="292100" sx="108000" sy="108000" algn="ctr" rotWithShape="0">
                <a:prstClr val="black">
                  <a:alpha val="40000"/>
                </a:prstClr>
              </a:outerShdw>
            </a:effectLst>
          </p:grpSpPr>
          <p:sp>
            <p:nvSpPr>
              <p:cNvPr id="65" name="Freeform 64"/>
              <p:cNvSpPr>
                <a:spLocks/>
              </p:cNvSpPr>
              <p:nvPr/>
            </p:nvSpPr>
            <p:spPr bwMode="auto">
              <a:xfrm>
                <a:off x="6094937" y="1722047"/>
                <a:ext cx="859497" cy="842747"/>
              </a:xfrm>
              <a:custGeom>
                <a:avLst/>
                <a:gdLst>
                  <a:gd name="T0" fmla="*/ 0 w 1642"/>
                  <a:gd name="T1" fmla="*/ 0 h 1610"/>
                  <a:gd name="T2" fmla="*/ 198 w 1642"/>
                  <a:gd name="T3" fmla="*/ 6 h 1610"/>
                  <a:gd name="T4" fmla="*/ 392 w 1642"/>
                  <a:gd name="T5" fmla="*/ 22 h 1610"/>
                  <a:gd name="T6" fmla="*/ 584 w 1642"/>
                  <a:gd name="T7" fmla="*/ 51 h 1610"/>
                  <a:gd name="T8" fmla="*/ 772 w 1642"/>
                  <a:gd name="T9" fmla="*/ 91 h 1610"/>
                  <a:gd name="T10" fmla="*/ 955 w 1642"/>
                  <a:gd name="T11" fmla="*/ 142 h 1610"/>
                  <a:gd name="T12" fmla="*/ 1134 w 1642"/>
                  <a:gd name="T13" fmla="*/ 202 h 1610"/>
                  <a:gd name="T14" fmla="*/ 1310 w 1642"/>
                  <a:gd name="T15" fmla="*/ 273 h 1610"/>
                  <a:gd name="T16" fmla="*/ 1478 w 1642"/>
                  <a:gd name="T17" fmla="*/ 352 h 1610"/>
                  <a:gd name="T18" fmla="*/ 1642 w 1642"/>
                  <a:gd name="T19" fmla="*/ 441 h 1610"/>
                  <a:gd name="T20" fmla="*/ 961 w 1642"/>
                  <a:gd name="T21" fmla="*/ 1610 h 1610"/>
                  <a:gd name="T22" fmla="*/ 837 w 1642"/>
                  <a:gd name="T23" fmla="*/ 1543 h 1610"/>
                  <a:gd name="T24" fmla="*/ 708 w 1642"/>
                  <a:gd name="T25" fmla="*/ 1486 h 1610"/>
                  <a:gd name="T26" fmla="*/ 574 w 1642"/>
                  <a:gd name="T27" fmla="*/ 1438 h 1610"/>
                  <a:gd name="T28" fmla="*/ 437 w 1642"/>
                  <a:gd name="T29" fmla="*/ 1400 h 1610"/>
                  <a:gd name="T30" fmla="*/ 295 w 1642"/>
                  <a:gd name="T31" fmla="*/ 1373 h 1610"/>
                  <a:gd name="T32" fmla="*/ 148 w 1642"/>
                  <a:gd name="T33" fmla="*/ 1355 h 1610"/>
                  <a:gd name="T34" fmla="*/ 0 w 1642"/>
                  <a:gd name="T35" fmla="*/ 1349 h 1610"/>
                  <a:gd name="T36" fmla="*/ 0 w 1642"/>
                  <a:gd name="T37" fmla="*/ 0 h 1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42" h="1610">
                    <a:moveTo>
                      <a:pt x="0" y="0"/>
                    </a:moveTo>
                    <a:lnTo>
                      <a:pt x="198" y="6"/>
                    </a:lnTo>
                    <a:lnTo>
                      <a:pt x="392" y="22"/>
                    </a:lnTo>
                    <a:lnTo>
                      <a:pt x="584" y="51"/>
                    </a:lnTo>
                    <a:lnTo>
                      <a:pt x="772" y="91"/>
                    </a:lnTo>
                    <a:lnTo>
                      <a:pt x="955" y="142"/>
                    </a:lnTo>
                    <a:lnTo>
                      <a:pt x="1134" y="202"/>
                    </a:lnTo>
                    <a:lnTo>
                      <a:pt x="1310" y="273"/>
                    </a:lnTo>
                    <a:lnTo>
                      <a:pt x="1478" y="352"/>
                    </a:lnTo>
                    <a:lnTo>
                      <a:pt x="1642" y="441"/>
                    </a:lnTo>
                    <a:lnTo>
                      <a:pt x="961" y="1610"/>
                    </a:lnTo>
                    <a:lnTo>
                      <a:pt x="837" y="1543"/>
                    </a:lnTo>
                    <a:lnTo>
                      <a:pt x="708" y="1486"/>
                    </a:lnTo>
                    <a:lnTo>
                      <a:pt x="574" y="1438"/>
                    </a:lnTo>
                    <a:lnTo>
                      <a:pt x="437" y="1400"/>
                    </a:lnTo>
                    <a:lnTo>
                      <a:pt x="295" y="1373"/>
                    </a:lnTo>
                    <a:lnTo>
                      <a:pt x="148" y="1355"/>
                    </a:lnTo>
                    <a:lnTo>
                      <a:pt x="0" y="1349"/>
                    </a:lnTo>
                    <a:lnTo>
                      <a:pt x="0" y="0"/>
                    </a:lnTo>
                    <a:close/>
                  </a:path>
                </a:pathLst>
              </a:custGeom>
              <a:gradFill>
                <a:gsLst>
                  <a:gs pos="86000">
                    <a:schemeClr val="bg1">
                      <a:lumMod val="85000"/>
                    </a:schemeClr>
                  </a:gs>
                  <a:gs pos="20000">
                    <a:schemeClr val="bg1">
                      <a:lumMod val="95000"/>
                    </a:schemeClr>
                  </a:gs>
                </a:gsLst>
                <a:lin ang="1080000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66" name="Freeform 65"/>
              <p:cNvSpPr>
                <a:spLocks/>
              </p:cNvSpPr>
              <p:nvPr/>
            </p:nvSpPr>
            <p:spPr bwMode="auto">
              <a:xfrm>
                <a:off x="4387458" y="2589918"/>
                <a:ext cx="836466" cy="838559"/>
              </a:xfrm>
              <a:custGeom>
                <a:avLst/>
                <a:gdLst>
                  <a:gd name="T0" fmla="*/ 421 w 1598"/>
                  <a:gd name="T1" fmla="*/ 0 h 1602"/>
                  <a:gd name="T2" fmla="*/ 1598 w 1598"/>
                  <a:gd name="T3" fmla="*/ 662 h 1602"/>
                  <a:gd name="T4" fmla="*/ 1535 w 1598"/>
                  <a:gd name="T5" fmla="*/ 785 h 1602"/>
                  <a:gd name="T6" fmla="*/ 1480 w 1598"/>
                  <a:gd name="T7" fmla="*/ 912 h 1602"/>
                  <a:gd name="T8" fmla="*/ 1434 w 1598"/>
                  <a:gd name="T9" fmla="*/ 1042 h 1602"/>
                  <a:gd name="T10" fmla="*/ 1399 w 1598"/>
                  <a:gd name="T11" fmla="*/ 1177 h 1602"/>
                  <a:gd name="T12" fmla="*/ 1373 w 1598"/>
                  <a:gd name="T13" fmla="*/ 1315 h 1602"/>
                  <a:gd name="T14" fmla="*/ 1355 w 1598"/>
                  <a:gd name="T15" fmla="*/ 1458 h 1602"/>
                  <a:gd name="T16" fmla="*/ 1351 w 1598"/>
                  <a:gd name="T17" fmla="*/ 1602 h 1602"/>
                  <a:gd name="T18" fmla="*/ 0 w 1598"/>
                  <a:gd name="T19" fmla="*/ 1602 h 1602"/>
                  <a:gd name="T20" fmla="*/ 6 w 1598"/>
                  <a:gd name="T21" fmla="*/ 1410 h 1602"/>
                  <a:gd name="T22" fmla="*/ 22 w 1598"/>
                  <a:gd name="T23" fmla="*/ 1220 h 1602"/>
                  <a:gd name="T24" fmla="*/ 49 w 1598"/>
                  <a:gd name="T25" fmla="*/ 1032 h 1602"/>
                  <a:gd name="T26" fmla="*/ 87 w 1598"/>
                  <a:gd name="T27" fmla="*/ 850 h 1602"/>
                  <a:gd name="T28" fmla="*/ 135 w 1598"/>
                  <a:gd name="T29" fmla="*/ 670 h 1602"/>
                  <a:gd name="T30" fmla="*/ 192 w 1598"/>
                  <a:gd name="T31" fmla="*/ 496 h 1602"/>
                  <a:gd name="T32" fmla="*/ 259 w 1598"/>
                  <a:gd name="T33" fmla="*/ 326 h 1602"/>
                  <a:gd name="T34" fmla="*/ 336 w 1598"/>
                  <a:gd name="T35" fmla="*/ 160 h 1602"/>
                  <a:gd name="T36" fmla="*/ 421 w 1598"/>
                  <a:gd name="T37" fmla="*/ 0 h 1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98" h="1602">
                    <a:moveTo>
                      <a:pt x="421" y="0"/>
                    </a:moveTo>
                    <a:lnTo>
                      <a:pt x="1598" y="662"/>
                    </a:lnTo>
                    <a:lnTo>
                      <a:pt x="1535" y="785"/>
                    </a:lnTo>
                    <a:lnTo>
                      <a:pt x="1480" y="912"/>
                    </a:lnTo>
                    <a:lnTo>
                      <a:pt x="1434" y="1042"/>
                    </a:lnTo>
                    <a:lnTo>
                      <a:pt x="1399" y="1177"/>
                    </a:lnTo>
                    <a:lnTo>
                      <a:pt x="1373" y="1315"/>
                    </a:lnTo>
                    <a:lnTo>
                      <a:pt x="1355" y="1458"/>
                    </a:lnTo>
                    <a:lnTo>
                      <a:pt x="1351" y="1602"/>
                    </a:lnTo>
                    <a:lnTo>
                      <a:pt x="0" y="1602"/>
                    </a:lnTo>
                    <a:lnTo>
                      <a:pt x="6" y="1410"/>
                    </a:lnTo>
                    <a:lnTo>
                      <a:pt x="22" y="1220"/>
                    </a:lnTo>
                    <a:lnTo>
                      <a:pt x="49" y="1032"/>
                    </a:lnTo>
                    <a:lnTo>
                      <a:pt x="87" y="850"/>
                    </a:lnTo>
                    <a:lnTo>
                      <a:pt x="135" y="670"/>
                    </a:lnTo>
                    <a:lnTo>
                      <a:pt x="192" y="496"/>
                    </a:lnTo>
                    <a:lnTo>
                      <a:pt x="259" y="326"/>
                    </a:lnTo>
                    <a:lnTo>
                      <a:pt x="336" y="160"/>
                    </a:lnTo>
                    <a:lnTo>
                      <a:pt x="421" y="0"/>
                    </a:lnTo>
                    <a:close/>
                  </a:path>
                </a:pathLst>
              </a:custGeom>
              <a:gradFill>
                <a:gsLst>
                  <a:gs pos="100000">
                    <a:schemeClr val="bg1">
                      <a:lumMod val="85000"/>
                    </a:schemeClr>
                  </a:gs>
                  <a:gs pos="60000">
                    <a:schemeClr val="bg1">
                      <a:lumMod val="95000"/>
                    </a:schemeClr>
                  </a:gs>
                </a:gsLst>
                <a:lin ang="540000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67" name="Freeform 66"/>
              <p:cNvSpPr>
                <a:spLocks/>
              </p:cNvSpPr>
              <p:nvPr/>
            </p:nvSpPr>
            <p:spPr bwMode="auto">
              <a:xfrm>
                <a:off x="4608352" y="1947128"/>
                <a:ext cx="989312" cy="989311"/>
              </a:xfrm>
              <a:custGeom>
                <a:avLst/>
                <a:gdLst>
                  <a:gd name="T0" fmla="*/ 1223 w 1891"/>
                  <a:gd name="T1" fmla="*/ 0 h 1891"/>
                  <a:gd name="T2" fmla="*/ 1891 w 1891"/>
                  <a:gd name="T3" fmla="*/ 1173 h 1891"/>
                  <a:gd name="T4" fmla="*/ 1767 w 1891"/>
                  <a:gd name="T5" fmla="*/ 1250 h 1891"/>
                  <a:gd name="T6" fmla="*/ 1650 w 1891"/>
                  <a:gd name="T7" fmla="*/ 1337 h 1891"/>
                  <a:gd name="T8" fmla="*/ 1539 w 1891"/>
                  <a:gd name="T9" fmla="*/ 1432 h 1891"/>
                  <a:gd name="T10" fmla="*/ 1435 w 1891"/>
                  <a:gd name="T11" fmla="*/ 1537 h 1891"/>
                  <a:gd name="T12" fmla="*/ 1340 w 1891"/>
                  <a:gd name="T13" fmla="*/ 1648 h 1891"/>
                  <a:gd name="T14" fmla="*/ 1255 w 1891"/>
                  <a:gd name="T15" fmla="*/ 1767 h 1891"/>
                  <a:gd name="T16" fmla="*/ 1177 w 1891"/>
                  <a:gd name="T17" fmla="*/ 1891 h 1891"/>
                  <a:gd name="T18" fmla="*/ 0 w 1891"/>
                  <a:gd name="T19" fmla="*/ 1229 h 1891"/>
                  <a:gd name="T20" fmla="*/ 91 w 1891"/>
                  <a:gd name="T21" fmla="*/ 1076 h 1891"/>
                  <a:gd name="T22" fmla="*/ 188 w 1891"/>
                  <a:gd name="T23" fmla="*/ 932 h 1891"/>
                  <a:gd name="T24" fmla="*/ 295 w 1891"/>
                  <a:gd name="T25" fmla="*/ 791 h 1891"/>
                  <a:gd name="T26" fmla="*/ 408 w 1891"/>
                  <a:gd name="T27" fmla="*/ 659 h 1891"/>
                  <a:gd name="T28" fmla="*/ 529 w 1891"/>
                  <a:gd name="T29" fmla="*/ 532 h 1891"/>
                  <a:gd name="T30" fmla="*/ 655 w 1891"/>
                  <a:gd name="T31" fmla="*/ 412 h 1891"/>
                  <a:gd name="T32" fmla="*/ 788 w 1891"/>
                  <a:gd name="T33" fmla="*/ 297 h 1891"/>
                  <a:gd name="T34" fmla="*/ 926 w 1891"/>
                  <a:gd name="T35" fmla="*/ 190 h 1891"/>
                  <a:gd name="T36" fmla="*/ 1073 w 1891"/>
                  <a:gd name="T37" fmla="*/ 91 h 1891"/>
                  <a:gd name="T38" fmla="*/ 1223 w 1891"/>
                  <a:gd name="T39" fmla="*/ 0 h 1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91" h="1891">
                    <a:moveTo>
                      <a:pt x="1223" y="0"/>
                    </a:moveTo>
                    <a:lnTo>
                      <a:pt x="1891" y="1173"/>
                    </a:lnTo>
                    <a:lnTo>
                      <a:pt x="1767" y="1250"/>
                    </a:lnTo>
                    <a:lnTo>
                      <a:pt x="1650" y="1337"/>
                    </a:lnTo>
                    <a:lnTo>
                      <a:pt x="1539" y="1432"/>
                    </a:lnTo>
                    <a:lnTo>
                      <a:pt x="1435" y="1537"/>
                    </a:lnTo>
                    <a:lnTo>
                      <a:pt x="1340" y="1648"/>
                    </a:lnTo>
                    <a:lnTo>
                      <a:pt x="1255" y="1767"/>
                    </a:lnTo>
                    <a:lnTo>
                      <a:pt x="1177" y="1891"/>
                    </a:lnTo>
                    <a:lnTo>
                      <a:pt x="0" y="1229"/>
                    </a:lnTo>
                    <a:lnTo>
                      <a:pt x="91" y="1076"/>
                    </a:lnTo>
                    <a:lnTo>
                      <a:pt x="188" y="932"/>
                    </a:lnTo>
                    <a:lnTo>
                      <a:pt x="295" y="791"/>
                    </a:lnTo>
                    <a:lnTo>
                      <a:pt x="408" y="659"/>
                    </a:lnTo>
                    <a:lnTo>
                      <a:pt x="529" y="532"/>
                    </a:lnTo>
                    <a:lnTo>
                      <a:pt x="655" y="412"/>
                    </a:lnTo>
                    <a:lnTo>
                      <a:pt x="788" y="297"/>
                    </a:lnTo>
                    <a:lnTo>
                      <a:pt x="926" y="190"/>
                    </a:lnTo>
                    <a:lnTo>
                      <a:pt x="1073" y="91"/>
                    </a:lnTo>
                    <a:lnTo>
                      <a:pt x="1223" y="0"/>
                    </a:lnTo>
                    <a:close/>
                  </a:path>
                </a:pathLst>
              </a:custGeom>
              <a:gradFill>
                <a:gsLst>
                  <a:gs pos="86000">
                    <a:schemeClr val="bg1">
                      <a:lumMod val="85000"/>
                    </a:schemeClr>
                  </a:gs>
                  <a:gs pos="17000">
                    <a:schemeClr val="bg1">
                      <a:lumMod val="95000"/>
                    </a:schemeClr>
                  </a:gs>
                </a:gsLst>
                <a:lin ang="1080000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68" name="Freeform 67"/>
              <p:cNvSpPr>
                <a:spLocks/>
              </p:cNvSpPr>
              <p:nvPr/>
            </p:nvSpPr>
            <p:spPr bwMode="auto">
              <a:xfrm>
                <a:off x="4387458" y="3428477"/>
                <a:ext cx="836466" cy="839606"/>
              </a:xfrm>
              <a:custGeom>
                <a:avLst/>
                <a:gdLst>
                  <a:gd name="T0" fmla="*/ 0 w 1598"/>
                  <a:gd name="T1" fmla="*/ 0 h 1604"/>
                  <a:gd name="T2" fmla="*/ 1351 w 1598"/>
                  <a:gd name="T3" fmla="*/ 0 h 1604"/>
                  <a:gd name="T4" fmla="*/ 1355 w 1598"/>
                  <a:gd name="T5" fmla="*/ 146 h 1604"/>
                  <a:gd name="T6" fmla="*/ 1373 w 1598"/>
                  <a:gd name="T7" fmla="*/ 289 h 1604"/>
                  <a:gd name="T8" fmla="*/ 1399 w 1598"/>
                  <a:gd name="T9" fmla="*/ 427 h 1604"/>
                  <a:gd name="T10" fmla="*/ 1434 w 1598"/>
                  <a:gd name="T11" fmla="*/ 562 h 1604"/>
                  <a:gd name="T12" fmla="*/ 1480 w 1598"/>
                  <a:gd name="T13" fmla="*/ 692 h 1604"/>
                  <a:gd name="T14" fmla="*/ 1535 w 1598"/>
                  <a:gd name="T15" fmla="*/ 819 h 1604"/>
                  <a:gd name="T16" fmla="*/ 1598 w 1598"/>
                  <a:gd name="T17" fmla="*/ 940 h 1604"/>
                  <a:gd name="T18" fmla="*/ 421 w 1598"/>
                  <a:gd name="T19" fmla="*/ 1604 h 1604"/>
                  <a:gd name="T20" fmla="*/ 336 w 1598"/>
                  <a:gd name="T21" fmla="*/ 1444 h 1604"/>
                  <a:gd name="T22" fmla="*/ 261 w 1598"/>
                  <a:gd name="T23" fmla="*/ 1280 h 1604"/>
                  <a:gd name="T24" fmla="*/ 194 w 1598"/>
                  <a:gd name="T25" fmla="*/ 1108 h 1604"/>
                  <a:gd name="T26" fmla="*/ 135 w 1598"/>
                  <a:gd name="T27" fmla="*/ 934 h 1604"/>
                  <a:gd name="T28" fmla="*/ 87 w 1598"/>
                  <a:gd name="T29" fmla="*/ 754 h 1604"/>
                  <a:gd name="T30" fmla="*/ 49 w 1598"/>
                  <a:gd name="T31" fmla="*/ 570 h 1604"/>
                  <a:gd name="T32" fmla="*/ 22 w 1598"/>
                  <a:gd name="T33" fmla="*/ 384 h 1604"/>
                  <a:gd name="T34" fmla="*/ 6 w 1598"/>
                  <a:gd name="T35" fmla="*/ 194 h 1604"/>
                  <a:gd name="T36" fmla="*/ 0 w 1598"/>
                  <a:gd name="T37" fmla="*/ 0 h 1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98" h="1604">
                    <a:moveTo>
                      <a:pt x="0" y="0"/>
                    </a:moveTo>
                    <a:lnTo>
                      <a:pt x="1351" y="0"/>
                    </a:lnTo>
                    <a:lnTo>
                      <a:pt x="1355" y="146"/>
                    </a:lnTo>
                    <a:lnTo>
                      <a:pt x="1373" y="289"/>
                    </a:lnTo>
                    <a:lnTo>
                      <a:pt x="1399" y="427"/>
                    </a:lnTo>
                    <a:lnTo>
                      <a:pt x="1434" y="562"/>
                    </a:lnTo>
                    <a:lnTo>
                      <a:pt x="1480" y="692"/>
                    </a:lnTo>
                    <a:lnTo>
                      <a:pt x="1535" y="819"/>
                    </a:lnTo>
                    <a:lnTo>
                      <a:pt x="1598" y="940"/>
                    </a:lnTo>
                    <a:lnTo>
                      <a:pt x="421" y="1604"/>
                    </a:lnTo>
                    <a:lnTo>
                      <a:pt x="336" y="1444"/>
                    </a:lnTo>
                    <a:lnTo>
                      <a:pt x="261" y="1280"/>
                    </a:lnTo>
                    <a:lnTo>
                      <a:pt x="194" y="1108"/>
                    </a:lnTo>
                    <a:lnTo>
                      <a:pt x="135" y="934"/>
                    </a:lnTo>
                    <a:lnTo>
                      <a:pt x="87" y="754"/>
                    </a:lnTo>
                    <a:lnTo>
                      <a:pt x="49" y="570"/>
                    </a:lnTo>
                    <a:lnTo>
                      <a:pt x="22" y="384"/>
                    </a:lnTo>
                    <a:lnTo>
                      <a:pt x="6" y="194"/>
                    </a:lnTo>
                    <a:lnTo>
                      <a:pt x="0" y="0"/>
                    </a:lnTo>
                    <a:close/>
                  </a:path>
                </a:pathLst>
              </a:custGeom>
              <a:gradFill>
                <a:gsLst>
                  <a:gs pos="49000">
                    <a:schemeClr val="bg1">
                      <a:lumMod val="85000"/>
                    </a:schemeClr>
                  </a:gs>
                  <a:gs pos="29000">
                    <a:schemeClr val="bg1">
                      <a:lumMod val="95000"/>
                    </a:schemeClr>
                  </a:gs>
                </a:gsLst>
                <a:lin ang="3960000" scaled="0"/>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69" name="Freeform 68"/>
              <p:cNvSpPr>
                <a:spLocks/>
              </p:cNvSpPr>
              <p:nvPr/>
            </p:nvSpPr>
            <p:spPr bwMode="auto">
              <a:xfrm>
                <a:off x="5248002" y="1722047"/>
                <a:ext cx="846935" cy="838559"/>
              </a:xfrm>
              <a:custGeom>
                <a:avLst/>
                <a:gdLst>
                  <a:gd name="T0" fmla="*/ 1618 w 1618"/>
                  <a:gd name="T1" fmla="*/ 0 h 1602"/>
                  <a:gd name="T2" fmla="*/ 1618 w 1618"/>
                  <a:gd name="T3" fmla="*/ 0 h 1602"/>
                  <a:gd name="T4" fmla="*/ 1618 w 1618"/>
                  <a:gd name="T5" fmla="*/ 1349 h 1602"/>
                  <a:gd name="T6" fmla="*/ 1618 w 1618"/>
                  <a:gd name="T7" fmla="*/ 1349 h 1602"/>
                  <a:gd name="T8" fmla="*/ 1472 w 1618"/>
                  <a:gd name="T9" fmla="*/ 1355 h 1602"/>
                  <a:gd name="T10" fmla="*/ 1327 w 1618"/>
                  <a:gd name="T11" fmla="*/ 1371 h 1602"/>
                  <a:gd name="T12" fmla="*/ 1187 w 1618"/>
                  <a:gd name="T13" fmla="*/ 1399 h 1602"/>
                  <a:gd name="T14" fmla="*/ 1050 w 1618"/>
                  <a:gd name="T15" fmla="*/ 1436 h 1602"/>
                  <a:gd name="T16" fmla="*/ 920 w 1618"/>
                  <a:gd name="T17" fmla="*/ 1482 h 1602"/>
                  <a:gd name="T18" fmla="*/ 791 w 1618"/>
                  <a:gd name="T19" fmla="*/ 1537 h 1602"/>
                  <a:gd name="T20" fmla="*/ 668 w 1618"/>
                  <a:gd name="T21" fmla="*/ 1602 h 1602"/>
                  <a:gd name="T22" fmla="*/ 0 w 1618"/>
                  <a:gd name="T23" fmla="*/ 429 h 1602"/>
                  <a:gd name="T24" fmla="*/ 160 w 1618"/>
                  <a:gd name="T25" fmla="*/ 342 h 1602"/>
                  <a:gd name="T26" fmla="*/ 328 w 1618"/>
                  <a:gd name="T27" fmla="*/ 265 h 1602"/>
                  <a:gd name="T28" fmla="*/ 500 w 1618"/>
                  <a:gd name="T29" fmla="*/ 196 h 1602"/>
                  <a:gd name="T30" fmla="*/ 676 w 1618"/>
                  <a:gd name="T31" fmla="*/ 136 h 1602"/>
                  <a:gd name="T32" fmla="*/ 856 w 1618"/>
                  <a:gd name="T33" fmla="*/ 89 h 1602"/>
                  <a:gd name="T34" fmla="*/ 1042 w 1618"/>
                  <a:gd name="T35" fmla="*/ 49 h 1602"/>
                  <a:gd name="T36" fmla="*/ 1230 w 1618"/>
                  <a:gd name="T37" fmla="*/ 22 h 1602"/>
                  <a:gd name="T38" fmla="*/ 1422 w 1618"/>
                  <a:gd name="T39" fmla="*/ 4 h 1602"/>
                  <a:gd name="T40" fmla="*/ 1618 w 1618"/>
                  <a:gd name="T41" fmla="*/ 0 h 1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18" h="1602">
                    <a:moveTo>
                      <a:pt x="1618" y="0"/>
                    </a:moveTo>
                    <a:lnTo>
                      <a:pt x="1618" y="0"/>
                    </a:lnTo>
                    <a:lnTo>
                      <a:pt x="1618" y="1349"/>
                    </a:lnTo>
                    <a:lnTo>
                      <a:pt x="1618" y="1349"/>
                    </a:lnTo>
                    <a:lnTo>
                      <a:pt x="1472" y="1355"/>
                    </a:lnTo>
                    <a:lnTo>
                      <a:pt x="1327" y="1371"/>
                    </a:lnTo>
                    <a:lnTo>
                      <a:pt x="1187" y="1399"/>
                    </a:lnTo>
                    <a:lnTo>
                      <a:pt x="1050" y="1436"/>
                    </a:lnTo>
                    <a:lnTo>
                      <a:pt x="920" y="1482"/>
                    </a:lnTo>
                    <a:lnTo>
                      <a:pt x="791" y="1537"/>
                    </a:lnTo>
                    <a:lnTo>
                      <a:pt x="668" y="1602"/>
                    </a:lnTo>
                    <a:lnTo>
                      <a:pt x="0" y="429"/>
                    </a:lnTo>
                    <a:lnTo>
                      <a:pt x="160" y="342"/>
                    </a:lnTo>
                    <a:lnTo>
                      <a:pt x="328" y="265"/>
                    </a:lnTo>
                    <a:lnTo>
                      <a:pt x="500" y="196"/>
                    </a:lnTo>
                    <a:lnTo>
                      <a:pt x="676" y="136"/>
                    </a:lnTo>
                    <a:lnTo>
                      <a:pt x="856" y="89"/>
                    </a:lnTo>
                    <a:lnTo>
                      <a:pt x="1042" y="49"/>
                    </a:lnTo>
                    <a:lnTo>
                      <a:pt x="1230" y="22"/>
                    </a:lnTo>
                    <a:lnTo>
                      <a:pt x="1422" y="4"/>
                    </a:lnTo>
                    <a:lnTo>
                      <a:pt x="1618" y="0"/>
                    </a:lnTo>
                    <a:close/>
                  </a:path>
                </a:pathLst>
              </a:custGeom>
              <a:gradFill>
                <a:gsLst>
                  <a:gs pos="86000">
                    <a:schemeClr val="bg1">
                      <a:lumMod val="85000"/>
                    </a:schemeClr>
                  </a:gs>
                  <a:gs pos="17000">
                    <a:schemeClr val="bg1">
                      <a:lumMod val="95000"/>
                    </a:schemeClr>
                  </a:gs>
                </a:gsLst>
                <a:lin ang="1080000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70" name="Freeform 69"/>
              <p:cNvSpPr>
                <a:spLocks/>
              </p:cNvSpPr>
              <p:nvPr/>
            </p:nvSpPr>
            <p:spPr bwMode="auto">
              <a:xfrm>
                <a:off x="6965949" y="2588872"/>
                <a:ext cx="835419" cy="839606"/>
              </a:xfrm>
              <a:custGeom>
                <a:avLst/>
                <a:gdLst>
                  <a:gd name="T0" fmla="*/ 1175 w 1596"/>
                  <a:gd name="T1" fmla="*/ 0 h 1604"/>
                  <a:gd name="T2" fmla="*/ 1260 w 1596"/>
                  <a:gd name="T3" fmla="*/ 160 h 1604"/>
                  <a:gd name="T4" fmla="*/ 1337 w 1596"/>
                  <a:gd name="T5" fmla="*/ 326 h 1604"/>
                  <a:gd name="T6" fmla="*/ 1404 w 1596"/>
                  <a:gd name="T7" fmla="*/ 496 h 1604"/>
                  <a:gd name="T8" fmla="*/ 1462 w 1596"/>
                  <a:gd name="T9" fmla="*/ 672 h 1604"/>
                  <a:gd name="T10" fmla="*/ 1509 w 1596"/>
                  <a:gd name="T11" fmla="*/ 850 h 1604"/>
                  <a:gd name="T12" fmla="*/ 1547 w 1596"/>
                  <a:gd name="T13" fmla="*/ 1034 h 1604"/>
                  <a:gd name="T14" fmla="*/ 1574 w 1596"/>
                  <a:gd name="T15" fmla="*/ 1222 h 1604"/>
                  <a:gd name="T16" fmla="*/ 1592 w 1596"/>
                  <a:gd name="T17" fmla="*/ 1412 h 1604"/>
                  <a:gd name="T18" fmla="*/ 1596 w 1596"/>
                  <a:gd name="T19" fmla="*/ 1604 h 1604"/>
                  <a:gd name="T20" fmla="*/ 247 w 1596"/>
                  <a:gd name="T21" fmla="*/ 1604 h 1604"/>
                  <a:gd name="T22" fmla="*/ 241 w 1596"/>
                  <a:gd name="T23" fmla="*/ 1460 h 1604"/>
                  <a:gd name="T24" fmla="*/ 225 w 1596"/>
                  <a:gd name="T25" fmla="*/ 1317 h 1604"/>
                  <a:gd name="T26" fmla="*/ 199 w 1596"/>
                  <a:gd name="T27" fmla="*/ 1179 h 1604"/>
                  <a:gd name="T28" fmla="*/ 162 w 1596"/>
                  <a:gd name="T29" fmla="*/ 1044 h 1604"/>
                  <a:gd name="T30" fmla="*/ 116 w 1596"/>
                  <a:gd name="T31" fmla="*/ 912 h 1604"/>
                  <a:gd name="T32" fmla="*/ 63 w 1596"/>
                  <a:gd name="T33" fmla="*/ 785 h 1604"/>
                  <a:gd name="T34" fmla="*/ 0 w 1596"/>
                  <a:gd name="T35" fmla="*/ 664 h 1604"/>
                  <a:gd name="T36" fmla="*/ 1175 w 1596"/>
                  <a:gd name="T37" fmla="*/ 0 h 1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96" h="1604">
                    <a:moveTo>
                      <a:pt x="1175" y="0"/>
                    </a:moveTo>
                    <a:lnTo>
                      <a:pt x="1260" y="160"/>
                    </a:lnTo>
                    <a:lnTo>
                      <a:pt x="1337" y="326"/>
                    </a:lnTo>
                    <a:lnTo>
                      <a:pt x="1404" y="496"/>
                    </a:lnTo>
                    <a:lnTo>
                      <a:pt x="1462" y="672"/>
                    </a:lnTo>
                    <a:lnTo>
                      <a:pt x="1509" y="850"/>
                    </a:lnTo>
                    <a:lnTo>
                      <a:pt x="1547" y="1034"/>
                    </a:lnTo>
                    <a:lnTo>
                      <a:pt x="1574" y="1222"/>
                    </a:lnTo>
                    <a:lnTo>
                      <a:pt x="1592" y="1412"/>
                    </a:lnTo>
                    <a:lnTo>
                      <a:pt x="1596" y="1604"/>
                    </a:lnTo>
                    <a:lnTo>
                      <a:pt x="247" y="1604"/>
                    </a:lnTo>
                    <a:lnTo>
                      <a:pt x="241" y="1460"/>
                    </a:lnTo>
                    <a:lnTo>
                      <a:pt x="225" y="1317"/>
                    </a:lnTo>
                    <a:lnTo>
                      <a:pt x="199" y="1179"/>
                    </a:lnTo>
                    <a:lnTo>
                      <a:pt x="162" y="1044"/>
                    </a:lnTo>
                    <a:lnTo>
                      <a:pt x="116" y="912"/>
                    </a:lnTo>
                    <a:lnTo>
                      <a:pt x="63" y="785"/>
                    </a:lnTo>
                    <a:lnTo>
                      <a:pt x="0" y="664"/>
                    </a:lnTo>
                    <a:lnTo>
                      <a:pt x="1175" y="0"/>
                    </a:lnTo>
                    <a:close/>
                  </a:path>
                </a:pathLst>
              </a:custGeom>
              <a:gradFill>
                <a:gsLst>
                  <a:gs pos="86000">
                    <a:schemeClr val="bg1">
                      <a:lumMod val="85000"/>
                    </a:schemeClr>
                  </a:gs>
                  <a:gs pos="17000">
                    <a:schemeClr val="bg1">
                      <a:lumMod val="95000"/>
                    </a:schemeClr>
                  </a:gs>
                </a:gsLst>
                <a:lin ang="15000000" scaled="0"/>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71" name="Freeform 70"/>
              <p:cNvSpPr>
                <a:spLocks/>
              </p:cNvSpPr>
              <p:nvPr/>
            </p:nvSpPr>
            <p:spPr bwMode="auto">
              <a:xfrm>
                <a:off x="6598491" y="1953409"/>
                <a:ext cx="981983" cy="983030"/>
              </a:xfrm>
              <a:custGeom>
                <a:avLst/>
                <a:gdLst>
                  <a:gd name="T0" fmla="*/ 681 w 1878"/>
                  <a:gd name="T1" fmla="*/ 0 h 1879"/>
                  <a:gd name="T2" fmla="*/ 843 w 1878"/>
                  <a:gd name="T3" fmla="*/ 103 h 1879"/>
                  <a:gd name="T4" fmla="*/ 999 w 1878"/>
                  <a:gd name="T5" fmla="*/ 214 h 1879"/>
                  <a:gd name="T6" fmla="*/ 1150 w 1878"/>
                  <a:gd name="T7" fmla="*/ 332 h 1879"/>
                  <a:gd name="T8" fmla="*/ 1292 w 1878"/>
                  <a:gd name="T9" fmla="*/ 461 h 1879"/>
                  <a:gd name="T10" fmla="*/ 1427 w 1878"/>
                  <a:gd name="T11" fmla="*/ 597 h 1879"/>
                  <a:gd name="T12" fmla="*/ 1551 w 1878"/>
                  <a:gd name="T13" fmla="*/ 742 h 1879"/>
                  <a:gd name="T14" fmla="*/ 1670 w 1878"/>
                  <a:gd name="T15" fmla="*/ 892 h 1879"/>
                  <a:gd name="T16" fmla="*/ 1779 w 1878"/>
                  <a:gd name="T17" fmla="*/ 1050 h 1879"/>
                  <a:gd name="T18" fmla="*/ 1878 w 1878"/>
                  <a:gd name="T19" fmla="*/ 1215 h 1879"/>
                  <a:gd name="T20" fmla="*/ 703 w 1878"/>
                  <a:gd name="T21" fmla="*/ 1879 h 1879"/>
                  <a:gd name="T22" fmla="*/ 626 w 1878"/>
                  <a:gd name="T23" fmla="*/ 1757 h 1879"/>
                  <a:gd name="T24" fmla="*/ 540 w 1878"/>
                  <a:gd name="T25" fmla="*/ 1640 h 1879"/>
                  <a:gd name="T26" fmla="*/ 447 w 1878"/>
                  <a:gd name="T27" fmla="*/ 1529 h 1879"/>
                  <a:gd name="T28" fmla="*/ 347 w 1878"/>
                  <a:gd name="T29" fmla="*/ 1426 h 1879"/>
                  <a:gd name="T30" fmla="*/ 238 w 1878"/>
                  <a:gd name="T31" fmla="*/ 1333 h 1879"/>
                  <a:gd name="T32" fmla="*/ 123 w 1878"/>
                  <a:gd name="T33" fmla="*/ 1246 h 1879"/>
                  <a:gd name="T34" fmla="*/ 0 w 1878"/>
                  <a:gd name="T35" fmla="*/ 1169 h 1879"/>
                  <a:gd name="T36" fmla="*/ 681 w 1878"/>
                  <a:gd name="T37" fmla="*/ 0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78" h="1879">
                    <a:moveTo>
                      <a:pt x="681" y="0"/>
                    </a:moveTo>
                    <a:lnTo>
                      <a:pt x="843" y="103"/>
                    </a:lnTo>
                    <a:lnTo>
                      <a:pt x="999" y="214"/>
                    </a:lnTo>
                    <a:lnTo>
                      <a:pt x="1150" y="332"/>
                    </a:lnTo>
                    <a:lnTo>
                      <a:pt x="1292" y="461"/>
                    </a:lnTo>
                    <a:lnTo>
                      <a:pt x="1427" y="597"/>
                    </a:lnTo>
                    <a:lnTo>
                      <a:pt x="1551" y="742"/>
                    </a:lnTo>
                    <a:lnTo>
                      <a:pt x="1670" y="892"/>
                    </a:lnTo>
                    <a:lnTo>
                      <a:pt x="1779" y="1050"/>
                    </a:lnTo>
                    <a:lnTo>
                      <a:pt x="1878" y="1215"/>
                    </a:lnTo>
                    <a:lnTo>
                      <a:pt x="703" y="1879"/>
                    </a:lnTo>
                    <a:lnTo>
                      <a:pt x="626" y="1757"/>
                    </a:lnTo>
                    <a:lnTo>
                      <a:pt x="540" y="1640"/>
                    </a:lnTo>
                    <a:lnTo>
                      <a:pt x="447" y="1529"/>
                    </a:lnTo>
                    <a:lnTo>
                      <a:pt x="347" y="1426"/>
                    </a:lnTo>
                    <a:lnTo>
                      <a:pt x="238" y="1333"/>
                    </a:lnTo>
                    <a:lnTo>
                      <a:pt x="123" y="1246"/>
                    </a:lnTo>
                    <a:lnTo>
                      <a:pt x="0" y="1169"/>
                    </a:lnTo>
                    <a:lnTo>
                      <a:pt x="681" y="0"/>
                    </a:lnTo>
                    <a:close/>
                  </a:path>
                </a:pathLst>
              </a:custGeom>
              <a:gradFill>
                <a:gsLst>
                  <a:gs pos="86000">
                    <a:schemeClr val="bg1">
                      <a:lumMod val="85000"/>
                    </a:schemeClr>
                  </a:gs>
                  <a:gs pos="17000">
                    <a:schemeClr val="bg1">
                      <a:lumMod val="95000"/>
                    </a:schemeClr>
                  </a:gs>
                </a:gsLst>
                <a:lin ang="15000000" scaled="0"/>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72" name="Freeform 71"/>
              <p:cNvSpPr>
                <a:spLocks/>
              </p:cNvSpPr>
              <p:nvPr/>
            </p:nvSpPr>
            <p:spPr bwMode="auto">
              <a:xfrm>
                <a:off x="4608352" y="3920516"/>
                <a:ext cx="983030" cy="983030"/>
              </a:xfrm>
              <a:custGeom>
                <a:avLst/>
                <a:gdLst>
                  <a:gd name="T0" fmla="*/ 1177 w 1880"/>
                  <a:gd name="T1" fmla="*/ 0 h 1879"/>
                  <a:gd name="T2" fmla="*/ 1253 w 1880"/>
                  <a:gd name="T3" fmla="*/ 124 h 1879"/>
                  <a:gd name="T4" fmla="*/ 1338 w 1880"/>
                  <a:gd name="T5" fmla="*/ 241 h 1879"/>
                  <a:gd name="T6" fmla="*/ 1431 w 1880"/>
                  <a:gd name="T7" fmla="*/ 350 h 1879"/>
                  <a:gd name="T8" fmla="*/ 1531 w 1880"/>
                  <a:gd name="T9" fmla="*/ 453 h 1879"/>
                  <a:gd name="T10" fmla="*/ 1640 w 1880"/>
                  <a:gd name="T11" fmla="*/ 548 h 1879"/>
                  <a:gd name="T12" fmla="*/ 1757 w 1880"/>
                  <a:gd name="T13" fmla="*/ 635 h 1879"/>
                  <a:gd name="T14" fmla="*/ 1880 w 1880"/>
                  <a:gd name="T15" fmla="*/ 712 h 1879"/>
                  <a:gd name="T16" fmla="*/ 1199 w 1880"/>
                  <a:gd name="T17" fmla="*/ 1879 h 1879"/>
                  <a:gd name="T18" fmla="*/ 1035 w 1880"/>
                  <a:gd name="T19" fmla="*/ 1778 h 1879"/>
                  <a:gd name="T20" fmla="*/ 879 w 1880"/>
                  <a:gd name="T21" fmla="*/ 1667 h 1879"/>
                  <a:gd name="T22" fmla="*/ 730 w 1880"/>
                  <a:gd name="T23" fmla="*/ 1547 h 1879"/>
                  <a:gd name="T24" fmla="*/ 588 w 1880"/>
                  <a:gd name="T25" fmla="*/ 1418 h 1879"/>
                  <a:gd name="T26" fmla="*/ 453 w 1880"/>
                  <a:gd name="T27" fmla="*/ 1283 h 1879"/>
                  <a:gd name="T28" fmla="*/ 327 w 1880"/>
                  <a:gd name="T29" fmla="*/ 1139 h 1879"/>
                  <a:gd name="T30" fmla="*/ 210 w 1880"/>
                  <a:gd name="T31" fmla="*/ 987 h 1879"/>
                  <a:gd name="T32" fmla="*/ 101 w 1880"/>
                  <a:gd name="T33" fmla="*/ 830 h 1879"/>
                  <a:gd name="T34" fmla="*/ 0 w 1880"/>
                  <a:gd name="T35" fmla="*/ 664 h 1879"/>
                  <a:gd name="T36" fmla="*/ 1177 w 1880"/>
                  <a:gd name="T37" fmla="*/ 0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80" h="1879">
                    <a:moveTo>
                      <a:pt x="1177" y="0"/>
                    </a:moveTo>
                    <a:lnTo>
                      <a:pt x="1253" y="124"/>
                    </a:lnTo>
                    <a:lnTo>
                      <a:pt x="1338" y="241"/>
                    </a:lnTo>
                    <a:lnTo>
                      <a:pt x="1431" y="350"/>
                    </a:lnTo>
                    <a:lnTo>
                      <a:pt x="1531" y="453"/>
                    </a:lnTo>
                    <a:lnTo>
                      <a:pt x="1640" y="548"/>
                    </a:lnTo>
                    <a:lnTo>
                      <a:pt x="1757" y="635"/>
                    </a:lnTo>
                    <a:lnTo>
                      <a:pt x="1880" y="712"/>
                    </a:lnTo>
                    <a:lnTo>
                      <a:pt x="1199" y="1879"/>
                    </a:lnTo>
                    <a:lnTo>
                      <a:pt x="1035" y="1778"/>
                    </a:lnTo>
                    <a:lnTo>
                      <a:pt x="879" y="1667"/>
                    </a:lnTo>
                    <a:lnTo>
                      <a:pt x="730" y="1547"/>
                    </a:lnTo>
                    <a:lnTo>
                      <a:pt x="588" y="1418"/>
                    </a:lnTo>
                    <a:lnTo>
                      <a:pt x="453" y="1283"/>
                    </a:lnTo>
                    <a:lnTo>
                      <a:pt x="327" y="1139"/>
                    </a:lnTo>
                    <a:lnTo>
                      <a:pt x="210" y="987"/>
                    </a:lnTo>
                    <a:lnTo>
                      <a:pt x="101" y="830"/>
                    </a:lnTo>
                    <a:lnTo>
                      <a:pt x="0" y="664"/>
                    </a:lnTo>
                    <a:lnTo>
                      <a:pt x="1177" y="0"/>
                    </a:lnTo>
                    <a:close/>
                  </a:path>
                </a:pathLst>
              </a:custGeom>
              <a:gradFill>
                <a:gsLst>
                  <a:gs pos="69000">
                    <a:schemeClr val="bg1">
                      <a:lumMod val="85000"/>
                    </a:schemeClr>
                  </a:gs>
                  <a:gs pos="48000">
                    <a:schemeClr val="bg1">
                      <a:lumMod val="95000"/>
                    </a:schemeClr>
                  </a:gs>
                </a:gsLst>
                <a:lin ang="3000000" scaled="0"/>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73" name="Freeform 72"/>
              <p:cNvSpPr>
                <a:spLocks/>
              </p:cNvSpPr>
              <p:nvPr/>
            </p:nvSpPr>
            <p:spPr bwMode="auto">
              <a:xfrm>
                <a:off x="6591163" y="3920516"/>
                <a:ext cx="990358" cy="990358"/>
              </a:xfrm>
              <a:custGeom>
                <a:avLst/>
                <a:gdLst>
                  <a:gd name="T0" fmla="*/ 716 w 1893"/>
                  <a:gd name="T1" fmla="*/ 0 h 1893"/>
                  <a:gd name="T2" fmla="*/ 1893 w 1893"/>
                  <a:gd name="T3" fmla="*/ 664 h 1893"/>
                  <a:gd name="T4" fmla="*/ 1802 w 1893"/>
                  <a:gd name="T5" fmla="*/ 815 h 1893"/>
                  <a:gd name="T6" fmla="*/ 1703 w 1893"/>
                  <a:gd name="T7" fmla="*/ 961 h 1893"/>
                  <a:gd name="T8" fmla="*/ 1596 w 1893"/>
                  <a:gd name="T9" fmla="*/ 1099 h 1893"/>
                  <a:gd name="T10" fmla="*/ 1483 w 1893"/>
                  <a:gd name="T11" fmla="*/ 1234 h 1893"/>
                  <a:gd name="T12" fmla="*/ 1365 w 1893"/>
                  <a:gd name="T13" fmla="*/ 1361 h 1893"/>
                  <a:gd name="T14" fmla="*/ 1238 w 1893"/>
                  <a:gd name="T15" fmla="*/ 1481 h 1893"/>
                  <a:gd name="T16" fmla="*/ 1103 w 1893"/>
                  <a:gd name="T17" fmla="*/ 1596 h 1893"/>
                  <a:gd name="T18" fmla="*/ 965 w 1893"/>
                  <a:gd name="T19" fmla="*/ 1701 h 1893"/>
                  <a:gd name="T20" fmla="*/ 821 w 1893"/>
                  <a:gd name="T21" fmla="*/ 1802 h 1893"/>
                  <a:gd name="T22" fmla="*/ 670 w 1893"/>
                  <a:gd name="T23" fmla="*/ 1893 h 1893"/>
                  <a:gd name="T24" fmla="*/ 0 w 1893"/>
                  <a:gd name="T25" fmla="*/ 720 h 1893"/>
                  <a:gd name="T26" fmla="*/ 124 w 1893"/>
                  <a:gd name="T27" fmla="*/ 641 h 1893"/>
                  <a:gd name="T28" fmla="*/ 243 w 1893"/>
                  <a:gd name="T29" fmla="*/ 554 h 1893"/>
                  <a:gd name="T30" fmla="*/ 354 w 1893"/>
                  <a:gd name="T31" fmla="*/ 459 h 1893"/>
                  <a:gd name="T32" fmla="*/ 457 w 1893"/>
                  <a:gd name="T33" fmla="*/ 356 h 1893"/>
                  <a:gd name="T34" fmla="*/ 551 w 1893"/>
                  <a:gd name="T35" fmla="*/ 243 h 1893"/>
                  <a:gd name="T36" fmla="*/ 639 w 1893"/>
                  <a:gd name="T37" fmla="*/ 124 h 1893"/>
                  <a:gd name="T38" fmla="*/ 716 w 1893"/>
                  <a:gd name="T39" fmla="*/ 0 h 18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93" h="1893">
                    <a:moveTo>
                      <a:pt x="716" y="0"/>
                    </a:moveTo>
                    <a:lnTo>
                      <a:pt x="1893" y="664"/>
                    </a:lnTo>
                    <a:lnTo>
                      <a:pt x="1802" y="815"/>
                    </a:lnTo>
                    <a:lnTo>
                      <a:pt x="1703" y="961"/>
                    </a:lnTo>
                    <a:lnTo>
                      <a:pt x="1596" y="1099"/>
                    </a:lnTo>
                    <a:lnTo>
                      <a:pt x="1483" y="1234"/>
                    </a:lnTo>
                    <a:lnTo>
                      <a:pt x="1365" y="1361"/>
                    </a:lnTo>
                    <a:lnTo>
                      <a:pt x="1238" y="1481"/>
                    </a:lnTo>
                    <a:lnTo>
                      <a:pt x="1103" y="1596"/>
                    </a:lnTo>
                    <a:lnTo>
                      <a:pt x="965" y="1701"/>
                    </a:lnTo>
                    <a:lnTo>
                      <a:pt x="821" y="1802"/>
                    </a:lnTo>
                    <a:lnTo>
                      <a:pt x="670" y="1893"/>
                    </a:lnTo>
                    <a:lnTo>
                      <a:pt x="0" y="720"/>
                    </a:lnTo>
                    <a:lnTo>
                      <a:pt x="124" y="641"/>
                    </a:lnTo>
                    <a:lnTo>
                      <a:pt x="243" y="554"/>
                    </a:lnTo>
                    <a:lnTo>
                      <a:pt x="354" y="459"/>
                    </a:lnTo>
                    <a:lnTo>
                      <a:pt x="457" y="356"/>
                    </a:lnTo>
                    <a:lnTo>
                      <a:pt x="551" y="243"/>
                    </a:lnTo>
                    <a:lnTo>
                      <a:pt x="639" y="124"/>
                    </a:lnTo>
                    <a:lnTo>
                      <a:pt x="716" y="0"/>
                    </a:lnTo>
                    <a:close/>
                  </a:path>
                </a:pathLst>
              </a:custGeom>
              <a:gradFill>
                <a:gsLst>
                  <a:gs pos="87000">
                    <a:schemeClr val="bg1">
                      <a:lumMod val="85000"/>
                    </a:schemeClr>
                  </a:gs>
                  <a:gs pos="24000">
                    <a:schemeClr val="bg1">
                      <a:lumMod val="95000"/>
                    </a:schemeClr>
                  </a:gs>
                </a:gsLst>
                <a:lin ang="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74" name="Freeform 73"/>
              <p:cNvSpPr>
                <a:spLocks/>
              </p:cNvSpPr>
              <p:nvPr/>
            </p:nvSpPr>
            <p:spPr bwMode="auto">
              <a:xfrm>
                <a:off x="6965949" y="3428477"/>
                <a:ext cx="835419" cy="839606"/>
              </a:xfrm>
              <a:custGeom>
                <a:avLst/>
                <a:gdLst>
                  <a:gd name="T0" fmla="*/ 247 w 1596"/>
                  <a:gd name="T1" fmla="*/ 0 h 1604"/>
                  <a:gd name="T2" fmla="*/ 1596 w 1596"/>
                  <a:gd name="T3" fmla="*/ 0 h 1604"/>
                  <a:gd name="T4" fmla="*/ 1592 w 1596"/>
                  <a:gd name="T5" fmla="*/ 194 h 1604"/>
                  <a:gd name="T6" fmla="*/ 1574 w 1596"/>
                  <a:gd name="T7" fmla="*/ 384 h 1604"/>
                  <a:gd name="T8" fmla="*/ 1547 w 1596"/>
                  <a:gd name="T9" fmla="*/ 570 h 1604"/>
                  <a:gd name="T10" fmla="*/ 1509 w 1596"/>
                  <a:gd name="T11" fmla="*/ 754 h 1604"/>
                  <a:gd name="T12" fmla="*/ 1462 w 1596"/>
                  <a:gd name="T13" fmla="*/ 932 h 1604"/>
                  <a:gd name="T14" fmla="*/ 1404 w 1596"/>
                  <a:gd name="T15" fmla="*/ 1108 h 1604"/>
                  <a:gd name="T16" fmla="*/ 1337 w 1596"/>
                  <a:gd name="T17" fmla="*/ 1278 h 1604"/>
                  <a:gd name="T18" fmla="*/ 1262 w 1596"/>
                  <a:gd name="T19" fmla="*/ 1444 h 1604"/>
                  <a:gd name="T20" fmla="*/ 1177 w 1596"/>
                  <a:gd name="T21" fmla="*/ 1604 h 1604"/>
                  <a:gd name="T22" fmla="*/ 0 w 1596"/>
                  <a:gd name="T23" fmla="*/ 940 h 1604"/>
                  <a:gd name="T24" fmla="*/ 63 w 1596"/>
                  <a:gd name="T25" fmla="*/ 819 h 1604"/>
                  <a:gd name="T26" fmla="*/ 116 w 1596"/>
                  <a:gd name="T27" fmla="*/ 692 h 1604"/>
                  <a:gd name="T28" fmla="*/ 162 w 1596"/>
                  <a:gd name="T29" fmla="*/ 562 h 1604"/>
                  <a:gd name="T30" fmla="*/ 199 w 1596"/>
                  <a:gd name="T31" fmla="*/ 425 h 1604"/>
                  <a:gd name="T32" fmla="*/ 225 w 1596"/>
                  <a:gd name="T33" fmla="*/ 287 h 1604"/>
                  <a:gd name="T34" fmla="*/ 241 w 1596"/>
                  <a:gd name="T35" fmla="*/ 146 h 1604"/>
                  <a:gd name="T36" fmla="*/ 247 w 1596"/>
                  <a:gd name="T37" fmla="*/ 0 h 1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96" h="1604">
                    <a:moveTo>
                      <a:pt x="247" y="0"/>
                    </a:moveTo>
                    <a:lnTo>
                      <a:pt x="1596" y="0"/>
                    </a:lnTo>
                    <a:lnTo>
                      <a:pt x="1592" y="194"/>
                    </a:lnTo>
                    <a:lnTo>
                      <a:pt x="1574" y="384"/>
                    </a:lnTo>
                    <a:lnTo>
                      <a:pt x="1547" y="570"/>
                    </a:lnTo>
                    <a:lnTo>
                      <a:pt x="1509" y="754"/>
                    </a:lnTo>
                    <a:lnTo>
                      <a:pt x="1462" y="932"/>
                    </a:lnTo>
                    <a:lnTo>
                      <a:pt x="1404" y="1108"/>
                    </a:lnTo>
                    <a:lnTo>
                      <a:pt x="1337" y="1278"/>
                    </a:lnTo>
                    <a:lnTo>
                      <a:pt x="1262" y="1444"/>
                    </a:lnTo>
                    <a:lnTo>
                      <a:pt x="1177" y="1604"/>
                    </a:lnTo>
                    <a:lnTo>
                      <a:pt x="0" y="940"/>
                    </a:lnTo>
                    <a:lnTo>
                      <a:pt x="63" y="819"/>
                    </a:lnTo>
                    <a:lnTo>
                      <a:pt x="116" y="692"/>
                    </a:lnTo>
                    <a:lnTo>
                      <a:pt x="162" y="562"/>
                    </a:lnTo>
                    <a:lnTo>
                      <a:pt x="199" y="425"/>
                    </a:lnTo>
                    <a:lnTo>
                      <a:pt x="225" y="287"/>
                    </a:lnTo>
                    <a:lnTo>
                      <a:pt x="241" y="146"/>
                    </a:lnTo>
                    <a:lnTo>
                      <a:pt x="247" y="0"/>
                    </a:lnTo>
                    <a:close/>
                  </a:path>
                </a:pathLst>
              </a:custGeom>
              <a:gradFill>
                <a:gsLst>
                  <a:gs pos="86000">
                    <a:schemeClr val="bg1">
                      <a:lumMod val="85000"/>
                    </a:schemeClr>
                  </a:gs>
                  <a:gs pos="17000">
                    <a:schemeClr val="bg1">
                      <a:lumMod val="95000"/>
                    </a:schemeClr>
                  </a:gs>
                </a:gsLst>
                <a:lin ang="16800000" scaled="0"/>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75" name="Freeform 74"/>
              <p:cNvSpPr>
                <a:spLocks/>
              </p:cNvSpPr>
              <p:nvPr/>
            </p:nvSpPr>
            <p:spPr bwMode="auto">
              <a:xfrm>
                <a:off x="5235439" y="4293208"/>
                <a:ext cx="859497" cy="842747"/>
              </a:xfrm>
              <a:custGeom>
                <a:avLst/>
                <a:gdLst>
                  <a:gd name="T0" fmla="*/ 681 w 1642"/>
                  <a:gd name="T1" fmla="*/ 0 h 1610"/>
                  <a:gd name="T2" fmla="*/ 803 w 1642"/>
                  <a:gd name="T3" fmla="*/ 65 h 1610"/>
                  <a:gd name="T4" fmla="*/ 932 w 1642"/>
                  <a:gd name="T5" fmla="*/ 122 h 1610"/>
                  <a:gd name="T6" fmla="*/ 1066 w 1642"/>
                  <a:gd name="T7" fmla="*/ 172 h 1610"/>
                  <a:gd name="T8" fmla="*/ 1205 w 1642"/>
                  <a:gd name="T9" fmla="*/ 209 h 1610"/>
                  <a:gd name="T10" fmla="*/ 1347 w 1642"/>
                  <a:gd name="T11" fmla="*/ 237 h 1610"/>
                  <a:gd name="T12" fmla="*/ 1492 w 1642"/>
                  <a:gd name="T13" fmla="*/ 253 h 1610"/>
                  <a:gd name="T14" fmla="*/ 1642 w 1642"/>
                  <a:gd name="T15" fmla="*/ 259 h 1610"/>
                  <a:gd name="T16" fmla="*/ 1642 w 1642"/>
                  <a:gd name="T17" fmla="*/ 259 h 1610"/>
                  <a:gd name="T18" fmla="*/ 1642 w 1642"/>
                  <a:gd name="T19" fmla="*/ 1610 h 1610"/>
                  <a:gd name="T20" fmla="*/ 1642 w 1642"/>
                  <a:gd name="T21" fmla="*/ 1610 h 1610"/>
                  <a:gd name="T22" fmla="*/ 1444 w 1642"/>
                  <a:gd name="T23" fmla="*/ 1604 h 1610"/>
                  <a:gd name="T24" fmla="*/ 1248 w 1642"/>
                  <a:gd name="T25" fmla="*/ 1586 h 1610"/>
                  <a:gd name="T26" fmla="*/ 1056 w 1642"/>
                  <a:gd name="T27" fmla="*/ 1559 h 1610"/>
                  <a:gd name="T28" fmla="*/ 869 w 1642"/>
                  <a:gd name="T29" fmla="*/ 1517 h 1610"/>
                  <a:gd name="T30" fmla="*/ 687 w 1642"/>
                  <a:gd name="T31" fmla="*/ 1468 h 1610"/>
                  <a:gd name="T32" fmla="*/ 507 w 1642"/>
                  <a:gd name="T33" fmla="*/ 1406 h 1610"/>
                  <a:gd name="T34" fmla="*/ 332 w 1642"/>
                  <a:gd name="T35" fmla="*/ 1337 h 1610"/>
                  <a:gd name="T36" fmla="*/ 162 w 1642"/>
                  <a:gd name="T37" fmla="*/ 1256 h 1610"/>
                  <a:gd name="T38" fmla="*/ 0 w 1642"/>
                  <a:gd name="T39" fmla="*/ 1167 h 1610"/>
                  <a:gd name="T40" fmla="*/ 681 w 1642"/>
                  <a:gd name="T41" fmla="*/ 0 h 1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42" h="1610">
                    <a:moveTo>
                      <a:pt x="681" y="0"/>
                    </a:moveTo>
                    <a:lnTo>
                      <a:pt x="803" y="65"/>
                    </a:lnTo>
                    <a:lnTo>
                      <a:pt x="932" y="122"/>
                    </a:lnTo>
                    <a:lnTo>
                      <a:pt x="1066" y="172"/>
                    </a:lnTo>
                    <a:lnTo>
                      <a:pt x="1205" y="209"/>
                    </a:lnTo>
                    <a:lnTo>
                      <a:pt x="1347" y="237"/>
                    </a:lnTo>
                    <a:lnTo>
                      <a:pt x="1492" y="253"/>
                    </a:lnTo>
                    <a:lnTo>
                      <a:pt x="1642" y="259"/>
                    </a:lnTo>
                    <a:lnTo>
                      <a:pt x="1642" y="259"/>
                    </a:lnTo>
                    <a:lnTo>
                      <a:pt x="1642" y="1610"/>
                    </a:lnTo>
                    <a:lnTo>
                      <a:pt x="1642" y="1610"/>
                    </a:lnTo>
                    <a:lnTo>
                      <a:pt x="1444" y="1604"/>
                    </a:lnTo>
                    <a:lnTo>
                      <a:pt x="1248" y="1586"/>
                    </a:lnTo>
                    <a:lnTo>
                      <a:pt x="1056" y="1559"/>
                    </a:lnTo>
                    <a:lnTo>
                      <a:pt x="869" y="1517"/>
                    </a:lnTo>
                    <a:lnTo>
                      <a:pt x="687" y="1468"/>
                    </a:lnTo>
                    <a:lnTo>
                      <a:pt x="507" y="1406"/>
                    </a:lnTo>
                    <a:lnTo>
                      <a:pt x="332" y="1337"/>
                    </a:lnTo>
                    <a:lnTo>
                      <a:pt x="162" y="1256"/>
                    </a:lnTo>
                    <a:lnTo>
                      <a:pt x="0" y="1167"/>
                    </a:lnTo>
                    <a:lnTo>
                      <a:pt x="681" y="0"/>
                    </a:lnTo>
                    <a:close/>
                  </a:path>
                </a:pathLst>
              </a:custGeom>
              <a:gradFill>
                <a:gsLst>
                  <a:gs pos="87000">
                    <a:schemeClr val="bg1">
                      <a:lumMod val="85000"/>
                    </a:schemeClr>
                  </a:gs>
                  <a:gs pos="24000">
                    <a:schemeClr val="bg1">
                      <a:lumMod val="95000"/>
                    </a:schemeClr>
                  </a:gs>
                </a:gsLst>
                <a:lin ang="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76" name="Freeform 75"/>
              <p:cNvSpPr>
                <a:spLocks/>
              </p:cNvSpPr>
              <p:nvPr/>
            </p:nvSpPr>
            <p:spPr bwMode="auto">
              <a:xfrm>
                <a:off x="6094937" y="4297396"/>
                <a:ext cx="846935" cy="838559"/>
              </a:xfrm>
              <a:custGeom>
                <a:avLst/>
                <a:gdLst>
                  <a:gd name="T0" fmla="*/ 948 w 1618"/>
                  <a:gd name="T1" fmla="*/ 0 h 1602"/>
                  <a:gd name="T2" fmla="*/ 1618 w 1618"/>
                  <a:gd name="T3" fmla="*/ 1173 h 1602"/>
                  <a:gd name="T4" fmla="*/ 1456 w 1618"/>
                  <a:gd name="T5" fmla="*/ 1260 h 1602"/>
                  <a:gd name="T6" fmla="*/ 1290 w 1618"/>
                  <a:gd name="T7" fmla="*/ 1337 h 1602"/>
                  <a:gd name="T8" fmla="*/ 1118 w 1618"/>
                  <a:gd name="T9" fmla="*/ 1406 h 1602"/>
                  <a:gd name="T10" fmla="*/ 942 w 1618"/>
                  <a:gd name="T11" fmla="*/ 1464 h 1602"/>
                  <a:gd name="T12" fmla="*/ 760 w 1618"/>
                  <a:gd name="T13" fmla="*/ 1513 h 1602"/>
                  <a:gd name="T14" fmla="*/ 576 w 1618"/>
                  <a:gd name="T15" fmla="*/ 1551 h 1602"/>
                  <a:gd name="T16" fmla="*/ 386 w 1618"/>
                  <a:gd name="T17" fmla="*/ 1580 h 1602"/>
                  <a:gd name="T18" fmla="*/ 194 w 1618"/>
                  <a:gd name="T19" fmla="*/ 1596 h 1602"/>
                  <a:gd name="T20" fmla="*/ 0 w 1618"/>
                  <a:gd name="T21" fmla="*/ 1602 h 1602"/>
                  <a:gd name="T22" fmla="*/ 0 w 1618"/>
                  <a:gd name="T23" fmla="*/ 251 h 1602"/>
                  <a:gd name="T24" fmla="*/ 146 w 1618"/>
                  <a:gd name="T25" fmla="*/ 245 h 1602"/>
                  <a:gd name="T26" fmla="*/ 289 w 1618"/>
                  <a:gd name="T27" fmla="*/ 229 h 1602"/>
                  <a:gd name="T28" fmla="*/ 429 w 1618"/>
                  <a:gd name="T29" fmla="*/ 203 h 1602"/>
                  <a:gd name="T30" fmla="*/ 566 w 1618"/>
                  <a:gd name="T31" fmla="*/ 166 h 1602"/>
                  <a:gd name="T32" fmla="*/ 698 w 1618"/>
                  <a:gd name="T33" fmla="*/ 120 h 1602"/>
                  <a:gd name="T34" fmla="*/ 825 w 1618"/>
                  <a:gd name="T35" fmla="*/ 63 h 1602"/>
                  <a:gd name="T36" fmla="*/ 948 w 1618"/>
                  <a:gd name="T37" fmla="*/ 0 h 1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18" h="1602">
                    <a:moveTo>
                      <a:pt x="948" y="0"/>
                    </a:moveTo>
                    <a:lnTo>
                      <a:pt x="1618" y="1173"/>
                    </a:lnTo>
                    <a:lnTo>
                      <a:pt x="1456" y="1260"/>
                    </a:lnTo>
                    <a:lnTo>
                      <a:pt x="1290" y="1337"/>
                    </a:lnTo>
                    <a:lnTo>
                      <a:pt x="1118" y="1406"/>
                    </a:lnTo>
                    <a:lnTo>
                      <a:pt x="942" y="1464"/>
                    </a:lnTo>
                    <a:lnTo>
                      <a:pt x="760" y="1513"/>
                    </a:lnTo>
                    <a:lnTo>
                      <a:pt x="576" y="1551"/>
                    </a:lnTo>
                    <a:lnTo>
                      <a:pt x="386" y="1580"/>
                    </a:lnTo>
                    <a:lnTo>
                      <a:pt x="194" y="1596"/>
                    </a:lnTo>
                    <a:lnTo>
                      <a:pt x="0" y="1602"/>
                    </a:lnTo>
                    <a:lnTo>
                      <a:pt x="0" y="251"/>
                    </a:lnTo>
                    <a:lnTo>
                      <a:pt x="146" y="245"/>
                    </a:lnTo>
                    <a:lnTo>
                      <a:pt x="289" y="229"/>
                    </a:lnTo>
                    <a:lnTo>
                      <a:pt x="429" y="203"/>
                    </a:lnTo>
                    <a:lnTo>
                      <a:pt x="566" y="166"/>
                    </a:lnTo>
                    <a:lnTo>
                      <a:pt x="698" y="120"/>
                    </a:lnTo>
                    <a:lnTo>
                      <a:pt x="825" y="63"/>
                    </a:lnTo>
                    <a:lnTo>
                      <a:pt x="948" y="0"/>
                    </a:lnTo>
                    <a:close/>
                  </a:path>
                </a:pathLst>
              </a:custGeom>
              <a:gradFill>
                <a:gsLst>
                  <a:gs pos="87000">
                    <a:schemeClr val="bg1">
                      <a:lumMod val="85000"/>
                    </a:schemeClr>
                  </a:gs>
                  <a:gs pos="24000">
                    <a:schemeClr val="bg1">
                      <a:lumMod val="95000"/>
                    </a:schemeClr>
                  </a:gs>
                </a:gsLst>
                <a:lin ang="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grpSp>
        <p:sp>
          <p:nvSpPr>
            <p:cNvPr id="119" name="Freeform 63"/>
            <p:cNvSpPr>
              <a:spLocks noEditPoints="1"/>
            </p:cNvSpPr>
            <p:nvPr/>
          </p:nvSpPr>
          <p:spPr bwMode="auto">
            <a:xfrm>
              <a:off x="4599864" y="2959952"/>
              <a:ext cx="352651" cy="280206"/>
            </a:xfrm>
            <a:custGeom>
              <a:avLst/>
              <a:gdLst>
                <a:gd name="T0" fmla="*/ 3526 w 3526"/>
                <a:gd name="T1" fmla="*/ 2803 h 2803"/>
                <a:gd name="T2" fmla="*/ 0 w 3526"/>
                <a:gd name="T3" fmla="*/ 1227 h 2803"/>
                <a:gd name="T4" fmla="*/ 69 w 3526"/>
                <a:gd name="T5" fmla="*/ 1291 h 2803"/>
                <a:gd name="T6" fmla="*/ 150 w 3526"/>
                <a:gd name="T7" fmla="*/ 1340 h 2803"/>
                <a:gd name="T8" fmla="*/ 241 w 3526"/>
                <a:gd name="T9" fmla="*/ 1372 h 2803"/>
                <a:gd name="T10" fmla="*/ 341 w 3526"/>
                <a:gd name="T11" fmla="*/ 1382 h 2803"/>
                <a:gd name="T12" fmla="*/ 513 w 3526"/>
                <a:gd name="T13" fmla="*/ 1663 h 2803"/>
                <a:gd name="T14" fmla="*/ 921 w 3526"/>
                <a:gd name="T15" fmla="*/ 1382 h 2803"/>
                <a:gd name="T16" fmla="*/ 2494 w 3526"/>
                <a:gd name="T17" fmla="*/ 1663 h 2803"/>
                <a:gd name="T18" fmla="*/ 2900 w 3526"/>
                <a:gd name="T19" fmla="*/ 1382 h 2803"/>
                <a:gd name="T20" fmla="*/ 3223 w 3526"/>
                <a:gd name="T21" fmla="*/ 1379 h 2803"/>
                <a:gd name="T22" fmla="*/ 3323 w 3526"/>
                <a:gd name="T23" fmla="*/ 1355 h 2803"/>
                <a:gd name="T24" fmla="*/ 3414 w 3526"/>
                <a:gd name="T25" fmla="*/ 1309 h 2803"/>
                <a:gd name="T26" fmla="*/ 3492 w 3526"/>
                <a:gd name="T27" fmla="*/ 1245 h 2803"/>
                <a:gd name="T28" fmla="*/ 1317 w 3526"/>
                <a:gd name="T29" fmla="*/ 133 h 2803"/>
                <a:gd name="T30" fmla="*/ 2217 w 3526"/>
                <a:gd name="T31" fmla="*/ 350 h 2803"/>
                <a:gd name="T32" fmla="*/ 1317 w 3526"/>
                <a:gd name="T33" fmla="*/ 133 h 2803"/>
                <a:gd name="T34" fmla="*/ 2284 w 3526"/>
                <a:gd name="T35" fmla="*/ 0 h 2803"/>
                <a:gd name="T36" fmla="*/ 2317 w 3526"/>
                <a:gd name="T37" fmla="*/ 9 h 2803"/>
                <a:gd name="T38" fmla="*/ 2341 w 3526"/>
                <a:gd name="T39" fmla="*/ 32 h 2803"/>
                <a:gd name="T40" fmla="*/ 2350 w 3526"/>
                <a:gd name="T41" fmla="*/ 67 h 2803"/>
                <a:gd name="T42" fmla="*/ 3526 w 3526"/>
                <a:gd name="T43" fmla="*/ 350 h 2803"/>
                <a:gd name="T44" fmla="*/ 3514 w 3526"/>
                <a:gd name="T45" fmla="*/ 1041 h 2803"/>
                <a:gd name="T46" fmla="*/ 3476 w 3526"/>
                <a:gd name="T47" fmla="*/ 1123 h 2803"/>
                <a:gd name="T48" fmla="*/ 3420 w 3526"/>
                <a:gd name="T49" fmla="*/ 1193 h 2803"/>
                <a:gd name="T50" fmla="*/ 3347 w 3526"/>
                <a:gd name="T51" fmla="*/ 1246 h 2803"/>
                <a:gd name="T52" fmla="*/ 3263 w 3526"/>
                <a:gd name="T53" fmla="*/ 1281 h 2803"/>
                <a:gd name="T54" fmla="*/ 3169 w 3526"/>
                <a:gd name="T55" fmla="*/ 1293 h 2803"/>
                <a:gd name="T56" fmla="*/ 2900 w 3526"/>
                <a:gd name="T57" fmla="*/ 1184 h 2803"/>
                <a:gd name="T58" fmla="*/ 2494 w 3526"/>
                <a:gd name="T59" fmla="*/ 1293 h 2803"/>
                <a:gd name="T60" fmla="*/ 921 w 3526"/>
                <a:gd name="T61" fmla="*/ 1184 h 2803"/>
                <a:gd name="T62" fmla="*/ 513 w 3526"/>
                <a:gd name="T63" fmla="*/ 1293 h 2803"/>
                <a:gd name="T64" fmla="*/ 294 w 3526"/>
                <a:gd name="T65" fmla="*/ 1291 h 2803"/>
                <a:gd name="T66" fmla="*/ 208 w 3526"/>
                <a:gd name="T67" fmla="*/ 1268 h 2803"/>
                <a:gd name="T68" fmla="*/ 131 w 3526"/>
                <a:gd name="T69" fmla="*/ 1226 h 2803"/>
                <a:gd name="T70" fmla="*/ 66 w 3526"/>
                <a:gd name="T71" fmla="*/ 1167 h 2803"/>
                <a:gd name="T72" fmla="*/ 17 w 3526"/>
                <a:gd name="T73" fmla="*/ 1094 h 2803"/>
                <a:gd name="T74" fmla="*/ 0 w 3526"/>
                <a:gd name="T75" fmla="*/ 350 h 2803"/>
                <a:gd name="T76" fmla="*/ 1182 w 3526"/>
                <a:gd name="T77" fmla="*/ 67 h 2803"/>
                <a:gd name="T78" fmla="*/ 1192 w 3526"/>
                <a:gd name="T79" fmla="*/ 32 h 2803"/>
                <a:gd name="T80" fmla="*/ 1216 w 3526"/>
                <a:gd name="T81" fmla="*/ 9 h 2803"/>
                <a:gd name="T82" fmla="*/ 1250 w 3526"/>
                <a:gd name="T83" fmla="*/ 0 h 28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526" h="2803">
                  <a:moveTo>
                    <a:pt x="3526" y="1207"/>
                  </a:moveTo>
                  <a:lnTo>
                    <a:pt x="3526" y="2803"/>
                  </a:lnTo>
                  <a:lnTo>
                    <a:pt x="0" y="2803"/>
                  </a:lnTo>
                  <a:lnTo>
                    <a:pt x="0" y="1227"/>
                  </a:lnTo>
                  <a:lnTo>
                    <a:pt x="32" y="1260"/>
                  </a:lnTo>
                  <a:lnTo>
                    <a:pt x="69" y="1291"/>
                  </a:lnTo>
                  <a:lnTo>
                    <a:pt x="108" y="1318"/>
                  </a:lnTo>
                  <a:lnTo>
                    <a:pt x="150" y="1340"/>
                  </a:lnTo>
                  <a:lnTo>
                    <a:pt x="195" y="1359"/>
                  </a:lnTo>
                  <a:lnTo>
                    <a:pt x="241" y="1372"/>
                  </a:lnTo>
                  <a:lnTo>
                    <a:pt x="290" y="1379"/>
                  </a:lnTo>
                  <a:lnTo>
                    <a:pt x="341" y="1382"/>
                  </a:lnTo>
                  <a:lnTo>
                    <a:pt x="513" y="1382"/>
                  </a:lnTo>
                  <a:lnTo>
                    <a:pt x="513" y="1663"/>
                  </a:lnTo>
                  <a:lnTo>
                    <a:pt x="921" y="1663"/>
                  </a:lnTo>
                  <a:lnTo>
                    <a:pt x="921" y="1382"/>
                  </a:lnTo>
                  <a:lnTo>
                    <a:pt x="2494" y="1382"/>
                  </a:lnTo>
                  <a:lnTo>
                    <a:pt x="2494" y="1663"/>
                  </a:lnTo>
                  <a:lnTo>
                    <a:pt x="2900" y="1663"/>
                  </a:lnTo>
                  <a:lnTo>
                    <a:pt x="2900" y="1382"/>
                  </a:lnTo>
                  <a:lnTo>
                    <a:pt x="3169" y="1382"/>
                  </a:lnTo>
                  <a:lnTo>
                    <a:pt x="3223" y="1379"/>
                  </a:lnTo>
                  <a:lnTo>
                    <a:pt x="3275" y="1371"/>
                  </a:lnTo>
                  <a:lnTo>
                    <a:pt x="3323" y="1355"/>
                  </a:lnTo>
                  <a:lnTo>
                    <a:pt x="3371" y="1335"/>
                  </a:lnTo>
                  <a:lnTo>
                    <a:pt x="3414" y="1309"/>
                  </a:lnTo>
                  <a:lnTo>
                    <a:pt x="3455" y="1280"/>
                  </a:lnTo>
                  <a:lnTo>
                    <a:pt x="3492" y="1245"/>
                  </a:lnTo>
                  <a:lnTo>
                    <a:pt x="3526" y="1207"/>
                  </a:lnTo>
                  <a:close/>
                  <a:moveTo>
                    <a:pt x="1317" y="133"/>
                  </a:moveTo>
                  <a:lnTo>
                    <a:pt x="1317" y="350"/>
                  </a:lnTo>
                  <a:lnTo>
                    <a:pt x="2217" y="350"/>
                  </a:lnTo>
                  <a:lnTo>
                    <a:pt x="2217" y="133"/>
                  </a:lnTo>
                  <a:lnTo>
                    <a:pt x="1317" y="133"/>
                  </a:lnTo>
                  <a:close/>
                  <a:moveTo>
                    <a:pt x="1250" y="0"/>
                  </a:moveTo>
                  <a:lnTo>
                    <a:pt x="2284" y="0"/>
                  </a:lnTo>
                  <a:lnTo>
                    <a:pt x="2301" y="2"/>
                  </a:lnTo>
                  <a:lnTo>
                    <a:pt x="2317" y="9"/>
                  </a:lnTo>
                  <a:lnTo>
                    <a:pt x="2330" y="19"/>
                  </a:lnTo>
                  <a:lnTo>
                    <a:pt x="2341" y="32"/>
                  </a:lnTo>
                  <a:lnTo>
                    <a:pt x="2348" y="49"/>
                  </a:lnTo>
                  <a:lnTo>
                    <a:pt x="2350" y="67"/>
                  </a:lnTo>
                  <a:lnTo>
                    <a:pt x="2350" y="350"/>
                  </a:lnTo>
                  <a:lnTo>
                    <a:pt x="3526" y="350"/>
                  </a:lnTo>
                  <a:lnTo>
                    <a:pt x="3526" y="995"/>
                  </a:lnTo>
                  <a:lnTo>
                    <a:pt x="3514" y="1041"/>
                  </a:lnTo>
                  <a:lnTo>
                    <a:pt x="3498" y="1083"/>
                  </a:lnTo>
                  <a:lnTo>
                    <a:pt x="3476" y="1123"/>
                  </a:lnTo>
                  <a:lnTo>
                    <a:pt x="3450" y="1160"/>
                  </a:lnTo>
                  <a:lnTo>
                    <a:pt x="3420" y="1193"/>
                  </a:lnTo>
                  <a:lnTo>
                    <a:pt x="3385" y="1221"/>
                  </a:lnTo>
                  <a:lnTo>
                    <a:pt x="3347" y="1246"/>
                  </a:lnTo>
                  <a:lnTo>
                    <a:pt x="3306" y="1267"/>
                  </a:lnTo>
                  <a:lnTo>
                    <a:pt x="3263" y="1281"/>
                  </a:lnTo>
                  <a:lnTo>
                    <a:pt x="3216" y="1291"/>
                  </a:lnTo>
                  <a:lnTo>
                    <a:pt x="3169" y="1293"/>
                  </a:lnTo>
                  <a:lnTo>
                    <a:pt x="2900" y="1293"/>
                  </a:lnTo>
                  <a:lnTo>
                    <a:pt x="2900" y="1184"/>
                  </a:lnTo>
                  <a:lnTo>
                    <a:pt x="2494" y="1184"/>
                  </a:lnTo>
                  <a:lnTo>
                    <a:pt x="2494" y="1293"/>
                  </a:lnTo>
                  <a:lnTo>
                    <a:pt x="921" y="1293"/>
                  </a:lnTo>
                  <a:lnTo>
                    <a:pt x="921" y="1184"/>
                  </a:lnTo>
                  <a:lnTo>
                    <a:pt x="513" y="1184"/>
                  </a:lnTo>
                  <a:lnTo>
                    <a:pt x="513" y="1293"/>
                  </a:lnTo>
                  <a:lnTo>
                    <a:pt x="341" y="1293"/>
                  </a:lnTo>
                  <a:lnTo>
                    <a:pt x="294" y="1291"/>
                  </a:lnTo>
                  <a:lnTo>
                    <a:pt x="250" y="1282"/>
                  </a:lnTo>
                  <a:lnTo>
                    <a:pt x="208" y="1268"/>
                  </a:lnTo>
                  <a:lnTo>
                    <a:pt x="168" y="1249"/>
                  </a:lnTo>
                  <a:lnTo>
                    <a:pt x="131" y="1226"/>
                  </a:lnTo>
                  <a:lnTo>
                    <a:pt x="96" y="1198"/>
                  </a:lnTo>
                  <a:lnTo>
                    <a:pt x="66" y="1167"/>
                  </a:lnTo>
                  <a:lnTo>
                    <a:pt x="40" y="1132"/>
                  </a:lnTo>
                  <a:lnTo>
                    <a:pt x="17" y="1094"/>
                  </a:lnTo>
                  <a:lnTo>
                    <a:pt x="0" y="1054"/>
                  </a:lnTo>
                  <a:lnTo>
                    <a:pt x="0" y="350"/>
                  </a:lnTo>
                  <a:lnTo>
                    <a:pt x="1182" y="350"/>
                  </a:lnTo>
                  <a:lnTo>
                    <a:pt x="1182" y="67"/>
                  </a:lnTo>
                  <a:lnTo>
                    <a:pt x="1185" y="49"/>
                  </a:lnTo>
                  <a:lnTo>
                    <a:pt x="1192" y="32"/>
                  </a:lnTo>
                  <a:lnTo>
                    <a:pt x="1202" y="19"/>
                  </a:lnTo>
                  <a:lnTo>
                    <a:pt x="1216" y="9"/>
                  </a:lnTo>
                  <a:lnTo>
                    <a:pt x="1232" y="2"/>
                  </a:lnTo>
                  <a:lnTo>
                    <a:pt x="1250" y="0"/>
                  </a:lnTo>
                  <a:close/>
                </a:path>
              </a:pathLst>
            </a:custGeom>
            <a:solidFill>
              <a:schemeClr val="tx1"/>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grpSp>
      <p:sp>
        <p:nvSpPr>
          <p:cNvPr id="182" name="TextBox 181"/>
          <p:cNvSpPr txBox="1"/>
          <p:nvPr/>
        </p:nvSpPr>
        <p:spPr>
          <a:xfrm>
            <a:off x="6129867" y="204676"/>
            <a:ext cx="1502833" cy="1015663"/>
          </a:xfrm>
          <a:prstGeom prst="rect">
            <a:avLst/>
          </a:prstGeom>
          <a:noFill/>
        </p:spPr>
        <p:txBody>
          <a:bodyPr wrap="square" rtlCol="0">
            <a:spAutoFit/>
          </a:body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Agreements</a:t>
            </a:r>
          </a:p>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Draft your business agreements across a variety of areas</a:t>
            </a:r>
            <a:endPar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83" name="TextBox 182"/>
          <p:cNvSpPr txBox="1"/>
          <p:nvPr/>
        </p:nvSpPr>
        <p:spPr>
          <a:xfrm>
            <a:off x="5952071" y="5769804"/>
            <a:ext cx="1790700" cy="969496"/>
          </a:xfrm>
          <a:prstGeom prst="rect">
            <a:avLst/>
          </a:prstGeom>
          <a:noFill/>
        </p:spPr>
        <p:txBody>
          <a:bodyPr wrap="square" rtlCol="0">
            <a:spAutoFit/>
          </a:body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Research </a:t>
            </a:r>
          </a:p>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Research tools for sales and marketing engagement </a:t>
            </a:r>
            <a:endParaRPr kumimoji="0" lang="en-US"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endParaRPr>
          </a:p>
        </p:txBody>
      </p:sp>
      <p:grpSp>
        <p:nvGrpSpPr>
          <p:cNvPr id="3" name="Group 2">
            <a:extLst>
              <a:ext uri="{FF2B5EF4-FFF2-40B4-BE49-F238E27FC236}">
                <a16:creationId xmlns:a16="http://schemas.microsoft.com/office/drawing/2014/main" id="{C95593B7-A4B8-69EB-2850-670375FC25FD}"/>
              </a:ext>
            </a:extLst>
          </p:cNvPr>
          <p:cNvGrpSpPr/>
          <p:nvPr/>
        </p:nvGrpSpPr>
        <p:grpSpPr>
          <a:xfrm>
            <a:off x="6327232" y="1649485"/>
            <a:ext cx="405418" cy="446818"/>
            <a:chOff x="-1206500" y="2587625"/>
            <a:chExt cx="1133475" cy="1247776"/>
          </a:xfrm>
        </p:grpSpPr>
        <p:sp>
          <p:nvSpPr>
            <p:cNvPr id="4" name="Freeform 68">
              <a:extLst>
                <a:ext uri="{FF2B5EF4-FFF2-40B4-BE49-F238E27FC236}">
                  <a16:creationId xmlns:a16="http://schemas.microsoft.com/office/drawing/2014/main" id="{F7F5750A-8ABE-4386-BD71-BDCC31B20F49}"/>
                </a:ext>
              </a:extLst>
            </p:cNvPr>
            <p:cNvSpPr>
              <a:spLocks/>
            </p:cNvSpPr>
            <p:nvPr/>
          </p:nvSpPr>
          <p:spPr bwMode="auto">
            <a:xfrm>
              <a:off x="-1074738" y="2587625"/>
              <a:ext cx="268288" cy="268288"/>
            </a:xfrm>
            <a:custGeom>
              <a:avLst/>
              <a:gdLst>
                <a:gd name="T0" fmla="*/ 423 w 847"/>
                <a:gd name="T1" fmla="*/ 0 h 845"/>
                <a:gd name="T2" fmla="*/ 423 w 847"/>
                <a:gd name="T3" fmla="*/ 0 h 845"/>
                <a:gd name="T4" fmla="*/ 476 w 847"/>
                <a:gd name="T5" fmla="*/ 3 h 845"/>
                <a:gd name="T6" fmla="*/ 527 w 847"/>
                <a:gd name="T7" fmla="*/ 13 h 845"/>
                <a:gd name="T8" fmla="*/ 577 w 847"/>
                <a:gd name="T9" fmla="*/ 29 h 845"/>
                <a:gd name="T10" fmla="*/ 623 w 847"/>
                <a:gd name="T11" fmla="*/ 49 h 845"/>
                <a:gd name="T12" fmla="*/ 665 w 847"/>
                <a:gd name="T13" fmla="*/ 76 h 845"/>
                <a:gd name="T14" fmla="*/ 705 w 847"/>
                <a:gd name="T15" fmla="*/ 106 h 845"/>
                <a:gd name="T16" fmla="*/ 740 w 847"/>
                <a:gd name="T17" fmla="*/ 142 h 845"/>
                <a:gd name="T18" fmla="*/ 770 w 847"/>
                <a:gd name="T19" fmla="*/ 181 h 845"/>
                <a:gd name="T20" fmla="*/ 797 w 847"/>
                <a:gd name="T21" fmla="*/ 223 h 845"/>
                <a:gd name="T22" fmla="*/ 819 w 847"/>
                <a:gd name="T23" fmla="*/ 269 h 845"/>
                <a:gd name="T24" fmla="*/ 833 w 847"/>
                <a:gd name="T25" fmla="*/ 319 h 845"/>
                <a:gd name="T26" fmla="*/ 843 w 847"/>
                <a:gd name="T27" fmla="*/ 370 h 845"/>
                <a:gd name="T28" fmla="*/ 847 w 847"/>
                <a:gd name="T29" fmla="*/ 423 h 845"/>
                <a:gd name="T30" fmla="*/ 843 w 847"/>
                <a:gd name="T31" fmla="*/ 476 h 845"/>
                <a:gd name="T32" fmla="*/ 833 w 847"/>
                <a:gd name="T33" fmla="*/ 527 h 845"/>
                <a:gd name="T34" fmla="*/ 819 w 847"/>
                <a:gd name="T35" fmla="*/ 575 h 845"/>
                <a:gd name="T36" fmla="*/ 797 w 847"/>
                <a:gd name="T37" fmla="*/ 621 h 845"/>
                <a:gd name="T38" fmla="*/ 770 w 847"/>
                <a:gd name="T39" fmla="*/ 665 h 845"/>
                <a:gd name="T40" fmla="*/ 740 w 847"/>
                <a:gd name="T41" fmla="*/ 703 h 845"/>
                <a:gd name="T42" fmla="*/ 705 w 847"/>
                <a:gd name="T43" fmla="*/ 739 h 845"/>
                <a:gd name="T44" fmla="*/ 665 w 847"/>
                <a:gd name="T45" fmla="*/ 770 h 845"/>
                <a:gd name="T46" fmla="*/ 623 w 847"/>
                <a:gd name="T47" fmla="*/ 797 h 845"/>
                <a:gd name="T48" fmla="*/ 577 w 847"/>
                <a:gd name="T49" fmla="*/ 817 h 845"/>
                <a:gd name="T50" fmla="*/ 527 w 847"/>
                <a:gd name="T51" fmla="*/ 833 h 845"/>
                <a:gd name="T52" fmla="*/ 476 w 847"/>
                <a:gd name="T53" fmla="*/ 843 h 845"/>
                <a:gd name="T54" fmla="*/ 423 w 847"/>
                <a:gd name="T55" fmla="*/ 845 h 845"/>
                <a:gd name="T56" fmla="*/ 369 w 847"/>
                <a:gd name="T57" fmla="*/ 843 h 845"/>
                <a:gd name="T58" fmla="*/ 318 w 847"/>
                <a:gd name="T59" fmla="*/ 833 h 845"/>
                <a:gd name="T60" fmla="*/ 270 w 847"/>
                <a:gd name="T61" fmla="*/ 817 h 845"/>
                <a:gd name="T62" fmla="*/ 224 w 847"/>
                <a:gd name="T63" fmla="*/ 797 h 845"/>
                <a:gd name="T64" fmla="*/ 181 w 847"/>
                <a:gd name="T65" fmla="*/ 770 h 845"/>
                <a:gd name="T66" fmla="*/ 141 w 847"/>
                <a:gd name="T67" fmla="*/ 739 h 845"/>
                <a:gd name="T68" fmla="*/ 106 w 847"/>
                <a:gd name="T69" fmla="*/ 703 h 845"/>
                <a:gd name="T70" fmla="*/ 75 w 847"/>
                <a:gd name="T71" fmla="*/ 665 h 845"/>
                <a:gd name="T72" fmla="*/ 49 w 847"/>
                <a:gd name="T73" fmla="*/ 621 h 845"/>
                <a:gd name="T74" fmla="*/ 27 w 847"/>
                <a:gd name="T75" fmla="*/ 575 h 845"/>
                <a:gd name="T76" fmla="*/ 12 w 847"/>
                <a:gd name="T77" fmla="*/ 527 h 845"/>
                <a:gd name="T78" fmla="*/ 2 w 847"/>
                <a:gd name="T79" fmla="*/ 476 h 845"/>
                <a:gd name="T80" fmla="*/ 0 w 847"/>
                <a:gd name="T81" fmla="*/ 423 h 845"/>
                <a:gd name="T82" fmla="*/ 2 w 847"/>
                <a:gd name="T83" fmla="*/ 370 h 845"/>
                <a:gd name="T84" fmla="*/ 12 w 847"/>
                <a:gd name="T85" fmla="*/ 319 h 845"/>
                <a:gd name="T86" fmla="*/ 27 w 847"/>
                <a:gd name="T87" fmla="*/ 269 h 845"/>
                <a:gd name="T88" fmla="*/ 49 w 847"/>
                <a:gd name="T89" fmla="*/ 223 h 845"/>
                <a:gd name="T90" fmla="*/ 75 w 847"/>
                <a:gd name="T91" fmla="*/ 181 h 845"/>
                <a:gd name="T92" fmla="*/ 106 w 847"/>
                <a:gd name="T93" fmla="*/ 142 h 845"/>
                <a:gd name="T94" fmla="*/ 141 w 847"/>
                <a:gd name="T95" fmla="*/ 106 h 845"/>
                <a:gd name="T96" fmla="*/ 181 w 847"/>
                <a:gd name="T97" fmla="*/ 76 h 845"/>
                <a:gd name="T98" fmla="*/ 224 w 847"/>
                <a:gd name="T99" fmla="*/ 49 h 845"/>
                <a:gd name="T100" fmla="*/ 270 w 847"/>
                <a:gd name="T101" fmla="*/ 29 h 845"/>
                <a:gd name="T102" fmla="*/ 318 w 847"/>
                <a:gd name="T103" fmla="*/ 13 h 845"/>
                <a:gd name="T104" fmla="*/ 369 w 847"/>
                <a:gd name="T105" fmla="*/ 3 h 845"/>
                <a:gd name="T106" fmla="*/ 423 w 847"/>
                <a:gd name="T107" fmla="*/ 0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47" h="845">
                  <a:moveTo>
                    <a:pt x="423" y="0"/>
                  </a:moveTo>
                  <a:lnTo>
                    <a:pt x="423" y="0"/>
                  </a:lnTo>
                  <a:lnTo>
                    <a:pt x="476" y="3"/>
                  </a:lnTo>
                  <a:lnTo>
                    <a:pt x="527" y="13"/>
                  </a:lnTo>
                  <a:lnTo>
                    <a:pt x="577" y="29"/>
                  </a:lnTo>
                  <a:lnTo>
                    <a:pt x="623" y="49"/>
                  </a:lnTo>
                  <a:lnTo>
                    <a:pt x="665" y="76"/>
                  </a:lnTo>
                  <a:lnTo>
                    <a:pt x="705" y="106"/>
                  </a:lnTo>
                  <a:lnTo>
                    <a:pt x="740" y="142"/>
                  </a:lnTo>
                  <a:lnTo>
                    <a:pt x="770" y="181"/>
                  </a:lnTo>
                  <a:lnTo>
                    <a:pt x="797" y="223"/>
                  </a:lnTo>
                  <a:lnTo>
                    <a:pt x="819" y="269"/>
                  </a:lnTo>
                  <a:lnTo>
                    <a:pt x="833" y="319"/>
                  </a:lnTo>
                  <a:lnTo>
                    <a:pt x="843" y="370"/>
                  </a:lnTo>
                  <a:lnTo>
                    <a:pt x="847" y="423"/>
                  </a:lnTo>
                  <a:lnTo>
                    <a:pt x="843" y="476"/>
                  </a:lnTo>
                  <a:lnTo>
                    <a:pt x="833" y="527"/>
                  </a:lnTo>
                  <a:lnTo>
                    <a:pt x="819" y="575"/>
                  </a:lnTo>
                  <a:lnTo>
                    <a:pt x="797" y="621"/>
                  </a:lnTo>
                  <a:lnTo>
                    <a:pt x="770" y="665"/>
                  </a:lnTo>
                  <a:lnTo>
                    <a:pt x="740" y="703"/>
                  </a:lnTo>
                  <a:lnTo>
                    <a:pt x="705" y="739"/>
                  </a:lnTo>
                  <a:lnTo>
                    <a:pt x="665" y="770"/>
                  </a:lnTo>
                  <a:lnTo>
                    <a:pt x="623" y="797"/>
                  </a:lnTo>
                  <a:lnTo>
                    <a:pt x="577" y="817"/>
                  </a:lnTo>
                  <a:lnTo>
                    <a:pt x="527" y="833"/>
                  </a:lnTo>
                  <a:lnTo>
                    <a:pt x="476" y="843"/>
                  </a:lnTo>
                  <a:lnTo>
                    <a:pt x="423" y="845"/>
                  </a:lnTo>
                  <a:lnTo>
                    <a:pt x="369" y="843"/>
                  </a:lnTo>
                  <a:lnTo>
                    <a:pt x="318" y="833"/>
                  </a:lnTo>
                  <a:lnTo>
                    <a:pt x="270" y="817"/>
                  </a:lnTo>
                  <a:lnTo>
                    <a:pt x="224" y="797"/>
                  </a:lnTo>
                  <a:lnTo>
                    <a:pt x="181" y="770"/>
                  </a:lnTo>
                  <a:lnTo>
                    <a:pt x="141" y="739"/>
                  </a:lnTo>
                  <a:lnTo>
                    <a:pt x="106" y="703"/>
                  </a:lnTo>
                  <a:lnTo>
                    <a:pt x="75" y="665"/>
                  </a:lnTo>
                  <a:lnTo>
                    <a:pt x="49" y="621"/>
                  </a:lnTo>
                  <a:lnTo>
                    <a:pt x="27" y="575"/>
                  </a:lnTo>
                  <a:lnTo>
                    <a:pt x="12" y="527"/>
                  </a:lnTo>
                  <a:lnTo>
                    <a:pt x="2" y="476"/>
                  </a:lnTo>
                  <a:lnTo>
                    <a:pt x="0" y="423"/>
                  </a:lnTo>
                  <a:lnTo>
                    <a:pt x="2" y="370"/>
                  </a:lnTo>
                  <a:lnTo>
                    <a:pt x="12" y="319"/>
                  </a:lnTo>
                  <a:lnTo>
                    <a:pt x="27" y="269"/>
                  </a:lnTo>
                  <a:lnTo>
                    <a:pt x="49" y="223"/>
                  </a:lnTo>
                  <a:lnTo>
                    <a:pt x="75" y="181"/>
                  </a:lnTo>
                  <a:lnTo>
                    <a:pt x="106" y="142"/>
                  </a:lnTo>
                  <a:lnTo>
                    <a:pt x="141" y="106"/>
                  </a:lnTo>
                  <a:lnTo>
                    <a:pt x="181" y="76"/>
                  </a:lnTo>
                  <a:lnTo>
                    <a:pt x="224" y="49"/>
                  </a:lnTo>
                  <a:lnTo>
                    <a:pt x="270" y="29"/>
                  </a:lnTo>
                  <a:lnTo>
                    <a:pt x="318" y="13"/>
                  </a:lnTo>
                  <a:lnTo>
                    <a:pt x="369" y="3"/>
                  </a:lnTo>
                  <a:lnTo>
                    <a:pt x="423"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5" name="Freeform 69">
              <a:extLst>
                <a:ext uri="{FF2B5EF4-FFF2-40B4-BE49-F238E27FC236}">
                  <a16:creationId xmlns:a16="http://schemas.microsoft.com/office/drawing/2014/main" id="{575D9F6A-0DE7-4DAB-5725-08047A52C076}"/>
                </a:ext>
              </a:extLst>
            </p:cNvPr>
            <p:cNvSpPr>
              <a:spLocks/>
            </p:cNvSpPr>
            <p:nvPr/>
          </p:nvSpPr>
          <p:spPr bwMode="auto">
            <a:xfrm>
              <a:off x="-630238" y="2587625"/>
              <a:ext cx="269875" cy="269875"/>
            </a:xfrm>
            <a:custGeom>
              <a:avLst/>
              <a:gdLst>
                <a:gd name="T0" fmla="*/ 424 w 848"/>
                <a:gd name="T1" fmla="*/ 0 h 846"/>
                <a:gd name="T2" fmla="*/ 477 w 848"/>
                <a:gd name="T3" fmla="*/ 3 h 846"/>
                <a:gd name="T4" fmla="*/ 528 w 848"/>
                <a:gd name="T5" fmla="*/ 13 h 846"/>
                <a:gd name="T6" fmla="*/ 577 w 848"/>
                <a:gd name="T7" fmla="*/ 29 h 846"/>
                <a:gd name="T8" fmla="*/ 623 w 848"/>
                <a:gd name="T9" fmla="*/ 49 h 846"/>
                <a:gd name="T10" fmla="*/ 666 w 848"/>
                <a:gd name="T11" fmla="*/ 76 h 846"/>
                <a:gd name="T12" fmla="*/ 705 w 848"/>
                <a:gd name="T13" fmla="*/ 107 h 846"/>
                <a:gd name="T14" fmla="*/ 740 w 848"/>
                <a:gd name="T15" fmla="*/ 142 h 846"/>
                <a:gd name="T16" fmla="*/ 772 w 848"/>
                <a:gd name="T17" fmla="*/ 181 h 846"/>
                <a:gd name="T18" fmla="*/ 798 w 848"/>
                <a:gd name="T19" fmla="*/ 225 h 846"/>
                <a:gd name="T20" fmla="*/ 819 w 848"/>
                <a:gd name="T21" fmla="*/ 271 h 846"/>
                <a:gd name="T22" fmla="*/ 835 w 848"/>
                <a:gd name="T23" fmla="*/ 319 h 846"/>
                <a:gd name="T24" fmla="*/ 844 w 848"/>
                <a:gd name="T25" fmla="*/ 370 h 846"/>
                <a:gd name="T26" fmla="*/ 848 w 848"/>
                <a:gd name="T27" fmla="*/ 423 h 846"/>
                <a:gd name="T28" fmla="*/ 844 w 848"/>
                <a:gd name="T29" fmla="*/ 476 h 846"/>
                <a:gd name="T30" fmla="*/ 835 w 848"/>
                <a:gd name="T31" fmla="*/ 527 h 846"/>
                <a:gd name="T32" fmla="*/ 819 w 848"/>
                <a:gd name="T33" fmla="*/ 575 h 846"/>
                <a:gd name="T34" fmla="*/ 798 w 848"/>
                <a:gd name="T35" fmla="*/ 621 h 846"/>
                <a:gd name="T36" fmla="*/ 772 w 848"/>
                <a:gd name="T37" fmla="*/ 665 h 846"/>
                <a:gd name="T38" fmla="*/ 740 w 848"/>
                <a:gd name="T39" fmla="*/ 703 h 846"/>
                <a:gd name="T40" fmla="*/ 705 w 848"/>
                <a:gd name="T41" fmla="*/ 739 h 846"/>
                <a:gd name="T42" fmla="*/ 666 w 848"/>
                <a:gd name="T43" fmla="*/ 770 h 846"/>
                <a:gd name="T44" fmla="*/ 623 w 848"/>
                <a:gd name="T45" fmla="*/ 797 h 846"/>
                <a:gd name="T46" fmla="*/ 577 w 848"/>
                <a:gd name="T47" fmla="*/ 817 h 846"/>
                <a:gd name="T48" fmla="*/ 528 w 848"/>
                <a:gd name="T49" fmla="*/ 833 h 846"/>
                <a:gd name="T50" fmla="*/ 477 w 848"/>
                <a:gd name="T51" fmla="*/ 843 h 846"/>
                <a:gd name="T52" fmla="*/ 424 w 848"/>
                <a:gd name="T53" fmla="*/ 846 h 846"/>
                <a:gd name="T54" fmla="*/ 370 w 848"/>
                <a:gd name="T55" fmla="*/ 843 h 846"/>
                <a:gd name="T56" fmla="*/ 320 w 848"/>
                <a:gd name="T57" fmla="*/ 833 h 846"/>
                <a:gd name="T58" fmla="*/ 271 w 848"/>
                <a:gd name="T59" fmla="*/ 817 h 846"/>
                <a:gd name="T60" fmla="*/ 225 w 848"/>
                <a:gd name="T61" fmla="*/ 797 h 846"/>
                <a:gd name="T62" fmla="*/ 181 w 848"/>
                <a:gd name="T63" fmla="*/ 770 h 846"/>
                <a:gd name="T64" fmla="*/ 143 w 848"/>
                <a:gd name="T65" fmla="*/ 739 h 846"/>
                <a:gd name="T66" fmla="*/ 107 w 848"/>
                <a:gd name="T67" fmla="*/ 703 h 846"/>
                <a:gd name="T68" fmla="*/ 76 w 848"/>
                <a:gd name="T69" fmla="*/ 665 h 846"/>
                <a:gd name="T70" fmla="*/ 49 w 848"/>
                <a:gd name="T71" fmla="*/ 621 h 846"/>
                <a:gd name="T72" fmla="*/ 29 w 848"/>
                <a:gd name="T73" fmla="*/ 575 h 846"/>
                <a:gd name="T74" fmla="*/ 13 w 848"/>
                <a:gd name="T75" fmla="*/ 527 h 846"/>
                <a:gd name="T76" fmla="*/ 3 w 848"/>
                <a:gd name="T77" fmla="*/ 476 h 846"/>
                <a:gd name="T78" fmla="*/ 0 w 848"/>
                <a:gd name="T79" fmla="*/ 423 h 846"/>
                <a:gd name="T80" fmla="*/ 3 w 848"/>
                <a:gd name="T81" fmla="*/ 370 h 846"/>
                <a:gd name="T82" fmla="*/ 13 w 848"/>
                <a:gd name="T83" fmla="*/ 319 h 846"/>
                <a:gd name="T84" fmla="*/ 29 w 848"/>
                <a:gd name="T85" fmla="*/ 271 h 846"/>
                <a:gd name="T86" fmla="*/ 49 w 848"/>
                <a:gd name="T87" fmla="*/ 225 h 846"/>
                <a:gd name="T88" fmla="*/ 76 w 848"/>
                <a:gd name="T89" fmla="*/ 181 h 846"/>
                <a:gd name="T90" fmla="*/ 107 w 848"/>
                <a:gd name="T91" fmla="*/ 142 h 846"/>
                <a:gd name="T92" fmla="*/ 143 w 848"/>
                <a:gd name="T93" fmla="*/ 107 h 846"/>
                <a:gd name="T94" fmla="*/ 181 w 848"/>
                <a:gd name="T95" fmla="*/ 76 h 846"/>
                <a:gd name="T96" fmla="*/ 225 w 848"/>
                <a:gd name="T97" fmla="*/ 49 h 846"/>
                <a:gd name="T98" fmla="*/ 271 w 848"/>
                <a:gd name="T99" fmla="*/ 29 h 846"/>
                <a:gd name="T100" fmla="*/ 320 w 848"/>
                <a:gd name="T101" fmla="*/ 13 h 846"/>
                <a:gd name="T102" fmla="*/ 370 w 848"/>
                <a:gd name="T103" fmla="*/ 3 h 846"/>
                <a:gd name="T104" fmla="*/ 424 w 848"/>
                <a:gd name="T105" fmla="*/ 0 h 8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48" h="846">
                  <a:moveTo>
                    <a:pt x="424" y="0"/>
                  </a:moveTo>
                  <a:lnTo>
                    <a:pt x="477" y="3"/>
                  </a:lnTo>
                  <a:lnTo>
                    <a:pt x="528" y="13"/>
                  </a:lnTo>
                  <a:lnTo>
                    <a:pt x="577" y="29"/>
                  </a:lnTo>
                  <a:lnTo>
                    <a:pt x="623" y="49"/>
                  </a:lnTo>
                  <a:lnTo>
                    <a:pt x="666" y="76"/>
                  </a:lnTo>
                  <a:lnTo>
                    <a:pt x="705" y="107"/>
                  </a:lnTo>
                  <a:lnTo>
                    <a:pt x="740" y="142"/>
                  </a:lnTo>
                  <a:lnTo>
                    <a:pt x="772" y="181"/>
                  </a:lnTo>
                  <a:lnTo>
                    <a:pt x="798" y="225"/>
                  </a:lnTo>
                  <a:lnTo>
                    <a:pt x="819" y="271"/>
                  </a:lnTo>
                  <a:lnTo>
                    <a:pt x="835" y="319"/>
                  </a:lnTo>
                  <a:lnTo>
                    <a:pt x="844" y="370"/>
                  </a:lnTo>
                  <a:lnTo>
                    <a:pt x="848" y="423"/>
                  </a:lnTo>
                  <a:lnTo>
                    <a:pt x="844" y="476"/>
                  </a:lnTo>
                  <a:lnTo>
                    <a:pt x="835" y="527"/>
                  </a:lnTo>
                  <a:lnTo>
                    <a:pt x="819" y="575"/>
                  </a:lnTo>
                  <a:lnTo>
                    <a:pt x="798" y="621"/>
                  </a:lnTo>
                  <a:lnTo>
                    <a:pt x="772" y="665"/>
                  </a:lnTo>
                  <a:lnTo>
                    <a:pt x="740" y="703"/>
                  </a:lnTo>
                  <a:lnTo>
                    <a:pt x="705" y="739"/>
                  </a:lnTo>
                  <a:lnTo>
                    <a:pt x="666" y="770"/>
                  </a:lnTo>
                  <a:lnTo>
                    <a:pt x="623" y="797"/>
                  </a:lnTo>
                  <a:lnTo>
                    <a:pt x="577" y="817"/>
                  </a:lnTo>
                  <a:lnTo>
                    <a:pt x="528" y="833"/>
                  </a:lnTo>
                  <a:lnTo>
                    <a:pt x="477" y="843"/>
                  </a:lnTo>
                  <a:lnTo>
                    <a:pt x="424" y="846"/>
                  </a:lnTo>
                  <a:lnTo>
                    <a:pt x="370" y="843"/>
                  </a:lnTo>
                  <a:lnTo>
                    <a:pt x="320" y="833"/>
                  </a:lnTo>
                  <a:lnTo>
                    <a:pt x="271" y="817"/>
                  </a:lnTo>
                  <a:lnTo>
                    <a:pt x="225" y="797"/>
                  </a:lnTo>
                  <a:lnTo>
                    <a:pt x="181" y="770"/>
                  </a:lnTo>
                  <a:lnTo>
                    <a:pt x="143" y="739"/>
                  </a:lnTo>
                  <a:lnTo>
                    <a:pt x="107" y="703"/>
                  </a:lnTo>
                  <a:lnTo>
                    <a:pt x="76" y="665"/>
                  </a:lnTo>
                  <a:lnTo>
                    <a:pt x="49" y="621"/>
                  </a:lnTo>
                  <a:lnTo>
                    <a:pt x="29" y="575"/>
                  </a:lnTo>
                  <a:lnTo>
                    <a:pt x="13" y="527"/>
                  </a:lnTo>
                  <a:lnTo>
                    <a:pt x="3" y="476"/>
                  </a:lnTo>
                  <a:lnTo>
                    <a:pt x="0" y="423"/>
                  </a:lnTo>
                  <a:lnTo>
                    <a:pt x="3" y="370"/>
                  </a:lnTo>
                  <a:lnTo>
                    <a:pt x="13" y="319"/>
                  </a:lnTo>
                  <a:lnTo>
                    <a:pt x="29" y="271"/>
                  </a:lnTo>
                  <a:lnTo>
                    <a:pt x="49" y="225"/>
                  </a:lnTo>
                  <a:lnTo>
                    <a:pt x="76" y="181"/>
                  </a:lnTo>
                  <a:lnTo>
                    <a:pt x="107" y="142"/>
                  </a:lnTo>
                  <a:lnTo>
                    <a:pt x="143" y="107"/>
                  </a:lnTo>
                  <a:lnTo>
                    <a:pt x="181" y="76"/>
                  </a:lnTo>
                  <a:lnTo>
                    <a:pt x="225" y="49"/>
                  </a:lnTo>
                  <a:lnTo>
                    <a:pt x="271" y="29"/>
                  </a:lnTo>
                  <a:lnTo>
                    <a:pt x="320" y="13"/>
                  </a:lnTo>
                  <a:lnTo>
                    <a:pt x="370" y="3"/>
                  </a:lnTo>
                  <a:lnTo>
                    <a:pt x="424"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6" name="Freeform 70">
              <a:extLst>
                <a:ext uri="{FF2B5EF4-FFF2-40B4-BE49-F238E27FC236}">
                  <a16:creationId xmlns:a16="http://schemas.microsoft.com/office/drawing/2014/main" id="{1E0702D2-6D43-B3D5-6E8B-9A3C04F89BFA}"/>
                </a:ext>
              </a:extLst>
            </p:cNvPr>
            <p:cNvSpPr>
              <a:spLocks/>
            </p:cNvSpPr>
            <p:nvPr/>
          </p:nvSpPr>
          <p:spPr bwMode="auto">
            <a:xfrm>
              <a:off x="-411163" y="3667125"/>
              <a:ext cx="142875" cy="168275"/>
            </a:xfrm>
            <a:custGeom>
              <a:avLst/>
              <a:gdLst>
                <a:gd name="T0" fmla="*/ 0 w 449"/>
                <a:gd name="T1" fmla="*/ 0 h 529"/>
                <a:gd name="T2" fmla="*/ 449 w 449"/>
                <a:gd name="T3" fmla="*/ 0 h 529"/>
                <a:gd name="T4" fmla="*/ 449 w 449"/>
                <a:gd name="T5" fmla="*/ 305 h 529"/>
                <a:gd name="T6" fmla="*/ 445 w 449"/>
                <a:gd name="T7" fmla="*/ 345 h 529"/>
                <a:gd name="T8" fmla="*/ 436 w 449"/>
                <a:gd name="T9" fmla="*/ 383 h 529"/>
                <a:gd name="T10" fmla="*/ 419 w 449"/>
                <a:gd name="T11" fmla="*/ 418 h 529"/>
                <a:gd name="T12" fmla="*/ 397 w 449"/>
                <a:gd name="T13" fmla="*/ 449 h 529"/>
                <a:gd name="T14" fmla="*/ 369 w 449"/>
                <a:gd name="T15" fmla="*/ 476 h 529"/>
                <a:gd name="T16" fmla="*/ 339 w 449"/>
                <a:gd name="T17" fmla="*/ 499 h 529"/>
                <a:gd name="T18" fmla="*/ 303 w 449"/>
                <a:gd name="T19" fmla="*/ 515 h 529"/>
                <a:gd name="T20" fmla="*/ 265 w 449"/>
                <a:gd name="T21" fmla="*/ 525 h 529"/>
                <a:gd name="T22" fmla="*/ 225 w 449"/>
                <a:gd name="T23" fmla="*/ 529 h 529"/>
                <a:gd name="T24" fmla="*/ 225 w 449"/>
                <a:gd name="T25" fmla="*/ 529 h 529"/>
                <a:gd name="T26" fmla="*/ 185 w 449"/>
                <a:gd name="T27" fmla="*/ 525 h 529"/>
                <a:gd name="T28" fmla="*/ 147 w 449"/>
                <a:gd name="T29" fmla="*/ 515 h 529"/>
                <a:gd name="T30" fmla="*/ 112 w 449"/>
                <a:gd name="T31" fmla="*/ 499 h 529"/>
                <a:gd name="T32" fmla="*/ 80 w 449"/>
                <a:gd name="T33" fmla="*/ 477 h 529"/>
                <a:gd name="T34" fmla="*/ 54 w 449"/>
                <a:gd name="T35" fmla="*/ 449 h 529"/>
                <a:gd name="T36" fmla="*/ 31 w 449"/>
                <a:gd name="T37" fmla="*/ 418 h 529"/>
                <a:gd name="T38" fmla="*/ 15 w 449"/>
                <a:gd name="T39" fmla="*/ 384 h 529"/>
                <a:gd name="T40" fmla="*/ 4 w 449"/>
                <a:gd name="T41" fmla="*/ 345 h 529"/>
                <a:gd name="T42" fmla="*/ 0 w 449"/>
                <a:gd name="T43" fmla="*/ 305 h 529"/>
                <a:gd name="T44" fmla="*/ 0 w 449"/>
                <a:gd name="T45" fmla="*/ 0 h 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9" h="529">
                  <a:moveTo>
                    <a:pt x="0" y="0"/>
                  </a:moveTo>
                  <a:lnTo>
                    <a:pt x="449" y="0"/>
                  </a:lnTo>
                  <a:lnTo>
                    <a:pt x="449" y="305"/>
                  </a:lnTo>
                  <a:lnTo>
                    <a:pt x="445" y="345"/>
                  </a:lnTo>
                  <a:lnTo>
                    <a:pt x="436" y="383"/>
                  </a:lnTo>
                  <a:lnTo>
                    <a:pt x="419" y="418"/>
                  </a:lnTo>
                  <a:lnTo>
                    <a:pt x="397" y="449"/>
                  </a:lnTo>
                  <a:lnTo>
                    <a:pt x="369" y="476"/>
                  </a:lnTo>
                  <a:lnTo>
                    <a:pt x="339" y="499"/>
                  </a:lnTo>
                  <a:lnTo>
                    <a:pt x="303" y="515"/>
                  </a:lnTo>
                  <a:lnTo>
                    <a:pt x="265" y="525"/>
                  </a:lnTo>
                  <a:lnTo>
                    <a:pt x="225" y="529"/>
                  </a:lnTo>
                  <a:lnTo>
                    <a:pt x="225" y="529"/>
                  </a:lnTo>
                  <a:lnTo>
                    <a:pt x="185" y="525"/>
                  </a:lnTo>
                  <a:lnTo>
                    <a:pt x="147" y="515"/>
                  </a:lnTo>
                  <a:lnTo>
                    <a:pt x="112" y="499"/>
                  </a:lnTo>
                  <a:lnTo>
                    <a:pt x="80" y="477"/>
                  </a:lnTo>
                  <a:lnTo>
                    <a:pt x="54" y="449"/>
                  </a:lnTo>
                  <a:lnTo>
                    <a:pt x="31" y="418"/>
                  </a:lnTo>
                  <a:lnTo>
                    <a:pt x="15" y="384"/>
                  </a:lnTo>
                  <a:lnTo>
                    <a:pt x="4" y="345"/>
                  </a:lnTo>
                  <a:lnTo>
                    <a:pt x="0" y="305"/>
                  </a:lnTo>
                  <a:lnTo>
                    <a:pt x="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7" name="Freeform 71">
              <a:extLst>
                <a:ext uri="{FF2B5EF4-FFF2-40B4-BE49-F238E27FC236}">
                  <a16:creationId xmlns:a16="http://schemas.microsoft.com/office/drawing/2014/main" id="{8D3BEEBA-7A98-87D8-D5C6-C21245071BD6}"/>
                </a:ext>
              </a:extLst>
            </p:cNvPr>
            <p:cNvSpPr>
              <a:spLocks noEditPoints="1"/>
            </p:cNvSpPr>
            <p:nvPr/>
          </p:nvSpPr>
          <p:spPr bwMode="auto">
            <a:xfrm>
              <a:off x="-1206500" y="2849563"/>
              <a:ext cx="1133475" cy="985838"/>
            </a:xfrm>
            <a:custGeom>
              <a:avLst/>
              <a:gdLst>
                <a:gd name="T0" fmla="*/ 2967 w 3570"/>
                <a:gd name="T1" fmla="*/ 1562 h 3106"/>
                <a:gd name="T2" fmla="*/ 2816 w 3570"/>
                <a:gd name="T3" fmla="*/ 1513 h 3106"/>
                <a:gd name="T4" fmla="*/ 2732 w 3570"/>
                <a:gd name="T5" fmla="*/ 1583 h 3106"/>
                <a:gd name="T6" fmla="*/ 3079 w 3570"/>
                <a:gd name="T7" fmla="*/ 1519 h 3106"/>
                <a:gd name="T8" fmla="*/ 575 w 3570"/>
                <a:gd name="T9" fmla="*/ 0 h 3106"/>
                <a:gd name="T10" fmla="*/ 675 w 3570"/>
                <a:gd name="T11" fmla="*/ 13 h 3106"/>
                <a:gd name="T12" fmla="*/ 742 w 3570"/>
                <a:gd name="T13" fmla="*/ 39 h 3106"/>
                <a:gd name="T14" fmla="*/ 878 w 3570"/>
                <a:gd name="T15" fmla="*/ 140 h 3106"/>
                <a:gd name="T16" fmla="*/ 968 w 3570"/>
                <a:gd name="T17" fmla="*/ 331 h 3106"/>
                <a:gd name="T18" fmla="*/ 995 w 3570"/>
                <a:gd name="T19" fmla="*/ 496 h 3106"/>
                <a:gd name="T20" fmla="*/ 1067 w 3570"/>
                <a:gd name="T21" fmla="*/ 739 h 3106"/>
                <a:gd name="T22" fmla="*/ 1217 w 3570"/>
                <a:gd name="T23" fmla="*/ 851 h 3106"/>
                <a:gd name="T24" fmla="*/ 1428 w 3570"/>
                <a:gd name="T25" fmla="*/ 849 h 3106"/>
                <a:gd name="T26" fmla="*/ 1663 w 3570"/>
                <a:gd name="T27" fmla="*/ 815 h 3106"/>
                <a:gd name="T28" fmla="*/ 1905 w 3570"/>
                <a:gd name="T29" fmla="*/ 777 h 3106"/>
                <a:gd name="T30" fmla="*/ 2022 w 3570"/>
                <a:gd name="T31" fmla="*/ 687 h 3106"/>
                <a:gd name="T32" fmla="*/ 2085 w 3570"/>
                <a:gd name="T33" fmla="*/ 474 h 3106"/>
                <a:gd name="T34" fmla="*/ 2109 w 3570"/>
                <a:gd name="T35" fmla="*/ 331 h 3106"/>
                <a:gd name="T36" fmla="*/ 2199 w 3570"/>
                <a:gd name="T37" fmla="*/ 140 h 3106"/>
                <a:gd name="T38" fmla="*/ 2336 w 3570"/>
                <a:gd name="T39" fmla="*/ 39 h 3106"/>
                <a:gd name="T40" fmla="*/ 2401 w 3570"/>
                <a:gd name="T41" fmla="*/ 13 h 3106"/>
                <a:gd name="T42" fmla="*/ 2502 w 3570"/>
                <a:gd name="T43" fmla="*/ 0 h 3106"/>
                <a:gd name="T44" fmla="*/ 2595 w 3570"/>
                <a:gd name="T45" fmla="*/ 10 h 3106"/>
                <a:gd name="T46" fmla="*/ 2750 w 3570"/>
                <a:gd name="T47" fmla="*/ 105 h 3106"/>
                <a:gd name="T48" fmla="*/ 2821 w 3570"/>
                <a:gd name="T49" fmla="*/ 259 h 3106"/>
                <a:gd name="T50" fmla="*/ 2848 w 3570"/>
                <a:gd name="T51" fmla="*/ 368 h 3106"/>
                <a:gd name="T52" fmla="*/ 2903 w 3570"/>
                <a:gd name="T53" fmla="*/ 586 h 3106"/>
                <a:gd name="T54" fmla="*/ 2971 w 3570"/>
                <a:gd name="T55" fmla="*/ 855 h 3106"/>
                <a:gd name="T56" fmla="*/ 3036 w 3570"/>
                <a:gd name="T57" fmla="*/ 1116 h 3106"/>
                <a:gd name="T58" fmla="*/ 3084 w 3570"/>
                <a:gd name="T59" fmla="*/ 1309 h 3106"/>
                <a:gd name="T60" fmla="*/ 3099 w 3570"/>
                <a:gd name="T61" fmla="*/ 1411 h 3106"/>
                <a:gd name="T62" fmla="*/ 3230 w 3570"/>
                <a:gd name="T63" fmla="*/ 1516 h 3106"/>
                <a:gd name="T64" fmla="*/ 2302 w 3570"/>
                <a:gd name="T65" fmla="*/ 2516 h 3106"/>
                <a:gd name="T66" fmla="*/ 2659 w 3570"/>
                <a:gd name="T67" fmla="*/ 1488 h 3106"/>
                <a:gd name="T68" fmla="*/ 2760 w 3570"/>
                <a:gd name="T69" fmla="*/ 1361 h 3106"/>
                <a:gd name="T70" fmla="*/ 2690 w 3570"/>
                <a:gd name="T71" fmla="*/ 1088 h 3106"/>
                <a:gd name="T72" fmla="*/ 2612 w 3570"/>
                <a:gd name="T73" fmla="*/ 833 h 3106"/>
                <a:gd name="T74" fmla="*/ 2559 w 3570"/>
                <a:gd name="T75" fmla="*/ 676 h 3106"/>
                <a:gd name="T76" fmla="*/ 2508 w 3570"/>
                <a:gd name="T77" fmla="*/ 624 h 3106"/>
                <a:gd name="T78" fmla="*/ 2497 w 3570"/>
                <a:gd name="T79" fmla="*/ 679 h 3106"/>
                <a:gd name="T80" fmla="*/ 2599 w 3570"/>
                <a:gd name="T81" fmla="*/ 964 h 3106"/>
                <a:gd name="T82" fmla="*/ 2707 w 3570"/>
                <a:gd name="T83" fmla="*/ 1384 h 3106"/>
                <a:gd name="T84" fmla="*/ 2576 w 3570"/>
                <a:gd name="T85" fmla="*/ 1534 h 3106"/>
                <a:gd name="T86" fmla="*/ 2358 w 3570"/>
                <a:gd name="T87" fmla="*/ 1439 h 3106"/>
                <a:gd name="T88" fmla="*/ 2195 w 3570"/>
                <a:gd name="T89" fmla="*/ 989 h 3106"/>
                <a:gd name="T90" fmla="*/ 1959 w 3570"/>
                <a:gd name="T91" fmla="*/ 1104 h 3106"/>
                <a:gd name="T92" fmla="*/ 1667 w 3570"/>
                <a:gd name="T93" fmla="*/ 1168 h 3106"/>
                <a:gd name="T94" fmla="*/ 1554 w 3570"/>
                <a:gd name="T95" fmla="*/ 1248 h 3106"/>
                <a:gd name="T96" fmla="*/ 1250 w 3570"/>
                <a:gd name="T97" fmla="*/ 1202 h 3106"/>
                <a:gd name="T98" fmla="*/ 956 w 3570"/>
                <a:gd name="T99" fmla="*/ 1085 h 3106"/>
                <a:gd name="T100" fmla="*/ 755 w 3570"/>
                <a:gd name="T101" fmla="*/ 1370 h 3106"/>
                <a:gd name="T102" fmla="*/ 639 w 3570"/>
                <a:gd name="T103" fmla="*/ 1516 h 3106"/>
                <a:gd name="T104" fmla="*/ 558 w 3570"/>
                <a:gd name="T105" fmla="*/ 2960 h 3106"/>
                <a:gd name="T106" fmla="*/ 425 w 3570"/>
                <a:gd name="T107" fmla="*/ 3092 h 3106"/>
                <a:gd name="T108" fmla="*/ 234 w 3570"/>
                <a:gd name="T109" fmla="*/ 3076 h 3106"/>
                <a:gd name="T110" fmla="*/ 126 w 3570"/>
                <a:gd name="T111" fmla="*/ 2922 h 3106"/>
                <a:gd name="T112" fmla="*/ 41 w 3570"/>
                <a:gd name="T113" fmla="*/ 1376 h 3106"/>
                <a:gd name="T114" fmla="*/ 6 w 3570"/>
                <a:gd name="T115" fmla="*/ 1168 h 3106"/>
                <a:gd name="T116" fmla="*/ 279 w 3570"/>
                <a:gd name="T117" fmla="*/ 115 h 3106"/>
                <a:gd name="T118" fmla="*/ 446 w 3570"/>
                <a:gd name="T119" fmla="*/ 18 h 3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570" h="3106">
                  <a:moveTo>
                    <a:pt x="3057" y="1513"/>
                  </a:moveTo>
                  <a:lnTo>
                    <a:pt x="3038" y="1529"/>
                  </a:lnTo>
                  <a:lnTo>
                    <a:pt x="3017" y="1544"/>
                  </a:lnTo>
                  <a:lnTo>
                    <a:pt x="2993" y="1555"/>
                  </a:lnTo>
                  <a:lnTo>
                    <a:pt x="2967" y="1562"/>
                  </a:lnTo>
                  <a:lnTo>
                    <a:pt x="2936" y="1566"/>
                  </a:lnTo>
                  <a:lnTo>
                    <a:pt x="2902" y="1562"/>
                  </a:lnTo>
                  <a:lnTo>
                    <a:pt x="2869" y="1551"/>
                  </a:lnTo>
                  <a:lnTo>
                    <a:pt x="2840" y="1534"/>
                  </a:lnTo>
                  <a:lnTo>
                    <a:pt x="2816" y="1513"/>
                  </a:lnTo>
                  <a:lnTo>
                    <a:pt x="2793" y="1519"/>
                  </a:lnTo>
                  <a:lnTo>
                    <a:pt x="2773" y="1529"/>
                  </a:lnTo>
                  <a:lnTo>
                    <a:pt x="2756" y="1544"/>
                  </a:lnTo>
                  <a:lnTo>
                    <a:pt x="2742" y="1562"/>
                  </a:lnTo>
                  <a:lnTo>
                    <a:pt x="2732" y="1583"/>
                  </a:lnTo>
                  <a:lnTo>
                    <a:pt x="3139" y="1583"/>
                  </a:lnTo>
                  <a:lnTo>
                    <a:pt x="3130" y="1562"/>
                  </a:lnTo>
                  <a:lnTo>
                    <a:pt x="3116" y="1544"/>
                  </a:lnTo>
                  <a:lnTo>
                    <a:pt x="3098" y="1529"/>
                  </a:lnTo>
                  <a:lnTo>
                    <a:pt x="3079" y="1519"/>
                  </a:lnTo>
                  <a:lnTo>
                    <a:pt x="3057" y="1513"/>
                  </a:lnTo>
                  <a:close/>
                  <a:moveTo>
                    <a:pt x="559" y="0"/>
                  </a:moveTo>
                  <a:lnTo>
                    <a:pt x="560" y="0"/>
                  </a:lnTo>
                  <a:lnTo>
                    <a:pt x="564" y="0"/>
                  </a:lnTo>
                  <a:lnTo>
                    <a:pt x="575" y="0"/>
                  </a:lnTo>
                  <a:lnTo>
                    <a:pt x="592" y="1"/>
                  </a:lnTo>
                  <a:lnTo>
                    <a:pt x="611" y="2"/>
                  </a:lnTo>
                  <a:lnTo>
                    <a:pt x="634" y="5"/>
                  </a:lnTo>
                  <a:lnTo>
                    <a:pt x="656" y="8"/>
                  </a:lnTo>
                  <a:lnTo>
                    <a:pt x="675" y="13"/>
                  </a:lnTo>
                  <a:lnTo>
                    <a:pt x="695" y="18"/>
                  </a:lnTo>
                  <a:lnTo>
                    <a:pt x="710" y="24"/>
                  </a:lnTo>
                  <a:lnTo>
                    <a:pt x="724" y="30"/>
                  </a:lnTo>
                  <a:lnTo>
                    <a:pt x="735" y="35"/>
                  </a:lnTo>
                  <a:lnTo>
                    <a:pt x="742" y="39"/>
                  </a:lnTo>
                  <a:lnTo>
                    <a:pt x="744" y="40"/>
                  </a:lnTo>
                  <a:lnTo>
                    <a:pt x="779" y="59"/>
                  </a:lnTo>
                  <a:lnTo>
                    <a:pt x="815" y="82"/>
                  </a:lnTo>
                  <a:lnTo>
                    <a:pt x="847" y="110"/>
                  </a:lnTo>
                  <a:lnTo>
                    <a:pt x="878" y="140"/>
                  </a:lnTo>
                  <a:lnTo>
                    <a:pt x="905" y="173"/>
                  </a:lnTo>
                  <a:lnTo>
                    <a:pt x="928" y="209"/>
                  </a:lnTo>
                  <a:lnTo>
                    <a:pt x="947" y="248"/>
                  </a:lnTo>
                  <a:lnTo>
                    <a:pt x="961" y="289"/>
                  </a:lnTo>
                  <a:lnTo>
                    <a:pt x="968" y="331"/>
                  </a:lnTo>
                  <a:lnTo>
                    <a:pt x="970" y="337"/>
                  </a:lnTo>
                  <a:lnTo>
                    <a:pt x="972" y="345"/>
                  </a:lnTo>
                  <a:lnTo>
                    <a:pt x="973" y="351"/>
                  </a:lnTo>
                  <a:lnTo>
                    <a:pt x="984" y="427"/>
                  </a:lnTo>
                  <a:lnTo>
                    <a:pt x="995" y="496"/>
                  </a:lnTo>
                  <a:lnTo>
                    <a:pt x="1006" y="557"/>
                  </a:lnTo>
                  <a:lnTo>
                    <a:pt x="1018" y="613"/>
                  </a:lnTo>
                  <a:lnTo>
                    <a:pt x="1033" y="661"/>
                  </a:lnTo>
                  <a:lnTo>
                    <a:pt x="1048" y="704"/>
                  </a:lnTo>
                  <a:lnTo>
                    <a:pt x="1067" y="739"/>
                  </a:lnTo>
                  <a:lnTo>
                    <a:pt x="1088" y="769"/>
                  </a:lnTo>
                  <a:lnTo>
                    <a:pt x="1112" y="792"/>
                  </a:lnTo>
                  <a:lnTo>
                    <a:pt x="1141" y="814"/>
                  </a:lnTo>
                  <a:lnTo>
                    <a:pt x="1176" y="833"/>
                  </a:lnTo>
                  <a:lnTo>
                    <a:pt x="1217" y="851"/>
                  </a:lnTo>
                  <a:lnTo>
                    <a:pt x="1265" y="867"/>
                  </a:lnTo>
                  <a:lnTo>
                    <a:pt x="1320" y="883"/>
                  </a:lnTo>
                  <a:lnTo>
                    <a:pt x="1383" y="896"/>
                  </a:lnTo>
                  <a:lnTo>
                    <a:pt x="1402" y="870"/>
                  </a:lnTo>
                  <a:lnTo>
                    <a:pt x="1428" y="849"/>
                  </a:lnTo>
                  <a:lnTo>
                    <a:pt x="1456" y="832"/>
                  </a:lnTo>
                  <a:lnTo>
                    <a:pt x="1488" y="821"/>
                  </a:lnTo>
                  <a:lnTo>
                    <a:pt x="1522" y="817"/>
                  </a:lnTo>
                  <a:lnTo>
                    <a:pt x="1596" y="817"/>
                  </a:lnTo>
                  <a:lnTo>
                    <a:pt x="1663" y="815"/>
                  </a:lnTo>
                  <a:lnTo>
                    <a:pt x="1724" y="810"/>
                  </a:lnTo>
                  <a:lnTo>
                    <a:pt x="1778" y="805"/>
                  </a:lnTo>
                  <a:lnTo>
                    <a:pt x="1827" y="798"/>
                  </a:lnTo>
                  <a:lnTo>
                    <a:pt x="1869" y="788"/>
                  </a:lnTo>
                  <a:lnTo>
                    <a:pt x="1905" y="777"/>
                  </a:lnTo>
                  <a:lnTo>
                    <a:pt x="1937" y="765"/>
                  </a:lnTo>
                  <a:lnTo>
                    <a:pt x="1964" y="751"/>
                  </a:lnTo>
                  <a:lnTo>
                    <a:pt x="1985" y="734"/>
                  </a:lnTo>
                  <a:lnTo>
                    <a:pt x="2005" y="713"/>
                  </a:lnTo>
                  <a:lnTo>
                    <a:pt x="2022" y="687"/>
                  </a:lnTo>
                  <a:lnTo>
                    <a:pt x="2038" y="654"/>
                  </a:lnTo>
                  <a:lnTo>
                    <a:pt x="2051" y="618"/>
                  </a:lnTo>
                  <a:lnTo>
                    <a:pt x="2063" y="574"/>
                  </a:lnTo>
                  <a:lnTo>
                    <a:pt x="2074" y="527"/>
                  </a:lnTo>
                  <a:lnTo>
                    <a:pt x="2085" y="474"/>
                  </a:lnTo>
                  <a:lnTo>
                    <a:pt x="2095" y="415"/>
                  </a:lnTo>
                  <a:lnTo>
                    <a:pt x="2104" y="351"/>
                  </a:lnTo>
                  <a:lnTo>
                    <a:pt x="2105" y="345"/>
                  </a:lnTo>
                  <a:lnTo>
                    <a:pt x="2107" y="337"/>
                  </a:lnTo>
                  <a:lnTo>
                    <a:pt x="2109" y="331"/>
                  </a:lnTo>
                  <a:lnTo>
                    <a:pt x="2116" y="289"/>
                  </a:lnTo>
                  <a:lnTo>
                    <a:pt x="2130" y="248"/>
                  </a:lnTo>
                  <a:lnTo>
                    <a:pt x="2149" y="209"/>
                  </a:lnTo>
                  <a:lnTo>
                    <a:pt x="2172" y="173"/>
                  </a:lnTo>
                  <a:lnTo>
                    <a:pt x="2199" y="140"/>
                  </a:lnTo>
                  <a:lnTo>
                    <a:pt x="2230" y="110"/>
                  </a:lnTo>
                  <a:lnTo>
                    <a:pt x="2263" y="82"/>
                  </a:lnTo>
                  <a:lnTo>
                    <a:pt x="2297" y="59"/>
                  </a:lnTo>
                  <a:lnTo>
                    <a:pt x="2333" y="40"/>
                  </a:lnTo>
                  <a:lnTo>
                    <a:pt x="2336" y="39"/>
                  </a:lnTo>
                  <a:lnTo>
                    <a:pt x="2342" y="35"/>
                  </a:lnTo>
                  <a:lnTo>
                    <a:pt x="2353" y="30"/>
                  </a:lnTo>
                  <a:lnTo>
                    <a:pt x="2366" y="24"/>
                  </a:lnTo>
                  <a:lnTo>
                    <a:pt x="2383" y="18"/>
                  </a:lnTo>
                  <a:lnTo>
                    <a:pt x="2401" y="13"/>
                  </a:lnTo>
                  <a:lnTo>
                    <a:pt x="2421" y="8"/>
                  </a:lnTo>
                  <a:lnTo>
                    <a:pt x="2444" y="5"/>
                  </a:lnTo>
                  <a:lnTo>
                    <a:pt x="2465" y="2"/>
                  </a:lnTo>
                  <a:lnTo>
                    <a:pt x="2486" y="1"/>
                  </a:lnTo>
                  <a:lnTo>
                    <a:pt x="2502" y="0"/>
                  </a:lnTo>
                  <a:lnTo>
                    <a:pt x="2513" y="0"/>
                  </a:lnTo>
                  <a:lnTo>
                    <a:pt x="2516" y="0"/>
                  </a:lnTo>
                  <a:lnTo>
                    <a:pt x="2518" y="0"/>
                  </a:lnTo>
                  <a:lnTo>
                    <a:pt x="2558" y="2"/>
                  </a:lnTo>
                  <a:lnTo>
                    <a:pt x="2595" y="10"/>
                  </a:lnTo>
                  <a:lnTo>
                    <a:pt x="2630" y="21"/>
                  </a:lnTo>
                  <a:lnTo>
                    <a:pt x="2664" y="35"/>
                  </a:lnTo>
                  <a:lnTo>
                    <a:pt x="2696" y="54"/>
                  </a:lnTo>
                  <a:lnTo>
                    <a:pt x="2724" y="77"/>
                  </a:lnTo>
                  <a:lnTo>
                    <a:pt x="2750" y="105"/>
                  </a:lnTo>
                  <a:lnTo>
                    <a:pt x="2772" y="135"/>
                  </a:lnTo>
                  <a:lnTo>
                    <a:pt x="2792" y="172"/>
                  </a:lnTo>
                  <a:lnTo>
                    <a:pt x="2807" y="212"/>
                  </a:lnTo>
                  <a:lnTo>
                    <a:pt x="2819" y="255"/>
                  </a:lnTo>
                  <a:lnTo>
                    <a:pt x="2821" y="259"/>
                  </a:lnTo>
                  <a:lnTo>
                    <a:pt x="2823" y="270"/>
                  </a:lnTo>
                  <a:lnTo>
                    <a:pt x="2827" y="285"/>
                  </a:lnTo>
                  <a:lnTo>
                    <a:pt x="2833" y="308"/>
                  </a:lnTo>
                  <a:lnTo>
                    <a:pt x="2840" y="336"/>
                  </a:lnTo>
                  <a:lnTo>
                    <a:pt x="2848" y="368"/>
                  </a:lnTo>
                  <a:lnTo>
                    <a:pt x="2857" y="405"/>
                  </a:lnTo>
                  <a:lnTo>
                    <a:pt x="2868" y="445"/>
                  </a:lnTo>
                  <a:lnTo>
                    <a:pt x="2879" y="490"/>
                  </a:lnTo>
                  <a:lnTo>
                    <a:pt x="2891" y="537"/>
                  </a:lnTo>
                  <a:lnTo>
                    <a:pt x="2903" y="586"/>
                  </a:lnTo>
                  <a:lnTo>
                    <a:pt x="2916" y="637"/>
                  </a:lnTo>
                  <a:lnTo>
                    <a:pt x="2930" y="690"/>
                  </a:lnTo>
                  <a:lnTo>
                    <a:pt x="2944" y="745"/>
                  </a:lnTo>
                  <a:lnTo>
                    <a:pt x="2958" y="800"/>
                  </a:lnTo>
                  <a:lnTo>
                    <a:pt x="2971" y="855"/>
                  </a:lnTo>
                  <a:lnTo>
                    <a:pt x="2985" y="909"/>
                  </a:lnTo>
                  <a:lnTo>
                    <a:pt x="2999" y="964"/>
                  </a:lnTo>
                  <a:lnTo>
                    <a:pt x="3012" y="1016"/>
                  </a:lnTo>
                  <a:lnTo>
                    <a:pt x="3024" y="1068"/>
                  </a:lnTo>
                  <a:lnTo>
                    <a:pt x="3036" y="1116"/>
                  </a:lnTo>
                  <a:lnTo>
                    <a:pt x="3048" y="1162"/>
                  </a:lnTo>
                  <a:lnTo>
                    <a:pt x="3058" y="1204"/>
                  </a:lnTo>
                  <a:lnTo>
                    <a:pt x="3068" y="1244"/>
                  </a:lnTo>
                  <a:lnTo>
                    <a:pt x="3076" y="1279"/>
                  </a:lnTo>
                  <a:lnTo>
                    <a:pt x="3084" y="1309"/>
                  </a:lnTo>
                  <a:lnTo>
                    <a:pt x="3090" y="1336"/>
                  </a:lnTo>
                  <a:lnTo>
                    <a:pt x="3095" y="1355"/>
                  </a:lnTo>
                  <a:lnTo>
                    <a:pt x="3098" y="1370"/>
                  </a:lnTo>
                  <a:lnTo>
                    <a:pt x="3101" y="1390"/>
                  </a:lnTo>
                  <a:lnTo>
                    <a:pt x="3099" y="1411"/>
                  </a:lnTo>
                  <a:lnTo>
                    <a:pt x="3132" y="1423"/>
                  </a:lnTo>
                  <a:lnTo>
                    <a:pt x="3162" y="1441"/>
                  </a:lnTo>
                  <a:lnTo>
                    <a:pt x="3189" y="1463"/>
                  </a:lnTo>
                  <a:lnTo>
                    <a:pt x="3212" y="1488"/>
                  </a:lnTo>
                  <a:lnTo>
                    <a:pt x="3230" y="1516"/>
                  </a:lnTo>
                  <a:lnTo>
                    <a:pt x="3244" y="1549"/>
                  </a:lnTo>
                  <a:lnTo>
                    <a:pt x="3253" y="1583"/>
                  </a:lnTo>
                  <a:lnTo>
                    <a:pt x="3570" y="1583"/>
                  </a:lnTo>
                  <a:lnTo>
                    <a:pt x="3570" y="2516"/>
                  </a:lnTo>
                  <a:lnTo>
                    <a:pt x="2302" y="2516"/>
                  </a:lnTo>
                  <a:lnTo>
                    <a:pt x="2302" y="1583"/>
                  </a:lnTo>
                  <a:lnTo>
                    <a:pt x="2619" y="1583"/>
                  </a:lnTo>
                  <a:lnTo>
                    <a:pt x="2628" y="1549"/>
                  </a:lnTo>
                  <a:lnTo>
                    <a:pt x="2641" y="1517"/>
                  </a:lnTo>
                  <a:lnTo>
                    <a:pt x="2659" y="1488"/>
                  </a:lnTo>
                  <a:lnTo>
                    <a:pt x="2682" y="1463"/>
                  </a:lnTo>
                  <a:lnTo>
                    <a:pt x="2709" y="1441"/>
                  </a:lnTo>
                  <a:lnTo>
                    <a:pt x="2738" y="1424"/>
                  </a:lnTo>
                  <a:lnTo>
                    <a:pt x="2770" y="1412"/>
                  </a:lnTo>
                  <a:lnTo>
                    <a:pt x="2760" y="1361"/>
                  </a:lnTo>
                  <a:lnTo>
                    <a:pt x="2748" y="1309"/>
                  </a:lnTo>
                  <a:lnTo>
                    <a:pt x="2735" y="1256"/>
                  </a:lnTo>
                  <a:lnTo>
                    <a:pt x="2720" y="1201"/>
                  </a:lnTo>
                  <a:lnTo>
                    <a:pt x="2705" y="1144"/>
                  </a:lnTo>
                  <a:lnTo>
                    <a:pt x="2690" y="1088"/>
                  </a:lnTo>
                  <a:lnTo>
                    <a:pt x="2674" y="1034"/>
                  </a:lnTo>
                  <a:lnTo>
                    <a:pt x="2658" y="979"/>
                  </a:lnTo>
                  <a:lnTo>
                    <a:pt x="2642" y="927"/>
                  </a:lnTo>
                  <a:lnTo>
                    <a:pt x="2627" y="879"/>
                  </a:lnTo>
                  <a:lnTo>
                    <a:pt x="2612" y="833"/>
                  </a:lnTo>
                  <a:lnTo>
                    <a:pt x="2599" y="791"/>
                  </a:lnTo>
                  <a:lnTo>
                    <a:pt x="2587" y="753"/>
                  </a:lnTo>
                  <a:lnTo>
                    <a:pt x="2576" y="722"/>
                  </a:lnTo>
                  <a:lnTo>
                    <a:pt x="2566" y="695"/>
                  </a:lnTo>
                  <a:lnTo>
                    <a:pt x="2559" y="676"/>
                  </a:lnTo>
                  <a:lnTo>
                    <a:pt x="2549" y="654"/>
                  </a:lnTo>
                  <a:lnTo>
                    <a:pt x="2538" y="640"/>
                  </a:lnTo>
                  <a:lnTo>
                    <a:pt x="2527" y="629"/>
                  </a:lnTo>
                  <a:lnTo>
                    <a:pt x="2516" y="624"/>
                  </a:lnTo>
                  <a:lnTo>
                    <a:pt x="2508" y="624"/>
                  </a:lnTo>
                  <a:lnTo>
                    <a:pt x="2499" y="627"/>
                  </a:lnTo>
                  <a:lnTo>
                    <a:pt x="2495" y="635"/>
                  </a:lnTo>
                  <a:lnTo>
                    <a:pt x="2491" y="647"/>
                  </a:lnTo>
                  <a:lnTo>
                    <a:pt x="2492" y="661"/>
                  </a:lnTo>
                  <a:lnTo>
                    <a:pt x="2497" y="679"/>
                  </a:lnTo>
                  <a:lnTo>
                    <a:pt x="2507" y="701"/>
                  </a:lnTo>
                  <a:lnTo>
                    <a:pt x="2530" y="757"/>
                  </a:lnTo>
                  <a:lnTo>
                    <a:pt x="2553" y="821"/>
                  </a:lnTo>
                  <a:lnTo>
                    <a:pt x="2576" y="890"/>
                  </a:lnTo>
                  <a:lnTo>
                    <a:pt x="2599" y="964"/>
                  </a:lnTo>
                  <a:lnTo>
                    <a:pt x="2622" y="1042"/>
                  </a:lnTo>
                  <a:lnTo>
                    <a:pt x="2645" y="1124"/>
                  </a:lnTo>
                  <a:lnTo>
                    <a:pt x="2667" y="1209"/>
                  </a:lnTo>
                  <a:lnTo>
                    <a:pt x="2687" y="1296"/>
                  </a:lnTo>
                  <a:lnTo>
                    <a:pt x="2707" y="1384"/>
                  </a:lnTo>
                  <a:lnTo>
                    <a:pt x="2672" y="1406"/>
                  </a:lnTo>
                  <a:lnTo>
                    <a:pt x="2641" y="1433"/>
                  </a:lnTo>
                  <a:lnTo>
                    <a:pt x="2615" y="1463"/>
                  </a:lnTo>
                  <a:lnTo>
                    <a:pt x="2593" y="1497"/>
                  </a:lnTo>
                  <a:lnTo>
                    <a:pt x="2576" y="1534"/>
                  </a:lnTo>
                  <a:lnTo>
                    <a:pt x="2469" y="1534"/>
                  </a:lnTo>
                  <a:lnTo>
                    <a:pt x="2438" y="1515"/>
                  </a:lnTo>
                  <a:lnTo>
                    <a:pt x="2407" y="1493"/>
                  </a:lnTo>
                  <a:lnTo>
                    <a:pt x="2381" y="1468"/>
                  </a:lnTo>
                  <a:lnTo>
                    <a:pt x="2358" y="1439"/>
                  </a:lnTo>
                  <a:lnTo>
                    <a:pt x="2337" y="1406"/>
                  </a:lnTo>
                  <a:lnTo>
                    <a:pt x="2321" y="1370"/>
                  </a:lnTo>
                  <a:lnTo>
                    <a:pt x="2309" y="1331"/>
                  </a:lnTo>
                  <a:lnTo>
                    <a:pt x="2229" y="956"/>
                  </a:lnTo>
                  <a:lnTo>
                    <a:pt x="2195" y="989"/>
                  </a:lnTo>
                  <a:lnTo>
                    <a:pt x="2156" y="1019"/>
                  </a:lnTo>
                  <a:lnTo>
                    <a:pt x="2114" y="1045"/>
                  </a:lnTo>
                  <a:lnTo>
                    <a:pt x="2067" y="1068"/>
                  </a:lnTo>
                  <a:lnTo>
                    <a:pt x="2015" y="1087"/>
                  </a:lnTo>
                  <a:lnTo>
                    <a:pt x="1959" y="1104"/>
                  </a:lnTo>
                  <a:lnTo>
                    <a:pt x="1897" y="1117"/>
                  </a:lnTo>
                  <a:lnTo>
                    <a:pt x="1830" y="1128"/>
                  </a:lnTo>
                  <a:lnTo>
                    <a:pt x="1758" y="1136"/>
                  </a:lnTo>
                  <a:lnTo>
                    <a:pt x="1679" y="1143"/>
                  </a:lnTo>
                  <a:lnTo>
                    <a:pt x="1667" y="1168"/>
                  </a:lnTo>
                  <a:lnTo>
                    <a:pt x="1650" y="1192"/>
                  </a:lnTo>
                  <a:lnTo>
                    <a:pt x="1630" y="1211"/>
                  </a:lnTo>
                  <a:lnTo>
                    <a:pt x="1607" y="1228"/>
                  </a:lnTo>
                  <a:lnTo>
                    <a:pt x="1582" y="1240"/>
                  </a:lnTo>
                  <a:lnTo>
                    <a:pt x="1554" y="1248"/>
                  </a:lnTo>
                  <a:lnTo>
                    <a:pt x="1525" y="1250"/>
                  </a:lnTo>
                  <a:lnTo>
                    <a:pt x="1502" y="1249"/>
                  </a:lnTo>
                  <a:lnTo>
                    <a:pt x="1411" y="1234"/>
                  </a:lnTo>
                  <a:lnTo>
                    <a:pt x="1327" y="1220"/>
                  </a:lnTo>
                  <a:lnTo>
                    <a:pt x="1250" y="1202"/>
                  </a:lnTo>
                  <a:lnTo>
                    <a:pt x="1179" y="1184"/>
                  </a:lnTo>
                  <a:lnTo>
                    <a:pt x="1115" y="1162"/>
                  </a:lnTo>
                  <a:lnTo>
                    <a:pt x="1057" y="1139"/>
                  </a:lnTo>
                  <a:lnTo>
                    <a:pt x="1004" y="1114"/>
                  </a:lnTo>
                  <a:lnTo>
                    <a:pt x="956" y="1085"/>
                  </a:lnTo>
                  <a:lnTo>
                    <a:pt x="914" y="1054"/>
                  </a:lnTo>
                  <a:lnTo>
                    <a:pt x="875" y="1022"/>
                  </a:lnTo>
                  <a:lnTo>
                    <a:pt x="841" y="985"/>
                  </a:lnTo>
                  <a:lnTo>
                    <a:pt x="767" y="1330"/>
                  </a:lnTo>
                  <a:lnTo>
                    <a:pt x="755" y="1370"/>
                  </a:lnTo>
                  <a:lnTo>
                    <a:pt x="739" y="1406"/>
                  </a:lnTo>
                  <a:lnTo>
                    <a:pt x="719" y="1439"/>
                  </a:lnTo>
                  <a:lnTo>
                    <a:pt x="696" y="1468"/>
                  </a:lnTo>
                  <a:lnTo>
                    <a:pt x="668" y="1493"/>
                  </a:lnTo>
                  <a:lnTo>
                    <a:pt x="639" y="1516"/>
                  </a:lnTo>
                  <a:lnTo>
                    <a:pt x="606" y="1534"/>
                  </a:lnTo>
                  <a:lnTo>
                    <a:pt x="572" y="1550"/>
                  </a:lnTo>
                  <a:lnTo>
                    <a:pt x="571" y="2882"/>
                  </a:lnTo>
                  <a:lnTo>
                    <a:pt x="567" y="2922"/>
                  </a:lnTo>
                  <a:lnTo>
                    <a:pt x="558" y="2960"/>
                  </a:lnTo>
                  <a:lnTo>
                    <a:pt x="541" y="2995"/>
                  </a:lnTo>
                  <a:lnTo>
                    <a:pt x="519" y="3026"/>
                  </a:lnTo>
                  <a:lnTo>
                    <a:pt x="491" y="3053"/>
                  </a:lnTo>
                  <a:lnTo>
                    <a:pt x="461" y="3076"/>
                  </a:lnTo>
                  <a:lnTo>
                    <a:pt x="425" y="3092"/>
                  </a:lnTo>
                  <a:lnTo>
                    <a:pt x="387" y="3102"/>
                  </a:lnTo>
                  <a:lnTo>
                    <a:pt x="347" y="3106"/>
                  </a:lnTo>
                  <a:lnTo>
                    <a:pt x="307" y="3102"/>
                  </a:lnTo>
                  <a:lnTo>
                    <a:pt x="269" y="3092"/>
                  </a:lnTo>
                  <a:lnTo>
                    <a:pt x="234" y="3076"/>
                  </a:lnTo>
                  <a:lnTo>
                    <a:pt x="202" y="3053"/>
                  </a:lnTo>
                  <a:lnTo>
                    <a:pt x="176" y="3026"/>
                  </a:lnTo>
                  <a:lnTo>
                    <a:pt x="153" y="2995"/>
                  </a:lnTo>
                  <a:lnTo>
                    <a:pt x="137" y="2960"/>
                  </a:lnTo>
                  <a:lnTo>
                    <a:pt x="126" y="2922"/>
                  </a:lnTo>
                  <a:lnTo>
                    <a:pt x="122" y="2882"/>
                  </a:lnTo>
                  <a:lnTo>
                    <a:pt x="124" y="1474"/>
                  </a:lnTo>
                  <a:lnTo>
                    <a:pt x="92" y="1444"/>
                  </a:lnTo>
                  <a:lnTo>
                    <a:pt x="64" y="1411"/>
                  </a:lnTo>
                  <a:lnTo>
                    <a:pt x="41" y="1376"/>
                  </a:lnTo>
                  <a:lnTo>
                    <a:pt x="22" y="1338"/>
                  </a:lnTo>
                  <a:lnTo>
                    <a:pt x="8" y="1299"/>
                  </a:lnTo>
                  <a:lnTo>
                    <a:pt x="1" y="1256"/>
                  </a:lnTo>
                  <a:lnTo>
                    <a:pt x="0" y="1213"/>
                  </a:lnTo>
                  <a:lnTo>
                    <a:pt x="6" y="1168"/>
                  </a:lnTo>
                  <a:lnTo>
                    <a:pt x="202" y="255"/>
                  </a:lnTo>
                  <a:lnTo>
                    <a:pt x="215" y="215"/>
                  </a:lnTo>
                  <a:lnTo>
                    <a:pt x="232" y="178"/>
                  </a:lnTo>
                  <a:lnTo>
                    <a:pt x="253" y="144"/>
                  </a:lnTo>
                  <a:lnTo>
                    <a:pt x="279" y="115"/>
                  </a:lnTo>
                  <a:lnTo>
                    <a:pt x="308" y="88"/>
                  </a:lnTo>
                  <a:lnTo>
                    <a:pt x="339" y="65"/>
                  </a:lnTo>
                  <a:lnTo>
                    <a:pt x="373" y="46"/>
                  </a:lnTo>
                  <a:lnTo>
                    <a:pt x="410" y="30"/>
                  </a:lnTo>
                  <a:lnTo>
                    <a:pt x="446" y="18"/>
                  </a:lnTo>
                  <a:lnTo>
                    <a:pt x="484" y="8"/>
                  </a:lnTo>
                  <a:lnTo>
                    <a:pt x="521" y="2"/>
                  </a:lnTo>
                  <a:lnTo>
                    <a:pt x="559"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8" name="Group 7">
            <a:extLst>
              <a:ext uri="{FF2B5EF4-FFF2-40B4-BE49-F238E27FC236}">
                <a16:creationId xmlns:a16="http://schemas.microsoft.com/office/drawing/2014/main" id="{633FBF13-0864-35BD-C2FC-6C527EADF090}"/>
              </a:ext>
            </a:extLst>
          </p:cNvPr>
          <p:cNvGrpSpPr/>
          <p:nvPr/>
        </p:nvGrpSpPr>
        <p:grpSpPr>
          <a:xfrm>
            <a:off x="5563147" y="4777433"/>
            <a:ext cx="271275" cy="392294"/>
            <a:chOff x="-1103313" y="2519361"/>
            <a:chExt cx="414338" cy="598488"/>
          </a:xfrm>
        </p:grpSpPr>
        <p:sp>
          <p:nvSpPr>
            <p:cNvPr id="9" name="Freeform 91">
              <a:extLst>
                <a:ext uri="{FF2B5EF4-FFF2-40B4-BE49-F238E27FC236}">
                  <a16:creationId xmlns:a16="http://schemas.microsoft.com/office/drawing/2014/main" id="{E1733AC6-1E7C-8D18-2807-DFB6D3847F15}"/>
                </a:ext>
              </a:extLst>
            </p:cNvPr>
            <p:cNvSpPr>
              <a:spLocks noEditPoints="1"/>
            </p:cNvSpPr>
            <p:nvPr/>
          </p:nvSpPr>
          <p:spPr bwMode="auto">
            <a:xfrm>
              <a:off x="-1103313" y="2519361"/>
              <a:ext cx="414338" cy="598488"/>
            </a:xfrm>
            <a:custGeom>
              <a:avLst/>
              <a:gdLst>
                <a:gd name="T0" fmla="*/ 1610 w 2347"/>
                <a:gd name="T1" fmla="*/ 805 h 3396"/>
                <a:gd name="T2" fmla="*/ 373 w 2347"/>
                <a:gd name="T3" fmla="*/ 449 h 3396"/>
                <a:gd name="T4" fmla="*/ 283 w 2347"/>
                <a:gd name="T5" fmla="*/ 477 h 3396"/>
                <a:gd name="T6" fmla="*/ 226 w 2347"/>
                <a:gd name="T7" fmla="*/ 547 h 3396"/>
                <a:gd name="T8" fmla="*/ 213 w 2347"/>
                <a:gd name="T9" fmla="*/ 3025 h 3396"/>
                <a:gd name="T10" fmla="*/ 241 w 2347"/>
                <a:gd name="T11" fmla="*/ 3113 h 3396"/>
                <a:gd name="T12" fmla="*/ 311 w 2347"/>
                <a:gd name="T13" fmla="*/ 3170 h 3396"/>
                <a:gd name="T14" fmla="*/ 1974 w 2347"/>
                <a:gd name="T15" fmla="*/ 3183 h 3396"/>
                <a:gd name="T16" fmla="*/ 2064 w 2347"/>
                <a:gd name="T17" fmla="*/ 3155 h 3396"/>
                <a:gd name="T18" fmla="*/ 2122 w 2347"/>
                <a:gd name="T19" fmla="*/ 3086 h 3396"/>
                <a:gd name="T20" fmla="*/ 2134 w 2347"/>
                <a:gd name="T21" fmla="*/ 609 h 3396"/>
                <a:gd name="T22" fmla="*/ 2107 w 2347"/>
                <a:gd name="T23" fmla="*/ 520 h 3396"/>
                <a:gd name="T24" fmla="*/ 2036 w 2347"/>
                <a:gd name="T25" fmla="*/ 462 h 3396"/>
                <a:gd name="T26" fmla="*/ 1821 w 2347"/>
                <a:gd name="T27" fmla="*/ 449 h 3396"/>
                <a:gd name="T28" fmla="*/ 1809 w 2347"/>
                <a:gd name="T29" fmla="*/ 894 h 3396"/>
                <a:gd name="T30" fmla="*/ 1755 w 2347"/>
                <a:gd name="T31" fmla="*/ 971 h 3396"/>
                <a:gd name="T32" fmla="*/ 1668 w 2347"/>
                <a:gd name="T33" fmla="*/ 1011 h 3396"/>
                <a:gd name="T34" fmla="*/ 679 w 2347"/>
                <a:gd name="T35" fmla="*/ 1011 h 3396"/>
                <a:gd name="T36" fmla="*/ 592 w 2347"/>
                <a:gd name="T37" fmla="*/ 971 h 3396"/>
                <a:gd name="T38" fmla="*/ 538 w 2347"/>
                <a:gd name="T39" fmla="*/ 894 h 3396"/>
                <a:gd name="T40" fmla="*/ 526 w 2347"/>
                <a:gd name="T41" fmla="*/ 449 h 3396"/>
                <a:gd name="T42" fmla="*/ 1152 w 2347"/>
                <a:gd name="T43" fmla="*/ 75 h 3396"/>
                <a:gd name="T44" fmla="*/ 1104 w 2347"/>
                <a:gd name="T45" fmla="*/ 112 h 3396"/>
                <a:gd name="T46" fmla="*/ 1096 w 2347"/>
                <a:gd name="T47" fmla="*/ 174 h 3396"/>
                <a:gd name="T48" fmla="*/ 1132 w 2347"/>
                <a:gd name="T49" fmla="*/ 222 h 3396"/>
                <a:gd name="T50" fmla="*/ 1195 w 2347"/>
                <a:gd name="T51" fmla="*/ 230 h 3396"/>
                <a:gd name="T52" fmla="*/ 1244 w 2347"/>
                <a:gd name="T53" fmla="*/ 193 h 3396"/>
                <a:gd name="T54" fmla="*/ 1251 w 2347"/>
                <a:gd name="T55" fmla="*/ 131 h 3396"/>
                <a:gd name="T56" fmla="*/ 1215 w 2347"/>
                <a:gd name="T57" fmla="*/ 84 h 3396"/>
                <a:gd name="T58" fmla="*/ 989 w 2347"/>
                <a:gd name="T59" fmla="*/ 0 h 3396"/>
                <a:gd name="T60" fmla="*/ 1421 w 2347"/>
                <a:gd name="T61" fmla="*/ 12 h 3396"/>
                <a:gd name="T62" fmla="*/ 1493 w 2347"/>
                <a:gd name="T63" fmla="*/ 71 h 3396"/>
                <a:gd name="T64" fmla="*/ 1519 w 2347"/>
                <a:gd name="T65" fmla="*/ 161 h 3396"/>
                <a:gd name="T66" fmla="*/ 2021 w 2347"/>
                <a:gd name="T67" fmla="*/ 241 h 3396"/>
                <a:gd name="T68" fmla="*/ 2149 w 2347"/>
                <a:gd name="T69" fmla="*/ 281 h 3396"/>
                <a:gd name="T70" fmla="*/ 2253 w 2347"/>
                <a:gd name="T71" fmla="*/ 362 h 3396"/>
                <a:gd name="T72" fmla="*/ 2323 w 2347"/>
                <a:gd name="T73" fmla="*/ 475 h 3396"/>
                <a:gd name="T74" fmla="*/ 2347 w 2347"/>
                <a:gd name="T75" fmla="*/ 609 h 3396"/>
                <a:gd name="T76" fmla="*/ 2335 w 2347"/>
                <a:gd name="T77" fmla="*/ 3115 h 3396"/>
                <a:gd name="T78" fmla="*/ 2281 w 2347"/>
                <a:gd name="T79" fmla="*/ 3236 h 3396"/>
                <a:gd name="T80" fmla="*/ 2187 w 2347"/>
                <a:gd name="T81" fmla="*/ 3329 h 3396"/>
                <a:gd name="T82" fmla="*/ 2066 w 2347"/>
                <a:gd name="T83" fmla="*/ 3384 h 3396"/>
                <a:gd name="T84" fmla="*/ 373 w 2347"/>
                <a:gd name="T85" fmla="*/ 3396 h 3396"/>
                <a:gd name="T86" fmla="*/ 238 w 2347"/>
                <a:gd name="T87" fmla="*/ 3370 h 3396"/>
                <a:gd name="T88" fmla="*/ 125 w 2347"/>
                <a:gd name="T89" fmla="*/ 3301 h 3396"/>
                <a:gd name="T90" fmla="*/ 44 w 2347"/>
                <a:gd name="T91" fmla="*/ 3198 h 3396"/>
                <a:gd name="T92" fmla="*/ 3 w 2347"/>
                <a:gd name="T93" fmla="*/ 3070 h 3396"/>
                <a:gd name="T94" fmla="*/ 3 w 2347"/>
                <a:gd name="T95" fmla="*/ 562 h 3396"/>
                <a:gd name="T96" fmla="*/ 44 w 2347"/>
                <a:gd name="T97" fmla="*/ 435 h 3396"/>
                <a:gd name="T98" fmla="*/ 125 w 2347"/>
                <a:gd name="T99" fmla="*/ 331 h 3396"/>
                <a:gd name="T100" fmla="*/ 238 w 2347"/>
                <a:gd name="T101" fmla="*/ 262 h 3396"/>
                <a:gd name="T102" fmla="*/ 373 w 2347"/>
                <a:gd name="T103" fmla="*/ 238 h 3396"/>
                <a:gd name="T104" fmla="*/ 831 w 2347"/>
                <a:gd name="T105" fmla="*/ 128 h 3396"/>
                <a:gd name="T106" fmla="*/ 875 w 2347"/>
                <a:gd name="T107" fmla="*/ 47 h 3396"/>
                <a:gd name="T108" fmla="*/ 956 w 2347"/>
                <a:gd name="T109" fmla="*/ 3 h 3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347" h="3396">
                  <a:moveTo>
                    <a:pt x="737" y="465"/>
                  </a:moveTo>
                  <a:lnTo>
                    <a:pt x="737" y="805"/>
                  </a:lnTo>
                  <a:lnTo>
                    <a:pt x="1610" y="805"/>
                  </a:lnTo>
                  <a:lnTo>
                    <a:pt x="1610" y="465"/>
                  </a:lnTo>
                  <a:lnTo>
                    <a:pt x="737" y="465"/>
                  </a:lnTo>
                  <a:close/>
                  <a:moveTo>
                    <a:pt x="373" y="449"/>
                  </a:moveTo>
                  <a:lnTo>
                    <a:pt x="341" y="453"/>
                  </a:lnTo>
                  <a:lnTo>
                    <a:pt x="311" y="462"/>
                  </a:lnTo>
                  <a:lnTo>
                    <a:pt x="283" y="477"/>
                  </a:lnTo>
                  <a:lnTo>
                    <a:pt x="260" y="496"/>
                  </a:lnTo>
                  <a:lnTo>
                    <a:pt x="241" y="520"/>
                  </a:lnTo>
                  <a:lnTo>
                    <a:pt x="226" y="547"/>
                  </a:lnTo>
                  <a:lnTo>
                    <a:pt x="217" y="577"/>
                  </a:lnTo>
                  <a:lnTo>
                    <a:pt x="213" y="609"/>
                  </a:lnTo>
                  <a:lnTo>
                    <a:pt x="213" y="3025"/>
                  </a:lnTo>
                  <a:lnTo>
                    <a:pt x="217" y="3056"/>
                  </a:lnTo>
                  <a:lnTo>
                    <a:pt x="226" y="3086"/>
                  </a:lnTo>
                  <a:lnTo>
                    <a:pt x="241" y="3113"/>
                  </a:lnTo>
                  <a:lnTo>
                    <a:pt x="260" y="3136"/>
                  </a:lnTo>
                  <a:lnTo>
                    <a:pt x="283" y="3155"/>
                  </a:lnTo>
                  <a:lnTo>
                    <a:pt x="311" y="3170"/>
                  </a:lnTo>
                  <a:lnTo>
                    <a:pt x="341" y="3180"/>
                  </a:lnTo>
                  <a:lnTo>
                    <a:pt x="373" y="3183"/>
                  </a:lnTo>
                  <a:lnTo>
                    <a:pt x="1974" y="3183"/>
                  </a:lnTo>
                  <a:lnTo>
                    <a:pt x="2006" y="3180"/>
                  </a:lnTo>
                  <a:lnTo>
                    <a:pt x="2036" y="3170"/>
                  </a:lnTo>
                  <a:lnTo>
                    <a:pt x="2064" y="3155"/>
                  </a:lnTo>
                  <a:lnTo>
                    <a:pt x="2087" y="3136"/>
                  </a:lnTo>
                  <a:lnTo>
                    <a:pt x="2107" y="3113"/>
                  </a:lnTo>
                  <a:lnTo>
                    <a:pt x="2122" y="3086"/>
                  </a:lnTo>
                  <a:lnTo>
                    <a:pt x="2131" y="3056"/>
                  </a:lnTo>
                  <a:lnTo>
                    <a:pt x="2134" y="3025"/>
                  </a:lnTo>
                  <a:lnTo>
                    <a:pt x="2134" y="609"/>
                  </a:lnTo>
                  <a:lnTo>
                    <a:pt x="2131" y="577"/>
                  </a:lnTo>
                  <a:lnTo>
                    <a:pt x="2122" y="547"/>
                  </a:lnTo>
                  <a:lnTo>
                    <a:pt x="2107" y="520"/>
                  </a:lnTo>
                  <a:lnTo>
                    <a:pt x="2087" y="496"/>
                  </a:lnTo>
                  <a:lnTo>
                    <a:pt x="2064" y="477"/>
                  </a:lnTo>
                  <a:lnTo>
                    <a:pt x="2036" y="462"/>
                  </a:lnTo>
                  <a:lnTo>
                    <a:pt x="2006" y="453"/>
                  </a:lnTo>
                  <a:lnTo>
                    <a:pt x="1974" y="449"/>
                  </a:lnTo>
                  <a:lnTo>
                    <a:pt x="1821" y="449"/>
                  </a:lnTo>
                  <a:lnTo>
                    <a:pt x="1821" y="829"/>
                  </a:lnTo>
                  <a:lnTo>
                    <a:pt x="1818" y="862"/>
                  </a:lnTo>
                  <a:lnTo>
                    <a:pt x="1809" y="894"/>
                  </a:lnTo>
                  <a:lnTo>
                    <a:pt x="1795" y="923"/>
                  </a:lnTo>
                  <a:lnTo>
                    <a:pt x="1777" y="948"/>
                  </a:lnTo>
                  <a:lnTo>
                    <a:pt x="1755" y="971"/>
                  </a:lnTo>
                  <a:lnTo>
                    <a:pt x="1729" y="989"/>
                  </a:lnTo>
                  <a:lnTo>
                    <a:pt x="1700" y="1003"/>
                  </a:lnTo>
                  <a:lnTo>
                    <a:pt x="1668" y="1011"/>
                  </a:lnTo>
                  <a:lnTo>
                    <a:pt x="1635" y="1014"/>
                  </a:lnTo>
                  <a:lnTo>
                    <a:pt x="712" y="1014"/>
                  </a:lnTo>
                  <a:lnTo>
                    <a:pt x="679" y="1011"/>
                  </a:lnTo>
                  <a:lnTo>
                    <a:pt x="647" y="1003"/>
                  </a:lnTo>
                  <a:lnTo>
                    <a:pt x="618" y="989"/>
                  </a:lnTo>
                  <a:lnTo>
                    <a:pt x="592" y="971"/>
                  </a:lnTo>
                  <a:lnTo>
                    <a:pt x="570" y="948"/>
                  </a:lnTo>
                  <a:lnTo>
                    <a:pt x="552" y="923"/>
                  </a:lnTo>
                  <a:lnTo>
                    <a:pt x="538" y="894"/>
                  </a:lnTo>
                  <a:lnTo>
                    <a:pt x="529" y="862"/>
                  </a:lnTo>
                  <a:lnTo>
                    <a:pt x="526" y="829"/>
                  </a:lnTo>
                  <a:lnTo>
                    <a:pt x="526" y="449"/>
                  </a:lnTo>
                  <a:lnTo>
                    <a:pt x="373" y="449"/>
                  </a:lnTo>
                  <a:close/>
                  <a:moveTo>
                    <a:pt x="1174" y="73"/>
                  </a:moveTo>
                  <a:lnTo>
                    <a:pt x="1152" y="75"/>
                  </a:lnTo>
                  <a:lnTo>
                    <a:pt x="1132" y="84"/>
                  </a:lnTo>
                  <a:lnTo>
                    <a:pt x="1116" y="96"/>
                  </a:lnTo>
                  <a:lnTo>
                    <a:pt x="1104" y="112"/>
                  </a:lnTo>
                  <a:lnTo>
                    <a:pt x="1096" y="131"/>
                  </a:lnTo>
                  <a:lnTo>
                    <a:pt x="1093" y="153"/>
                  </a:lnTo>
                  <a:lnTo>
                    <a:pt x="1096" y="174"/>
                  </a:lnTo>
                  <a:lnTo>
                    <a:pt x="1104" y="193"/>
                  </a:lnTo>
                  <a:lnTo>
                    <a:pt x="1116" y="209"/>
                  </a:lnTo>
                  <a:lnTo>
                    <a:pt x="1132" y="222"/>
                  </a:lnTo>
                  <a:lnTo>
                    <a:pt x="1152" y="230"/>
                  </a:lnTo>
                  <a:lnTo>
                    <a:pt x="1174" y="234"/>
                  </a:lnTo>
                  <a:lnTo>
                    <a:pt x="1195" y="230"/>
                  </a:lnTo>
                  <a:lnTo>
                    <a:pt x="1215" y="222"/>
                  </a:lnTo>
                  <a:lnTo>
                    <a:pt x="1231" y="209"/>
                  </a:lnTo>
                  <a:lnTo>
                    <a:pt x="1244" y="193"/>
                  </a:lnTo>
                  <a:lnTo>
                    <a:pt x="1251" y="174"/>
                  </a:lnTo>
                  <a:lnTo>
                    <a:pt x="1254" y="153"/>
                  </a:lnTo>
                  <a:lnTo>
                    <a:pt x="1251" y="131"/>
                  </a:lnTo>
                  <a:lnTo>
                    <a:pt x="1244" y="112"/>
                  </a:lnTo>
                  <a:lnTo>
                    <a:pt x="1231" y="96"/>
                  </a:lnTo>
                  <a:lnTo>
                    <a:pt x="1215" y="84"/>
                  </a:lnTo>
                  <a:lnTo>
                    <a:pt x="1195" y="75"/>
                  </a:lnTo>
                  <a:lnTo>
                    <a:pt x="1174" y="73"/>
                  </a:lnTo>
                  <a:close/>
                  <a:moveTo>
                    <a:pt x="989" y="0"/>
                  </a:moveTo>
                  <a:lnTo>
                    <a:pt x="1358" y="0"/>
                  </a:lnTo>
                  <a:lnTo>
                    <a:pt x="1390" y="3"/>
                  </a:lnTo>
                  <a:lnTo>
                    <a:pt x="1421" y="12"/>
                  </a:lnTo>
                  <a:lnTo>
                    <a:pt x="1449" y="27"/>
                  </a:lnTo>
                  <a:lnTo>
                    <a:pt x="1472" y="47"/>
                  </a:lnTo>
                  <a:lnTo>
                    <a:pt x="1493" y="71"/>
                  </a:lnTo>
                  <a:lnTo>
                    <a:pt x="1507" y="98"/>
                  </a:lnTo>
                  <a:lnTo>
                    <a:pt x="1516" y="128"/>
                  </a:lnTo>
                  <a:lnTo>
                    <a:pt x="1519" y="161"/>
                  </a:lnTo>
                  <a:lnTo>
                    <a:pt x="1519" y="238"/>
                  </a:lnTo>
                  <a:lnTo>
                    <a:pt x="1974" y="238"/>
                  </a:lnTo>
                  <a:lnTo>
                    <a:pt x="2021" y="241"/>
                  </a:lnTo>
                  <a:lnTo>
                    <a:pt x="2066" y="250"/>
                  </a:lnTo>
                  <a:lnTo>
                    <a:pt x="2109" y="262"/>
                  </a:lnTo>
                  <a:lnTo>
                    <a:pt x="2149" y="281"/>
                  </a:lnTo>
                  <a:lnTo>
                    <a:pt x="2187" y="304"/>
                  </a:lnTo>
                  <a:lnTo>
                    <a:pt x="2222" y="331"/>
                  </a:lnTo>
                  <a:lnTo>
                    <a:pt x="2253" y="362"/>
                  </a:lnTo>
                  <a:lnTo>
                    <a:pt x="2281" y="397"/>
                  </a:lnTo>
                  <a:lnTo>
                    <a:pt x="2303" y="435"/>
                  </a:lnTo>
                  <a:lnTo>
                    <a:pt x="2323" y="475"/>
                  </a:lnTo>
                  <a:lnTo>
                    <a:pt x="2336" y="518"/>
                  </a:lnTo>
                  <a:lnTo>
                    <a:pt x="2344" y="562"/>
                  </a:lnTo>
                  <a:lnTo>
                    <a:pt x="2347" y="609"/>
                  </a:lnTo>
                  <a:lnTo>
                    <a:pt x="2347" y="3025"/>
                  </a:lnTo>
                  <a:lnTo>
                    <a:pt x="2344" y="3070"/>
                  </a:lnTo>
                  <a:lnTo>
                    <a:pt x="2335" y="3115"/>
                  </a:lnTo>
                  <a:lnTo>
                    <a:pt x="2323" y="3159"/>
                  </a:lnTo>
                  <a:lnTo>
                    <a:pt x="2303" y="3198"/>
                  </a:lnTo>
                  <a:lnTo>
                    <a:pt x="2281" y="3236"/>
                  </a:lnTo>
                  <a:lnTo>
                    <a:pt x="2253" y="3270"/>
                  </a:lnTo>
                  <a:lnTo>
                    <a:pt x="2222" y="3301"/>
                  </a:lnTo>
                  <a:lnTo>
                    <a:pt x="2187" y="3329"/>
                  </a:lnTo>
                  <a:lnTo>
                    <a:pt x="2149" y="3352"/>
                  </a:lnTo>
                  <a:lnTo>
                    <a:pt x="2109" y="3370"/>
                  </a:lnTo>
                  <a:lnTo>
                    <a:pt x="2066" y="3384"/>
                  </a:lnTo>
                  <a:lnTo>
                    <a:pt x="2021" y="3393"/>
                  </a:lnTo>
                  <a:lnTo>
                    <a:pt x="1974" y="3396"/>
                  </a:lnTo>
                  <a:lnTo>
                    <a:pt x="373" y="3396"/>
                  </a:lnTo>
                  <a:lnTo>
                    <a:pt x="326" y="3393"/>
                  </a:lnTo>
                  <a:lnTo>
                    <a:pt x="281" y="3384"/>
                  </a:lnTo>
                  <a:lnTo>
                    <a:pt x="238" y="3370"/>
                  </a:lnTo>
                  <a:lnTo>
                    <a:pt x="198" y="3352"/>
                  </a:lnTo>
                  <a:lnTo>
                    <a:pt x="160" y="3329"/>
                  </a:lnTo>
                  <a:lnTo>
                    <a:pt x="125" y="3301"/>
                  </a:lnTo>
                  <a:lnTo>
                    <a:pt x="94" y="3270"/>
                  </a:lnTo>
                  <a:lnTo>
                    <a:pt x="66" y="3236"/>
                  </a:lnTo>
                  <a:lnTo>
                    <a:pt x="44" y="3198"/>
                  </a:lnTo>
                  <a:lnTo>
                    <a:pt x="25" y="3159"/>
                  </a:lnTo>
                  <a:lnTo>
                    <a:pt x="11" y="3115"/>
                  </a:lnTo>
                  <a:lnTo>
                    <a:pt x="3" y="3070"/>
                  </a:lnTo>
                  <a:lnTo>
                    <a:pt x="0" y="3025"/>
                  </a:lnTo>
                  <a:lnTo>
                    <a:pt x="0" y="609"/>
                  </a:lnTo>
                  <a:lnTo>
                    <a:pt x="3" y="562"/>
                  </a:lnTo>
                  <a:lnTo>
                    <a:pt x="11" y="518"/>
                  </a:lnTo>
                  <a:lnTo>
                    <a:pt x="25" y="475"/>
                  </a:lnTo>
                  <a:lnTo>
                    <a:pt x="44" y="435"/>
                  </a:lnTo>
                  <a:lnTo>
                    <a:pt x="66" y="397"/>
                  </a:lnTo>
                  <a:lnTo>
                    <a:pt x="94" y="362"/>
                  </a:lnTo>
                  <a:lnTo>
                    <a:pt x="125" y="331"/>
                  </a:lnTo>
                  <a:lnTo>
                    <a:pt x="160" y="304"/>
                  </a:lnTo>
                  <a:lnTo>
                    <a:pt x="198" y="281"/>
                  </a:lnTo>
                  <a:lnTo>
                    <a:pt x="238" y="262"/>
                  </a:lnTo>
                  <a:lnTo>
                    <a:pt x="281" y="250"/>
                  </a:lnTo>
                  <a:lnTo>
                    <a:pt x="326" y="241"/>
                  </a:lnTo>
                  <a:lnTo>
                    <a:pt x="373" y="238"/>
                  </a:lnTo>
                  <a:lnTo>
                    <a:pt x="828" y="238"/>
                  </a:lnTo>
                  <a:lnTo>
                    <a:pt x="828" y="161"/>
                  </a:lnTo>
                  <a:lnTo>
                    <a:pt x="831" y="128"/>
                  </a:lnTo>
                  <a:lnTo>
                    <a:pt x="840" y="98"/>
                  </a:lnTo>
                  <a:lnTo>
                    <a:pt x="855" y="71"/>
                  </a:lnTo>
                  <a:lnTo>
                    <a:pt x="875" y="47"/>
                  </a:lnTo>
                  <a:lnTo>
                    <a:pt x="898" y="27"/>
                  </a:lnTo>
                  <a:lnTo>
                    <a:pt x="926" y="12"/>
                  </a:lnTo>
                  <a:lnTo>
                    <a:pt x="956" y="3"/>
                  </a:lnTo>
                  <a:lnTo>
                    <a:pt x="989"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10" name="Freeform 92">
              <a:extLst>
                <a:ext uri="{FF2B5EF4-FFF2-40B4-BE49-F238E27FC236}">
                  <a16:creationId xmlns:a16="http://schemas.microsoft.com/office/drawing/2014/main" id="{0BDF7109-C79B-0562-57A2-2DC41C8971D9}"/>
                </a:ext>
              </a:extLst>
            </p:cNvPr>
            <p:cNvSpPr>
              <a:spLocks noEditPoints="1"/>
            </p:cNvSpPr>
            <p:nvPr/>
          </p:nvSpPr>
          <p:spPr bwMode="auto">
            <a:xfrm>
              <a:off x="-1041401" y="2757488"/>
              <a:ext cx="96838" cy="79375"/>
            </a:xfrm>
            <a:custGeom>
              <a:avLst/>
              <a:gdLst>
                <a:gd name="T0" fmla="*/ 75 w 546"/>
                <a:gd name="T1" fmla="*/ 69 h 453"/>
                <a:gd name="T2" fmla="*/ 60 w 546"/>
                <a:gd name="T3" fmla="*/ 83 h 453"/>
                <a:gd name="T4" fmla="*/ 58 w 546"/>
                <a:gd name="T5" fmla="*/ 367 h 453"/>
                <a:gd name="T6" fmla="*/ 66 w 546"/>
                <a:gd name="T7" fmla="*/ 388 h 453"/>
                <a:gd name="T8" fmla="*/ 86 w 546"/>
                <a:gd name="T9" fmla="*/ 395 h 453"/>
                <a:gd name="T10" fmla="*/ 345 w 546"/>
                <a:gd name="T11" fmla="*/ 393 h 453"/>
                <a:gd name="T12" fmla="*/ 361 w 546"/>
                <a:gd name="T13" fmla="*/ 378 h 453"/>
                <a:gd name="T14" fmla="*/ 363 w 546"/>
                <a:gd name="T15" fmla="*/ 290 h 453"/>
                <a:gd name="T16" fmla="*/ 292 w 546"/>
                <a:gd name="T17" fmla="*/ 372 h 453"/>
                <a:gd name="T18" fmla="*/ 265 w 546"/>
                <a:gd name="T19" fmla="*/ 380 h 453"/>
                <a:gd name="T20" fmla="*/ 249 w 546"/>
                <a:gd name="T21" fmla="*/ 379 h 453"/>
                <a:gd name="T22" fmla="*/ 225 w 546"/>
                <a:gd name="T23" fmla="*/ 366 h 453"/>
                <a:gd name="T24" fmla="*/ 91 w 546"/>
                <a:gd name="T25" fmla="*/ 238 h 453"/>
                <a:gd name="T26" fmla="*/ 84 w 546"/>
                <a:gd name="T27" fmla="*/ 206 h 453"/>
                <a:gd name="T28" fmla="*/ 98 w 546"/>
                <a:gd name="T29" fmla="*/ 176 h 453"/>
                <a:gd name="T30" fmla="*/ 127 w 546"/>
                <a:gd name="T31" fmla="*/ 160 h 453"/>
                <a:gd name="T32" fmla="*/ 159 w 546"/>
                <a:gd name="T33" fmla="*/ 164 h 453"/>
                <a:gd name="T34" fmla="*/ 218 w 546"/>
                <a:gd name="T35" fmla="*/ 214 h 453"/>
                <a:gd name="T36" fmla="*/ 248 w 546"/>
                <a:gd name="T37" fmla="*/ 228 h 453"/>
                <a:gd name="T38" fmla="*/ 279 w 546"/>
                <a:gd name="T39" fmla="*/ 221 h 453"/>
                <a:gd name="T40" fmla="*/ 363 w 546"/>
                <a:gd name="T41" fmla="*/ 125 h 453"/>
                <a:gd name="T42" fmla="*/ 361 w 546"/>
                <a:gd name="T43" fmla="*/ 83 h 453"/>
                <a:gd name="T44" fmla="*/ 345 w 546"/>
                <a:gd name="T45" fmla="*/ 69 h 453"/>
                <a:gd name="T46" fmla="*/ 86 w 546"/>
                <a:gd name="T47" fmla="*/ 66 h 453"/>
                <a:gd name="T48" fmla="*/ 513 w 546"/>
                <a:gd name="T49" fmla="*/ 4 h 453"/>
                <a:gd name="T50" fmla="*/ 539 w 546"/>
                <a:gd name="T51" fmla="*/ 25 h 453"/>
                <a:gd name="T52" fmla="*/ 546 w 546"/>
                <a:gd name="T53" fmla="*/ 57 h 453"/>
                <a:gd name="T54" fmla="*/ 533 w 546"/>
                <a:gd name="T55" fmla="*/ 87 h 453"/>
                <a:gd name="T56" fmla="*/ 421 w 546"/>
                <a:gd name="T57" fmla="*/ 367 h 453"/>
                <a:gd name="T58" fmla="*/ 409 w 546"/>
                <a:gd name="T59" fmla="*/ 410 h 453"/>
                <a:gd name="T60" fmla="*/ 378 w 546"/>
                <a:gd name="T61" fmla="*/ 441 h 453"/>
                <a:gd name="T62" fmla="*/ 335 w 546"/>
                <a:gd name="T63" fmla="*/ 453 h 453"/>
                <a:gd name="T64" fmla="*/ 63 w 546"/>
                <a:gd name="T65" fmla="*/ 449 h 453"/>
                <a:gd name="T66" fmla="*/ 26 w 546"/>
                <a:gd name="T67" fmla="*/ 428 h 453"/>
                <a:gd name="T68" fmla="*/ 3 w 546"/>
                <a:gd name="T69" fmla="*/ 390 h 453"/>
                <a:gd name="T70" fmla="*/ 0 w 546"/>
                <a:gd name="T71" fmla="*/ 95 h 453"/>
                <a:gd name="T72" fmla="*/ 12 w 546"/>
                <a:gd name="T73" fmla="*/ 52 h 453"/>
                <a:gd name="T74" fmla="*/ 43 w 546"/>
                <a:gd name="T75" fmla="*/ 21 h 453"/>
                <a:gd name="T76" fmla="*/ 86 w 546"/>
                <a:gd name="T77" fmla="*/ 9 h 453"/>
                <a:gd name="T78" fmla="*/ 356 w 546"/>
                <a:gd name="T79" fmla="*/ 11 h 453"/>
                <a:gd name="T80" fmla="*/ 391 w 546"/>
                <a:gd name="T81" fmla="*/ 30 h 453"/>
                <a:gd name="T82" fmla="*/ 415 w 546"/>
                <a:gd name="T83" fmla="*/ 63 h 453"/>
                <a:gd name="T84" fmla="*/ 465 w 546"/>
                <a:gd name="T85" fmla="*/ 8 h 453"/>
                <a:gd name="T86" fmla="*/ 497 w 546"/>
                <a:gd name="T87" fmla="*/ 0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46" h="453">
                  <a:moveTo>
                    <a:pt x="86" y="66"/>
                  </a:moveTo>
                  <a:lnTo>
                    <a:pt x="75" y="69"/>
                  </a:lnTo>
                  <a:lnTo>
                    <a:pt x="66" y="75"/>
                  </a:lnTo>
                  <a:lnTo>
                    <a:pt x="60" y="83"/>
                  </a:lnTo>
                  <a:lnTo>
                    <a:pt x="58" y="95"/>
                  </a:lnTo>
                  <a:lnTo>
                    <a:pt x="58" y="367"/>
                  </a:lnTo>
                  <a:lnTo>
                    <a:pt x="60" y="378"/>
                  </a:lnTo>
                  <a:lnTo>
                    <a:pt x="66" y="388"/>
                  </a:lnTo>
                  <a:lnTo>
                    <a:pt x="75" y="393"/>
                  </a:lnTo>
                  <a:lnTo>
                    <a:pt x="86" y="395"/>
                  </a:lnTo>
                  <a:lnTo>
                    <a:pt x="335" y="395"/>
                  </a:lnTo>
                  <a:lnTo>
                    <a:pt x="345" y="393"/>
                  </a:lnTo>
                  <a:lnTo>
                    <a:pt x="355" y="388"/>
                  </a:lnTo>
                  <a:lnTo>
                    <a:pt x="361" y="378"/>
                  </a:lnTo>
                  <a:lnTo>
                    <a:pt x="363" y="367"/>
                  </a:lnTo>
                  <a:lnTo>
                    <a:pt x="363" y="290"/>
                  </a:lnTo>
                  <a:lnTo>
                    <a:pt x="302" y="362"/>
                  </a:lnTo>
                  <a:lnTo>
                    <a:pt x="292" y="372"/>
                  </a:lnTo>
                  <a:lnTo>
                    <a:pt x="279" y="378"/>
                  </a:lnTo>
                  <a:lnTo>
                    <a:pt x="265" y="380"/>
                  </a:lnTo>
                  <a:lnTo>
                    <a:pt x="262" y="380"/>
                  </a:lnTo>
                  <a:lnTo>
                    <a:pt x="249" y="379"/>
                  </a:lnTo>
                  <a:lnTo>
                    <a:pt x="236" y="374"/>
                  </a:lnTo>
                  <a:lnTo>
                    <a:pt x="225" y="366"/>
                  </a:lnTo>
                  <a:lnTo>
                    <a:pt x="101" y="252"/>
                  </a:lnTo>
                  <a:lnTo>
                    <a:pt x="91" y="238"/>
                  </a:lnTo>
                  <a:lnTo>
                    <a:pt x="85" y="223"/>
                  </a:lnTo>
                  <a:lnTo>
                    <a:pt x="84" y="206"/>
                  </a:lnTo>
                  <a:lnTo>
                    <a:pt x="89" y="191"/>
                  </a:lnTo>
                  <a:lnTo>
                    <a:pt x="98" y="176"/>
                  </a:lnTo>
                  <a:lnTo>
                    <a:pt x="112" y="166"/>
                  </a:lnTo>
                  <a:lnTo>
                    <a:pt x="127" y="160"/>
                  </a:lnTo>
                  <a:lnTo>
                    <a:pt x="143" y="160"/>
                  </a:lnTo>
                  <a:lnTo>
                    <a:pt x="159" y="164"/>
                  </a:lnTo>
                  <a:lnTo>
                    <a:pt x="173" y="174"/>
                  </a:lnTo>
                  <a:lnTo>
                    <a:pt x="218" y="214"/>
                  </a:lnTo>
                  <a:lnTo>
                    <a:pt x="232" y="224"/>
                  </a:lnTo>
                  <a:lnTo>
                    <a:pt x="248" y="228"/>
                  </a:lnTo>
                  <a:lnTo>
                    <a:pt x="264" y="227"/>
                  </a:lnTo>
                  <a:lnTo>
                    <a:pt x="279" y="221"/>
                  </a:lnTo>
                  <a:lnTo>
                    <a:pt x="292" y="210"/>
                  </a:lnTo>
                  <a:lnTo>
                    <a:pt x="363" y="125"/>
                  </a:lnTo>
                  <a:lnTo>
                    <a:pt x="363" y="95"/>
                  </a:lnTo>
                  <a:lnTo>
                    <a:pt x="361" y="83"/>
                  </a:lnTo>
                  <a:lnTo>
                    <a:pt x="355" y="75"/>
                  </a:lnTo>
                  <a:lnTo>
                    <a:pt x="345" y="69"/>
                  </a:lnTo>
                  <a:lnTo>
                    <a:pt x="335" y="66"/>
                  </a:lnTo>
                  <a:lnTo>
                    <a:pt x="86" y="66"/>
                  </a:lnTo>
                  <a:close/>
                  <a:moveTo>
                    <a:pt x="497" y="0"/>
                  </a:moveTo>
                  <a:lnTo>
                    <a:pt x="513" y="4"/>
                  </a:lnTo>
                  <a:lnTo>
                    <a:pt x="527" y="12"/>
                  </a:lnTo>
                  <a:lnTo>
                    <a:pt x="539" y="25"/>
                  </a:lnTo>
                  <a:lnTo>
                    <a:pt x="545" y="41"/>
                  </a:lnTo>
                  <a:lnTo>
                    <a:pt x="546" y="57"/>
                  </a:lnTo>
                  <a:lnTo>
                    <a:pt x="543" y="73"/>
                  </a:lnTo>
                  <a:lnTo>
                    <a:pt x="533" y="87"/>
                  </a:lnTo>
                  <a:lnTo>
                    <a:pt x="421" y="221"/>
                  </a:lnTo>
                  <a:lnTo>
                    <a:pt x="421" y="367"/>
                  </a:lnTo>
                  <a:lnTo>
                    <a:pt x="418" y="390"/>
                  </a:lnTo>
                  <a:lnTo>
                    <a:pt x="409" y="410"/>
                  </a:lnTo>
                  <a:lnTo>
                    <a:pt x="396" y="428"/>
                  </a:lnTo>
                  <a:lnTo>
                    <a:pt x="378" y="441"/>
                  </a:lnTo>
                  <a:lnTo>
                    <a:pt x="357" y="449"/>
                  </a:lnTo>
                  <a:lnTo>
                    <a:pt x="335" y="453"/>
                  </a:lnTo>
                  <a:lnTo>
                    <a:pt x="86" y="453"/>
                  </a:lnTo>
                  <a:lnTo>
                    <a:pt x="63" y="449"/>
                  </a:lnTo>
                  <a:lnTo>
                    <a:pt x="43" y="441"/>
                  </a:lnTo>
                  <a:lnTo>
                    <a:pt x="26" y="428"/>
                  </a:lnTo>
                  <a:lnTo>
                    <a:pt x="12" y="410"/>
                  </a:lnTo>
                  <a:lnTo>
                    <a:pt x="3" y="390"/>
                  </a:lnTo>
                  <a:lnTo>
                    <a:pt x="0" y="367"/>
                  </a:lnTo>
                  <a:lnTo>
                    <a:pt x="0" y="95"/>
                  </a:lnTo>
                  <a:lnTo>
                    <a:pt x="3" y="72"/>
                  </a:lnTo>
                  <a:lnTo>
                    <a:pt x="12" y="52"/>
                  </a:lnTo>
                  <a:lnTo>
                    <a:pt x="26" y="33"/>
                  </a:lnTo>
                  <a:lnTo>
                    <a:pt x="43" y="21"/>
                  </a:lnTo>
                  <a:lnTo>
                    <a:pt x="63" y="12"/>
                  </a:lnTo>
                  <a:lnTo>
                    <a:pt x="86" y="9"/>
                  </a:lnTo>
                  <a:lnTo>
                    <a:pt x="335" y="9"/>
                  </a:lnTo>
                  <a:lnTo>
                    <a:pt x="356" y="11"/>
                  </a:lnTo>
                  <a:lnTo>
                    <a:pt x="375" y="19"/>
                  </a:lnTo>
                  <a:lnTo>
                    <a:pt x="391" y="30"/>
                  </a:lnTo>
                  <a:lnTo>
                    <a:pt x="405" y="45"/>
                  </a:lnTo>
                  <a:lnTo>
                    <a:pt x="415" y="63"/>
                  </a:lnTo>
                  <a:lnTo>
                    <a:pt x="452" y="20"/>
                  </a:lnTo>
                  <a:lnTo>
                    <a:pt x="465" y="8"/>
                  </a:lnTo>
                  <a:lnTo>
                    <a:pt x="480" y="2"/>
                  </a:lnTo>
                  <a:lnTo>
                    <a:pt x="497"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11" name="Freeform 93">
              <a:extLst>
                <a:ext uri="{FF2B5EF4-FFF2-40B4-BE49-F238E27FC236}">
                  <a16:creationId xmlns:a16="http://schemas.microsoft.com/office/drawing/2014/main" id="{F97623F3-A1F4-69CF-641C-B5151284B4C4}"/>
                </a:ext>
              </a:extLst>
            </p:cNvPr>
            <p:cNvSpPr>
              <a:spLocks noEditPoints="1"/>
            </p:cNvSpPr>
            <p:nvPr/>
          </p:nvSpPr>
          <p:spPr bwMode="auto">
            <a:xfrm>
              <a:off x="-1041401" y="2859088"/>
              <a:ext cx="96838" cy="82550"/>
            </a:xfrm>
            <a:custGeom>
              <a:avLst/>
              <a:gdLst>
                <a:gd name="T0" fmla="*/ 75 w 546"/>
                <a:gd name="T1" fmla="*/ 80 h 465"/>
                <a:gd name="T2" fmla="*/ 60 w 546"/>
                <a:gd name="T3" fmla="*/ 96 h 465"/>
                <a:gd name="T4" fmla="*/ 58 w 546"/>
                <a:gd name="T5" fmla="*/ 379 h 465"/>
                <a:gd name="T6" fmla="*/ 66 w 546"/>
                <a:gd name="T7" fmla="*/ 399 h 465"/>
                <a:gd name="T8" fmla="*/ 86 w 546"/>
                <a:gd name="T9" fmla="*/ 407 h 465"/>
                <a:gd name="T10" fmla="*/ 345 w 546"/>
                <a:gd name="T11" fmla="*/ 405 h 465"/>
                <a:gd name="T12" fmla="*/ 361 w 546"/>
                <a:gd name="T13" fmla="*/ 390 h 465"/>
                <a:gd name="T14" fmla="*/ 363 w 546"/>
                <a:gd name="T15" fmla="*/ 289 h 465"/>
                <a:gd name="T16" fmla="*/ 292 w 546"/>
                <a:gd name="T17" fmla="*/ 370 h 465"/>
                <a:gd name="T18" fmla="*/ 265 w 546"/>
                <a:gd name="T19" fmla="*/ 380 h 465"/>
                <a:gd name="T20" fmla="*/ 249 w 546"/>
                <a:gd name="T21" fmla="*/ 378 h 465"/>
                <a:gd name="T22" fmla="*/ 225 w 546"/>
                <a:gd name="T23" fmla="*/ 366 h 465"/>
                <a:gd name="T24" fmla="*/ 91 w 546"/>
                <a:gd name="T25" fmla="*/ 237 h 465"/>
                <a:gd name="T26" fmla="*/ 84 w 546"/>
                <a:gd name="T27" fmla="*/ 205 h 465"/>
                <a:gd name="T28" fmla="*/ 98 w 546"/>
                <a:gd name="T29" fmla="*/ 176 h 465"/>
                <a:gd name="T30" fmla="*/ 127 w 546"/>
                <a:gd name="T31" fmla="*/ 160 h 465"/>
                <a:gd name="T32" fmla="*/ 159 w 546"/>
                <a:gd name="T33" fmla="*/ 164 h 465"/>
                <a:gd name="T34" fmla="*/ 218 w 546"/>
                <a:gd name="T35" fmla="*/ 214 h 465"/>
                <a:gd name="T36" fmla="*/ 248 w 546"/>
                <a:gd name="T37" fmla="*/ 228 h 465"/>
                <a:gd name="T38" fmla="*/ 279 w 546"/>
                <a:gd name="T39" fmla="*/ 220 h 465"/>
                <a:gd name="T40" fmla="*/ 363 w 546"/>
                <a:gd name="T41" fmla="*/ 123 h 465"/>
                <a:gd name="T42" fmla="*/ 361 w 546"/>
                <a:gd name="T43" fmla="*/ 96 h 465"/>
                <a:gd name="T44" fmla="*/ 345 w 546"/>
                <a:gd name="T45" fmla="*/ 80 h 465"/>
                <a:gd name="T46" fmla="*/ 86 w 546"/>
                <a:gd name="T47" fmla="*/ 78 h 465"/>
                <a:gd name="T48" fmla="*/ 513 w 546"/>
                <a:gd name="T49" fmla="*/ 3 h 465"/>
                <a:gd name="T50" fmla="*/ 539 w 546"/>
                <a:gd name="T51" fmla="*/ 25 h 465"/>
                <a:gd name="T52" fmla="*/ 546 w 546"/>
                <a:gd name="T53" fmla="*/ 55 h 465"/>
                <a:gd name="T54" fmla="*/ 533 w 546"/>
                <a:gd name="T55" fmla="*/ 86 h 465"/>
                <a:gd name="T56" fmla="*/ 421 w 546"/>
                <a:gd name="T57" fmla="*/ 379 h 465"/>
                <a:gd name="T58" fmla="*/ 409 w 546"/>
                <a:gd name="T59" fmla="*/ 422 h 465"/>
                <a:gd name="T60" fmla="*/ 378 w 546"/>
                <a:gd name="T61" fmla="*/ 453 h 465"/>
                <a:gd name="T62" fmla="*/ 335 w 546"/>
                <a:gd name="T63" fmla="*/ 465 h 465"/>
                <a:gd name="T64" fmla="*/ 63 w 546"/>
                <a:gd name="T65" fmla="*/ 462 h 465"/>
                <a:gd name="T66" fmla="*/ 26 w 546"/>
                <a:gd name="T67" fmla="*/ 439 h 465"/>
                <a:gd name="T68" fmla="*/ 3 w 546"/>
                <a:gd name="T69" fmla="*/ 402 h 465"/>
                <a:gd name="T70" fmla="*/ 0 w 546"/>
                <a:gd name="T71" fmla="*/ 106 h 465"/>
                <a:gd name="T72" fmla="*/ 12 w 546"/>
                <a:gd name="T73" fmla="*/ 63 h 465"/>
                <a:gd name="T74" fmla="*/ 43 w 546"/>
                <a:gd name="T75" fmla="*/ 32 h 465"/>
                <a:gd name="T76" fmla="*/ 86 w 546"/>
                <a:gd name="T77" fmla="*/ 20 h 465"/>
                <a:gd name="T78" fmla="*/ 354 w 546"/>
                <a:gd name="T79" fmla="*/ 22 h 465"/>
                <a:gd name="T80" fmla="*/ 387 w 546"/>
                <a:gd name="T81" fmla="*/ 39 h 465"/>
                <a:gd name="T82" fmla="*/ 410 w 546"/>
                <a:gd name="T83" fmla="*/ 67 h 465"/>
                <a:gd name="T84" fmla="*/ 465 w 546"/>
                <a:gd name="T85" fmla="*/ 7 h 465"/>
                <a:gd name="T86" fmla="*/ 497 w 546"/>
                <a:gd name="T87" fmla="*/ 0 h 4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46" h="465">
                  <a:moveTo>
                    <a:pt x="86" y="78"/>
                  </a:moveTo>
                  <a:lnTo>
                    <a:pt x="75" y="80"/>
                  </a:lnTo>
                  <a:lnTo>
                    <a:pt x="66" y="86"/>
                  </a:lnTo>
                  <a:lnTo>
                    <a:pt x="60" y="96"/>
                  </a:lnTo>
                  <a:lnTo>
                    <a:pt x="58" y="106"/>
                  </a:lnTo>
                  <a:lnTo>
                    <a:pt x="58" y="379"/>
                  </a:lnTo>
                  <a:lnTo>
                    <a:pt x="60" y="390"/>
                  </a:lnTo>
                  <a:lnTo>
                    <a:pt x="66" y="399"/>
                  </a:lnTo>
                  <a:lnTo>
                    <a:pt x="75" y="405"/>
                  </a:lnTo>
                  <a:lnTo>
                    <a:pt x="86" y="407"/>
                  </a:lnTo>
                  <a:lnTo>
                    <a:pt x="335" y="407"/>
                  </a:lnTo>
                  <a:lnTo>
                    <a:pt x="345" y="405"/>
                  </a:lnTo>
                  <a:lnTo>
                    <a:pt x="355" y="399"/>
                  </a:lnTo>
                  <a:lnTo>
                    <a:pt x="361" y="390"/>
                  </a:lnTo>
                  <a:lnTo>
                    <a:pt x="363" y="379"/>
                  </a:lnTo>
                  <a:lnTo>
                    <a:pt x="363" y="289"/>
                  </a:lnTo>
                  <a:lnTo>
                    <a:pt x="302" y="361"/>
                  </a:lnTo>
                  <a:lnTo>
                    <a:pt x="292" y="370"/>
                  </a:lnTo>
                  <a:lnTo>
                    <a:pt x="279" y="377"/>
                  </a:lnTo>
                  <a:lnTo>
                    <a:pt x="265" y="380"/>
                  </a:lnTo>
                  <a:lnTo>
                    <a:pt x="262" y="380"/>
                  </a:lnTo>
                  <a:lnTo>
                    <a:pt x="249" y="378"/>
                  </a:lnTo>
                  <a:lnTo>
                    <a:pt x="236" y="373"/>
                  </a:lnTo>
                  <a:lnTo>
                    <a:pt x="225" y="366"/>
                  </a:lnTo>
                  <a:lnTo>
                    <a:pt x="101" y="251"/>
                  </a:lnTo>
                  <a:lnTo>
                    <a:pt x="91" y="237"/>
                  </a:lnTo>
                  <a:lnTo>
                    <a:pt x="85" y="221"/>
                  </a:lnTo>
                  <a:lnTo>
                    <a:pt x="84" y="205"/>
                  </a:lnTo>
                  <a:lnTo>
                    <a:pt x="89" y="189"/>
                  </a:lnTo>
                  <a:lnTo>
                    <a:pt x="98" y="176"/>
                  </a:lnTo>
                  <a:lnTo>
                    <a:pt x="112" y="165"/>
                  </a:lnTo>
                  <a:lnTo>
                    <a:pt x="127" y="160"/>
                  </a:lnTo>
                  <a:lnTo>
                    <a:pt x="143" y="159"/>
                  </a:lnTo>
                  <a:lnTo>
                    <a:pt x="159" y="164"/>
                  </a:lnTo>
                  <a:lnTo>
                    <a:pt x="173" y="173"/>
                  </a:lnTo>
                  <a:lnTo>
                    <a:pt x="218" y="214"/>
                  </a:lnTo>
                  <a:lnTo>
                    <a:pt x="232" y="223"/>
                  </a:lnTo>
                  <a:lnTo>
                    <a:pt x="248" y="228"/>
                  </a:lnTo>
                  <a:lnTo>
                    <a:pt x="264" y="227"/>
                  </a:lnTo>
                  <a:lnTo>
                    <a:pt x="279" y="220"/>
                  </a:lnTo>
                  <a:lnTo>
                    <a:pt x="292" y="210"/>
                  </a:lnTo>
                  <a:lnTo>
                    <a:pt x="363" y="123"/>
                  </a:lnTo>
                  <a:lnTo>
                    <a:pt x="363" y="106"/>
                  </a:lnTo>
                  <a:lnTo>
                    <a:pt x="361" y="96"/>
                  </a:lnTo>
                  <a:lnTo>
                    <a:pt x="355" y="86"/>
                  </a:lnTo>
                  <a:lnTo>
                    <a:pt x="345" y="80"/>
                  </a:lnTo>
                  <a:lnTo>
                    <a:pt x="335" y="78"/>
                  </a:lnTo>
                  <a:lnTo>
                    <a:pt x="86" y="78"/>
                  </a:lnTo>
                  <a:close/>
                  <a:moveTo>
                    <a:pt x="497" y="0"/>
                  </a:moveTo>
                  <a:lnTo>
                    <a:pt x="513" y="3"/>
                  </a:lnTo>
                  <a:lnTo>
                    <a:pt x="527" y="12"/>
                  </a:lnTo>
                  <a:lnTo>
                    <a:pt x="539" y="25"/>
                  </a:lnTo>
                  <a:lnTo>
                    <a:pt x="545" y="39"/>
                  </a:lnTo>
                  <a:lnTo>
                    <a:pt x="546" y="55"/>
                  </a:lnTo>
                  <a:lnTo>
                    <a:pt x="543" y="72"/>
                  </a:lnTo>
                  <a:lnTo>
                    <a:pt x="533" y="86"/>
                  </a:lnTo>
                  <a:lnTo>
                    <a:pt x="421" y="221"/>
                  </a:lnTo>
                  <a:lnTo>
                    <a:pt x="421" y="379"/>
                  </a:lnTo>
                  <a:lnTo>
                    <a:pt x="418" y="402"/>
                  </a:lnTo>
                  <a:lnTo>
                    <a:pt x="409" y="422"/>
                  </a:lnTo>
                  <a:lnTo>
                    <a:pt x="396" y="439"/>
                  </a:lnTo>
                  <a:lnTo>
                    <a:pt x="378" y="453"/>
                  </a:lnTo>
                  <a:lnTo>
                    <a:pt x="357" y="462"/>
                  </a:lnTo>
                  <a:lnTo>
                    <a:pt x="335" y="465"/>
                  </a:lnTo>
                  <a:lnTo>
                    <a:pt x="86" y="465"/>
                  </a:lnTo>
                  <a:lnTo>
                    <a:pt x="63" y="462"/>
                  </a:lnTo>
                  <a:lnTo>
                    <a:pt x="43" y="453"/>
                  </a:lnTo>
                  <a:lnTo>
                    <a:pt x="26" y="439"/>
                  </a:lnTo>
                  <a:lnTo>
                    <a:pt x="12" y="422"/>
                  </a:lnTo>
                  <a:lnTo>
                    <a:pt x="3" y="402"/>
                  </a:lnTo>
                  <a:lnTo>
                    <a:pt x="0" y="379"/>
                  </a:lnTo>
                  <a:lnTo>
                    <a:pt x="0" y="106"/>
                  </a:lnTo>
                  <a:lnTo>
                    <a:pt x="3" y="84"/>
                  </a:lnTo>
                  <a:lnTo>
                    <a:pt x="12" y="63"/>
                  </a:lnTo>
                  <a:lnTo>
                    <a:pt x="26" y="46"/>
                  </a:lnTo>
                  <a:lnTo>
                    <a:pt x="43" y="32"/>
                  </a:lnTo>
                  <a:lnTo>
                    <a:pt x="63" y="23"/>
                  </a:lnTo>
                  <a:lnTo>
                    <a:pt x="86" y="20"/>
                  </a:lnTo>
                  <a:lnTo>
                    <a:pt x="335" y="20"/>
                  </a:lnTo>
                  <a:lnTo>
                    <a:pt x="354" y="22"/>
                  </a:lnTo>
                  <a:lnTo>
                    <a:pt x="372" y="29"/>
                  </a:lnTo>
                  <a:lnTo>
                    <a:pt x="387" y="39"/>
                  </a:lnTo>
                  <a:lnTo>
                    <a:pt x="401" y="52"/>
                  </a:lnTo>
                  <a:lnTo>
                    <a:pt x="410" y="67"/>
                  </a:lnTo>
                  <a:lnTo>
                    <a:pt x="452" y="18"/>
                  </a:lnTo>
                  <a:lnTo>
                    <a:pt x="465" y="7"/>
                  </a:lnTo>
                  <a:lnTo>
                    <a:pt x="480" y="1"/>
                  </a:lnTo>
                  <a:lnTo>
                    <a:pt x="497"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12" name="Freeform 94">
              <a:extLst>
                <a:ext uri="{FF2B5EF4-FFF2-40B4-BE49-F238E27FC236}">
                  <a16:creationId xmlns:a16="http://schemas.microsoft.com/office/drawing/2014/main" id="{D8255CCD-64E8-F198-9813-926688284943}"/>
                </a:ext>
              </a:extLst>
            </p:cNvPr>
            <p:cNvSpPr>
              <a:spLocks noEditPoints="1"/>
            </p:cNvSpPr>
            <p:nvPr/>
          </p:nvSpPr>
          <p:spPr bwMode="auto">
            <a:xfrm>
              <a:off x="-1041401" y="2962275"/>
              <a:ext cx="96838" cy="82550"/>
            </a:xfrm>
            <a:custGeom>
              <a:avLst/>
              <a:gdLst>
                <a:gd name="T0" fmla="*/ 75 w 546"/>
                <a:gd name="T1" fmla="*/ 85 h 470"/>
                <a:gd name="T2" fmla="*/ 60 w 546"/>
                <a:gd name="T3" fmla="*/ 101 h 470"/>
                <a:gd name="T4" fmla="*/ 58 w 546"/>
                <a:gd name="T5" fmla="*/ 384 h 470"/>
                <a:gd name="T6" fmla="*/ 66 w 546"/>
                <a:gd name="T7" fmla="*/ 404 h 470"/>
                <a:gd name="T8" fmla="*/ 86 w 546"/>
                <a:gd name="T9" fmla="*/ 412 h 470"/>
                <a:gd name="T10" fmla="*/ 345 w 546"/>
                <a:gd name="T11" fmla="*/ 410 h 470"/>
                <a:gd name="T12" fmla="*/ 361 w 546"/>
                <a:gd name="T13" fmla="*/ 395 h 470"/>
                <a:gd name="T14" fmla="*/ 363 w 546"/>
                <a:gd name="T15" fmla="*/ 289 h 470"/>
                <a:gd name="T16" fmla="*/ 292 w 546"/>
                <a:gd name="T17" fmla="*/ 371 h 470"/>
                <a:gd name="T18" fmla="*/ 265 w 546"/>
                <a:gd name="T19" fmla="*/ 379 h 470"/>
                <a:gd name="T20" fmla="*/ 262 w 546"/>
                <a:gd name="T21" fmla="*/ 381 h 470"/>
                <a:gd name="T22" fmla="*/ 236 w 546"/>
                <a:gd name="T23" fmla="*/ 373 h 470"/>
                <a:gd name="T24" fmla="*/ 101 w 546"/>
                <a:gd name="T25" fmla="*/ 251 h 470"/>
                <a:gd name="T26" fmla="*/ 85 w 546"/>
                <a:gd name="T27" fmla="*/ 222 h 470"/>
                <a:gd name="T28" fmla="*/ 89 w 546"/>
                <a:gd name="T29" fmla="*/ 190 h 470"/>
                <a:gd name="T30" fmla="*/ 112 w 546"/>
                <a:gd name="T31" fmla="*/ 166 h 470"/>
                <a:gd name="T32" fmla="*/ 143 w 546"/>
                <a:gd name="T33" fmla="*/ 159 h 470"/>
                <a:gd name="T34" fmla="*/ 173 w 546"/>
                <a:gd name="T35" fmla="*/ 173 h 470"/>
                <a:gd name="T36" fmla="*/ 232 w 546"/>
                <a:gd name="T37" fmla="*/ 223 h 470"/>
                <a:gd name="T38" fmla="*/ 264 w 546"/>
                <a:gd name="T39" fmla="*/ 226 h 470"/>
                <a:gd name="T40" fmla="*/ 292 w 546"/>
                <a:gd name="T41" fmla="*/ 209 h 470"/>
                <a:gd name="T42" fmla="*/ 363 w 546"/>
                <a:gd name="T43" fmla="*/ 111 h 470"/>
                <a:gd name="T44" fmla="*/ 355 w 546"/>
                <a:gd name="T45" fmla="*/ 91 h 470"/>
                <a:gd name="T46" fmla="*/ 335 w 546"/>
                <a:gd name="T47" fmla="*/ 83 h 470"/>
                <a:gd name="T48" fmla="*/ 497 w 546"/>
                <a:gd name="T49" fmla="*/ 0 h 470"/>
                <a:gd name="T50" fmla="*/ 527 w 546"/>
                <a:gd name="T51" fmla="*/ 11 h 470"/>
                <a:gd name="T52" fmla="*/ 545 w 546"/>
                <a:gd name="T53" fmla="*/ 40 h 470"/>
                <a:gd name="T54" fmla="*/ 543 w 546"/>
                <a:gd name="T55" fmla="*/ 72 h 470"/>
                <a:gd name="T56" fmla="*/ 421 w 546"/>
                <a:gd name="T57" fmla="*/ 221 h 470"/>
                <a:gd name="T58" fmla="*/ 418 w 546"/>
                <a:gd name="T59" fmla="*/ 406 h 470"/>
                <a:gd name="T60" fmla="*/ 396 w 546"/>
                <a:gd name="T61" fmla="*/ 444 h 470"/>
                <a:gd name="T62" fmla="*/ 357 w 546"/>
                <a:gd name="T63" fmla="*/ 467 h 470"/>
                <a:gd name="T64" fmla="*/ 86 w 546"/>
                <a:gd name="T65" fmla="*/ 470 h 470"/>
                <a:gd name="T66" fmla="*/ 43 w 546"/>
                <a:gd name="T67" fmla="*/ 458 h 470"/>
                <a:gd name="T68" fmla="*/ 12 w 546"/>
                <a:gd name="T69" fmla="*/ 427 h 470"/>
                <a:gd name="T70" fmla="*/ 0 w 546"/>
                <a:gd name="T71" fmla="*/ 384 h 470"/>
                <a:gd name="T72" fmla="*/ 3 w 546"/>
                <a:gd name="T73" fmla="*/ 89 h 470"/>
                <a:gd name="T74" fmla="*/ 26 w 546"/>
                <a:gd name="T75" fmla="*/ 51 h 470"/>
                <a:gd name="T76" fmla="*/ 63 w 546"/>
                <a:gd name="T77" fmla="*/ 28 h 470"/>
                <a:gd name="T78" fmla="*/ 335 w 546"/>
                <a:gd name="T79" fmla="*/ 25 h 470"/>
                <a:gd name="T80" fmla="*/ 378 w 546"/>
                <a:gd name="T81" fmla="*/ 38 h 470"/>
                <a:gd name="T82" fmla="*/ 409 w 546"/>
                <a:gd name="T83" fmla="*/ 70 h 470"/>
                <a:gd name="T84" fmla="*/ 465 w 546"/>
                <a:gd name="T85" fmla="*/ 7 h 470"/>
                <a:gd name="T86" fmla="*/ 497 w 546"/>
                <a:gd name="T87" fmla="*/ 0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46" h="470">
                  <a:moveTo>
                    <a:pt x="86" y="83"/>
                  </a:moveTo>
                  <a:lnTo>
                    <a:pt x="75" y="85"/>
                  </a:lnTo>
                  <a:lnTo>
                    <a:pt x="66" y="91"/>
                  </a:lnTo>
                  <a:lnTo>
                    <a:pt x="60" y="101"/>
                  </a:lnTo>
                  <a:lnTo>
                    <a:pt x="58" y="111"/>
                  </a:lnTo>
                  <a:lnTo>
                    <a:pt x="58" y="384"/>
                  </a:lnTo>
                  <a:lnTo>
                    <a:pt x="60" y="395"/>
                  </a:lnTo>
                  <a:lnTo>
                    <a:pt x="66" y="404"/>
                  </a:lnTo>
                  <a:lnTo>
                    <a:pt x="75" y="410"/>
                  </a:lnTo>
                  <a:lnTo>
                    <a:pt x="86" y="412"/>
                  </a:lnTo>
                  <a:lnTo>
                    <a:pt x="335" y="412"/>
                  </a:lnTo>
                  <a:lnTo>
                    <a:pt x="345" y="410"/>
                  </a:lnTo>
                  <a:lnTo>
                    <a:pt x="355" y="404"/>
                  </a:lnTo>
                  <a:lnTo>
                    <a:pt x="361" y="395"/>
                  </a:lnTo>
                  <a:lnTo>
                    <a:pt x="363" y="384"/>
                  </a:lnTo>
                  <a:lnTo>
                    <a:pt x="363" y="289"/>
                  </a:lnTo>
                  <a:lnTo>
                    <a:pt x="302" y="361"/>
                  </a:lnTo>
                  <a:lnTo>
                    <a:pt x="292" y="371"/>
                  </a:lnTo>
                  <a:lnTo>
                    <a:pt x="279" y="377"/>
                  </a:lnTo>
                  <a:lnTo>
                    <a:pt x="265" y="379"/>
                  </a:lnTo>
                  <a:lnTo>
                    <a:pt x="264" y="379"/>
                  </a:lnTo>
                  <a:lnTo>
                    <a:pt x="262" y="381"/>
                  </a:lnTo>
                  <a:lnTo>
                    <a:pt x="249" y="378"/>
                  </a:lnTo>
                  <a:lnTo>
                    <a:pt x="236" y="373"/>
                  </a:lnTo>
                  <a:lnTo>
                    <a:pt x="225" y="366"/>
                  </a:lnTo>
                  <a:lnTo>
                    <a:pt x="101" y="251"/>
                  </a:lnTo>
                  <a:lnTo>
                    <a:pt x="91" y="237"/>
                  </a:lnTo>
                  <a:lnTo>
                    <a:pt x="85" y="222"/>
                  </a:lnTo>
                  <a:lnTo>
                    <a:pt x="84" y="206"/>
                  </a:lnTo>
                  <a:lnTo>
                    <a:pt x="89" y="190"/>
                  </a:lnTo>
                  <a:lnTo>
                    <a:pt x="98" y="176"/>
                  </a:lnTo>
                  <a:lnTo>
                    <a:pt x="112" y="166"/>
                  </a:lnTo>
                  <a:lnTo>
                    <a:pt x="127" y="159"/>
                  </a:lnTo>
                  <a:lnTo>
                    <a:pt x="143" y="159"/>
                  </a:lnTo>
                  <a:lnTo>
                    <a:pt x="159" y="164"/>
                  </a:lnTo>
                  <a:lnTo>
                    <a:pt x="173" y="173"/>
                  </a:lnTo>
                  <a:lnTo>
                    <a:pt x="218" y="214"/>
                  </a:lnTo>
                  <a:lnTo>
                    <a:pt x="232" y="223"/>
                  </a:lnTo>
                  <a:lnTo>
                    <a:pt x="248" y="227"/>
                  </a:lnTo>
                  <a:lnTo>
                    <a:pt x="264" y="226"/>
                  </a:lnTo>
                  <a:lnTo>
                    <a:pt x="279" y="220"/>
                  </a:lnTo>
                  <a:lnTo>
                    <a:pt x="292" y="209"/>
                  </a:lnTo>
                  <a:lnTo>
                    <a:pt x="363" y="124"/>
                  </a:lnTo>
                  <a:lnTo>
                    <a:pt x="363" y="111"/>
                  </a:lnTo>
                  <a:lnTo>
                    <a:pt x="361" y="101"/>
                  </a:lnTo>
                  <a:lnTo>
                    <a:pt x="355" y="91"/>
                  </a:lnTo>
                  <a:lnTo>
                    <a:pt x="345" y="85"/>
                  </a:lnTo>
                  <a:lnTo>
                    <a:pt x="335" y="83"/>
                  </a:lnTo>
                  <a:lnTo>
                    <a:pt x="86" y="83"/>
                  </a:lnTo>
                  <a:close/>
                  <a:moveTo>
                    <a:pt x="497" y="0"/>
                  </a:moveTo>
                  <a:lnTo>
                    <a:pt x="513" y="3"/>
                  </a:lnTo>
                  <a:lnTo>
                    <a:pt x="527" y="11"/>
                  </a:lnTo>
                  <a:lnTo>
                    <a:pt x="539" y="24"/>
                  </a:lnTo>
                  <a:lnTo>
                    <a:pt x="545" y="40"/>
                  </a:lnTo>
                  <a:lnTo>
                    <a:pt x="546" y="56"/>
                  </a:lnTo>
                  <a:lnTo>
                    <a:pt x="543" y="72"/>
                  </a:lnTo>
                  <a:lnTo>
                    <a:pt x="533" y="87"/>
                  </a:lnTo>
                  <a:lnTo>
                    <a:pt x="421" y="221"/>
                  </a:lnTo>
                  <a:lnTo>
                    <a:pt x="421" y="384"/>
                  </a:lnTo>
                  <a:lnTo>
                    <a:pt x="418" y="406"/>
                  </a:lnTo>
                  <a:lnTo>
                    <a:pt x="409" y="427"/>
                  </a:lnTo>
                  <a:lnTo>
                    <a:pt x="396" y="444"/>
                  </a:lnTo>
                  <a:lnTo>
                    <a:pt x="378" y="458"/>
                  </a:lnTo>
                  <a:lnTo>
                    <a:pt x="357" y="467"/>
                  </a:lnTo>
                  <a:lnTo>
                    <a:pt x="335" y="470"/>
                  </a:lnTo>
                  <a:lnTo>
                    <a:pt x="86" y="470"/>
                  </a:lnTo>
                  <a:lnTo>
                    <a:pt x="63" y="467"/>
                  </a:lnTo>
                  <a:lnTo>
                    <a:pt x="43" y="458"/>
                  </a:lnTo>
                  <a:lnTo>
                    <a:pt x="26" y="444"/>
                  </a:lnTo>
                  <a:lnTo>
                    <a:pt x="12" y="427"/>
                  </a:lnTo>
                  <a:lnTo>
                    <a:pt x="3" y="406"/>
                  </a:lnTo>
                  <a:lnTo>
                    <a:pt x="0" y="384"/>
                  </a:lnTo>
                  <a:lnTo>
                    <a:pt x="0" y="111"/>
                  </a:lnTo>
                  <a:lnTo>
                    <a:pt x="3" y="89"/>
                  </a:lnTo>
                  <a:lnTo>
                    <a:pt x="12" y="68"/>
                  </a:lnTo>
                  <a:lnTo>
                    <a:pt x="26" y="51"/>
                  </a:lnTo>
                  <a:lnTo>
                    <a:pt x="43" y="37"/>
                  </a:lnTo>
                  <a:lnTo>
                    <a:pt x="63" y="28"/>
                  </a:lnTo>
                  <a:lnTo>
                    <a:pt x="86" y="25"/>
                  </a:lnTo>
                  <a:lnTo>
                    <a:pt x="335" y="25"/>
                  </a:lnTo>
                  <a:lnTo>
                    <a:pt x="358" y="28"/>
                  </a:lnTo>
                  <a:lnTo>
                    <a:pt x="378" y="38"/>
                  </a:lnTo>
                  <a:lnTo>
                    <a:pt x="396" y="52"/>
                  </a:lnTo>
                  <a:lnTo>
                    <a:pt x="409" y="70"/>
                  </a:lnTo>
                  <a:lnTo>
                    <a:pt x="452" y="19"/>
                  </a:lnTo>
                  <a:lnTo>
                    <a:pt x="465" y="7"/>
                  </a:lnTo>
                  <a:lnTo>
                    <a:pt x="480" y="1"/>
                  </a:lnTo>
                  <a:lnTo>
                    <a:pt x="497"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13" name="Freeform 95">
              <a:extLst>
                <a:ext uri="{FF2B5EF4-FFF2-40B4-BE49-F238E27FC236}">
                  <a16:creationId xmlns:a16="http://schemas.microsoft.com/office/drawing/2014/main" id="{FD45AE1D-242C-8E44-AF54-FE40F7D3E348}"/>
                </a:ext>
              </a:extLst>
            </p:cNvPr>
            <p:cNvSpPr>
              <a:spLocks/>
            </p:cNvSpPr>
            <p:nvPr/>
          </p:nvSpPr>
          <p:spPr bwMode="auto">
            <a:xfrm>
              <a:off x="-919163" y="2792413"/>
              <a:ext cx="169863" cy="17463"/>
            </a:xfrm>
            <a:custGeom>
              <a:avLst/>
              <a:gdLst>
                <a:gd name="T0" fmla="*/ 53 w 969"/>
                <a:gd name="T1" fmla="*/ 0 h 106"/>
                <a:gd name="T2" fmla="*/ 916 w 969"/>
                <a:gd name="T3" fmla="*/ 0 h 106"/>
                <a:gd name="T4" fmla="*/ 933 w 969"/>
                <a:gd name="T5" fmla="*/ 3 h 106"/>
                <a:gd name="T6" fmla="*/ 947 w 969"/>
                <a:gd name="T7" fmla="*/ 11 h 106"/>
                <a:gd name="T8" fmla="*/ 959 w 969"/>
                <a:gd name="T9" fmla="*/ 22 h 106"/>
                <a:gd name="T10" fmla="*/ 966 w 969"/>
                <a:gd name="T11" fmla="*/ 37 h 106"/>
                <a:gd name="T12" fmla="*/ 969 w 969"/>
                <a:gd name="T13" fmla="*/ 54 h 106"/>
                <a:gd name="T14" fmla="*/ 966 w 969"/>
                <a:gd name="T15" fmla="*/ 70 h 106"/>
                <a:gd name="T16" fmla="*/ 959 w 969"/>
                <a:gd name="T17" fmla="*/ 85 h 106"/>
                <a:gd name="T18" fmla="*/ 947 w 969"/>
                <a:gd name="T19" fmla="*/ 97 h 106"/>
                <a:gd name="T20" fmla="*/ 933 w 969"/>
                <a:gd name="T21" fmla="*/ 104 h 106"/>
                <a:gd name="T22" fmla="*/ 916 w 969"/>
                <a:gd name="T23" fmla="*/ 106 h 106"/>
                <a:gd name="T24" fmla="*/ 53 w 969"/>
                <a:gd name="T25" fmla="*/ 106 h 106"/>
                <a:gd name="T26" fmla="*/ 36 w 969"/>
                <a:gd name="T27" fmla="*/ 104 h 106"/>
                <a:gd name="T28" fmla="*/ 22 w 969"/>
                <a:gd name="T29" fmla="*/ 97 h 106"/>
                <a:gd name="T30" fmla="*/ 10 w 969"/>
                <a:gd name="T31" fmla="*/ 85 h 106"/>
                <a:gd name="T32" fmla="*/ 3 w 969"/>
                <a:gd name="T33" fmla="*/ 70 h 106"/>
                <a:gd name="T34" fmla="*/ 0 w 969"/>
                <a:gd name="T35" fmla="*/ 54 h 106"/>
                <a:gd name="T36" fmla="*/ 3 w 969"/>
                <a:gd name="T37" fmla="*/ 37 h 106"/>
                <a:gd name="T38" fmla="*/ 10 w 969"/>
                <a:gd name="T39" fmla="*/ 22 h 106"/>
                <a:gd name="T40" fmla="*/ 22 w 969"/>
                <a:gd name="T41" fmla="*/ 11 h 106"/>
                <a:gd name="T42" fmla="*/ 36 w 969"/>
                <a:gd name="T43" fmla="*/ 3 h 106"/>
                <a:gd name="T44" fmla="*/ 53 w 969"/>
                <a:gd name="T45" fmla="*/ 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69" h="106">
                  <a:moveTo>
                    <a:pt x="53" y="0"/>
                  </a:moveTo>
                  <a:lnTo>
                    <a:pt x="916" y="0"/>
                  </a:lnTo>
                  <a:lnTo>
                    <a:pt x="933" y="3"/>
                  </a:lnTo>
                  <a:lnTo>
                    <a:pt x="947" y="11"/>
                  </a:lnTo>
                  <a:lnTo>
                    <a:pt x="959" y="22"/>
                  </a:lnTo>
                  <a:lnTo>
                    <a:pt x="966" y="37"/>
                  </a:lnTo>
                  <a:lnTo>
                    <a:pt x="969" y="54"/>
                  </a:lnTo>
                  <a:lnTo>
                    <a:pt x="966" y="70"/>
                  </a:lnTo>
                  <a:lnTo>
                    <a:pt x="959" y="85"/>
                  </a:lnTo>
                  <a:lnTo>
                    <a:pt x="947" y="97"/>
                  </a:lnTo>
                  <a:lnTo>
                    <a:pt x="933" y="104"/>
                  </a:lnTo>
                  <a:lnTo>
                    <a:pt x="916" y="106"/>
                  </a:lnTo>
                  <a:lnTo>
                    <a:pt x="53" y="106"/>
                  </a:lnTo>
                  <a:lnTo>
                    <a:pt x="36" y="104"/>
                  </a:lnTo>
                  <a:lnTo>
                    <a:pt x="22" y="97"/>
                  </a:lnTo>
                  <a:lnTo>
                    <a:pt x="10" y="85"/>
                  </a:lnTo>
                  <a:lnTo>
                    <a:pt x="3" y="70"/>
                  </a:lnTo>
                  <a:lnTo>
                    <a:pt x="0" y="54"/>
                  </a:lnTo>
                  <a:lnTo>
                    <a:pt x="3" y="37"/>
                  </a:lnTo>
                  <a:lnTo>
                    <a:pt x="10" y="22"/>
                  </a:lnTo>
                  <a:lnTo>
                    <a:pt x="22" y="11"/>
                  </a:lnTo>
                  <a:lnTo>
                    <a:pt x="36" y="3"/>
                  </a:lnTo>
                  <a:lnTo>
                    <a:pt x="53"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14" name="Freeform 96">
              <a:extLst>
                <a:ext uri="{FF2B5EF4-FFF2-40B4-BE49-F238E27FC236}">
                  <a16:creationId xmlns:a16="http://schemas.microsoft.com/office/drawing/2014/main" id="{CD6B6BDE-0AD2-B7FF-B4CC-004114C3C95C}"/>
                </a:ext>
              </a:extLst>
            </p:cNvPr>
            <p:cNvSpPr>
              <a:spLocks/>
            </p:cNvSpPr>
            <p:nvPr/>
          </p:nvSpPr>
          <p:spPr bwMode="auto">
            <a:xfrm>
              <a:off x="-919163" y="2882900"/>
              <a:ext cx="169863" cy="19050"/>
            </a:xfrm>
            <a:custGeom>
              <a:avLst/>
              <a:gdLst>
                <a:gd name="T0" fmla="*/ 53 w 969"/>
                <a:gd name="T1" fmla="*/ 0 h 107"/>
                <a:gd name="T2" fmla="*/ 916 w 969"/>
                <a:gd name="T3" fmla="*/ 0 h 107"/>
                <a:gd name="T4" fmla="*/ 933 w 969"/>
                <a:gd name="T5" fmla="*/ 3 h 107"/>
                <a:gd name="T6" fmla="*/ 947 w 969"/>
                <a:gd name="T7" fmla="*/ 11 h 107"/>
                <a:gd name="T8" fmla="*/ 959 w 969"/>
                <a:gd name="T9" fmla="*/ 23 h 107"/>
                <a:gd name="T10" fmla="*/ 966 w 969"/>
                <a:gd name="T11" fmla="*/ 36 h 107"/>
                <a:gd name="T12" fmla="*/ 969 w 969"/>
                <a:gd name="T13" fmla="*/ 53 h 107"/>
                <a:gd name="T14" fmla="*/ 966 w 969"/>
                <a:gd name="T15" fmla="*/ 70 h 107"/>
                <a:gd name="T16" fmla="*/ 959 w 969"/>
                <a:gd name="T17" fmla="*/ 85 h 107"/>
                <a:gd name="T18" fmla="*/ 947 w 969"/>
                <a:gd name="T19" fmla="*/ 96 h 107"/>
                <a:gd name="T20" fmla="*/ 933 w 969"/>
                <a:gd name="T21" fmla="*/ 103 h 107"/>
                <a:gd name="T22" fmla="*/ 916 w 969"/>
                <a:gd name="T23" fmla="*/ 107 h 107"/>
                <a:gd name="T24" fmla="*/ 53 w 969"/>
                <a:gd name="T25" fmla="*/ 107 h 107"/>
                <a:gd name="T26" fmla="*/ 36 w 969"/>
                <a:gd name="T27" fmla="*/ 103 h 107"/>
                <a:gd name="T28" fmla="*/ 22 w 969"/>
                <a:gd name="T29" fmla="*/ 96 h 107"/>
                <a:gd name="T30" fmla="*/ 10 w 969"/>
                <a:gd name="T31" fmla="*/ 85 h 107"/>
                <a:gd name="T32" fmla="*/ 3 w 969"/>
                <a:gd name="T33" fmla="*/ 70 h 107"/>
                <a:gd name="T34" fmla="*/ 0 w 969"/>
                <a:gd name="T35" fmla="*/ 53 h 107"/>
                <a:gd name="T36" fmla="*/ 3 w 969"/>
                <a:gd name="T37" fmla="*/ 36 h 107"/>
                <a:gd name="T38" fmla="*/ 10 w 969"/>
                <a:gd name="T39" fmla="*/ 23 h 107"/>
                <a:gd name="T40" fmla="*/ 22 w 969"/>
                <a:gd name="T41" fmla="*/ 11 h 107"/>
                <a:gd name="T42" fmla="*/ 36 w 969"/>
                <a:gd name="T43" fmla="*/ 3 h 107"/>
                <a:gd name="T44" fmla="*/ 53 w 969"/>
                <a:gd name="T45"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69" h="107">
                  <a:moveTo>
                    <a:pt x="53" y="0"/>
                  </a:moveTo>
                  <a:lnTo>
                    <a:pt x="916" y="0"/>
                  </a:lnTo>
                  <a:lnTo>
                    <a:pt x="933" y="3"/>
                  </a:lnTo>
                  <a:lnTo>
                    <a:pt x="947" y="11"/>
                  </a:lnTo>
                  <a:lnTo>
                    <a:pt x="959" y="23"/>
                  </a:lnTo>
                  <a:lnTo>
                    <a:pt x="966" y="36"/>
                  </a:lnTo>
                  <a:lnTo>
                    <a:pt x="969" y="53"/>
                  </a:lnTo>
                  <a:lnTo>
                    <a:pt x="966" y="70"/>
                  </a:lnTo>
                  <a:lnTo>
                    <a:pt x="959" y="85"/>
                  </a:lnTo>
                  <a:lnTo>
                    <a:pt x="947" y="96"/>
                  </a:lnTo>
                  <a:lnTo>
                    <a:pt x="933" y="103"/>
                  </a:lnTo>
                  <a:lnTo>
                    <a:pt x="916" y="107"/>
                  </a:lnTo>
                  <a:lnTo>
                    <a:pt x="53" y="107"/>
                  </a:lnTo>
                  <a:lnTo>
                    <a:pt x="36" y="103"/>
                  </a:lnTo>
                  <a:lnTo>
                    <a:pt x="22" y="96"/>
                  </a:lnTo>
                  <a:lnTo>
                    <a:pt x="10" y="85"/>
                  </a:lnTo>
                  <a:lnTo>
                    <a:pt x="3" y="70"/>
                  </a:lnTo>
                  <a:lnTo>
                    <a:pt x="0" y="53"/>
                  </a:lnTo>
                  <a:lnTo>
                    <a:pt x="3" y="36"/>
                  </a:lnTo>
                  <a:lnTo>
                    <a:pt x="10" y="23"/>
                  </a:lnTo>
                  <a:lnTo>
                    <a:pt x="22" y="11"/>
                  </a:lnTo>
                  <a:lnTo>
                    <a:pt x="36" y="3"/>
                  </a:lnTo>
                  <a:lnTo>
                    <a:pt x="53"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15" name="Freeform 97">
              <a:extLst>
                <a:ext uri="{FF2B5EF4-FFF2-40B4-BE49-F238E27FC236}">
                  <a16:creationId xmlns:a16="http://schemas.microsoft.com/office/drawing/2014/main" id="{B27E7E8A-D7DC-AD9B-F2D3-A342FD12817F}"/>
                </a:ext>
              </a:extLst>
            </p:cNvPr>
            <p:cNvSpPr>
              <a:spLocks/>
            </p:cNvSpPr>
            <p:nvPr/>
          </p:nvSpPr>
          <p:spPr bwMode="auto">
            <a:xfrm>
              <a:off x="-919163" y="2974975"/>
              <a:ext cx="169863" cy="19050"/>
            </a:xfrm>
            <a:custGeom>
              <a:avLst/>
              <a:gdLst>
                <a:gd name="T0" fmla="*/ 53 w 969"/>
                <a:gd name="T1" fmla="*/ 0 h 107"/>
                <a:gd name="T2" fmla="*/ 916 w 969"/>
                <a:gd name="T3" fmla="*/ 0 h 107"/>
                <a:gd name="T4" fmla="*/ 933 w 969"/>
                <a:gd name="T5" fmla="*/ 2 h 107"/>
                <a:gd name="T6" fmla="*/ 947 w 969"/>
                <a:gd name="T7" fmla="*/ 10 h 107"/>
                <a:gd name="T8" fmla="*/ 959 w 969"/>
                <a:gd name="T9" fmla="*/ 22 h 107"/>
                <a:gd name="T10" fmla="*/ 966 w 969"/>
                <a:gd name="T11" fmla="*/ 36 h 107"/>
                <a:gd name="T12" fmla="*/ 969 w 969"/>
                <a:gd name="T13" fmla="*/ 53 h 107"/>
                <a:gd name="T14" fmla="*/ 966 w 969"/>
                <a:gd name="T15" fmla="*/ 71 h 107"/>
                <a:gd name="T16" fmla="*/ 959 w 969"/>
                <a:gd name="T17" fmla="*/ 84 h 107"/>
                <a:gd name="T18" fmla="*/ 947 w 969"/>
                <a:gd name="T19" fmla="*/ 96 h 107"/>
                <a:gd name="T20" fmla="*/ 933 w 969"/>
                <a:gd name="T21" fmla="*/ 103 h 107"/>
                <a:gd name="T22" fmla="*/ 916 w 969"/>
                <a:gd name="T23" fmla="*/ 107 h 107"/>
                <a:gd name="T24" fmla="*/ 53 w 969"/>
                <a:gd name="T25" fmla="*/ 107 h 107"/>
                <a:gd name="T26" fmla="*/ 36 w 969"/>
                <a:gd name="T27" fmla="*/ 103 h 107"/>
                <a:gd name="T28" fmla="*/ 22 w 969"/>
                <a:gd name="T29" fmla="*/ 96 h 107"/>
                <a:gd name="T30" fmla="*/ 10 w 969"/>
                <a:gd name="T31" fmla="*/ 84 h 107"/>
                <a:gd name="T32" fmla="*/ 3 w 969"/>
                <a:gd name="T33" fmla="*/ 71 h 107"/>
                <a:gd name="T34" fmla="*/ 0 w 969"/>
                <a:gd name="T35" fmla="*/ 53 h 107"/>
                <a:gd name="T36" fmla="*/ 3 w 969"/>
                <a:gd name="T37" fmla="*/ 36 h 107"/>
                <a:gd name="T38" fmla="*/ 10 w 969"/>
                <a:gd name="T39" fmla="*/ 22 h 107"/>
                <a:gd name="T40" fmla="*/ 22 w 969"/>
                <a:gd name="T41" fmla="*/ 10 h 107"/>
                <a:gd name="T42" fmla="*/ 36 w 969"/>
                <a:gd name="T43" fmla="*/ 2 h 107"/>
                <a:gd name="T44" fmla="*/ 53 w 969"/>
                <a:gd name="T45"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69" h="107">
                  <a:moveTo>
                    <a:pt x="53" y="0"/>
                  </a:moveTo>
                  <a:lnTo>
                    <a:pt x="916" y="0"/>
                  </a:lnTo>
                  <a:lnTo>
                    <a:pt x="933" y="2"/>
                  </a:lnTo>
                  <a:lnTo>
                    <a:pt x="947" y="10"/>
                  </a:lnTo>
                  <a:lnTo>
                    <a:pt x="959" y="22"/>
                  </a:lnTo>
                  <a:lnTo>
                    <a:pt x="966" y="36"/>
                  </a:lnTo>
                  <a:lnTo>
                    <a:pt x="969" y="53"/>
                  </a:lnTo>
                  <a:lnTo>
                    <a:pt x="966" y="71"/>
                  </a:lnTo>
                  <a:lnTo>
                    <a:pt x="959" y="84"/>
                  </a:lnTo>
                  <a:lnTo>
                    <a:pt x="947" y="96"/>
                  </a:lnTo>
                  <a:lnTo>
                    <a:pt x="933" y="103"/>
                  </a:lnTo>
                  <a:lnTo>
                    <a:pt x="916" y="107"/>
                  </a:lnTo>
                  <a:lnTo>
                    <a:pt x="53" y="107"/>
                  </a:lnTo>
                  <a:lnTo>
                    <a:pt x="36" y="103"/>
                  </a:lnTo>
                  <a:lnTo>
                    <a:pt x="22" y="96"/>
                  </a:lnTo>
                  <a:lnTo>
                    <a:pt x="10" y="84"/>
                  </a:lnTo>
                  <a:lnTo>
                    <a:pt x="3" y="71"/>
                  </a:lnTo>
                  <a:lnTo>
                    <a:pt x="0" y="53"/>
                  </a:lnTo>
                  <a:lnTo>
                    <a:pt x="3" y="36"/>
                  </a:lnTo>
                  <a:lnTo>
                    <a:pt x="10" y="22"/>
                  </a:lnTo>
                  <a:lnTo>
                    <a:pt x="22" y="10"/>
                  </a:lnTo>
                  <a:lnTo>
                    <a:pt x="36" y="2"/>
                  </a:lnTo>
                  <a:lnTo>
                    <a:pt x="53"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6" name="Group 15">
            <a:extLst>
              <a:ext uri="{FF2B5EF4-FFF2-40B4-BE49-F238E27FC236}">
                <a16:creationId xmlns:a16="http://schemas.microsoft.com/office/drawing/2014/main" id="{5755E0C4-EA22-ED36-38D7-D1981CA73EA2}"/>
              </a:ext>
            </a:extLst>
          </p:cNvPr>
          <p:cNvGrpSpPr/>
          <p:nvPr/>
        </p:nvGrpSpPr>
        <p:grpSpPr>
          <a:xfrm>
            <a:off x="5453148" y="1682198"/>
            <a:ext cx="420617" cy="431850"/>
            <a:chOff x="-1162050" y="2613025"/>
            <a:chExt cx="684212" cy="701675"/>
          </a:xfrm>
          <a:solidFill>
            <a:schemeClr val="tx1"/>
          </a:solidFill>
        </p:grpSpPr>
        <p:sp>
          <p:nvSpPr>
            <p:cNvPr id="17" name="Freeform 112">
              <a:extLst>
                <a:ext uri="{FF2B5EF4-FFF2-40B4-BE49-F238E27FC236}">
                  <a16:creationId xmlns:a16="http://schemas.microsoft.com/office/drawing/2014/main" id="{BEE74EE8-794F-1F8D-E084-2AB97A6F086A}"/>
                </a:ext>
              </a:extLst>
            </p:cNvPr>
            <p:cNvSpPr>
              <a:spLocks/>
            </p:cNvSpPr>
            <p:nvPr/>
          </p:nvSpPr>
          <p:spPr bwMode="auto">
            <a:xfrm>
              <a:off x="-873125" y="2613025"/>
              <a:ext cx="106362" cy="109538"/>
            </a:xfrm>
            <a:custGeom>
              <a:avLst/>
              <a:gdLst>
                <a:gd name="T0" fmla="*/ 267 w 535"/>
                <a:gd name="T1" fmla="*/ 0 h 479"/>
                <a:gd name="T2" fmla="*/ 267 w 535"/>
                <a:gd name="T3" fmla="*/ 0 h 479"/>
                <a:gd name="T4" fmla="*/ 311 w 535"/>
                <a:gd name="T5" fmla="*/ 3 h 479"/>
                <a:gd name="T6" fmla="*/ 352 w 535"/>
                <a:gd name="T7" fmla="*/ 12 h 479"/>
                <a:gd name="T8" fmla="*/ 390 w 535"/>
                <a:gd name="T9" fmla="*/ 27 h 479"/>
                <a:gd name="T10" fmla="*/ 425 w 535"/>
                <a:gd name="T11" fmla="*/ 47 h 479"/>
                <a:gd name="T12" fmla="*/ 456 w 535"/>
                <a:gd name="T13" fmla="*/ 71 h 479"/>
                <a:gd name="T14" fmla="*/ 483 w 535"/>
                <a:gd name="T15" fmla="*/ 99 h 479"/>
                <a:gd name="T16" fmla="*/ 504 w 535"/>
                <a:gd name="T17" fmla="*/ 130 h 479"/>
                <a:gd name="T18" fmla="*/ 521 w 535"/>
                <a:gd name="T19" fmla="*/ 164 h 479"/>
                <a:gd name="T20" fmla="*/ 531 w 535"/>
                <a:gd name="T21" fmla="*/ 201 h 479"/>
                <a:gd name="T22" fmla="*/ 535 w 535"/>
                <a:gd name="T23" fmla="*/ 240 h 479"/>
                <a:gd name="T24" fmla="*/ 531 w 535"/>
                <a:gd name="T25" fmla="*/ 279 h 479"/>
                <a:gd name="T26" fmla="*/ 521 w 535"/>
                <a:gd name="T27" fmla="*/ 316 h 479"/>
                <a:gd name="T28" fmla="*/ 504 w 535"/>
                <a:gd name="T29" fmla="*/ 350 h 479"/>
                <a:gd name="T30" fmla="*/ 483 w 535"/>
                <a:gd name="T31" fmla="*/ 381 h 479"/>
                <a:gd name="T32" fmla="*/ 456 w 535"/>
                <a:gd name="T33" fmla="*/ 410 h 479"/>
                <a:gd name="T34" fmla="*/ 425 w 535"/>
                <a:gd name="T35" fmla="*/ 433 h 479"/>
                <a:gd name="T36" fmla="*/ 390 w 535"/>
                <a:gd name="T37" fmla="*/ 453 h 479"/>
                <a:gd name="T38" fmla="*/ 352 w 535"/>
                <a:gd name="T39" fmla="*/ 467 h 479"/>
                <a:gd name="T40" fmla="*/ 311 w 535"/>
                <a:gd name="T41" fmla="*/ 476 h 479"/>
                <a:gd name="T42" fmla="*/ 267 w 535"/>
                <a:gd name="T43" fmla="*/ 479 h 479"/>
                <a:gd name="T44" fmla="*/ 224 w 535"/>
                <a:gd name="T45" fmla="*/ 476 h 479"/>
                <a:gd name="T46" fmla="*/ 183 w 535"/>
                <a:gd name="T47" fmla="*/ 467 h 479"/>
                <a:gd name="T48" fmla="*/ 145 w 535"/>
                <a:gd name="T49" fmla="*/ 453 h 479"/>
                <a:gd name="T50" fmla="*/ 110 w 535"/>
                <a:gd name="T51" fmla="*/ 433 h 479"/>
                <a:gd name="T52" fmla="*/ 79 w 535"/>
                <a:gd name="T53" fmla="*/ 410 h 479"/>
                <a:gd name="T54" fmla="*/ 52 w 535"/>
                <a:gd name="T55" fmla="*/ 381 h 479"/>
                <a:gd name="T56" fmla="*/ 30 w 535"/>
                <a:gd name="T57" fmla="*/ 350 h 479"/>
                <a:gd name="T58" fmla="*/ 14 w 535"/>
                <a:gd name="T59" fmla="*/ 316 h 479"/>
                <a:gd name="T60" fmla="*/ 4 w 535"/>
                <a:gd name="T61" fmla="*/ 279 h 479"/>
                <a:gd name="T62" fmla="*/ 0 w 535"/>
                <a:gd name="T63" fmla="*/ 240 h 479"/>
                <a:gd name="T64" fmla="*/ 4 w 535"/>
                <a:gd name="T65" fmla="*/ 201 h 479"/>
                <a:gd name="T66" fmla="*/ 14 w 535"/>
                <a:gd name="T67" fmla="*/ 164 h 479"/>
                <a:gd name="T68" fmla="*/ 30 w 535"/>
                <a:gd name="T69" fmla="*/ 130 h 479"/>
                <a:gd name="T70" fmla="*/ 52 w 535"/>
                <a:gd name="T71" fmla="*/ 99 h 479"/>
                <a:gd name="T72" fmla="*/ 79 w 535"/>
                <a:gd name="T73" fmla="*/ 71 h 479"/>
                <a:gd name="T74" fmla="*/ 110 w 535"/>
                <a:gd name="T75" fmla="*/ 47 h 479"/>
                <a:gd name="T76" fmla="*/ 145 w 535"/>
                <a:gd name="T77" fmla="*/ 27 h 479"/>
                <a:gd name="T78" fmla="*/ 183 w 535"/>
                <a:gd name="T79" fmla="*/ 12 h 479"/>
                <a:gd name="T80" fmla="*/ 224 w 535"/>
                <a:gd name="T81" fmla="*/ 3 h 479"/>
                <a:gd name="T82" fmla="*/ 267 w 535"/>
                <a:gd name="T83" fmla="*/ 0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35" h="479">
                  <a:moveTo>
                    <a:pt x="267" y="0"/>
                  </a:moveTo>
                  <a:lnTo>
                    <a:pt x="267" y="0"/>
                  </a:lnTo>
                  <a:lnTo>
                    <a:pt x="311" y="3"/>
                  </a:lnTo>
                  <a:lnTo>
                    <a:pt x="352" y="12"/>
                  </a:lnTo>
                  <a:lnTo>
                    <a:pt x="390" y="27"/>
                  </a:lnTo>
                  <a:lnTo>
                    <a:pt x="425" y="47"/>
                  </a:lnTo>
                  <a:lnTo>
                    <a:pt x="456" y="71"/>
                  </a:lnTo>
                  <a:lnTo>
                    <a:pt x="483" y="99"/>
                  </a:lnTo>
                  <a:lnTo>
                    <a:pt x="504" y="130"/>
                  </a:lnTo>
                  <a:lnTo>
                    <a:pt x="521" y="164"/>
                  </a:lnTo>
                  <a:lnTo>
                    <a:pt x="531" y="201"/>
                  </a:lnTo>
                  <a:lnTo>
                    <a:pt x="535" y="240"/>
                  </a:lnTo>
                  <a:lnTo>
                    <a:pt x="531" y="279"/>
                  </a:lnTo>
                  <a:lnTo>
                    <a:pt x="521" y="316"/>
                  </a:lnTo>
                  <a:lnTo>
                    <a:pt x="504" y="350"/>
                  </a:lnTo>
                  <a:lnTo>
                    <a:pt x="483" y="381"/>
                  </a:lnTo>
                  <a:lnTo>
                    <a:pt x="456" y="410"/>
                  </a:lnTo>
                  <a:lnTo>
                    <a:pt x="425" y="433"/>
                  </a:lnTo>
                  <a:lnTo>
                    <a:pt x="390" y="453"/>
                  </a:lnTo>
                  <a:lnTo>
                    <a:pt x="352" y="467"/>
                  </a:lnTo>
                  <a:lnTo>
                    <a:pt x="311" y="476"/>
                  </a:lnTo>
                  <a:lnTo>
                    <a:pt x="267" y="479"/>
                  </a:lnTo>
                  <a:lnTo>
                    <a:pt x="224" y="476"/>
                  </a:lnTo>
                  <a:lnTo>
                    <a:pt x="183" y="467"/>
                  </a:lnTo>
                  <a:lnTo>
                    <a:pt x="145" y="453"/>
                  </a:lnTo>
                  <a:lnTo>
                    <a:pt x="110" y="433"/>
                  </a:lnTo>
                  <a:lnTo>
                    <a:pt x="79" y="410"/>
                  </a:lnTo>
                  <a:lnTo>
                    <a:pt x="52" y="381"/>
                  </a:lnTo>
                  <a:lnTo>
                    <a:pt x="30" y="350"/>
                  </a:lnTo>
                  <a:lnTo>
                    <a:pt x="14" y="316"/>
                  </a:lnTo>
                  <a:lnTo>
                    <a:pt x="4" y="279"/>
                  </a:lnTo>
                  <a:lnTo>
                    <a:pt x="0" y="240"/>
                  </a:lnTo>
                  <a:lnTo>
                    <a:pt x="4" y="201"/>
                  </a:lnTo>
                  <a:lnTo>
                    <a:pt x="14" y="164"/>
                  </a:lnTo>
                  <a:lnTo>
                    <a:pt x="30" y="130"/>
                  </a:lnTo>
                  <a:lnTo>
                    <a:pt x="52" y="99"/>
                  </a:lnTo>
                  <a:lnTo>
                    <a:pt x="79" y="71"/>
                  </a:lnTo>
                  <a:lnTo>
                    <a:pt x="110" y="47"/>
                  </a:lnTo>
                  <a:lnTo>
                    <a:pt x="145" y="27"/>
                  </a:lnTo>
                  <a:lnTo>
                    <a:pt x="183" y="12"/>
                  </a:lnTo>
                  <a:lnTo>
                    <a:pt x="224" y="3"/>
                  </a:lnTo>
                  <a:lnTo>
                    <a:pt x="26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18" name="Freeform 113">
              <a:extLst>
                <a:ext uri="{FF2B5EF4-FFF2-40B4-BE49-F238E27FC236}">
                  <a16:creationId xmlns:a16="http://schemas.microsoft.com/office/drawing/2014/main" id="{7A791E87-3917-F5F5-8411-CC292DA06E00}"/>
                </a:ext>
              </a:extLst>
            </p:cNvPr>
            <p:cNvSpPr>
              <a:spLocks/>
            </p:cNvSpPr>
            <p:nvPr/>
          </p:nvSpPr>
          <p:spPr bwMode="auto">
            <a:xfrm>
              <a:off x="-873125" y="3206750"/>
              <a:ext cx="106362" cy="107950"/>
            </a:xfrm>
            <a:custGeom>
              <a:avLst/>
              <a:gdLst>
                <a:gd name="T0" fmla="*/ 267 w 535"/>
                <a:gd name="T1" fmla="*/ 0 h 480"/>
                <a:gd name="T2" fmla="*/ 311 w 535"/>
                <a:gd name="T3" fmla="*/ 5 h 480"/>
                <a:gd name="T4" fmla="*/ 352 w 535"/>
                <a:gd name="T5" fmla="*/ 14 h 480"/>
                <a:gd name="T6" fmla="*/ 390 w 535"/>
                <a:gd name="T7" fmla="*/ 28 h 480"/>
                <a:gd name="T8" fmla="*/ 425 w 535"/>
                <a:gd name="T9" fmla="*/ 48 h 480"/>
                <a:gd name="T10" fmla="*/ 456 w 535"/>
                <a:gd name="T11" fmla="*/ 71 h 480"/>
                <a:gd name="T12" fmla="*/ 483 w 535"/>
                <a:gd name="T13" fmla="*/ 99 h 480"/>
                <a:gd name="T14" fmla="*/ 504 w 535"/>
                <a:gd name="T15" fmla="*/ 130 h 480"/>
                <a:gd name="T16" fmla="*/ 521 w 535"/>
                <a:gd name="T17" fmla="*/ 165 h 480"/>
                <a:gd name="T18" fmla="*/ 531 w 535"/>
                <a:gd name="T19" fmla="*/ 202 h 480"/>
                <a:gd name="T20" fmla="*/ 535 w 535"/>
                <a:gd name="T21" fmla="*/ 241 h 480"/>
                <a:gd name="T22" fmla="*/ 531 w 535"/>
                <a:gd name="T23" fmla="*/ 280 h 480"/>
                <a:gd name="T24" fmla="*/ 521 w 535"/>
                <a:gd name="T25" fmla="*/ 316 h 480"/>
                <a:gd name="T26" fmla="*/ 504 w 535"/>
                <a:gd name="T27" fmla="*/ 350 h 480"/>
                <a:gd name="T28" fmla="*/ 483 w 535"/>
                <a:gd name="T29" fmla="*/ 382 h 480"/>
                <a:gd name="T30" fmla="*/ 456 w 535"/>
                <a:gd name="T31" fmla="*/ 410 h 480"/>
                <a:gd name="T32" fmla="*/ 425 w 535"/>
                <a:gd name="T33" fmla="*/ 434 h 480"/>
                <a:gd name="T34" fmla="*/ 390 w 535"/>
                <a:gd name="T35" fmla="*/ 453 h 480"/>
                <a:gd name="T36" fmla="*/ 352 w 535"/>
                <a:gd name="T37" fmla="*/ 468 h 480"/>
                <a:gd name="T38" fmla="*/ 311 w 535"/>
                <a:gd name="T39" fmla="*/ 477 h 480"/>
                <a:gd name="T40" fmla="*/ 267 w 535"/>
                <a:gd name="T41" fmla="*/ 480 h 480"/>
                <a:gd name="T42" fmla="*/ 224 w 535"/>
                <a:gd name="T43" fmla="*/ 477 h 480"/>
                <a:gd name="T44" fmla="*/ 183 w 535"/>
                <a:gd name="T45" fmla="*/ 468 h 480"/>
                <a:gd name="T46" fmla="*/ 145 w 535"/>
                <a:gd name="T47" fmla="*/ 453 h 480"/>
                <a:gd name="T48" fmla="*/ 110 w 535"/>
                <a:gd name="T49" fmla="*/ 434 h 480"/>
                <a:gd name="T50" fmla="*/ 79 w 535"/>
                <a:gd name="T51" fmla="*/ 410 h 480"/>
                <a:gd name="T52" fmla="*/ 52 w 535"/>
                <a:gd name="T53" fmla="*/ 382 h 480"/>
                <a:gd name="T54" fmla="*/ 30 w 535"/>
                <a:gd name="T55" fmla="*/ 350 h 480"/>
                <a:gd name="T56" fmla="*/ 14 w 535"/>
                <a:gd name="T57" fmla="*/ 316 h 480"/>
                <a:gd name="T58" fmla="*/ 4 w 535"/>
                <a:gd name="T59" fmla="*/ 280 h 480"/>
                <a:gd name="T60" fmla="*/ 0 w 535"/>
                <a:gd name="T61" fmla="*/ 241 h 480"/>
                <a:gd name="T62" fmla="*/ 4 w 535"/>
                <a:gd name="T63" fmla="*/ 202 h 480"/>
                <a:gd name="T64" fmla="*/ 14 w 535"/>
                <a:gd name="T65" fmla="*/ 165 h 480"/>
                <a:gd name="T66" fmla="*/ 30 w 535"/>
                <a:gd name="T67" fmla="*/ 130 h 480"/>
                <a:gd name="T68" fmla="*/ 52 w 535"/>
                <a:gd name="T69" fmla="*/ 99 h 480"/>
                <a:gd name="T70" fmla="*/ 79 w 535"/>
                <a:gd name="T71" fmla="*/ 71 h 480"/>
                <a:gd name="T72" fmla="*/ 110 w 535"/>
                <a:gd name="T73" fmla="*/ 48 h 480"/>
                <a:gd name="T74" fmla="*/ 145 w 535"/>
                <a:gd name="T75" fmla="*/ 28 h 480"/>
                <a:gd name="T76" fmla="*/ 183 w 535"/>
                <a:gd name="T77" fmla="*/ 14 h 480"/>
                <a:gd name="T78" fmla="*/ 224 w 535"/>
                <a:gd name="T79" fmla="*/ 5 h 480"/>
                <a:gd name="T80" fmla="*/ 267 w 535"/>
                <a:gd name="T81" fmla="*/ 0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35" h="480">
                  <a:moveTo>
                    <a:pt x="267" y="0"/>
                  </a:moveTo>
                  <a:lnTo>
                    <a:pt x="311" y="5"/>
                  </a:lnTo>
                  <a:lnTo>
                    <a:pt x="352" y="14"/>
                  </a:lnTo>
                  <a:lnTo>
                    <a:pt x="390" y="28"/>
                  </a:lnTo>
                  <a:lnTo>
                    <a:pt x="425" y="48"/>
                  </a:lnTo>
                  <a:lnTo>
                    <a:pt x="456" y="71"/>
                  </a:lnTo>
                  <a:lnTo>
                    <a:pt x="483" y="99"/>
                  </a:lnTo>
                  <a:lnTo>
                    <a:pt x="504" y="130"/>
                  </a:lnTo>
                  <a:lnTo>
                    <a:pt x="521" y="165"/>
                  </a:lnTo>
                  <a:lnTo>
                    <a:pt x="531" y="202"/>
                  </a:lnTo>
                  <a:lnTo>
                    <a:pt x="535" y="241"/>
                  </a:lnTo>
                  <a:lnTo>
                    <a:pt x="531" y="280"/>
                  </a:lnTo>
                  <a:lnTo>
                    <a:pt x="521" y="316"/>
                  </a:lnTo>
                  <a:lnTo>
                    <a:pt x="504" y="350"/>
                  </a:lnTo>
                  <a:lnTo>
                    <a:pt x="483" y="382"/>
                  </a:lnTo>
                  <a:lnTo>
                    <a:pt x="456" y="410"/>
                  </a:lnTo>
                  <a:lnTo>
                    <a:pt x="425" y="434"/>
                  </a:lnTo>
                  <a:lnTo>
                    <a:pt x="390" y="453"/>
                  </a:lnTo>
                  <a:lnTo>
                    <a:pt x="352" y="468"/>
                  </a:lnTo>
                  <a:lnTo>
                    <a:pt x="311" y="477"/>
                  </a:lnTo>
                  <a:lnTo>
                    <a:pt x="267" y="480"/>
                  </a:lnTo>
                  <a:lnTo>
                    <a:pt x="224" y="477"/>
                  </a:lnTo>
                  <a:lnTo>
                    <a:pt x="183" y="468"/>
                  </a:lnTo>
                  <a:lnTo>
                    <a:pt x="145" y="453"/>
                  </a:lnTo>
                  <a:lnTo>
                    <a:pt x="110" y="434"/>
                  </a:lnTo>
                  <a:lnTo>
                    <a:pt x="79" y="410"/>
                  </a:lnTo>
                  <a:lnTo>
                    <a:pt x="52" y="382"/>
                  </a:lnTo>
                  <a:lnTo>
                    <a:pt x="30" y="350"/>
                  </a:lnTo>
                  <a:lnTo>
                    <a:pt x="14" y="316"/>
                  </a:lnTo>
                  <a:lnTo>
                    <a:pt x="4" y="280"/>
                  </a:lnTo>
                  <a:lnTo>
                    <a:pt x="0" y="241"/>
                  </a:lnTo>
                  <a:lnTo>
                    <a:pt x="4" y="202"/>
                  </a:lnTo>
                  <a:lnTo>
                    <a:pt x="14" y="165"/>
                  </a:lnTo>
                  <a:lnTo>
                    <a:pt x="30" y="130"/>
                  </a:lnTo>
                  <a:lnTo>
                    <a:pt x="52" y="99"/>
                  </a:lnTo>
                  <a:lnTo>
                    <a:pt x="79" y="71"/>
                  </a:lnTo>
                  <a:lnTo>
                    <a:pt x="110" y="48"/>
                  </a:lnTo>
                  <a:lnTo>
                    <a:pt x="145" y="28"/>
                  </a:lnTo>
                  <a:lnTo>
                    <a:pt x="183" y="14"/>
                  </a:lnTo>
                  <a:lnTo>
                    <a:pt x="224" y="5"/>
                  </a:lnTo>
                  <a:lnTo>
                    <a:pt x="26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19" name="Freeform 114">
              <a:extLst>
                <a:ext uri="{FF2B5EF4-FFF2-40B4-BE49-F238E27FC236}">
                  <a16:creationId xmlns:a16="http://schemas.microsoft.com/office/drawing/2014/main" id="{D2B7F777-63EE-015F-0638-AD830489AA5E}"/>
                </a:ext>
              </a:extLst>
            </p:cNvPr>
            <p:cNvSpPr>
              <a:spLocks/>
            </p:cNvSpPr>
            <p:nvPr/>
          </p:nvSpPr>
          <p:spPr bwMode="auto">
            <a:xfrm>
              <a:off x="-584200" y="2909888"/>
              <a:ext cx="106362" cy="109538"/>
            </a:xfrm>
            <a:custGeom>
              <a:avLst/>
              <a:gdLst>
                <a:gd name="T0" fmla="*/ 266 w 534"/>
                <a:gd name="T1" fmla="*/ 0 h 480"/>
                <a:gd name="T2" fmla="*/ 310 w 534"/>
                <a:gd name="T3" fmla="*/ 4 h 480"/>
                <a:gd name="T4" fmla="*/ 351 w 534"/>
                <a:gd name="T5" fmla="*/ 13 h 480"/>
                <a:gd name="T6" fmla="*/ 389 w 534"/>
                <a:gd name="T7" fmla="*/ 28 h 480"/>
                <a:gd name="T8" fmla="*/ 424 w 534"/>
                <a:gd name="T9" fmla="*/ 47 h 480"/>
                <a:gd name="T10" fmla="*/ 455 w 534"/>
                <a:gd name="T11" fmla="*/ 71 h 480"/>
                <a:gd name="T12" fmla="*/ 482 w 534"/>
                <a:gd name="T13" fmla="*/ 99 h 480"/>
                <a:gd name="T14" fmla="*/ 504 w 534"/>
                <a:gd name="T15" fmla="*/ 130 h 480"/>
                <a:gd name="T16" fmla="*/ 520 w 534"/>
                <a:gd name="T17" fmla="*/ 165 h 480"/>
                <a:gd name="T18" fmla="*/ 531 w 534"/>
                <a:gd name="T19" fmla="*/ 201 h 480"/>
                <a:gd name="T20" fmla="*/ 534 w 534"/>
                <a:gd name="T21" fmla="*/ 241 h 480"/>
                <a:gd name="T22" fmla="*/ 531 w 534"/>
                <a:gd name="T23" fmla="*/ 280 h 480"/>
                <a:gd name="T24" fmla="*/ 520 w 534"/>
                <a:gd name="T25" fmla="*/ 316 h 480"/>
                <a:gd name="T26" fmla="*/ 504 w 534"/>
                <a:gd name="T27" fmla="*/ 351 h 480"/>
                <a:gd name="T28" fmla="*/ 482 w 534"/>
                <a:gd name="T29" fmla="*/ 382 h 480"/>
                <a:gd name="T30" fmla="*/ 455 w 534"/>
                <a:gd name="T31" fmla="*/ 411 h 480"/>
                <a:gd name="T32" fmla="*/ 424 w 534"/>
                <a:gd name="T33" fmla="*/ 434 h 480"/>
                <a:gd name="T34" fmla="*/ 389 w 534"/>
                <a:gd name="T35" fmla="*/ 454 h 480"/>
                <a:gd name="T36" fmla="*/ 351 w 534"/>
                <a:gd name="T37" fmla="*/ 468 h 480"/>
                <a:gd name="T38" fmla="*/ 310 w 534"/>
                <a:gd name="T39" fmla="*/ 477 h 480"/>
                <a:gd name="T40" fmla="*/ 266 w 534"/>
                <a:gd name="T41" fmla="*/ 480 h 480"/>
                <a:gd name="T42" fmla="*/ 224 w 534"/>
                <a:gd name="T43" fmla="*/ 477 h 480"/>
                <a:gd name="T44" fmla="*/ 182 w 534"/>
                <a:gd name="T45" fmla="*/ 468 h 480"/>
                <a:gd name="T46" fmla="*/ 144 w 534"/>
                <a:gd name="T47" fmla="*/ 454 h 480"/>
                <a:gd name="T48" fmla="*/ 109 w 534"/>
                <a:gd name="T49" fmla="*/ 434 h 480"/>
                <a:gd name="T50" fmla="*/ 78 w 534"/>
                <a:gd name="T51" fmla="*/ 411 h 480"/>
                <a:gd name="T52" fmla="*/ 51 w 534"/>
                <a:gd name="T53" fmla="*/ 382 h 480"/>
                <a:gd name="T54" fmla="*/ 30 w 534"/>
                <a:gd name="T55" fmla="*/ 351 h 480"/>
                <a:gd name="T56" fmla="*/ 13 w 534"/>
                <a:gd name="T57" fmla="*/ 316 h 480"/>
                <a:gd name="T58" fmla="*/ 3 w 534"/>
                <a:gd name="T59" fmla="*/ 280 h 480"/>
                <a:gd name="T60" fmla="*/ 0 w 534"/>
                <a:gd name="T61" fmla="*/ 241 h 480"/>
                <a:gd name="T62" fmla="*/ 3 w 534"/>
                <a:gd name="T63" fmla="*/ 201 h 480"/>
                <a:gd name="T64" fmla="*/ 13 w 534"/>
                <a:gd name="T65" fmla="*/ 165 h 480"/>
                <a:gd name="T66" fmla="*/ 30 w 534"/>
                <a:gd name="T67" fmla="*/ 130 h 480"/>
                <a:gd name="T68" fmla="*/ 51 w 534"/>
                <a:gd name="T69" fmla="*/ 99 h 480"/>
                <a:gd name="T70" fmla="*/ 78 w 534"/>
                <a:gd name="T71" fmla="*/ 71 h 480"/>
                <a:gd name="T72" fmla="*/ 109 w 534"/>
                <a:gd name="T73" fmla="*/ 47 h 480"/>
                <a:gd name="T74" fmla="*/ 144 w 534"/>
                <a:gd name="T75" fmla="*/ 28 h 480"/>
                <a:gd name="T76" fmla="*/ 182 w 534"/>
                <a:gd name="T77" fmla="*/ 13 h 480"/>
                <a:gd name="T78" fmla="*/ 224 w 534"/>
                <a:gd name="T79" fmla="*/ 4 h 480"/>
                <a:gd name="T80" fmla="*/ 266 w 534"/>
                <a:gd name="T81" fmla="*/ 0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34" h="480">
                  <a:moveTo>
                    <a:pt x="266" y="0"/>
                  </a:moveTo>
                  <a:lnTo>
                    <a:pt x="310" y="4"/>
                  </a:lnTo>
                  <a:lnTo>
                    <a:pt x="351" y="13"/>
                  </a:lnTo>
                  <a:lnTo>
                    <a:pt x="389" y="28"/>
                  </a:lnTo>
                  <a:lnTo>
                    <a:pt x="424" y="47"/>
                  </a:lnTo>
                  <a:lnTo>
                    <a:pt x="455" y="71"/>
                  </a:lnTo>
                  <a:lnTo>
                    <a:pt x="482" y="99"/>
                  </a:lnTo>
                  <a:lnTo>
                    <a:pt x="504" y="130"/>
                  </a:lnTo>
                  <a:lnTo>
                    <a:pt x="520" y="165"/>
                  </a:lnTo>
                  <a:lnTo>
                    <a:pt x="531" y="201"/>
                  </a:lnTo>
                  <a:lnTo>
                    <a:pt x="534" y="241"/>
                  </a:lnTo>
                  <a:lnTo>
                    <a:pt x="531" y="280"/>
                  </a:lnTo>
                  <a:lnTo>
                    <a:pt x="520" y="316"/>
                  </a:lnTo>
                  <a:lnTo>
                    <a:pt x="504" y="351"/>
                  </a:lnTo>
                  <a:lnTo>
                    <a:pt x="482" y="382"/>
                  </a:lnTo>
                  <a:lnTo>
                    <a:pt x="455" y="411"/>
                  </a:lnTo>
                  <a:lnTo>
                    <a:pt x="424" y="434"/>
                  </a:lnTo>
                  <a:lnTo>
                    <a:pt x="389" y="454"/>
                  </a:lnTo>
                  <a:lnTo>
                    <a:pt x="351" y="468"/>
                  </a:lnTo>
                  <a:lnTo>
                    <a:pt x="310" y="477"/>
                  </a:lnTo>
                  <a:lnTo>
                    <a:pt x="266" y="480"/>
                  </a:lnTo>
                  <a:lnTo>
                    <a:pt x="224" y="477"/>
                  </a:lnTo>
                  <a:lnTo>
                    <a:pt x="182" y="468"/>
                  </a:lnTo>
                  <a:lnTo>
                    <a:pt x="144" y="454"/>
                  </a:lnTo>
                  <a:lnTo>
                    <a:pt x="109" y="434"/>
                  </a:lnTo>
                  <a:lnTo>
                    <a:pt x="78" y="411"/>
                  </a:lnTo>
                  <a:lnTo>
                    <a:pt x="51" y="382"/>
                  </a:lnTo>
                  <a:lnTo>
                    <a:pt x="30" y="351"/>
                  </a:lnTo>
                  <a:lnTo>
                    <a:pt x="13" y="316"/>
                  </a:lnTo>
                  <a:lnTo>
                    <a:pt x="3" y="280"/>
                  </a:lnTo>
                  <a:lnTo>
                    <a:pt x="0" y="241"/>
                  </a:lnTo>
                  <a:lnTo>
                    <a:pt x="3" y="201"/>
                  </a:lnTo>
                  <a:lnTo>
                    <a:pt x="13" y="165"/>
                  </a:lnTo>
                  <a:lnTo>
                    <a:pt x="30" y="130"/>
                  </a:lnTo>
                  <a:lnTo>
                    <a:pt x="51" y="99"/>
                  </a:lnTo>
                  <a:lnTo>
                    <a:pt x="78" y="71"/>
                  </a:lnTo>
                  <a:lnTo>
                    <a:pt x="109" y="47"/>
                  </a:lnTo>
                  <a:lnTo>
                    <a:pt x="144" y="28"/>
                  </a:lnTo>
                  <a:lnTo>
                    <a:pt x="182" y="13"/>
                  </a:lnTo>
                  <a:lnTo>
                    <a:pt x="224" y="4"/>
                  </a:lnTo>
                  <a:lnTo>
                    <a:pt x="26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20" name="Freeform 115">
              <a:extLst>
                <a:ext uri="{FF2B5EF4-FFF2-40B4-BE49-F238E27FC236}">
                  <a16:creationId xmlns:a16="http://schemas.microsoft.com/office/drawing/2014/main" id="{0B1AFDAE-146C-9CF3-EAD8-451010957E93}"/>
                </a:ext>
              </a:extLst>
            </p:cNvPr>
            <p:cNvSpPr>
              <a:spLocks/>
            </p:cNvSpPr>
            <p:nvPr/>
          </p:nvSpPr>
          <p:spPr bwMode="auto">
            <a:xfrm>
              <a:off x="-1162050" y="2909888"/>
              <a:ext cx="106362" cy="109538"/>
            </a:xfrm>
            <a:custGeom>
              <a:avLst/>
              <a:gdLst>
                <a:gd name="T0" fmla="*/ 268 w 535"/>
                <a:gd name="T1" fmla="*/ 0 h 480"/>
                <a:gd name="T2" fmla="*/ 311 w 535"/>
                <a:gd name="T3" fmla="*/ 4 h 480"/>
                <a:gd name="T4" fmla="*/ 352 w 535"/>
                <a:gd name="T5" fmla="*/ 13 h 480"/>
                <a:gd name="T6" fmla="*/ 390 w 535"/>
                <a:gd name="T7" fmla="*/ 28 h 480"/>
                <a:gd name="T8" fmla="*/ 426 w 535"/>
                <a:gd name="T9" fmla="*/ 47 h 480"/>
                <a:gd name="T10" fmla="*/ 457 w 535"/>
                <a:gd name="T11" fmla="*/ 71 h 480"/>
                <a:gd name="T12" fmla="*/ 483 w 535"/>
                <a:gd name="T13" fmla="*/ 99 h 480"/>
                <a:gd name="T14" fmla="*/ 505 w 535"/>
                <a:gd name="T15" fmla="*/ 130 h 480"/>
                <a:gd name="T16" fmla="*/ 521 w 535"/>
                <a:gd name="T17" fmla="*/ 165 h 480"/>
                <a:gd name="T18" fmla="*/ 531 w 535"/>
                <a:gd name="T19" fmla="*/ 201 h 480"/>
                <a:gd name="T20" fmla="*/ 535 w 535"/>
                <a:gd name="T21" fmla="*/ 241 h 480"/>
                <a:gd name="T22" fmla="*/ 531 w 535"/>
                <a:gd name="T23" fmla="*/ 280 h 480"/>
                <a:gd name="T24" fmla="*/ 521 w 535"/>
                <a:gd name="T25" fmla="*/ 316 h 480"/>
                <a:gd name="T26" fmla="*/ 505 w 535"/>
                <a:gd name="T27" fmla="*/ 351 h 480"/>
                <a:gd name="T28" fmla="*/ 483 w 535"/>
                <a:gd name="T29" fmla="*/ 382 h 480"/>
                <a:gd name="T30" fmla="*/ 457 w 535"/>
                <a:gd name="T31" fmla="*/ 411 h 480"/>
                <a:gd name="T32" fmla="*/ 426 w 535"/>
                <a:gd name="T33" fmla="*/ 434 h 480"/>
                <a:gd name="T34" fmla="*/ 390 w 535"/>
                <a:gd name="T35" fmla="*/ 454 h 480"/>
                <a:gd name="T36" fmla="*/ 352 w 535"/>
                <a:gd name="T37" fmla="*/ 468 h 480"/>
                <a:gd name="T38" fmla="*/ 311 w 535"/>
                <a:gd name="T39" fmla="*/ 477 h 480"/>
                <a:gd name="T40" fmla="*/ 268 w 535"/>
                <a:gd name="T41" fmla="*/ 480 h 480"/>
                <a:gd name="T42" fmla="*/ 224 w 535"/>
                <a:gd name="T43" fmla="*/ 477 h 480"/>
                <a:gd name="T44" fmla="*/ 184 w 535"/>
                <a:gd name="T45" fmla="*/ 468 h 480"/>
                <a:gd name="T46" fmla="*/ 144 w 535"/>
                <a:gd name="T47" fmla="*/ 454 h 480"/>
                <a:gd name="T48" fmla="*/ 110 w 535"/>
                <a:gd name="T49" fmla="*/ 434 h 480"/>
                <a:gd name="T50" fmla="*/ 78 w 535"/>
                <a:gd name="T51" fmla="*/ 411 h 480"/>
                <a:gd name="T52" fmla="*/ 53 w 535"/>
                <a:gd name="T53" fmla="*/ 382 h 480"/>
                <a:gd name="T54" fmla="*/ 30 w 535"/>
                <a:gd name="T55" fmla="*/ 351 h 480"/>
                <a:gd name="T56" fmla="*/ 14 w 535"/>
                <a:gd name="T57" fmla="*/ 316 h 480"/>
                <a:gd name="T58" fmla="*/ 4 w 535"/>
                <a:gd name="T59" fmla="*/ 280 h 480"/>
                <a:gd name="T60" fmla="*/ 0 w 535"/>
                <a:gd name="T61" fmla="*/ 241 h 480"/>
                <a:gd name="T62" fmla="*/ 4 w 535"/>
                <a:gd name="T63" fmla="*/ 201 h 480"/>
                <a:gd name="T64" fmla="*/ 14 w 535"/>
                <a:gd name="T65" fmla="*/ 165 h 480"/>
                <a:gd name="T66" fmla="*/ 30 w 535"/>
                <a:gd name="T67" fmla="*/ 130 h 480"/>
                <a:gd name="T68" fmla="*/ 53 w 535"/>
                <a:gd name="T69" fmla="*/ 99 h 480"/>
                <a:gd name="T70" fmla="*/ 78 w 535"/>
                <a:gd name="T71" fmla="*/ 71 h 480"/>
                <a:gd name="T72" fmla="*/ 110 w 535"/>
                <a:gd name="T73" fmla="*/ 47 h 480"/>
                <a:gd name="T74" fmla="*/ 144 w 535"/>
                <a:gd name="T75" fmla="*/ 28 h 480"/>
                <a:gd name="T76" fmla="*/ 184 w 535"/>
                <a:gd name="T77" fmla="*/ 13 h 480"/>
                <a:gd name="T78" fmla="*/ 224 w 535"/>
                <a:gd name="T79" fmla="*/ 4 h 480"/>
                <a:gd name="T80" fmla="*/ 268 w 535"/>
                <a:gd name="T81" fmla="*/ 0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35" h="480">
                  <a:moveTo>
                    <a:pt x="268" y="0"/>
                  </a:moveTo>
                  <a:lnTo>
                    <a:pt x="311" y="4"/>
                  </a:lnTo>
                  <a:lnTo>
                    <a:pt x="352" y="13"/>
                  </a:lnTo>
                  <a:lnTo>
                    <a:pt x="390" y="28"/>
                  </a:lnTo>
                  <a:lnTo>
                    <a:pt x="426" y="47"/>
                  </a:lnTo>
                  <a:lnTo>
                    <a:pt x="457" y="71"/>
                  </a:lnTo>
                  <a:lnTo>
                    <a:pt x="483" y="99"/>
                  </a:lnTo>
                  <a:lnTo>
                    <a:pt x="505" y="130"/>
                  </a:lnTo>
                  <a:lnTo>
                    <a:pt x="521" y="165"/>
                  </a:lnTo>
                  <a:lnTo>
                    <a:pt x="531" y="201"/>
                  </a:lnTo>
                  <a:lnTo>
                    <a:pt x="535" y="241"/>
                  </a:lnTo>
                  <a:lnTo>
                    <a:pt x="531" y="280"/>
                  </a:lnTo>
                  <a:lnTo>
                    <a:pt x="521" y="316"/>
                  </a:lnTo>
                  <a:lnTo>
                    <a:pt x="505" y="351"/>
                  </a:lnTo>
                  <a:lnTo>
                    <a:pt x="483" y="382"/>
                  </a:lnTo>
                  <a:lnTo>
                    <a:pt x="457" y="411"/>
                  </a:lnTo>
                  <a:lnTo>
                    <a:pt x="426" y="434"/>
                  </a:lnTo>
                  <a:lnTo>
                    <a:pt x="390" y="454"/>
                  </a:lnTo>
                  <a:lnTo>
                    <a:pt x="352" y="468"/>
                  </a:lnTo>
                  <a:lnTo>
                    <a:pt x="311" y="477"/>
                  </a:lnTo>
                  <a:lnTo>
                    <a:pt x="268" y="480"/>
                  </a:lnTo>
                  <a:lnTo>
                    <a:pt x="224" y="477"/>
                  </a:lnTo>
                  <a:lnTo>
                    <a:pt x="184" y="468"/>
                  </a:lnTo>
                  <a:lnTo>
                    <a:pt x="144" y="454"/>
                  </a:lnTo>
                  <a:lnTo>
                    <a:pt x="110" y="434"/>
                  </a:lnTo>
                  <a:lnTo>
                    <a:pt x="78" y="411"/>
                  </a:lnTo>
                  <a:lnTo>
                    <a:pt x="53" y="382"/>
                  </a:lnTo>
                  <a:lnTo>
                    <a:pt x="30" y="351"/>
                  </a:lnTo>
                  <a:lnTo>
                    <a:pt x="14" y="316"/>
                  </a:lnTo>
                  <a:lnTo>
                    <a:pt x="4" y="280"/>
                  </a:lnTo>
                  <a:lnTo>
                    <a:pt x="0" y="241"/>
                  </a:lnTo>
                  <a:lnTo>
                    <a:pt x="4" y="201"/>
                  </a:lnTo>
                  <a:lnTo>
                    <a:pt x="14" y="165"/>
                  </a:lnTo>
                  <a:lnTo>
                    <a:pt x="30" y="130"/>
                  </a:lnTo>
                  <a:lnTo>
                    <a:pt x="53" y="99"/>
                  </a:lnTo>
                  <a:lnTo>
                    <a:pt x="78" y="71"/>
                  </a:lnTo>
                  <a:lnTo>
                    <a:pt x="110" y="47"/>
                  </a:lnTo>
                  <a:lnTo>
                    <a:pt x="144" y="28"/>
                  </a:lnTo>
                  <a:lnTo>
                    <a:pt x="184" y="13"/>
                  </a:lnTo>
                  <a:lnTo>
                    <a:pt x="224" y="4"/>
                  </a:lnTo>
                  <a:lnTo>
                    <a:pt x="26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21" name="Freeform 116">
              <a:extLst>
                <a:ext uri="{FF2B5EF4-FFF2-40B4-BE49-F238E27FC236}">
                  <a16:creationId xmlns:a16="http://schemas.microsoft.com/office/drawing/2014/main" id="{FF18B60D-676D-9D33-82B9-6C051609902E}"/>
                </a:ext>
              </a:extLst>
            </p:cNvPr>
            <p:cNvSpPr>
              <a:spLocks/>
            </p:cNvSpPr>
            <p:nvPr/>
          </p:nvSpPr>
          <p:spPr bwMode="auto">
            <a:xfrm>
              <a:off x="-1041400" y="2738438"/>
              <a:ext cx="441325" cy="452438"/>
            </a:xfrm>
            <a:custGeom>
              <a:avLst/>
              <a:gdLst>
                <a:gd name="T0" fmla="*/ 1222 w 2224"/>
                <a:gd name="T1" fmla="*/ 181 h 1997"/>
                <a:gd name="T2" fmla="*/ 1148 w 2224"/>
                <a:gd name="T3" fmla="*/ 523 h 1997"/>
                <a:gd name="T4" fmla="*/ 1263 w 2224"/>
                <a:gd name="T5" fmla="*/ 541 h 1997"/>
                <a:gd name="T6" fmla="*/ 1368 w 2224"/>
                <a:gd name="T7" fmla="*/ 580 h 1997"/>
                <a:gd name="T8" fmla="*/ 1463 w 2224"/>
                <a:gd name="T9" fmla="*/ 638 h 1997"/>
                <a:gd name="T10" fmla="*/ 1678 w 2224"/>
                <a:gd name="T11" fmla="*/ 350 h 1997"/>
                <a:gd name="T12" fmla="*/ 1833 w 2224"/>
                <a:gd name="T13" fmla="*/ 491 h 1997"/>
                <a:gd name="T14" fmla="*/ 1514 w 2224"/>
                <a:gd name="T15" fmla="*/ 682 h 1997"/>
                <a:gd name="T16" fmla="*/ 1581 w 2224"/>
                <a:gd name="T17" fmla="*/ 766 h 1997"/>
                <a:gd name="T18" fmla="*/ 1627 w 2224"/>
                <a:gd name="T19" fmla="*/ 862 h 1997"/>
                <a:gd name="T20" fmla="*/ 1650 w 2224"/>
                <a:gd name="T21" fmla="*/ 967 h 1997"/>
                <a:gd name="T22" fmla="*/ 2023 w 2224"/>
                <a:gd name="T23" fmla="*/ 899 h 1997"/>
                <a:gd name="T24" fmla="*/ 2023 w 2224"/>
                <a:gd name="T25" fmla="*/ 1098 h 1997"/>
                <a:gd name="T26" fmla="*/ 1651 w 2224"/>
                <a:gd name="T27" fmla="*/ 1031 h 1997"/>
                <a:gd name="T28" fmla="*/ 1636 w 2224"/>
                <a:gd name="T29" fmla="*/ 1123 h 1997"/>
                <a:gd name="T30" fmla="*/ 1603 w 2224"/>
                <a:gd name="T31" fmla="*/ 1210 h 1997"/>
                <a:gd name="T32" fmla="*/ 1553 w 2224"/>
                <a:gd name="T33" fmla="*/ 1287 h 1997"/>
                <a:gd name="T34" fmla="*/ 1781 w 2224"/>
                <a:gd name="T35" fmla="*/ 1554 h 1997"/>
                <a:gd name="T36" fmla="*/ 1897 w 2224"/>
                <a:gd name="T37" fmla="*/ 1705 h 1997"/>
                <a:gd name="T38" fmla="*/ 1730 w 2224"/>
                <a:gd name="T39" fmla="*/ 1599 h 1997"/>
                <a:gd name="T40" fmla="*/ 1433 w 2224"/>
                <a:gd name="T41" fmla="*/ 1397 h 1997"/>
                <a:gd name="T42" fmla="*/ 1347 w 2224"/>
                <a:gd name="T43" fmla="*/ 1444 h 1997"/>
                <a:gd name="T44" fmla="*/ 1251 w 2224"/>
                <a:gd name="T45" fmla="*/ 1476 h 1997"/>
                <a:gd name="T46" fmla="*/ 1148 w 2224"/>
                <a:gd name="T47" fmla="*/ 1491 h 1997"/>
                <a:gd name="T48" fmla="*/ 1222 w 2224"/>
                <a:gd name="T49" fmla="*/ 1816 h 1997"/>
                <a:gd name="T50" fmla="*/ 1001 w 2224"/>
                <a:gd name="T51" fmla="*/ 1816 h 1997"/>
                <a:gd name="T52" fmla="*/ 1076 w 2224"/>
                <a:gd name="T53" fmla="*/ 1491 h 1997"/>
                <a:gd name="T54" fmla="*/ 972 w 2224"/>
                <a:gd name="T55" fmla="*/ 1476 h 1997"/>
                <a:gd name="T56" fmla="*/ 876 w 2224"/>
                <a:gd name="T57" fmla="*/ 1444 h 1997"/>
                <a:gd name="T58" fmla="*/ 788 w 2224"/>
                <a:gd name="T59" fmla="*/ 1397 h 1997"/>
                <a:gd name="T60" fmla="*/ 492 w 2224"/>
                <a:gd name="T61" fmla="*/ 1599 h 1997"/>
                <a:gd name="T62" fmla="*/ 324 w 2224"/>
                <a:gd name="T63" fmla="*/ 1705 h 1997"/>
                <a:gd name="T64" fmla="*/ 442 w 2224"/>
                <a:gd name="T65" fmla="*/ 1554 h 1997"/>
                <a:gd name="T66" fmla="*/ 665 w 2224"/>
                <a:gd name="T67" fmla="*/ 1280 h 1997"/>
                <a:gd name="T68" fmla="*/ 609 w 2224"/>
                <a:gd name="T69" fmla="*/ 1189 h 1997"/>
                <a:gd name="T70" fmla="*/ 578 w 2224"/>
                <a:gd name="T71" fmla="*/ 1086 h 1997"/>
                <a:gd name="T72" fmla="*/ 201 w 2224"/>
                <a:gd name="T73" fmla="*/ 1031 h 1997"/>
                <a:gd name="T74" fmla="*/ 0 w 2224"/>
                <a:gd name="T75" fmla="*/ 999 h 1997"/>
                <a:gd name="T76" fmla="*/ 201 w 2224"/>
                <a:gd name="T77" fmla="*/ 967 h 1997"/>
                <a:gd name="T78" fmla="*/ 581 w 2224"/>
                <a:gd name="T79" fmla="*/ 912 h 1997"/>
                <a:gd name="T80" fmla="*/ 616 w 2224"/>
                <a:gd name="T81" fmla="*/ 812 h 1997"/>
                <a:gd name="T82" fmla="*/ 673 w 2224"/>
                <a:gd name="T83" fmla="*/ 722 h 1997"/>
                <a:gd name="T84" fmla="*/ 442 w 2224"/>
                <a:gd name="T85" fmla="*/ 443 h 1997"/>
                <a:gd name="T86" fmla="*/ 324 w 2224"/>
                <a:gd name="T87" fmla="*/ 293 h 1997"/>
                <a:gd name="T88" fmla="*/ 492 w 2224"/>
                <a:gd name="T89" fmla="*/ 397 h 1997"/>
                <a:gd name="T90" fmla="*/ 805 w 2224"/>
                <a:gd name="T91" fmla="*/ 607 h 1997"/>
                <a:gd name="T92" fmla="*/ 905 w 2224"/>
                <a:gd name="T93" fmla="*/ 558 h 1997"/>
                <a:gd name="T94" fmla="*/ 1017 w 2224"/>
                <a:gd name="T95" fmla="*/ 529 h 1997"/>
                <a:gd name="T96" fmla="*/ 1076 w 2224"/>
                <a:gd name="T97" fmla="*/ 181 h 1997"/>
                <a:gd name="T98" fmla="*/ 1111 w 2224"/>
                <a:gd name="T99" fmla="*/ 0 h 19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224" h="1997">
                  <a:moveTo>
                    <a:pt x="1111" y="0"/>
                  </a:moveTo>
                  <a:lnTo>
                    <a:pt x="1222" y="181"/>
                  </a:lnTo>
                  <a:lnTo>
                    <a:pt x="1148" y="181"/>
                  </a:lnTo>
                  <a:lnTo>
                    <a:pt x="1148" y="523"/>
                  </a:lnTo>
                  <a:lnTo>
                    <a:pt x="1206" y="529"/>
                  </a:lnTo>
                  <a:lnTo>
                    <a:pt x="1263" y="541"/>
                  </a:lnTo>
                  <a:lnTo>
                    <a:pt x="1317" y="558"/>
                  </a:lnTo>
                  <a:lnTo>
                    <a:pt x="1368" y="580"/>
                  </a:lnTo>
                  <a:lnTo>
                    <a:pt x="1418" y="607"/>
                  </a:lnTo>
                  <a:lnTo>
                    <a:pt x="1463" y="638"/>
                  </a:lnTo>
                  <a:lnTo>
                    <a:pt x="1730" y="397"/>
                  </a:lnTo>
                  <a:lnTo>
                    <a:pt x="1678" y="350"/>
                  </a:lnTo>
                  <a:lnTo>
                    <a:pt x="1897" y="293"/>
                  </a:lnTo>
                  <a:lnTo>
                    <a:pt x="1833" y="491"/>
                  </a:lnTo>
                  <a:lnTo>
                    <a:pt x="1781" y="443"/>
                  </a:lnTo>
                  <a:lnTo>
                    <a:pt x="1514" y="682"/>
                  </a:lnTo>
                  <a:lnTo>
                    <a:pt x="1550" y="722"/>
                  </a:lnTo>
                  <a:lnTo>
                    <a:pt x="1581" y="766"/>
                  </a:lnTo>
                  <a:lnTo>
                    <a:pt x="1607" y="813"/>
                  </a:lnTo>
                  <a:lnTo>
                    <a:pt x="1627" y="862"/>
                  </a:lnTo>
                  <a:lnTo>
                    <a:pt x="1642" y="913"/>
                  </a:lnTo>
                  <a:lnTo>
                    <a:pt x="1650" y="967"/>
                  </a:lnTo>
                  <a:lnTo>
                    <a:pt x="2023" y="967"/>
                  </a:lnTo>
                  <a:lnTo>
                    <a:pt x="2023" y="899"/>
                  </a:lnTo>
                  <a:lnTo>
                    <a:pt x="2224" y="999"/>
                  </a:lnTo>
                  <a:lnTo>
                    <a:pt x="2023" y="1098"/>
                  </a:lnTo>
                  <a:lnTo>
                    <a:pt x="2023" y="1031"/>
                  </a:lnTo>
                  <a:lnTo>
                    <a:pt x="1651" y="1031"/>
                  </a:lnTo>
                  <a:lnTo>
                    <a:pt x="1646" y="1078"/>
                  </a:lnTo>
                  <a:lnTo>
                    <a:pt x="1636" y="1123"/>
                  </a:lnTo>
                  <a:lnTo>
                    <a:pt x="1622" y="1168"/>
                  </a:lnTo>
                  <a:lnTo>
                    <a:pt x="1603" y="1210"/>
                  </a:lnTo>
                  <a:lnTo>
                    <a:pt x="1580" y="1249"/>
                  </a:lnTo>
                  <a:lnTo>
                    <a:pt x="1553" y="1287"/>
                  </a:lnTo>
                  <a:lnTo>
                    <a:pt x="1522" y="1322"/>
                  </a:lnTo>
                  <a:lnTo>
                    <a:pt x="1781" y="1554"/>
                  </a:lnTo>
                  <a:lnTo>
                    <a:pt x="1833" y="1506"/>
                  </a:lnTo>
                  <a:lnTo>
                    <a:pt x="1897" y="1705"/>
                  </a:lnTo>
                  <a:lnTo>
                    <a:pt x="1678" y="1646"/>
                  </a:lnTo>
                  <a:lnTo>
                    <a:pt x="1730" y="1599"/>
                  </a:lnTo>
                  <a:lnTo>
                    <a:pt x="1473" y="1369"/>
                  </a:lnTo>
                  <a:lnTo>
                    <a:pt x="1433" y="1397"/>
                  </a:lnTo>
                  <a:lnTo>
                    <a:pt x="1391" y="1422"/>
                  </a:lnTo>
                  <a:lnTo>
                    <a:pt x="1347" y="1444"/>
                  </a:lnTo>
                  <a:lnTo>
                    <a:pt x="1300" y="1462"/>
                  </a:lnTo>
                  <a:lnTo>
                    <a:pt x="1251" y="1476"/>
                  </a:lnTo>
                  <a:lnTo>
                    <a:pt x="1200" y="1485"/>
                  </a:lnTo>
                  <a:lnTo>
                    <a:pt x="1148" y="1491"/>
                  </a:lnTo>
                  <a:lnTo>
                    <a:pt x="1148" y="1816"/>
                  </a:lnTo>
                  <a:lnTo>
                    <a:pt x="1222" y="1816"/>
                  </a:lnTo>
                  <a:lnTo>
                    <a:pt x="1111" y="1997"/>
                  </a:lnTo>
                  <a:lnTo>
                    <a:pt x="1001" y="1816"/>
                  </a:lnTo>
                  <a:lnTo>
                    <a:pt x="1076" y="1816"/>
                  </a:lnTo>
                  <a:lnTo>
                    <a:pt x="1076" y="1491"/>
                  </a:lnTo>
                  <a:lnTo>
                    <a:pt x="1022" y="1485"/>
                  </a:lnTo>
                  <a:lnTo>
                    <a:pt x="972" y="1476"/>
                  </a:lnTo>
                  <a:lnTo>
                    <a:pt x="923" y="1462"/>
                  </a:lnTo>
                  <a:lnTo>
                    <a:pt x="876" y="1444"/>
                  </a:lnTo>
                  <a:lnTo>
                    <a:pt x="831" y="1422"/>
                  </a:lnTo>
                  <a:lnTo>
                    <a:pt x="788" y="1397"/>
                  </a:lnTo>
                  <a:lnTo>
                    <a:pt x="749" y="1369"/>
                  </a:lnTo>
                  <a:lnTo>
                    <a:pt x="492" y="1599"/>
                  </a:lnTo>
                  <a:lnTo>
                    <a:pt x="546" y="1647"/>
                  </a:lnTo>
                  <a:lnTo>
                    <a:pt x="324" y="1705"/>
                  </a:lnTo>
                  <a:lnTo>
                    <a:pt x="389" y="1506"/>
                  </a:lnTo>
                  <a:lnTo>
                    <a:pt x="442" y="1554"/>
                  </a:lnTo>
                  <a:lnTo>
                    <a:pt x="700" y="1321"/>
                  </a:lnTo>
                  <a:lnTo>
                    <a:pt x="665" y="1280"/>
                  </a:lnTo>
                  <a:lnTo>
                    <a:pt x="635" y="1236"/>
                  </a:lnTo>
                  <a:lnTo>
                    <a:pt x="609" y="1189"/>
                  </a:lnTo>
                  <a:lnTo>
                    <a:pt x="590" y="1138"/>
                  </a:lnTo>
                  <a:lnTo>
                    <a:pt x="578" y="1086"/>
                  </a:lnTo>
                  <a:lnTo>
                    <a:pt x="571" y="1031"/>
                  </a:lnTo>
                  <a:lnTo>
                    <a:pt x="201" y="1031"/>
                  </a:lnTo>
                  <a:lnTo>
                    <a:pt x="201" y="1098"/>
                  </a:lnTo>
                  <a:lnTo>
                    <a:pt x="0" y="999"/>
                  </a:lnTo>
                  <a:lnTo>
                    <a:pt x="201" y="899"/>
                  </a:lnTo>
                  <a:lnTo>
                    <a:pt x="201" y="967"/>
                  </a:lnTo>
                  <a:lnTo>
                    <a:pt x="572" y="967"/>
                  </a:lnTo>
                  <a:lnTo>
                    <a:pt x="581" y="912"/>
                  </a:lnTo>
                  <a:lnTo>
                    <a:pt x="596" y="861"/>
                  </a:lnTo>
                  <a:lnTo>
                    <a:pt x="616" y="812"/>
                  </a:lnTo>
                  <a:lnTo>
                    <a:pt x="641" y="765"/>
                  </a:lnTo>
                  <a:lnTo>
                    <a:pt x="673" y="722"/>
                  </a:lnTo>
                  <a:lnTo>
                    <a:pt x="709" y="682"/>
                  </a:lnTo>
                  <a:lnTo>
                    <a:pt x="442" y="443"/>
                  </a:lnTo>
                  <a:lnTo>
                    <a:pt x="389" y="491"/>
                  </a:lnTo>
                  <a:lnTo>
                    <a:pt x="324" y="293"/>
                  </a:lnTo>
                  <a:lnTo>
                    <a:pt x="546" y="350"/>
                  </a:lnTo>
                  <a:lnTo>
                    <a:pt x="492" y="397"/>
                  </a:lnTo>
                  <a:lnTo>
                    <a:pt x="760" y="638"/>
                  </a:lnTo>
                  <a:lnTo>
                    <a:pt x="805" y="607"/>
                  </a:lnTo>
                  <a:lnTo>
                    <a:pt x="853" y="580"/>
                  </a:lnTo>
                  <a:lnTo>
                    <a:pt x="905" y="558"/>
                  </a:lnTo>
                  <a:lnTo>
                    <a:pt x="960" y="541"/>
                  </a:lnTo>
                  <a:lnTo>
                    <a:pt x="1017" y="529"/>
                  </a:lnTo>
                  <a:lnTo>
                    <a:pt x="1076" y="523"/>
                  </a:lnTo>
                  <a:lnTo>
                    <a:pt x="1076" y="181"/>
                  </a:lnTo>
                  <a:lnTo>
                    <a:pt x="1001" y="181"/>
                  </a:lnTo>
                  <a:lnTo>
                    <a:pt x="11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22" name="Freeform 117">
              <a:extLst>
                <a:ext uri="{FF2B5EF4-FFF2-40B4-BE49-F238E27FC236}">
                  <a16:creationId xmlns:a16="http://schemas.microsoft.com/office/drawing/2014/main" id="{E8A4095F-0F75-D3A8-0620-27753BF9D7CD}"/>
                </a:ext>
              </a:extLst>
            </p:cNvPr>
            <p:cNvSpPr>
              <a:spLocks/>
            </p:cNvSpPr>
            <p:nvPr/>
          </p:nvSpPr>
          <p:spPr bwMode="auto">
            <a:xfrm>
              <a:off x="-668338" y="2700338"/>
              <a:ext cx="104775" cy="109538"/>
            </a:xfrm>
            <a:custGeom>
              <a:avLst/>
              <a:gdLst>
                <a:gd name="T0" fmla="*/ 267 w 534"/>
                <a:gd name="T1" fmla="*/ 0 h 479"/>
                <a:gd name="T2" fmla="*/ 310 w 534"/>
                <a:gd name="T3" fmla="*/ 3 h 479"/>
                <a:gd name="T4" fmla="*/ 351 w 534"/>
                <a:gd name="T5" fmla="*/ 12 h 479"/>
                <a:gd name="T6" fmla="*/ 390 w 534"/>
                <a:gd name="T7" fmla="*/ 27 h 479"/>
                <a:gd name="T8" fmla="*/ 424 w 534"/>
                <a:gd name="T9" fmla="*/ 47 h 479"/>
                <a:gd name="T10" fmla="*/ 456 w 534"/>
                <a:gd name="T11" fmla="*/ 71 h 479"/>
                <a:gd name="T12" fmla="*/ 483 w 534"/>
                <a:gd name="T13" fmla="*/ 98 h 479"/>
                <a:gd name="T14" fmla="*/ 504 w 534"/>
                <a:gd name="T15" fmla="*/ 129 h 479"/>
                <a:gd name="T16" fmla="*/ 521 w 534"/>
                <a:gd name="T17" fmla="*/ 164 h 479"/>
                <a:gd name="T18" fmla="*/ 531 w 534"/>
                <a:gd name="T19" fmla="*/ 200 h 479"/>
                <a:gd name="T20" fmla="*/ 534 w 534"/>
                <a:gd name="T21" fmla="*/ 240 h 479"/>
                <a:gd name="T22" fmla="*/ 531 w 534"/>
                <a:gd name="T23" fmla="*/ 278 h 479"/>
                <a:gd name="T24" fmla="*/ 521 w 534"/>
                <a:gd name="T25" fmla="*/ 315 h 479"/>
                <a:gd name="T26" fmla="*/ 504 w 534"/>
                <a:gd name="T27" fmla="*/ 349 h 479"/>
                <a:gd name="T28" fmla="*/ 483 w 534"/>
                <a:gd name="T29" fmla="*/ 380 h 479"/>
                <a:gd name="T30" fmla="*/ 456 w 534"/>
                <a:gd name="T31" fmla="*/ 409 h 479"/>
                <a:gd name="T32" fmla="*/ 424 w 534"/>
                <a:gd name="T33" fmla="*/ 433 h 479"/>
                <a:gd name="T34" fmla="*/ 390 w 534"/>
                <a:gd name="T35" fmla="*/ 453 h 479"/>
                <a:gd name="T36" fmla="*/ 351 w 534"/>
                <a:gd name="T37" fmla="*/ 467 h 479"/>
                <a:gd name="T38" fmla="*/ 310 w 534"/>
                <a:gd name="T39" fmla="*/ 476 h 479"/>
                <a:gd name="T40" fmla="*/ 267 w 534"/>
                <a:gd name="T41" fmla="*/ 479 h 479"/>
                <a:gd name="T42" fmla="*/ 224 w 534"/>
                <a:gd name="T43" fmla="*/ 476 h 479"/>
                <a:gd name="T44" fmla="*/ 182 w 534"/>
                <a:gd name="T45" fmla="*/ 467 h 479"/>
                <a:gd name="T46" fmla="*/ 144 w 534"/>
                <a:gd name="T47" fmla="*/ 453 h 479"/>
                <a:gd name="T48" fmla="*/ 110 w 534"/>
                <a:gd name="T49" fmla="*/ 433 h 479"/>
                <a:gd name="T50" fmla="*/ 78 w 534"/>
                <a:gd name="T51" fmla="*/ 409 h 479"/>
                <a:gd name="T52" fmla="*/ 51 w 534"/>
                <a:gd name="T53" fmla="*/ 380 h 479"/>
                <a:gd name="T54" fmla="*/ 30 w 534"/>
                <a:gd name="T55" fmla="*/ 349 h 479"/>
                <a:gd name="T56" fmla="*/ 13 w 534"/>
                <a:gd name="T57" fmla="*/ 315 h 479"/>
                <a:gd name="T58" fmla="*/ 3 w 534"/>
                <a:gd name="T59" fmla="*/ 278 h 479"/>
                <a:gd name="T60" fmla="*/ 0 w 534"/>
                <a:gd name="T61" fmla="*/ 240 h 479"/>
                <a:gd name="T62" fmla="*/ 3 w 534"/>
                <a:gd name="T63" fmla="*/ 200 h 479"/>
                <a:gd name="T64" fmla="*/ 13 w 534"/>
                <a:gd name="T65" fmla="*/ 164 h 479"/>
                <a:gd name="T66" fmla="*/ 30 w 534"/>
                <a:gd name="T67" fmla="*/ 129 h 479"/>
                <a:gd name="T68" fmla="*/ 51 w 534"/>
                <a:gd name="T69" fmla="*/ 98 h 479"/>
                <a:gd name="T70" fmla="*/ 78 w 534"/>
                <a:gd name="T71" fmla="*/ 71 h 479"/>
                <a:gd name="T72" fmla="*/ 110 w 534"/>
                <a:gd name="T73" fmla="*/ 47 h 479"/>
                <a:gd name="T74" fmla="*/ 144 w 534"/>
                <a:gd name="T75" fmla="*/ 27 h 479"/>
                <a:gd name="T76" fmla="*/ 182 w 534"/>
                <a:gd name="T77" fmla="*/ 12 h 479"/>
                <a:gd name="T78" fmla="*/ 224 w 534"/>
                <a:gd name="T79" fmla="*/ 3 h 479"/>
                <a:gd name="T80" fmla="*/ 267 w 534"/>
                <a:gd name="T81" fmla="*/ 0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34" h="479">
                  <a:moveTo>
                    <a:pt x="267" y="0"/>
                  </a:moveTo>
                  <a:lnTo>
                    <a:pt x="310" y="3"/>
                  </a:lnTo>
                  <a:lnTo>
                    <a:pt x="351" y="12"/>
                  </a:lnTo>
                  <a:lnTo>
                    <a:pt x="390" y="27"/>
                  </a:lnTo>
                  <a:lnTo>
                    <a:pt x="424" y="47"/>
                  </a:lnTo>
                  <a:lnTo>
                    <a:pt x="456" y="71"/>
                  </a:lnTo>
                  <a:lnTo>
                    <a:pt x="483" y="98"/>
                  </a:lnTo>
                  <a:lnTo>
                    <a:pt x="504" y="129"/>
                  </a:lnTo>
                  <a:lnTo>
                    <a:pt x="521" y="164"/>
                  </a:lnTo>
                  <a:lnTo>
                    <a:pt x="531" y="200"/>
                  </a:lnTo>
                  <a:lnTo>
                    <a:pt x="534" y="240"/>
                  </a:lnTo>
                  <a:lnTo>
                    <a:pt x="531" y="278"/>
                  </a:lnTo>
                  <a:lnTo>
                    <a:pt x="521" y="315"/>
                  </a:lnTo>
                  <a:lnTo>
                    <a:pt x="504" y="349"/>
                  </a:lnTo>
                  <a:lnTo>
                    <a:pt x="483" y="380"/>
                  </a:lnTo>
                  <a:lnTo>
                    <a:pt x="456" y="409"/>
                  </a:lnTo>
                  <a:lnTo>
                    <a:pt x="424" y="433"/>
                  </a:lnTo>
                  <a:lnTo>
                    <a:pt x="390" y="453"/>
                  </a:lnTo>
                  <a:lnTo>
                    <a:pt x="351" y="467"/>
                  </a:lnTo>
                  <a:lnTo>
                    <a:pt x="310" y="476"/>
                  </a:lnTo>
                  <a:lnTo>
                    <a:pt x="267" y="479"/>
                  </a:lnTo>
                  <a:lnTo>
                    <a:pt x="224" y="476"/>
                  </a:lnTo>
                  <a:lnTo>
                    <a:pt x="182" y="467"/>
                  </a:lnTo>
                  <a:lnTo>
                    <a:pt x="144" y="453"/>
                  </a:lnTo>
                  <a:lnTo>
                    <a:pt x="110" y="433"/>
                  </a:lnTo>
                  <a:lnTo>
                    <a:pt x="78" y="409"/>
                  </a:lnTo>
                  <a:lnTo>
                    <a:pt x="51" y="380"/>
                  </a:lnTo>
                  <a:lnTo>
                    <a:pt x="30" y="349"/>
                  </a:lnTo>
                  <a:lnTo>
                    <a:pt x="13" y="315"/>
                  </a:lnTo>
                  <a:lnTo>
                    <a:pt x="3" y="278"/>
                  </a:lnTo>
                  <a:lnTo>
                    <a:pt x="0" y="240"/>
                  </a:lnTo>
                  <a:lnTo>
                    <a:pt x="3" y="200"/>
                  </a:lnTo>
                  <a:lnTo>
                    <a:pt x="13" y="164"/>
                  </a:lnTo>
                  <a:lnTo>
                    <a:pt x="30" y="129"/>
                  </a:lnTo>
                  <a:lnTo>
                    <a:pt x="51" y="98"/>
                  </a:lnTo>
                  <a:lnTo>
                    <a:pt x="78" y="71"/>
                  </a:lnTo>
                  <a:lnTo>
                    <a:pt x="110" y="47"/>
                  </a:lnTo>
                  <a:lnTo>
                    <a:pt x="144" y="27"/>
                  </a:lnTo>
                  <a:lnTo>
                    <a:pt x="182" y="12"/>
                  </a:lnTo>
                  <a:lnTo>
                    <a:pt x="224" y="3"/>
                  </a:lnTo>
                  <a:lnTo>
                    <a:pt x="26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23" name="Freeform 118">
              <a:extLst>
                <a:ext uri="{FF2B5EF4-FFF2-40B4-BE49-F238E27FC236}">
                  <a16:creationId xmlns:a16="http://schemas.microsoft.com/office/drawing/2014/main" id="{B6BF7233-6D79-A2E3-0AB1-8DC09590C622}"/>
                </a:ext>
              </a:extLst>
            </p:cNvPr>
            <p:cNvSpPr>
              <a:spLocks/>
            </p:cNvSpPr>
            <p:nvPr/>
          </p:nvSpPr>
          <p:spPr bwMode="auto">
            <a:xfrm>
              <a:off x="-1077913" y="3119438"/>
              <a:ext cx="106362" cy="109538"/>
            </a:xfrm>
            <a:custGeom>
              <a:avLst/>
              <a:gdLst>
                <a:gd name="T0" fmla="*/ 266 w 534"/>
                <a:gd name="T1" fmla="*/ 0 h 481"/>
                <a:gd name="T2" fmla="*/ 310 w 534"/>
                <a:gd name="T3" fmla="*/ 4 h 481"/>
                <a:gd name="T4" fmla="*/ 351 w 534"/>
                <a:gd name="T5" fmla="*/ 13 h 481"/>
                <a:gd name="T6" fmla="*/ 390 w 534"/>
                <a:gd name="T7" fmla="*/ 28 h 481"/>
                <a:gd name="T8" fmla="*/ 424 w 534"/>
                <a:gd name="T9" fmla="*/ 48 h 481"/>
                <a:gd name="T10" fmla="*/ 456 w 534"/>
                <a:gd name="T11" fmla="*/ 71 h 481"/>
                <a:gd name="T12" fmla="*/ 483 w 534"/>
                <a:gd name="T13" fmla="*/ 99 h 481"/>
                <a:gd name="T14" fmla="*/ 504 w 534"/>
                <a:gd name="T15" fmla="*/ 130 h 481"/>
                <a:gd name="T16" fmla="*/ 521 w 534"/>
                <a:gd name="T17" fmla="*/ 165 h 481"/>
                <a:gd name="T18" fmla="*/ 531 w 534"/>
                <a:gd name="T19" fmla="*/ 202 h 481"/>
                <a:gd name="T20" fmla="*/ 534 w 534"/>
                <a:gd name="T21" fmla="*/ 241 h 481"/>
                <a:gd name="T22" fmla="*/ 531 w 534"/>
                <a:gd name="T23" fmla="*/ 280 h 481"/>
                <a:gd name="T24" fmla="*/ 521 w 534"/>
                <a:gd name="T25" fmla="*/ 316 h 481"/>
                <a:gd name="T26" fmla="*/ 504 w 534"/>
                <a:gd name="T27" fmla="*/ 350 h 481"/>
                <a:gd name="T28" fmla="*/ 483 w 534"/>
                <a:gd name="T29" fmla="*/ 382 h 481"/>
                <a:gd name="T30" fmla="*/ 456 w 534"/>
                <a:gd name="T31" fmla="*/ 411 h 481"/>
                <a:gd name="T32" fmla="*/ 424 w 534"/>
                <a:gd name="T33" fmla="*/ 434 h 481"/>
                <a:gd name="T34" fmla="*/ 390 w 534"/>
                <a:gd name="T35" fmla="*/ 454 h 481"/>
                <a:gd name="T36" fmla="*/ 351 w 534"/>
                <a:gd name="T37" fmla="*/ 468 h 481"/>
                <a:gd name="T38" fmla="*/ 310 w 534"/>
                <a:gd name="T39" fmla="*/ 477 h 481"/>
                <a:gd name="T40" fmla="*/ 266 w 534"/>
                <a:gd name="T41" fmla="*/ 481 h 481"/>
                <a:gd name="T42" fmla="*/ 224 w 534"/>
                <a:gd name="T43" fmla="*/ 477 h 481"/>
                <a:gd name="T44" fmla="*/ 182 w 534"/>
                <a:gd name="T45" fmla="*/ 468 h 481"/>
                <a:gd name="T46" fmla="*/ 144 w 534"/>
                <a:gd name="T47" fmla="*/ 454 h 481"/>
                <a:gd name="T48" fmla="*/ 109 w 534"/>
                <a:gd name="T49" fmla="*/ 434 h 481"/>
                <a:gd name="T50" fmla="*/ 78 w 534"/>
                <a:gd name="T51" fmla="*/ 411 h 481"/>
                <a:gd name="T52" fmla="*/ 51 w 534"/>
                <a:gd name="T53" fmla="*/ 382 h 481"/>
                <a:gd name="T54" fmla="*/ 30 w 534"/>
                <a:gd name="T55" fmla="*/ 350 h 481"/>
                <a:gd name="T56" fmla="*/ 14 w 534"/>
                <a:gd name="T57" fmla="*/ 316 h 481"/>
                <a:gd name="T58" fmla="*/ 4 w 534"/>
                <a:gd name="T59" fmla="*/ 280 h 481"/>
                <a:gd name="T60" fmla="*/ 0 w 534"/>
                <a:gd name="T61" fmla="*/ 241 h 481"/>
                <a:gd name="T62" fmla="*/ 4 w 534"/>
                <a:gd name="T63" fmla="*/ 202 h 481"/>
                <a:gd name="T64" fmla="*/ 14 w 534"/>
                <a:gd name="T65" fmla="*/ 165 h 481"/>
                <a:gd name="T66" fmla="*/ 30 w 534"/>
                <a:gd name="T67" fmla="*/ 130 h 481"/>
                <a:gd name="T68" fmla="*/ 51 w 534"/>
                <a:gd name="T69" fmla="*/ 99 h 481"/>
                <a:gd name="T70" fmla="*/ 78 w 534"/>
                <a:gd name="T71" fmla="*/ 71 h 481"/>
                <a:gd name="T72" fmla="*/ 109 w 534"/>
                <a:gd name="T73" fmla="*/ 48 h 481"/>
                <a:gd name="T74" fmla="*/ 144 w 534"/>
                <a:gd name="T75" fmla="*/ 28 h 481"/>
                <a:gd name="T76" fmla="*/ 182 w 534"/>
                <a:gd name="T77" fmla="*/ 13 h 481"/>
                <a:gd name="T78" fmla="*/ 224 w 534"/>
                <a:gd name="T79" fmla="*/ 4 h 481"/>
                <a:gd name="T80" fmla="*/ 266 w 534"/>
                <a:gd name="T81" fmla="*/ 0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34" h="481">
                  <a:moveTo>
                    <a:pt x="266" y="0"/>
                  </a:moveTo>
                  <a:lnTo>
                    <a:pt x="310" y="4"/>
                  </a:lnTo>
                  <a:lnTo>
                    <a:pt x="351" y="13"/>
                  </a:lnTo>
                  <a:lnTo>
                    <a:pt x="390" y="28"/>
                  </a:lnTo>
                  <a:lnTo>
                    <a:pt x="424" y="48"/>
                  </a:lnTo>
                  <a:lnTo>
                    <a:pt x="456" y="71"/>
                  </a:lnTo>
                  <a:lnTo>
                    <a:pt x="483" y="99"/>
                  </a:lnTo>
                  <a:lnTo>
                    <a:pt x="504" y="130"/>
                  </a:lnTo>
                  <a:lnTo>
                    <a:pt x="521" y="165"/>
                  </a:lnTo>
                  <a:lnTo>
                    <a:pt x="531" y="202"/>
                  </a:lnTo>
                  <a:lnTo>
                    <a:pt x="534" y="241"/>
                  </a:lnTo>
                  <a:lnTo>
                    <a:pt x="531" y="280"/>
                  </a:lnTo>
                  <a:lnTo>
                    <a:pt x="521" y="316"/>
                  </a:lnTo>
                  <a:lnTo>
                    <a:pt x="504" y="350"/>
                  </a:lnTo>
                  <a:lnTo>
                    <a:pt x="483" y="382"/>
                  </a:lnTo>
                  <a:lnTo>
                    <a:pt x="456" y="411"/>
                  </a:lnTo>
                  <a:lnTo>
                    <a:pt x="424" y="434"/>
                  </a:lnTo>
                  <a:lnTo>
                    <a:pt x="390" y="454"/>
                  </a:lnTo>
                  <a:lnTo>
                    <a:pt x="351" y="468"/>
                  </a:lnTo>
                  <a:lnTo>
                    <a:pt x="310" y="477"/>
                  </a:lnTo>
                  <a:lnTo>
                    <a:pt x="266" y="481"/>
                  </a:lnTo>
                  <a:lnTo>
                    <a:pt x="224" y="477"/>
                  </a:lnTo>
                  <a:lnTo>
                    <a:pt x="182" y="468"/>
                  </a:lnTo>
                  <a:lnTo>
                    <a:pt x="144" y="454"/>
                  </a:lnTo>
                  <a:lnTo>
                    <a:pt x="109" y="434"/>
                  </a:lnTo>
                  <a:lnTo>
                    <a:pt x="78" y="411"/>
                  </a:lnTo>
                  <a:lnTo>
                    <a:pt x="51" y="382"/>
                  </a:lnTo>
                  <a:lnTo>
                    <a:pt x="30" y="350"/>
                  </a:lnTo>
                  <a:lnTo>
                    <a:pt x="14" y="316"/>
                  </a:lnTo>
                  <a:lnTo>
                    <a:pt x="4" y="280"/>
                  </a:lnTo>
                  <a:lnTo>
                    <a:pt x="0" y="241"/>
                  </a:lnTo>
                  <a:lnTo>
                    <a:pt x="4" y="202"/>
                  </a:lnTo>
                  <a:lnTo>
                    <a:pt x="14" y="165"/>
                  </a:lnTo>
                  <a:lnTo>
                    <a:pt x="30" y="130"/>
                  </a:lnTo>
                  <a:lnTo>
                    <a:pt x="51" y="99"/>
                  </a:lnTo>
                  <a:lnTo>
                    <a:pt x="78" y="71"/>
                  </a:lnTo>
                  <a:lnTo>
                    <a:pt x="109" y="48"/>
                  </a:lnTo>
                  <a:lnTo>
                    <a:pt x="144" y="28"/>
                  </a:lnTo>
                  <a:lnTo>
                    <a:pt x="182" y="13"/>
                  </a:lnTo>
                  <a:lnTo>
                    <a:pt x="224" y="4"/>
                  </a:lnTo>
                  <a:lnTo>
                    <a:pt x="26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24" name="Freeform 119">
              <a:extLst>
                <a:ext uri="{FF2B5EF4-FFF2-40B4-BE49-F238E27FC236}">
                  <a16:creationId xmlns:a16="http://schemas.microsoft.com/office/drawing/2014/main" id="{E33A8667-240C-7A00-742B-F791D0E11854}"/>
                </a:ext>
              </a:extLst>
            </p:cNvPr>
            <p:cNvSpPr>
              <a:spLocks/>
            </p:cNvSpPr>
            <p:nvPr/>
          </p:nvSpPr>
          <p:spPr bwMode="auto">
            <a:xfrm>
              <a:off x="-668338" y="3119438"/>
              <a:ext cx="104775" cy="109538"/>
            </a:xfrm>
            <a:custGeom>
              <a:avLst/>
              <a:gdLst>
                <a:gd name="T0" fmla="*/ 267 w 534"/>
                <a:gd name="T1" fmla="*/ 0 h 481"/>
                <a:gd name="T2" fmla="*/ 310 w 534"/>
                <a:gd name="T3" fmla="*/ 4 h 481"/>
                <a:gd name="T4" fmla="*/ 351 w 534"/>
                <a:gd name="T5" fmla="*/ 13 h 481"/>
                <a:gd name="T6" fmla="*/ 390 w 534"/>
                <a:gd name="T7" fmla="*/ 28 h 481"/>
                <a:gd name="T8" fmla="*/ 424 w 534"/>
                <a:gd name="T9" fmla="*/ 48 h 481"/>
                <a:gd name="T10" fmla="*/ 456 w 534"/>
                <a:gd name="T11" fmla="*/ 71 h 481"/>
                <a:gd name="T12" fmla="*/ 483 w 534"/>
                <a:gd name="T13" fmla="*/ 99 h 481"/>
                <a:gd name="T14" fmla="*/ 504 w 534"/>
                <a:gd name="T15" fmla="*/ 130 h 481"/>
                <a:gd name="T16" fmla="*/ 521 w 534"/>
                <a:gd name="T17" fmla="*/ 165 h 481"/>
                <a:gd name="T18" fmla="*/ 531 w 534"/>
                <a:gd name="T19" fmla="*/ 202 h 481"/>
                <a:gd name="T20" fmla="*/ 534 w 534"/>
                <a:gd name="T21" fmla="*/ 241 h 481"/>
                <a:gd name="T22" fmla="*/ 531 w 534"/>
                <a:gd name="T23" fmla="*/ 280 h 481"/>
                <a:gd name="T24" fmla="*/ 521 w 534"/>
                <a:gd name="T25" fmla="*/ 316 h 481"/>
                <a:gd name="T26" fmla="*/ 504 w 534"/>
                <a:gd name="T27" fmla="*/ 350 h 481"/>
                <a:gd name="T28" fmla="*/ 483 w 534"/>
                <a:gd name="T29" fmla="*/ 382 h 481"/>
                <a:gd name="T30" fmla="*/ 456 w 534"/>
                <a:gd name="T31" fmla="*/ 411 h 481"/>
                <a:gd name="T32" fmla="*/ 424 w 534"/>
                <a:gd name="T33" fmla="*/ 434 h 481"/>
                <a:gd name="T34" fmla="*/ 390 w 534"/>
                <a:gd name="T35" fmla="*/ 454 h 481"/>
                <a:gd name="T36" fmla="*/ 351 w 534"/>
                <a:gd name="T37" fmla="*/ 468 h 481"/>
                <a:gd name="T38" fmla="*/ 310 w 534"/>
                <a:gd name="T39" fmla="*/ 477 h 481"/>
                <a:gd name="T40" fmla="*/ 267 w 534"/>
                <a:gd name="T41" fmla="*/ 481 h 481"/>
                <a:gd name="T42" fmla="*/ 224 w 534"/>
                <a:gd name="T43" fmla="*/ 477 h 481"/>
                <a:gd name="T44" fmla="*/ 182 w 534"/>
                <a:gd name="T45" fmla="*/ 468 h 481"/>
                <a:gd name="T46" fmla="*/ 144 w 534"/>
                <a:gd name="T47" fmla="*/ 454 h 481"/>
                <a:gd name="T48" fmla="*/ 110 w 534"/>
                <a:gd name="T49" fmla="*/ 434 h 481"/>
                <a:gd name="T50" fmla="*/ 78 w 534"/>
                <a:gd name="T51" fmla="*/ 411 h 481"/>
                <a:gd name="T52" fmla="*/ 51 w 534"/>
                <a:gd name="T53" fmla="*/ 382 h 481"/>
                <a:gd name="T54" fmla="*/ 30 w 534"/>
                <a:gd name="T55" fmla="*/ 350 h 481"/>
                <a:gd name="T56" fmla="*/ 13 w 534"/>
                <a:gd name="T57" fmla="*/ 316 h 481"/>
                <a:gd name="T58" fmla="*/ 3 w 534"/>
                <a:gd name="T59" fmla="*/ 280 h 481"/>
                <a:gd name="T60" fmla="*/ 0 w 534"/>
                <a:gd name="T61" fmla="*/ 241 h 481"/>
                <a:gd name="T62" fmla="*/ 3 w 534"/>
                <a:gd name="T63" fmla="*/ 202 h 481"/>
                <a:gd name="T64" fmla="*/ 13 w 534"/>
                <a:gd name="T65" fmla="*/ 165 h 481"/>
                <a:gd name="T66" fmla="*/ 30 w 534"/>
                <a:gd name="T67" fmla="*/ 130 h 481"/>
                <a:gd name="T68" fmla="*/ 51 w 534"/>
                <a:gd name="T69" fmla="*/ 99 h 481"/>
                <a:gd name="T70" fmla="*/ 78 w 534"/>
                <a:gd name="T71" fmla="*/ 71 h 481"/>
                <a:gd name="T72" fmla="*/ 110 w 534"/>
                <a:gd name="T73" fmla="*/ 48 h 481"/>
                <a:gd name="T74" fmla="*/ 144 w 534"/>
                <a:gd name="T75" fmla="*/ 28 h 481"/>
                <a:gd name="T76" fmla="*/ 182 w 534"/>
                <a:gd name="T77" fmla="*/ 13 h 481"/>
                <a:gd name="T78" fmla="*/ 224 w 534"/>
                <a:gd name="T79" fmla="*/ 4 h 481"/>
                <a:gd name="T80" fmla="*/ 267 w 534"/>
                <a:gd name="T81" fmla="*/ 0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34" h="481">
                  <a:moveTo>
                    <a:pt x="267" y="0"/>
                  </a:moveTo>
                  <a:lnTo>
                    <a:pt x="310" y="4"/>
                  </a:lnTo>
                  <a:lnTo>
                    <a:pt x="351" y="13"/>
                  </a:lnTo>
                  <a:lnTo>
                    <a:pt x="390" y="28"/>
                  </a:lnTo>
                  <a:lnTo>
                    <a:pt x="424" y="48"/>
                  </a:lnTo>
                  <a:lnTo>
                    <a:pt x="456" y="71"/>
                  </a:lnTo>
                  <a:lnTo>
                    <a:pt x="483" y="99"/>
                  </a:lnTo>
                  <a:lnTo>
                    <a:pt x="504" y="130"/>
                  </a:lnTo>
                  <a:lnTo>
                    <a:pt x="521" y="165"/>
                  </a:lnTo>
                  <a:lnTo>
                    <a:pt x="531" y="202"/>
                  </a:lnTo>
                  <a:lnTo>
                    <a:pt x="534" y="241"/>
                  </a:lnTo>
                  <a:lnTo>
                    <a:pt x="531" y="280"/>
                  </a:lnTo>
                  <a:lnTo>
                    <a:pt x="521" y="316"/>
                  </a:lnTo>
                  <a:lnTo>
                    <a:pt x="504" y="350"/>
                  </a:lnTo>
                  <a:lnTo>
                    <a:pt x="483" y="382"/>
                  </a:lnTo>
                  <a:lnTo>
                    <a:pt x="456" y="411"/>
                  </a:lnTo>
                  <a:lnTo>
                    <a:pt x="424" y="434"/>
                  </a:lnTo>
                  <a:lnTo>
                    <a:pt x="390" y="454"/>
                  </a:lnTo>
                  <a:lnTo>
                    <a:pt x="351" y="468"/>
                  </a:lnTo>
                  <a:lnTo>
                    <a:pt x="310" y="477"/>
                  </a:lnTo>
                  <a:lnTo>
                    <a:pt x="267" y="481"/>
                  </a:lnTo>
                  <a:lnTo>
                    <a:pt x="224" y="477"/>
                  </a:lnTo>
                  <a:lnTo>
                    <a:pt x="182" y="468"/>
                  </a:lnTo>
                  <a:lnTo>
                    <a:pt x="144" y="454"/>
                  </a:lnTo>
                  <a:lnTo>
                    <a:pt x="110" y="434"/>
                  </a:lnTo>
                  <a:lnTo>
                    <a:pt x="78" y="411"/>
                  </a:lnTo>
                  <a:lnTo>
                    <a:pt x="51" y="382"/>
                  </a:lnTo>
                  <a:lnTo>
                    <a:pt x="30" y="350"/>
                  </a:lnTo>
                  <a:lnTo>
                    <a:pt x="13" y="316"/>
                  </a:lnTo>
                  <a:lnTo>
                    <a:pt x="3" y="280"/>
                  </a:lnTo>
                  <a:lnTo>
                    <a:pt x="0" y="241"/>
                  </a:lnTo>
                  <a:lnTo>
                    <a:pt x="3" y="202"/>
                  </a:lnTo>
                  <a:lnTo>
                    <a:pt x="13" y="165"/>
                  </a:lnTo>
                  <a:lnTo>
                    <a:pt x="30" y="130"/>
                  </a:lnTo>
                  <a:lnTo>
                    <a:pt x="51" y="99"/>
                  </a:lnTo>
                  <a:lnTo>
                    <a:pt x="78" y="71"/>
                  </a:lnTo>
                  <a:lnTo>
                    <a:pt x="110" y="48"/>
                  </a:lnTo>
                  <a:lnTo>
                    <a:pt x="144" y="28"/>
                  </a:lnTo>
                  <a:lnTo>
                    <a:pt x="182" y="13"/>
                  </a:lnTo>
                  <a:lnTo>
                    <a:pt x="224" y="4"/>
                  </a:lnTo>
                  <a:lnTo>
                    <a:pt x="26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25" name="Freeform 120">
              <a:extLst>
                <a:ext uri="{FF2B5EF4-FFF2-40B4-BE49-F238E27FC236}">
                  <a16:creationId xmlns:a16="http://schemas.microsoft.com/office/drawing/2014/main" id="{C6D75E38-150B-AC89-3FB9-E57BBEA21F56}"/>
                </a:ext>
              </a:extLst>
            </p:cNvPr>
            <p:cNvSpPr>
              <a:spLocks/>
            </p:cNvSpPr>
            <p:nvPr/>
          </p:nvSpPr>
          <p:spPr bwMode="auto">
            <a:xfrm>
              <a:off x="-1077913" y="2700338"/>
              <a:ext cx="106362" cy="109538"/>
            </a:xfrm>
            <a:custGeom>
              <a:avLst/>
              <a:gdLst>
                <a:gd name="T0" fmla="*/ 266 w 534"/>
                <a:gd name="T1" fmla="*/ 0 h 480"/>
                <a:gd name="T2" fmla="*/ 310 w 534"/>
                <a:gd name="T3" fmla="*/ 3 h 480"/>
                <a:gd name="T4" fmla="*/ 351 w 534"/>
                <a:gd name="T5" fmla="*/ 12 h 480"/>
                <a:gd name="T6" fmla="*/ 390 w 534"/>
                <a:gd name="T7" fmla="*/ 28 h 480"/>
                <a:gd name="T8" fmla="*/ 424 w 534"/>
                <a:gd name="T9" fmla="*/ 47 h 480"/>
                <a:gd name="T10" fmla="*/ 456 w 534"/>
                <a:gd name="T11" fmla="*/ 71 h 480"/>
                <a:gd name="T12" fmla="*/ 483 w 534"/>
                <a:gd name="T13" fmla="*/ 99 h 480"/>
                <a:gd name="T14" fmla="*/ 504 w 534"/>
                <a:gd name="T15" fmla="*/ 130 h 480"/>
                <a:gd name="T16" fmla="*/ 521 w 534"/>
                <a:gd name="T17" fmla="*/ 165 h 480"/>
                <a:gd name="T18" fmla="*/ 531 w 534"/>
                <a:gd name="T19" fmla="*/ 201 h 480"/>
                <a:gd name="T20" fmla="*/ 534 w 534"/>
                <a:gd name="T21" fmla="*/ 241 h 480"/>
                <a:gd name="T22" fmla="*/ 531 w 534"/>
                <a:gd name="T23" fmla="*/ 280 h 480"/>
                <a:gd name="T24" fmla="*/ 521 w 534"/>
                <a:gd name="T25" fmla="*/ 316 h 480"/>
                <a:gd name="T26" fmla="*/ 504 w 534"/>
                <a:gd name="T27" fmla="*/ 351 h 480"/>
                <a:gd name="T28" fmla="*/ 483 w 534"/>
                <a:gd name="T29" fmla="*/ 382 h 480"/>
                <a:gd name="T30" fmla="*/ 456 w 534"/>
                <a:gd name="T31" fmla="*/ 411 h 480"/>
                <a:gd name="T32" fmla="*/ 424 w 534"/>
                <a:gd name="T33" fmla="*/ 434 h 480"/>
                <a:gd name="T34" fmla="*/ 390 w 534"/>
                <a:gd name="T35" fmla="*/ 454 h 480"/>
                <a:gd name="T36" fmla="*/ 351 w 534"/>
                <a:gd name="T37" fmla="*/ 468 h 480"/>
                <a:gd name="T38" fmla="*/ 310 w 534"/>
                <a:gd name="T39" fmla="*/ 477 h 480"/>
                <a:gd name="T40" fmla="*/ 266 w 534"/>
                <a:gd name="T41" fmla="*/ 480 h 480"/>
                <a:gd name="T42" fmla="*/ 224 w 534"/>
                <a:gd name="T43" fmla="*/ 477 h 480"/>
                <a:gd name="T44" fmla="*/ 182 w 534"/>
                <a:gd name="T45" fmla="*/ 468 h 480"/>
                <a:gd name="T46" fmla="*/ 144 w 534"/>
                <a:gd name="T47" fmla="*/ 454 h 480"/>
                <a:gd name="T48" fmla="*/ 109 w 534"/>
                <a:gd name="T49" fmla="*/ 434 h 480"/>
                <a:gd name="T50" fmla="*/ 78 w 534"/>
                <a:gd name="T51" fmla="*/ 411 h 480"/>
                <a:gd name="T52" fmla="*/ 51 w 534"/>
                <a:gd name="T53" fmla="*/ 382 h 480"/>
                <a:gd name="T54" fmla="*/ 29 w 534"/>
                <a:gd name="T55" fmla="*/ 351 h 480"/>
                <a:gd name="T56" fmla="*/ 13 w 534"/>
                <a:gd name="T57" fmla="*/ 316 h 480"/>
                <a:gd name="T58" fmla="*/ 3 w 534"/>
                <a:gd name="T59" fmla="*/ 280 h 480"/>
                <a:gd name="T60" fmla="*/ 0 w 534"/>
                <a:gd name="T61" fmla="*/ 241 h 480"/>
                <a:gd name="T62" fmla="*/ 3 w 534"/>
                <a:gd name="T63" fmla="*/ 201 h 480"/>
                <a:gd name="T64" fmla="*/ 13 w 534"/>
                <a:gd name="T65" fmla="*/ 165 h 480"/>
                <a:gd name="T66" fmla="*/ 29 w 534"/>
                <a:gd name="T67" fmla="*/ 130 h 480"/>
                <a:gd name="T68" fmla="*/ 51 w 534"/>
                <a:gd name="T69" fmla="*/ 99 h 480"/>
                <a:gd name="T70" fmla="*/ 78 w 534"/>
                <a:gd name="T71" fmla="*/ 71 h 480"/>
                <a:gd name="T72" fmla="*/ 109 w 534"/>
                <a:gd name="T73" fmla="*/ 47 h 480"/>
                <a:gd name="T74" fmla="*/ 144 w 534"/>
                <a:gd name="T75" fmla="*/ 28 h 480"/>
                <a:gd name="T76" fmla="*/ 182 w 534"/>
                <a:gd name="T77" fmla="*/ 12 h 480"/>
                <a:gd name="T78" fmla="*/ 224 w 534"/>
                <a:gd name="T79" fmla="*/ 3 h 480"/>
                <a:gd name="T80" fmla="*/ 266 w 534"/>
                <a:gd name="T81" fmla="*/ 0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34" h="480">
                  <a:moveTo>
                    <a:pt x="266" y="0"/>
                  </a:moveTo>
                  <a:lnTo>
                    <a:pt x="310" y="3"/>
                  </a:lnTo>
                  <a:lnTo>
                    <a:pt x="351" y="12"/>
                  </a:lnTo>
                  <a:lnTo>
                    <a:pt x="390" y="28"/>
                  </a:lnTo>
                  <a:lnTo>
                    <a:pt x="424" y="47"/>
                  </a:lnTo>
                  <a:lnTo>
                    <a:pt x="456" y="71"/>
                  </a:lnTo>
                  <a:lnTo>
                    <a:pt x="483" y="99"/>
                  </a:lnTo>
                  <a:lnTo>
                    <a:pt x="504" y="130"/>
                  </a:lnTo>
                  <a:lnTo>
                    <a:pt x="521" y="165"/>
                  </a:lnTo>
                  <a:lnTo>
                    <a:pt x="531" y="201"/>
                  </a:lnTo>
                  <a:lnTo>
                    <a:pt x="534" y="241"/>
                  </a:lnTo>
                  <a:lnTo>
                    <a:pt x="531" y="280"/>
                  </a:lnTo>
                  <a:lnTo>
                    <a:pt x="521" y="316"/>
                  </a:lnTo>
                  <a:lnTo>
                    <a:pt x="504" y="351"/>
                  </a:lnTo>
                  <a:lnTo>
                    <a:pt x="483" y="382"/>
                  </a:lnTo>
                  <a:lnTo>
                    <a:pt x="456" y="411"/>
                  </a:lnTo>
                  <a:lnTo>
                    <a:pt x="424" y="434"/>
                  </a:lnTo>
                  <a:lnTo>
                    <a:pt x="390" y="454"/>
                  </a:lnTo>
                  <a:lnTo>
                    <a:pt x="351" y="468"/>
                  </a:lnTo>
                  <a:lnTo>
                    <a:pt x="310" y="477"/>
                  </a:lnTo>
                  <a:lnTo>
                    <a:pt x="266" y="480"/>
                  </a:lnTo>
                  <a:lnTo>
                    <a:pt x="224" y="477"/>
                  </a:lnTo>
                  <a:lnTo>
                    <a:pt x="182" y="468"/>
                  </a:lnTo>
                  <a:lnTo>
                    <a:pt x="144" y="454"/>
                  </a:lnTo>
                  <a:lnTo>
                    <a:pt x="109" y="434"/>
                  </a:lnTo>
                  <a:lnTo>
                    <a:pt x="78" y="411"/>
                  </a:lnTo>
                  <a:lnTo>
                    <a:pt x="51" y="382"/>
                  </a:lnTo>
                  <a:lnTo>
                    <a:pt x="29" y="351"/>
                  </a:lnTo>
                  <a:lnTo>
                    <a:pt x="13" y="316"/>
                  </a:lnTo>
                  <a:lnTo>
                    <a:pt x="3" y="280"/>
                  </a:lnTo>
                  <a:lnTo>
                    <a:pt x="0" y="241"/>
                  </a:lnTo>
                  <a:lnTo>
                    <a:pt x="3" y="201"/>
                  </a:lnTo>
                  <a:lnTo>
                    <a:pt x="13" y="165"/>
                  </a:lnTo>
                  <a:lnTo>
                    <a:pt x="29" y="130"/>
                  </a:lnTo>
                  <a:lnTo>
                    <a:pt x="51" y="99"/>
                  </a:lnTo>
                  <a:lnTo>
                    <a:pt x="78" y="71"/>
                  </a:lnTo>
                  <a:lnTo>
                    <a:pt x="109" y="47"/>
                  </a:lnTo>
                  <a:lnTo>
                    <a:pt x="144" y="28"/>
                  </a:lnTo>
                  <a:lnTo>
                    <a:pt x="182" y="12"/>
                  </a:lnTo>
                  <a:lnTo>
                    <a:pt x="224" y="3"/>
                  </a:lnTo>
                  <a:lnTo>
                    <a:pt x="26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grpSp>
      <p:sp>
        <p:nvSpPr>
          <p:cNvPr id="26" name="Freeform 102">
            <a:extLst>
              <a:ext uri="{FF2B5EF4-FFF2-40B4-BE49-F238E27FC236}">
                <a16:creationId xmlns:a16="http://schemas.microsoft.com/office/drawing/2014/main" id="{48D5CF13-E924-FA10-A7C2-CC86ECBD599D}"/>
              </a:ext>
            </a:extLst>
          </p:cNvPr>
          <p:cNvSpPr>
            <a:spLocks noEditPoints="1"/>
          </p:cNvSpPr>
          <p:nvPr/>
        </p:nvSpPr>
        <p:spPr bwMode="auto">
          <a:xfrm>
            <a:off x="7067691" y="4154357"/>
            <a:ext cx="493383" cy="554960"/>
          </a:xfrm>
          <a:custGeom>
            <a:avLst/>
            <a:gdLst>
              <a:gd name="T0" fmla="*/ 2363 w 3010"/>
              <a:gd name="T1" fmla="*/ 2515 h 3384"/>
              <a:gd name="T2" fmla="*/ 2175 w 3010"/>
              <a:gd name="T3" fmla="*/ 2631 h 3384"/>
              <a:gd name="T4" fmla="*/ 2182 w 3010"/>
              <a:gd name="T5" fmla="*/ 2426 h 3384"/>
              <a:gd name="T6" fmla="*/ 234 w 3010"/>
              <a:gd name="T7" fmla="*/ 2589 h 3384"/>
              <a:gd name="T8" fmla="*/ 25 w 3010"/>
              <a:gd name="T9" fmla="*/ 2544 h 3384"/>
              <a:gd name="T10" fmla="*/ 224 w 3010"/>
              <a:gd name="T11" fmla="*/ 2426 h 3384"/>
              <a:gd name="T12" fmla="*/ 2005 w 3010"/>
              <a:gd name="T13" fmla="*/ 2408 h 3384"/>
              <a:gd name="T14" fmla="*/ 2101 w 3010"/>
              <a:gd name="T15" fmla="*/ 3201 h 3384"/>
              <a:gd name="T16" fmla="*/ 1686 w 3010"/>
              <a:gd name="T17" fmla="*/ 2329 h 3384"/>
              <a:gd name="T18" fmla="*/ 721 w 3010"/>
              <a:gd name="T19" fmla="*/ 2330 h 3384"/>
              <a:gd name="T20" fmla="*/ 306 w 3010"/>
              <a:gd name="T21" fmla="*/ 3201 h 3384"/>
              <a:gd name="T22" fmla="*/ 401 w 3010"/>
              <a:gd name="T23" fmla="*/ 2408 h 3384"/>
              <a:gd name="T24" fmla="*/ 1203 w 3010"/>
              <a:gd name="T25" fmla="*/ 2109 h 3384"/>
              <a:gd name="T26" fmla="*/ 1535 w 3010"/>
              <a:gd name="T27" fmla="*/ 2244 h 3384"/>
              <a:gd name="T28" fmla="*/ 1674 w 3010"/>
              <a:gd name="T29" fmla="*/ 2569 h 3384"/>
              <a:gd name="T30" fmla="*/ 781 w 3010"/>
              <a:gd name="T31" fmla="*/ 2367 h 3384"/>
              <a:gd name="T32" fmla="*/ 1045 w 3010"/>
              <a:gd name="T33" fmla="*/ 2136 h 3384"/>
              <a:gd name="T34" fmla="*/ 2258 w 3010"/>
              <a:gd name="T35" fmla="*/ 2107 h 3384"/>
              <a:gd name="T36" fmla="*/ 2307 w 3010"/>
              <a:gd name="T37" fmla="*/ 2269 h 3384"/>
              <a:gd name="T38" fmla="*/ 2155 w 3010"/>
              <a:gd name="T39" fmla="*/ 2348 h 3384"/>
              <a:gd name="T40" fmla="*/ 2045 w 3010"/>
              <a:gd name="T41" fmla="*/ 2217 h 3384"/>
              <a:gd name="T42" fmla="*/ 2155 w 3010"/>
              <a:gd name="T43" fmla="*/ 2087 h 3384"/>
              <a:gd name="T44" fmla="*/ 337 w 3010"/>
              <a:gd name="T45" fmla="*/ 2143 h 3384"/>
              <a:gd name="T46" fmla="*/ 320 w 3010"/>
              <a:gd name="T47" fmla="*/ 2311 h 3384"/>
              <a:gd name="T48" fmla="*/ 149 w 3010"/>
              <a:gd name="T49" fmla="*/ 2328 h 3384"/>
              <a:gd name="T50" fmla="*/ 100 w 3010"/>
              <a:gd name="T51" fmla="*/ 2166 h 3384"/>
              <a:gd name="T52" fmla="*/ 1776 w 3010"/>
              <a:gd name="T53" fmla="*/ 1842 h 3384"/>
              <a:gd name="T54" fmla="*/ 1967 w 3010"/>
              <a:gd name="T55" fmla="*/ 1971 h 3384"/>
              <a:gd name="T56" fmla="*/ 1907 w 3010"/>
              <a:gd name="T57" fmla="*/ 2191 h 3384"/>
              <a:gd name="T58" fmla="*/ 1675 w 3010"/>
              <a:gd name="T59" fmla="*/ 2211 h 3384"/>
              <a:gd name="T60" fmla="*/ 1577 w 3010"/>
              <a:gd name="T61" fmla="*/ 2005 h 3384"/>
              <a:gd name="T62" fmla="*/ 1741 w 3010"/>
              <a:gd name="T63" fmla="*/ 1845 h 3384"/>
              <a:gd name="T64" fmla="*/ 785 w 3010"/>
              <a:gd name="T65" fmla="*/ 1912 h 3384"/>
              <a:gd name="T66" fmla="*/ 805 w 3010"/>
              <a:gd name="T67" fmla="*/ 2140 h 3384"/>
              <a:gd name="T68" fmla="*/ 593 w 3010"/>
              <a:gd name="T69" fmla="*/ 2235 h 3384"/>
              <a:gd name="T70" fmla="*/ 430 w 3010"/>
              <a:gd name="T71" fmla="*/ 2076 h 3384"/>
              <a:gd name="T72" fmla="*/ 528 w 3010"/>
              <a:gd name="T73" fmla="*/ 1869 h 3384"/>
              <a:gd name="T74" fmla="*/ 1329 w 3010"/>
              <a:gd name="T75" fmla="*/ 1474 h 3384"/>
              <a:gd name="T76" fmla="*/ 1499 w 3010"/>
              <a:gd name="T77" fmla="*/ 1696 h 3384"/>
              <a:gd name="T78" fmla="*/ 1400 w 3010"/>
              <a:gd name="T79" fmla="*/ 1960 h 3384"/>
              <a:gd name="T80" fmla="*/ 1116 w 3010"/>
              <a:gd name="T81" fmla="*/ 2020 h 3384"/>
              <a:gd name="T82" fmla="*/ 916 w 3010"/>
              <a:gd name="T83" fmla="*/ 1823 h 3384"/>
              <a:gd name="T84" fmla="*/ 977 w 3010"/>
              <a:gd name="T85" fmla="*/ 1547 h 3384"/>
              <a:gd name="T86" fmla="*/ 1484 w 3010"/>
              <a:gd name="T87" fmla="*/ 120 h 3384"/>
              <a:gd name="T88" fmla="*/ 1288 w 3010"/>
              <a:gd name="T89" fmla="*/ 236 h 3384"/>
              <a:gd name="T90" fmla="*/ 1288 w 3010"/>
              <a:gd name="T91" fmla="*/ 980 h 3384"/>
              <a:gd name="T92" fmla="*/ 1484 w 3010"/>
              <a:gd name="T93" fmla="*/ 1097 h 3384"/>
              <a:gd name="T94" fmla="*/ 2769 w 3010"/>
              <a:gd name="T95" fmla="*/ 1073 h 3384"/>
              <a:gd name="T96" fmla="*/ 2888 w 3010"/>
              <a:gd name="T97" fmla="*/ 882 h 3384"/>
              <a:gd name="T98" fmla="*/ 2797 w 3010"/>
              <a:gd name="T99" fmla="*/ 161 h 3384"/>
              <a:gd name="T100" fmla="*/ 2668 w 3010"/>
              <a:gd name="T101" fmla="*/ 0 h 3384"/>
              <a:gd name="T102" fmla="*/ 2939 w 3010"/>
              <a:gd name="T103" fmla="*/ 130 h 3384"/>
              <a:gd name="T104" fmla="*/ 3007 w 3010"/>
              <a:gd name="T105" fmla="*/ 928 h 3384"/>
              <a:gd name="T106" fmla="*/ 2840 w 3010"/>
              <a:gd name="T107" fmla="*/ 1170 h 3384"/>
              <a:gd name="T108" fmla="*/ 1604 w 3010"/>
              <a:gd name="T109" fmla="*/ 1216 h 3384"/>
              <a:gd name="T110" fmla="*/ 1242 w 3010"/>
              <a:gd name="T111" fmla="*/ 1118 h 3384"/>
              <a:gd name="T112" fmla="*/ 1143 w 3010"/>
              <a:gd name="T113" fmla="*/ 334 h 3384"/>
              <a:gd name="T114" fmla="*/ 1275 w 3010"/>
              <a:gd name="T115" fmla="*/ 70 h 3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010" h="3384">
                <a:moveTo>
                  <a:pt x="2182" y="2426"/>
                </a:moveTo>
                <a:lnTo>
                  <a:pt x="2218" y="2428"/>
                </a:lnTo>
                <a:lnTo>
                  <a:pt x="2253" y="2438"/>
                </a:lnTo>
                <a:lnTo>
                  <a:pt x="2285" y="2451"/>
                </a:lnTo>
                <a:lnTo>
                  <a:pt x="2315" y="2468"/>
                </a:lnTo>
                <a:lnTo>
                  <a:pt x="2340" y="2490"/>
                </a:lnTo>
                <a:lnTo>
                  <a:pt x="2363" y="2515"/>
                </a:lnTo>
                <a:lnTo>
                  <a:pt x="2381" y="2544"/>
                </a:lnTo>
                <a:lnTo>
                  <a:pt x="2394" y="2576"/>
                </a:lnTo>
                <a:lnTo>
                  <a:pt x="2403" y="2610"/>
                </a:lnTo>
                <a:lnTo>
                  <a:pt x="2406" y="2645"/>
                </a:lnTo>
                <a:lnTo>
                  <a:pt x="2406" y="3047"/>
                </a:lnTo>
                <a:lnTo>
                  <a:pt x="2175" y="3047"/>
                </a:lnTo>
                <a:lnTo>
                  <a:pt x="2175" y="2631"/>
                </a:lnTo>
                <a:lnTo>
                  <a:pt x="2172" y="2589"/>
                </a:lnTo>
                <a:lnTo>
                  <a:pt x="2165" y="2548"/>
                </a:lnTo>
                <a:lnTo>
                  <a:pt x="2153" y="2509"/>
                </a:lnTo>
                <a:lnTo>
                  <a:pt x="2137" y="2471"/>
                </a:lnTo>
                <a:lnTo>
                  <a:pt x="2118" y="2435"/>
                </a:lnTo>
                <a:lnTo>
                  <a:pt x="2150" y="2428"/>
                </a:lnTo>
                <a:lnTo>
                  <a:pt x="2182" y="2426"/>
                </a:lnTo>
                <a:close/>
                <a:moveTo>
                  <a:pt x="224" y="2426"/>
                </a:moveTo>
                <a:lnTo>
                  <a:pt x="257" y="2428"/>
                </a:lnTo>
                <a:lnTo>
                  <a:pt x="287" y="2435"/>
                </a:lnTo>
                <a:lnTo>
                  <a:pt x="269" y="2471"/>
                </a:lnTo>
                <a:lnTo>
                  <a:pt x="253" y="2509"/>
                </a:lnTo>
                <a:lnTo>
                  <a:pt x="241" y="2548"/>
                </a:lnTo>
                <a:lnTo>
                  <a:pt x="234" y="2589"/>
                </a:lnTo>
                <a:lnTo>
                  <a:pt x="232" y="2631"/>
                </a:lnTo>
                <a:lnTo>
                  <a:pt x="232" y="3047"/>
                </a:lnTo>
                <a:lnTo>
                  <a:pt x="0" y="3047"/>
                </a:lnTo>
                <a:lnTo>
                  <a:pt x="0" y="2645"/>
                </a:lnTo>
                <a:lnTo>
                  <a:pt x="3" y="2610"/>
                </a:lnTo>
                <a:lnTo>
                  <a:pt x="11" y="2576"/>
                </a:lnTo>
                <a:lnTo>
                  <a:pt x="25" y="2544"/>
                </a:lnTo>
                <a:lnTo>
                  <a:pt x="44" y="2515"/>
                </a:lnTo>
                <a:lnTo>
                  <a:pt x="66" y="2490"/>
                </a:lnTo>
                <a:lnTo>
                  <a:pt x="92" y="2468"/>
                </a:lnTo>
                <a:lnTo>
                  <a:pt x="122" y="2450"/>
                </a:lnTo>
                <a:lnTo>
                  <a:pt x="154" y="2436"/>
                </a:lnTo>
                <a:lnTo>
                  <a:pt x="189" y="2428"/>
                </a:lnTo>
                <a:lnTo>
                  <a:pt x="224" y="2426"/>
                </a:lnTo>
                <a:close/>
                <a:moveTo>
                  <a:pt x="1776" y="2314"/>
                </a:moveTo>
                <a:lnTo>
                  <a:pt x="1820" y="2318"/>
                </a:lnTo>
                <a:lnTo>
                  <a:pt x="1862" y="2326"/>
                </a:lnTo>
                <a:lnTo>
                  <a:pt x="1902" y="2339"/>
                </a:lnTo>
                <a:lnTo>
                  <a:pt x="1940" y="2358"/>
                </a:lnTo>
                <a:lnTo>
                  <a:pt x="1975" y="2380"/>
                </a:lnTo>
                <a:lnTo>
                  <a:pt x="2005" y="2408"/>
                </a:lnTo>
                <a:lnTo>
                  <a:pt x="2032" y="2438"/>
                </a:lnTo>
                <a:lnTo>
                  <a:pt x="2055" y="2471"/>
                </a:lnTo>
                <a:lnTo>
                  <a:pt x="2074" y="2508"/>
                </a:lnTo>
                <a:lnTo>
                  <a:pt x="2089" y="2547"/>
                </a:lnTo>
                <a:lnTo>
                  <a:pt x="2097" y="2588"/>
                </a:lnTo>
                <a:lnTo>
                  <a:pt x="2101" y="2631"/>
                </a:lnTo>
                <a:lnTo>
                  <a:pt x="2101" y="3201"/>
                </a:lnTo>
                <a:lnTo>
                  <a:pt x="1747" y="3201"/>
                </a:lnTo>
                <a:lnTo>
                  <a:pt x="1747" y="2569"/>
                </a:lnTo>
                <a:lnTo>
                  <a:pt x="1744" y="2517"/>
                </a:lnTo>
                <a:lnTo>
                  <a:pt x="1735" y="2467"/>
                </a:lnTo>
                <a:lnTo>
                  <a:pt x="1723" y="2420"/>
                </a:lnTo>
                <a:lnTo>
                  <a:pt x="1706" y="2373"/>
                </a:lnTo>
                <a:lnTo>
                  <a:pt x="1686" y="2329"/>
                </a:lnTo>
                <a:lnTo>
                  <a:pt x="1714" y="2322"/>
                </a:lnTo>
                <a:lnTo>
                  <a:pt x="1745" y="2317"/>
                </a:lnTo>
                <a:lnTo>
                  <a:pt x="1776" y="2314"/>
                </a:lnTo>
                <a:close/>
                <a:moveTo>
                  <a:pt x="630" y="2314"/>
                </a:moveTo>
                <a:lnTo>
                  <a:pt x="661" y="2317"/>
                </a:lnTo>
                <a:lnTo>
                  <a:pt x="691" y="2322"/>
                </a:lnTo>
                <a:lnTo>
                  <a:pt x="721" y="2330"/>
                </a:lnTo>
                <a:lnTo>
                  <a:pt x="700" y="2374"/>
                </a:lnTo>
                <a:lnTo>
                  <a:pt x="682" y="2420"/>
                </a:lnTo>
                <a:lnTo>
                  <a:pt x="669" y="2468"/>
                </a:lnTo>
                <a:lnTo>
                  <a:pt x="661" y="2517"/>
                </a:lnTo>
                <a:lnTo>
                  <a:pt x="659" y="2569"/>
                </a:lnTo>
                <a:lnTo>
                  <a:pt x="659" y="3201"/>
                </a:lnTo>
                <a:lnTo>
                  <a:pt x="306" y="3201"/>
                </a:lnTo>
                <a:lnTo>
                  <a:pt x="306" y="2631"/>
                </a:lnTo>
                <a:lnTo>
                  <a:pt x="309" y="2588"/>
                </a:lnTo>
                <a:lnTo>
                  <a:pt x="318" y="2547"/>
                </a:lnTo>
                <a:lnTo>
                  <a:pt x="332" y="2508"/>
                </a:lnTo>
                <a:lnTo>
                  <a:pt x="350" y="2471"/>
                </a:lnTo>
                <a:lnTo>
                  <a:pt x="373" y="2438"/>
                </a:lnTo>
                <a:lnTo>
                  <a:pt x="401" y="2408"/>
                </a:lnTo>
                <a:lnTo>
                  <a:pt x="431" y="2380"/>
                </a:lnTo>
                <a:lnTo>
                  <a:pt x="466" y="2358"/>
                </a:lnTo>
                <a:lnTo>
                  <a:pt x="504" y="2339"/>
                </a:lnTo>
                <a:lnTo>
                  <a:pt x="543" y="2326"/>
                </a:lnTo>
                <a:lnTo>
                  <a:pt x="585" y="2318"/>
                </a:lnTo>
                <a:lnTo>
                  <a:pt x="630" y="2314"/>
                </a:lnTo>
                <a:close/>
                <a:moveTo>
                  <a:pt x="1203" y="2109"/>
                </a:moveTo>
                <a:lnTo>
                  <a:pt x="1258" y="2112"/>
                </a:lnTo>
                <a:lnTo>
                  <a:pt x="1310" y="2122"/>
                </a:lnTo>
                <a:lnTo>
                  <a:pt x="1362" y="2136"/>
                </a:lnTo>
                <a:lnTo>
                  <a:pt x="1410" y="2157"/>
                </a:lnTo>
                <a:lnTo>
                  <a:pt x="1455" y="2181"/>
                </a:lnTo>
                <a:lnTo>
                  <a:pt x="1497" y="2211"/>
                </a:lnTo>
                <a:lnTo>
                  <a:pt x="1535" y="2244"/>
                </a:lnTo>
                <a:lnTo>
                  <a:pt x="1570" y="2282"/>
                </a:lnTo>
                <a:lnTo>
                  <a:pt x="1600" y="2323"/>
                </a:lnTo>
                <a:lnTo>
                  <a:pt x="1625" y="2367"/>
                </a:lnTo>
                <a:lnTo>
                  <a:pt x="1646" y="2414"/>
                </a:lnTo>
                <a:lnTo>
                  <a:pt x="1661" y="2463"/>
                </a:lnTo>
                <a:lnTo>
                  <a:pt x="1670" y="2515"/>
                </a:lnTo>
                <a:lnTo>
                  <a:pt x="1674" y="2569"/>
                </a:lnTo>
                <a:lnTo>
                  <a:pt x="1674" y="3384"/>
                </a:lnTo>
                <a:lnTo>
                  <a:pt x="733" y="3384"/>
                </a:lnTo>
                <a:lnTo>
                  <a:pt x="733" y="2569"/>
                </a:lnTo>
                <a:lnTo>
                  <a:pt x="737" y="2515"/>
                </a:lnTo>
                <a:lnTo>
                  <a:pt x="746" y="2463"/>
                </a:lnTo>
                <a:lnTo>
                  <a:pt x="761" y="2414"/>
                </a:lnTo>
                <a:lnTo>
                  <a:pt x="781" y="2367"/>
                </a:lnTo>
                <a:lnTo>
                  <a:pt x="807" y="2323"/>
                </a:lnTo>
                <a:lnTo>
                  <a:pt x="836" y="2282"/>
                </a:lnTo>
                <a:lnTo>
                  <a:pt x="871" y="2244"/>
                </a:lnTo>
                <a:lnTo>
                  <a:pt x="910" y="2211"/>
                </a:lnTo>
                <a:lnTo>
                  <a:pt x="952" y="2181"/>
                </a:lnTo>
                <a:lnTo>
                  <a:pt x="997" y="2157"/>
                </a:lnTo>
                <a:lnTo>
                  <a:pt x="1045" y="2136"/>
                </a:lnTo>
                <a:lnTo>
                  <a:pt x="1095" y="2122"/>
                </a:lnTo>
                <a:lnTo>
                  <a:pt x="1149" y="2112"/>
                </a:lnTo>
                <a:lnTo>
                  <a:pt x="1203" y="2109"/>
                </a:lnTo>
                <a:close/>
                <a:moveTo>
                  <a:pt x="2182" y="2085"/>
                </a:moveTo>
                <a:lnTo>
                  <a:pt x="2210" y="2087"/>
                </a:lnTo>
                <a:lnTo>
                  <a:pt x="2235" y="2095"/>
                </a:lnTo>
                <a:lnTo>
                  <a:pt x="2258" y="2107"/>
                </a:lnTo>
                <a:lnTo>
                  <a:pt x="2278" y="2124"/>
                </a:lnTo>
                <a:lnTo>
                  <a:pt x="2295" y="2143"/>
                </a:lnTo>
                <a:lnTo>
                  <a:pt x="2307" y="2166"/>
                </a:lnTo>
                <a:lnTo>
                  <a:pt x="2315" y="2190"/>
                </a:lnTo>
                <a:lnTo>
                  <a:pt x="2318" y="2217"/>
                </a:lnTo>
                <a:lnTo>
                  <a:pt x="2315" y="2244"/>
                </a:lnTo>
                <a:lnTo>
                  <a:pt x="2307" y="2269"/>
                </a:lnTo>
                <a:lnTo>
                  <a:pt x="2295" y="2292"/>
                </a:lnTo>
                <a:lnTo>
                  <a:pt x="2278" y="2311"/>
                </a:lnTo>
                <a:lnTo>
                  <a:pt x="2258" y="2328"/>
                </a:lnTo>
                <a:lnTo>
                  <a:pt x="2235" y="2340"/>
                </a:lnTo>
                <a:lnTo>
                  <a:pt x="2210" y="2348"/>
                </a:lnTo>
                <a:lnTo>
                  <a:pt x="2182" y="2350"/>
                </a:lnTo>
                <a:lnTo>
                  <a:pt x="2155" y="2348"/>
                </a:lnTo>
                <a:lnTo>
                  <a:pt x="2129" y="2340"/>
                </a:lnTo>
                <a:lnTo>
                  <a:pt x="2106" y="2328"/>
                </a:lnTo>
                <a:lnTo>
                  <a:pt x="2086" y="2311"/>
                </a:lnTo>
                <a:lnTo>
                  <a:pt x="2069" y="2292"/>
                </a:lnTo>
                <a:lnTo>
                  <a:pt x="2056" y="2269"/>
                </a:lnTo>
                <a:lnTo>
                  <a:pt x="2048" y="2244"/>
                </a:lnTo>
                <a:lnTo>
                  <a:pt x="2045" y="2217"/>
                </a:lnTo>
                <a:lnTo>
                  <a:pt x="2048" y="2190"/>
                </a:lnTo>
                <a:lnTo>
                  <a:pt x="2056" y="2166"/>
                </a:lnTo>
                <a:lnTo>
                  <a:pt x="2069" y="2143"/>
                </a:lnTo>
                <a:lnTo>
                  <a:pt x="2086" y="2124"/>
                </a:lnTo>
                <a:lnTo>
                  <a:pt x="2106" y="2107"/>
                </a:lnTo>
                <a:lnTo>
                  <a:pt x="2129" y="2095"/>
                </a:lnTo>
                <a:lnTo>
                  <a:pt x="2155" y="2087"/>
                </a:lnTo>
                <a:lnTo>
                  <a:pt x="2182" y="2085"/>
                </a:lnTo>
                <a:close/>
                <a:moveTo>
                  <a:pt x="224" y="2085"/>
                </a:moveTo>
                <a:lnTo>
                  <a:pt x="252" y="2087"/>
                </a:lnTo>
                <a:lnTo>
                  <a:pt x="277" y="2095"/>
                </a:lnTo>
                <a:lnTo>
                  <a:pt x="300" y="2107"/>
                </a:lnTo>
                <a:lnTo>
                  <a:pt x="320" y="2124"/>
                </a:lnTo>
                <a:lnTo>
                  <a:pt x="337" y="2143"/>
                </a:lnTo>
                <a:lnTo>
                  <a:pt x="349" y="2166"/>
                </a:lnTo>
                <a:lnTo>
                  <a:pt x="358" y="2190"/>
                </a:lnTo>
                <a:lnTo>
                  <a:pt x="360" y="2217"/>
                </a:lnTo>
                <a:lnTo>
                  <a:pt x="358" y="2244"/>
                </a:lnTo>
                <a:lnTo>
                  <a:pt x="349" y="2269"/>
                </a:lnTo>
                <a:lnTo>
                  <a:pt x="337" y="2292"/>
                </a:lnTo>
                <a:lnTo>
                  <a:pt x="320" y="2311"/>
                </a:lnTo>
                <a:lnTo>
                  <a:pt x="300" y="2328"/>
                </a:lnTo>
                <a:lnTo>
                  <a:pt x="277" y="2340"/>
                </a:lnTo>
                <a:lnTo>
                  <a:pt x="252" y="2348"/>
                </a:lnTo>
                <a:lnTo>
                  <a:pt x="224" y="2350"/>
                </a:lnTo>
                <a:lnTo>
                  <a:pt x="197" y="2348"/>
                </a:lnTo>
                <a:lnTo>
                  <a:pt x="172" y="2340"/>
                </a:lnTo>
                <a:lnTo>
                  <a:pt x="149" y="2328"/>
                </a:lnTo>
                <a:lnTo>
                  <a:pt x="128" y="2311"/>
                </a:lnTo>
                <a:lnTo>
                  <a:pt x="112" y="2292"/>
                </a:lnTo>
                <a:lnTo>
                  <a:pt x="100" y="2269"/>
                </a:lnTo>
                <a:lnTo>
                  <a:pt x="91" y="2244"/>
                </a:lnTo>
                <a:lnTo>
                  <a:pt x="88" y="2217"/>
                </a:lnTo>
                <a:lnTo>
                  <a:pt x="91" y="2190"/>
                </a:lnTo>
                <a:lnTo>
                  <a:pt x="100" y="2166"/>
                </a:lnTo>
                <a:lnTo>
                  <a:pt x="112" y="2143"/>
                </a:lnTo>
                <a:lnTo>
                  <a:pt x="128" y="2124"/>
                </a:lnTo>
                <a:lnTo>
                  <a:pt x="149" y="2107"/>
                </a:lnTo>
                <a:lnTo>
                  <a:pt x="172" y="2095"/>
                </a:lnTo>
                <a:lnTo>
                  <a:pt x="197" y="2087"/>
                </a:lnTo>
                <a:lnTo>
                  <a:pt x="224" y="2085"/>
                </a:lnTo>
                <a:close/>
                <a:moveTo>
                  <a:pt x="1776" y="1842"/>
                </a:moveTo>
                <a:lnTo>
                  <a:pt x="1813" y="1845"/>
                </a:lnTo>
                <a:lnTo>
                  <a:pt x="1848" y="1854"/>
                </a:lnTo>
                <a:lnTo>
                  <a:pt x="1879" y="1869"/>
                </a:lnTo>
                <a:lnTo>
                  <a:pt x="1907" y="1889"/>
                </a:lnTo>
                <a:lnTo>
                  <a:pt x="1932" y="1912"/>
                </a:lnTo>
                <a:lnTo>
                  <a:pt x="1952" y="1940"/>
                </a:lnTo>
                <a:lnTo>
                  <a:pt x="1967" y="1971"/>
                </a:lnTo>
                <a:lnTo>
                  <a:pt x="1977" y="2005"/>
                </a:lnTo>
                <a:lnTo>
                  <a:pt x="1980" y="2040"/>
                </a:lnTo>
                <a:lnTo>
                  <a:pt x="1977" y="2076"/>
                </a:lnTo>
                <a:lnTo>
                  <a:pt x="1967" y="2109"/>
                </a:lnTo>
                <a:lnTo>
                  <a:pt x="1952" y="2140"/>
                </a:lnTo>
                <a:lnTo>
                  <a:pt x="1932" y="2168"/>
                </a:lnTo>
                <a:lnTo>
                  <a:pt x="1907" y="2191"/>
                </a:lnTo>
                <a:lnTo>
                  <a:pt x="1879" y="2211"/>
                </a:lnTo>
                <a:lnTo>
                  <a:pt x="1848" y="2226"/>
                </a:lnTo>
                <a:lnTo>
                  <a:pt x="1813" y="2235"/>
                </a:lnTo>
                <a:lnTo>
                  <a:pt x="1776" y="2239"/>
                </a:lnTo>
                <a:lnTo>
                  <a:pt x="1741" y="2235"/>
                </a:lnTo>
                <a:lnTo>
                  <a:pt x="1706" y="2226"/>
                </a:lnTo>
                <a:lnTo>
                  <a:pt x="1675" y="2211"/>
                </a:lnTo>
                <a:lnTo>
                  <a:pt x="1646" y="2191"/>
                </a:lnTo>
                <a:lnTo>
                  <a:pt x="1622" y="2168"/>
                </a:lnTo>
                <a:lnTo>
                  <a:pt x="1602" y="2140"/>
                </a:lnTo>
                <a:lnTo>
                  <a:pt x="1586" y="2109"/>
                </a:lnTo>
                <a:lnTo>
                  <a:pt x="1577" y="2076"/>
                </a:lnTo>
                <a:lnTo>
                  <a:pt x="1574" y="2040"/>
                </a:lnTo>
                <a:lnTo>
                  <a:pt x="1577" y="2005"/>
                </a:lnTo>
                <a:lnTo>
                  <a:pt x="1586" y="1971"/>
                </a:lnTo>
                <a:lnTo>
                  <a:pt x="1602" y="1940"/>
                </a:lnTo>
                <a:lnTo>
                  <a:pt x="1622" y="1912"/>
                </a:lnTo>
                <a:lnTo>
                  <a:pt x="1646" y="1889"/>
                </a:lnTo>
                <a:lnTo>
                  <a:pt x="1675" y="1869"/>
                </a:lnTo>
                <a:lnTo>
                  <a:pt x="1706" y="1854"/>
                </a:lnTo>
                <a:lnTo>
                  <a:pt x="1741" y="1845"/>
                </a:lnTo>
                <a:lnTo>
                  <a:pt x="1776" y="1842"/>
                </a:lnTo>
                <a:close/>
                <a:moveTo>
                  <a:pt x="630" y="1842"/>
                </a:moveTo>
                <a:lnTo>
                  <a:pt x="666" y="1845"/>
                </a:lnTo>
                <a:lnTo>
                  <a:pt x="700" y="1854"/>
                </a:lnTo>
                <a:lnTo>
                  <a:pt x="731" y="1869"/>
                </a:lnTo>
                <a:lnTo>
                  <a:pt x="760" y="1889"/>
                </a:lnTo>
                <a:lnTo>
                  <a:pt x="785" y="1912"/>
                </a:lnTo>
                <a:lnTo>
                  <a:pt x="805" y="1940"/>
                </a:lnTo>
                <a:lnTo>
                  <a:pt x="819" y="1971"/>
                </a:lnTo>
                <a:lnTo>
                  <a:pt x="829" y="2005"/>
                </a:lnTo>
                <a:lnTo>
                  <a:pt x="832" y="2040"/>
                </a:lnTo>
                <a:lnTo>
                  <a:pt x="829" y="2076"/>
                </a:lnTo>
                <a:lnTo>
                  <a:pt x="819" y="2109"/>
                </a:lnTo>
                <a:lnTo>
                  <a:pt x="805" y="2140"/>
                </a:lnTo>
                <a:lnTo>
                  <a:pt x="785" y="2168"/>
                </a:lnTo>
                <a:lnTo>
                  <a:pt x="760" y="2191"/>
                </a:lnTo>
                <a:lnTo>
                  <a:pt x="731" y="2211"/>
                </a:lnTo>
                <a:lnTo>
                  <a:pt x="700" y="2226"/>
                </a:lnTo>
                <a:lnTo>
                  <a:pt x="666" y="2235"/>
                </a:lnTo>
                <a:lnTo>
                  <a:pt x="630" y="2239"/>
                </a:lnTo>
                <a:lnTo>
                  <a:pt x="593" y="2235"/>
                </a:lnTo>
                <a:lnTo>
                  <a:pt x="559" y="2226"/>
                </a:lnTo>
                <a:lnTo>
                  <a:pt x="528" y="2211"/>
                </a:lnTo>
                <a:lnTo>
                  <a:pt x="499" y="2191"/>
                </a:lnTo>
                <a:lnTo>
                  <a:pt x="474" y="2168"/>
                </a:lnTo>
                <a:lnTo>
                  <a:pt x="454" y="2140"/>
                </a:lnTo>
                <a:lnTo>
                  <a:pt x="440" y="2109"/>
                </a:lnTo>
                <a:lnTo>
                  <a:pt x="430" y="2076"/>
                </a:lnTo>
                <a:lnTo>
                  <a:pt x="427" y="2040"/>
                </a:lnTo>
                <a:lnTo>
                  <a:pt x="430" y="2005"/>
                </a:lnTo>
                <a:lnTo>
                  <a:pt x="440" y="1971"/>
                </a:lnTo>
                <a:lnTo>
                  <a:pt x="454" y="1940"/>
                </a:lnTo>
                <a:lnTo>
                  <a:pt x="474" y="1912"/>
                </a:lnTo>
                <a:lnTo>
                  <a:pt x="499" y="1889"/>
                </a:lnTo>
                <a:lnTo>
                  <a:pt x="528" y="1869"/>
                </a:lnTo>
                <a:lnTo>
                  <a:pt x="559" y="1854"/>
                </a:lnTo>
                <a:lnTo>
                  <a:pt x="593" y="1845"/>
                </a:lnTo>
                <a:lnTo>
                  <a:pt x="630" y="1842"/>
                </a:lnTo>
                <a:close/>
                <a:moveTo>
                  <a:pt x="1203" y="1446"/>
                </a:moveTo>
                <a:lnTo>
                  <a:pt x="1248" y="1450"/>
                </a:lnTo>
                <a:lnTo>
                  <a:pt x="1289" y="1459"/>
                </a:lnTo>
                <a:lnTo>
                  <a:pt x="1329" y="1474"/>
                </a:lnTo>
                <a:lnTo>
                  <a:pt x="1366" y="1493"/>
                </a:lnTo>
                <a:lnTo>
                  <a:pt x="1400" y="1519"/>
                </a:lnTo>
                <a:lnTo>
                  <a:pt x="1429" y="1547"/>
                </a:lnTo>
                <a:lnTo>
                  <a:pt x="1454" y="1580"/>
                </a:lnTo>
                <a:lnTo>
                  <a:pt x="1475" y="1616"/>
                </a:lnTo>
                <a:lnTo>
                  <a:pt x="1490" y="1655"/>
                </a:lnTo>
                <a:lnTo>
                  <a:pt x="1499" y="1696"/>
                </a:lnTo>
                <a:lnTo>
                  <a:pt x="1502" y="1739"/>
                </a:lnTo>
                <a:lnTo>
                  <a:pt x="1499" y="1782"/>
                </a:lnTo>
                <a:lnTo>
                  <a:pt x="1490" y="1823"/>
                </a:lnTo>
                <a:lnTo>
                  <a:pt x="1475" y="1862"/>
                </a:lnTo>
                <a:lnTo>
                  <a:pt x="1454" y="1898"/>
                </a:lnTo>
                <a:lnTo>
                  <a:pt x="1429" y="1931"/>
                </a:lnTo>
                <a:lnTo>
                  <a:pt x="1400" y="1960"/>
                </a:lnTo>
                <a:lnTo>
                  <a:pt x="1366" y="1985"/>
                </a:lnTo>
                <a:lnTo>
                  <a:pt x="1329" y="2005"/>
                </a:lnTo>
                <a:lnTo>
                  <a:pt x="1289" y="2020"/>
                </a:lnTo>
                <a:lnTo>
                  <a:pt x="1248" y="2029"/>
                </a:lnTo>
                <a:lnTo>
                  <a:pt x="1203" y="2032"/>
                </a:lnTo>
                <a:lnTo>
                  <a:pt x="1158" y="2029"/>
                </a:lnTo>
                <a:lnTo>
                  <a:pt x="1116" y="2020"/>
                </a:lnTo>
                <a:lnTo>
                  <a:pt x="1076" y="2005"/>
                </a:lnTo>
                <a:lnTo>
                  <a:pt x="1040" y="1985"/>
                </a:lnTo>
                <a:lnTo>
                  <a:pt x="1006" y="1960"/>
                </a:lnTo>
                <a:lnTo>
                  <a:pt x="977" y="1931"/>
                </a:lnTo>
                <a:lnTo>
                  <a:pt x="952" y="1898"/>
                </a:lnTo>
                <a:lnTo>
                  <a:pt x="932" y="1862"/>
                </a:lnTo>
                <a:lnTo>
                  <a:pt x="916" y="1823"/>
                </a:lnTo>
                <a:lnTo>
                  <a:pt x="907" y="1782"/>
                </a:lnTo>
                <a:lnTo>
                  <a:pt x="903" y="1739"/>
                </a:lnTo>
                <a:lnTo>
                  <a:pt x="907" y="1696"/>
                </a:lnTo>
                <a:lnTo>
                  <a:pt x="916" y="1655"/>
                </a:lnTo>
                <a:lnTo>
                  <a:pt x="932" y="1616"/>
                </a:lnTo>
                <a:lnTo>
                  <a:pt x="952" y="1580"/>
                </a:lnTo>
                <a:lnTo>
                  <a:pt x="977" y="1547"/>
                </a:lnTo>
                <a:lnTo>
                  <a:pt x="1006" y="1519"/>
                </a:lnTo>
                <a:lnTo>
                  <a:pt x="1040" y="1493"/>
                </a:lnTo>
                <a:lnTo>
                  <a:pt x="1076" y="1474"/>
                </a:lnTo>
                <a:lnTo>
                  <a:pt x="1116" y="1459"/>
                </a:lnTo>
                <a:lnTo>
                  <a:pt x="1158" y="1450"/>
                </a:lnTo>
                <a:lnTo>
                  <a:pt x="1203" y="1446"/>
                </a:lnTo>
                <a:close/>
                <a:moveTo>
                  <a:pt x="1484" y="120"/>
                </a:moveTo>
                <a:lnTo>
                  <a:pt x="1448" y="123"/>
                </a:lnTo>
                <a:lnTo>
                  <a:pt x="1414" y="131"/>
                </a:lnTo>
                <a:lnTo>
                  <a:pt x="1383" y="144"/>
                </a:lnTo>
                <a:lnTo>
                  <a:pt x="1355" y="161"/>
                </a:lnTo>
                <a:lnTo>
                  <a:pt x="1328" y="183"/>
                </a:lnTo>
                <a:lnTo>
                  <a:pt x="1306" y="208"/>
                </a:lnTo>
                <a:lnTo>
                  <a:pt x="1288" y="236"/>
                </a:lnTo>
                <a:lnTo>
                  <a:pt x="1275" y="267"/>
                </a:lnTo>
                <a:lnTo>
                  <a:pt x="1266" y="299"/>
                </a:lnTo>
                <a:lnTo>
                  <a:pt x="1264" y="334"/>
                </a:lnTo>
                <a:lnTo>
                  <a:pt x="1264" y="882"/>
                </a:lnTo>
                <a:lnTo>
                  <a:pt x="1266" y="917"/>
                </a:lnTo>
                <a:lnTo>
                  <a:pt x="1275" y="950"/>
                </a:lnTo>
                <a:lnTo>
                  <a:pt x="1288" y="980"/>
                </a:lnTo>
                <a:lnTo>
                  <a:pt x="1306" y="1009"/>
                </a:lnTo>
                <a:lnTo>
                  <a:pt x="1328" y="1034"/>
                </a:lnTo>
                <a:lnTo>
                  <a:pt x="1355" y="1055"/>
                </a:lnTo>
                <a:lnTo>
                  <a:pt x="1383" y="1073"/>
                </a:lnTo>
                <a:lnTo>
                  <a:pt x="1414" y="1086"/>
                </a:lnTo>
                <a:lnTo>
                  <a:pt x="1448" y="1094"/>
                </a:lnTo>
                <a:lnTo>
                  <a:pt x="1484" y="1097"/>
                </a:lnTo>
                <a:lnTo>
                  <a:pt x="1728" y="1097"/>
                </a:lnTo>
                <a:lnTo>
                  <a:pt x="1728" y="1365"/>
                </a:lnTo>
                <a:lnTo>
                  <a:pt x="2002" y="1097"/>
                </a:lnTo>
                <a:lnTo>
                  <a:pt x="2668" y="1097"/>
                </a:lnTo>
                <a:lnTo>
                  <a:pt x="2704" y="1094"/>
                </a:lnTo>
                <a:lnTo>
                  <a:pt x="2737" y="1086"/>
                </a:lnTo>
                <a:lnTo>
                  <a:pt x="2769" y="1073"/>
                </a:lnTo>
                <a:lnTo>
                  <a:pt x="2797" y="1055"/>
                </a:lnTo>
                <a:lnTo>
                  <a:pt x="2822" y="1034"/>
                </a:lnTo>
                <a:lnTo>
                  <a:pt x="2844" y="1009"/>
                </a:lnTo>
                <a:lnTo>
                  <a:pt x="2862" y="980"/>
                </a:lnTo>
                <a:lnTo>
                  <a:pt x="2876" y="950"/>
                </a:lnTo>
                <a:lnTo>
                  <a:pt x="2884" y="917"/>
                </a:lnTo>
                <a:lnTo>
                  <a:pt x="2888" y="882"/>
                </a:lnTo>
                <a:lnTo>
                  <a:pt x="2888" y="334"/>
                </a:lnTo>
                <a:lnTo>
                  <a:pt x="2884" y="299"/>
                </a:lnTo>
                <a:lnTo>
                  <a:pt x="2876" y="267"/>
                </a:lnTo>
                <a:lnTo>
                  <a:pt x="2862" y="236"/>
                </a:lnTo>
                <a:lnTo>
                  <a:pt x="2844" y="208"/>
                </a:lnTo>
                <a:lnTo>
                  <a:pt x="2822" y="183"/>
                </a:lnTo>
                <a:lnTo>
                  <a:pt x="2797" y="161"/>
                </a:lnTo>
                <a:lnTo>
                  <a:pt x="2769" y="144"/>
                </a:lnTo>
                <a:lnTo>
                  <a:pt x="2737" y="131"/>
                </a:lnTo>
                <a:lnTo>
                  <a:pt x="2704" y="123"/>
                </a:lnTo>
                <a:lnTo>
                  <a:pt x="2668" y="120"/>
                </a:lnTo>
                <a:lnTo>
                  <a:pt x="1484" y="120"/>
                </a:lnTo>
                <a:close/>
                <a:moveTo>
                  <a:pt x="1484" y="0"/>
                </a:moveTo>
                <a:lnTo>
                  <a:pt x="2668" y="0"/>
                </a:lnTo>
                <a:lnTo>
                  <a:pt x="2714" y="3"/>
                </a:lnTo>
                <a:lnTo>
                  <a:pt x="2759" y="12"/>
                </a:lnTo>
                <a:lnTo>
                  <a:pt x="2801" y="27"/>
                </a:lnTo>
                <a:lnTo>
                  <a:pt x="2840" y="46"/>
                </a:lnTo>
                <a:lnTo>
                  <a:pt x="2877" y="70"/>
                </a:lnTo>
                <a:lnTo>
                  <a:pt x="2910" y="97"/>
                </a:lnTo>
                <a:lnTo>
                  <a:pt x="2939" y="130"/>
                </a:lnTo>
                <a:lnTo>
                  <a:pt x="2963" y="165"/>
                </a:lnTo>
                <a:lnTo>
                  <a:pt x="2983" y="204"/>
                </a:lnTo>
                <a:lnTo>
                  <a:pt x="2998" y="245"/>
                </a:lnTo>
                <a:lnTo>
                  <a:pt x="3007" y="288"/>
                </a:lnTo>
                <a:lnTo>
                  <a:pt x="3010" y="334"/>
                </a:lnTo>
                <a:lnTo>
                  <a:pt x="3010" y="882"/>
                </a:lnTo>
                <a:lnTo>
                  <a:pt x="3007" y="928"/>
                </a:lnTo>
                <a:lnTo>
                  <a:pt x="2998" y="971"/>
                </a:lnTo>
                <a:lnTo>
                  <a:pt x="2983" y="1012"/>
                </a:lnTo>
                <a:lnTo>
                  <a:pt x="2963" y="1051"/>
                </a:lnTo>
                <a:lnTo>
                  <a:pt x="2939" y="1086"/>
                </a:lnTo>
                <a:lnTo>
                  <a:pt x="2910" y="1118"/>
                </a:lnTo>
                <a:lnTo>
                  <a:pt x="2877" y="1146"/>
                </a:lnTo>
                <a:lnTo>
                  <a:pt x="2840" y="1170"/>
                </a:lnTo>
                <a:lnTo>
                  <a:pt x="2801" y="1190"/>
                </a:lnTo>
                <a:lnTo>
                  <a:pt x="2759" y="1204"/>
                </a:lnTo>
                <a:lnTo>
                  <a:pt x="2714" y="1213"/>
                </a:lnTo>
                <a:lnTo>
                  <a:pt x="2668" y="1216"/>
                </a:lnTo>
                <a:lnTo>
                  <a:pt x="2053" y="1216"/>
                </a:lnTo>
                <a:lnTo>
                  <a:pt x="1604" y="1654"/>
                </a:lnTo>
                <a:lnTo>
                  <a:pt x="1604" y="1216"/>
                </a:lnTo>
                <a:lnTo>
                  <a:pt x="1484" y="1216"/>
                </a:lnTo>
                <a:lnTo>
                  <a:pt x="1437" y="1213"/>
                </a:lnTo>
                <a:lnTo>
                  <a:pt x="1393" y="1204"/>
                </a:lnTo>
                <a:lnTo>
                  <a:pt x="1351" y="1190"/>
                </a:lnTo>
                <a:lnTo>
                  <a:pt x="1312" y="1170"/>
                </a:lnTo>
                <a:lnTo>
                  <a:pt x="1275" y="1146"/>
                </a:lnTo>
                <a:lnTo>
                  <a:pt x="1242" y="1118"/>
                </a:lnTo>
                <a:lnTo>
                  <a:pt x="1214" y="1086"/>
                </a:lnTo>
                <a:lnTo>
                  <a:pt x="1189" y="1051"/>
                </a:lnTo>
                <a:lnTo>
                  <a:pt x="1169" y="1012"/>
                </a:lnTo>
                <a:lnTo>
                  <a:pt x="1154" y="971"/>
                </a:lnTo>
                <a:lnTo>
                  <a:pt x="1146" y="928"/>
                </a:lnTo>
                <a:lnTo>
                  <a:pt x="1143" y="882"/>
                </a:lnTo>
                <a:lnTo>
                  <a:pt x="1143" y="334"/>
                </a:lnTo>
                <a:lnTo>
                  <a:pt x="1145" y="288"/>
                </a:lnTo>
                <a:lnTo>
                  <a:pt x="1154" y="245"/>
                </a:lnTo>
                <a:lnTo>
                  <a:pt x="1169" y="204"/>
                </a:lnTo>
                <a:lnTo>
                  <a:pt x="1189" y="165"/>
                </a:lnTo>
                <a:lnTo>
                  <a:pt x="1213" y="130"/>
                </a:lnTo>
                <a:lnTo>
                  <a:pt x="1242" y="97"/>
                </a:lnTo>
                <a:lnTo>
                  <a:pt x="1275" y="70"/>
                </a:lnTo>
                <a:lnTo>
                  <a:pt x="1312" y="46"/>
                </a:lnTo>
                <a:lnTo>
                  <a:pt x="1350" y="27"/>
                </a:lnTo>
                <a:lnTo>
                  <a:pt x="1393" y="12"/>
                </a:lnTo>
                <a:lnTo>
                  <a:pt x="1437" y="3"/>
                </a:lnTo>
                <a:lnTo>
                  <a:pt x="1484" y="0"/>
                </a:lnTo>
                <a:close/>
              </a:path>
            </a:pathLst>
          </a:custGeom>
          <a:solidFill>
            <a:schemeClr val="tx1"/>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grpSp>
        <p:nvGrpSpPr>
          <p:cNvPr id="27" name="Group 26">
            <a:extLst>
              <a:ext uri="{FF2B5EF4-FFF2-40B4-BE49-F238E27FC236}">
                <a16:creationId xmlns:a16="http://schemas.microsoft.com/office/drawing/2014/main" id="{22F3E072-5545-45AE-96F3-3D8DE1CBFFB0}"/>
              </a:ext>
            </a:extLst>
          </p:cNvPr>
          <p:cNvGrpSpPr/>
          <p:nvPr/>
        </p:nvGrpSpPr>
        <p:grpSpPr>
          <a:xfrm>
            <a:off x="7459569" y="3618641"/>
            <a:ext cx="412510" cy="414876"/>
            <a:chOff x="-2292350" y="3246438"/>
            <a:chExt cx="2082800" cy="2092325"/>
          </a:xfrm>
          <a:solidFill>
            <a:schemeClr val="tx1"/>
          </a:solidFill>
        </p:grpSpPr>
        <p:sp>
          <p:nvSpPr>
            <p:cNvPr id="28" name="Freeform 125">
              <a:extLst>
                <a:ext uri="{FF2B5EF4-FFF2-40B4-BE49-F238E27FC236}">
                  <a16:creationId xmlns:a16="http://schemas.microsoft.com/office/drawing/2014/main" id="{0BC6ACCE-4DC5-313E-B7B3-7EF1E579F542}"/>
                </a:ext>
              </a:extLst>
            </p:cNvPr>
            <p:cNvSpPr>
              <a:spLocks/>
            </p:cNvSpPr>
            <p:nvPr/>
          </p:nvSpPr>
          <p:spPr bwMode="auto">
            <a:xfrm>
              <a:off x="-2292350" y="3457575"/>
              <a:ext cx="1881188" cy="1881188"/>
            </a:xfrm>
            <a:custGeom>
              <a:avLst/>
              <a:gdLst>
                <a:gd name="T0" fmla="*/ 1994 w 3554"/>
                <a:gd name="T1" fmla="*/ 14 h 3556"/>
                <a:gd name="T2" fmla="*/ 2305 w 3554"/>
                <a:gd name="T3" fmla="*/ 81 h 3556"/>
                <a:gd name="T4" fmla="*/ 2594 w 3554"/>
                <a:gd name="T5" fmla="*/ 198 h 3556"/>
                <a:gd name="T6" fmla="*/ 2613 w 3554"/>
                <a:gd name="T7" fmla="*/ 520 h 3556"/>
                <a:gd name="T8" fmla="*/ 2309 w 3554"/>
                <a:gd name="T9" fmla="*/ 584 h 3556"/>
                <a:gd name="T10" fmla="*/ 2053 w 3554"/>
                <a:gd name="T11" fmla="*/ 501 h 3556"/>
                <a:gd name="T12" fmla="*/ 1777 w 3554"/>
                <a:gd name="T13" fmla="*/ 471 h 3556"/>
                <a:gd name="T14" fmla="*/ 1491 w 3554"/>
                <a:gd name="T15" fmla="*/ 502 h 3556"/>
                <a:gd name="T16" fmla="*/ 1226 w 3554"/>
                <a:gd name="T17" fmla="*/ 592 h 3556"/>
                <a:gd name="T18" fmla="*/ 991 w 3554"/>
                <a:gd name="T19" fmla="*/ 734 h 3556"/>
                <a:gd name="T20" fmla="*/ 791 w 3554"/>
                <a:gd name="T21" fmla="*/ 920 h 3556"/>
                <a:gd name="T22" fmla="*/ 634 w 3554"/>
                <a:gd name="T23" fmla="*/ 1145 h 3556"/>
                <a:gd name="T24" fmla="*/ 526 w 3554"/>
                <a:gd name="T25" fmla="*/ 1401 h 3556"/>
                <a:gd name="T26" fmla="*/ 474 w 3554"/>
                <a:gd name="T27" fmla="*/ 1680 h 3556"/>
                <a:gd name="T28" fmla="*/ 485 w 3554"/>
                <a:gd name="T29" fmla="*/ 1971 h 3556"/>
                <a:gd name="T30" fmla="*/ 556 w 3554"/>
                <a:gd name="T31" fmla="*/ 2244 h 3556"/>
                <a:gd name="T32" fmla="*/ 681 w 3554"/>
                <a:gd name="T33" fmla="*/ 2490 h 3556"/>
                <a:gd name="T34" fmla="*/ 854 w 3554"/>
                <a:gd name="T35" fmla="*/ 2702 h 3556"/>
                <a:gd name="T36" fmla="*/ 1066 w 3554"/>
                <a:gd name="T37" fmla="*/ 2874 h 3556"/>
                <a:gd name="T38" fmla="*/ 1312 w 3554"/>
                <a:gd name="T39" fmla="*/ 2999 h 3556"/>
                <a:gd name="T40" fmla="*/ 1585 w 3554"/>
                <a:gd name="T41" fmla="*/ 3071 h 3556"/>
                <a:gd name="T42" fmla="*/ 1876 w 3554"/>
                <a:gd name="T43" fmla="*/ 3082 h 3556"/>
                <a:gd name="T44" fmla="*/ 2155 w 3554"/>
                <a:gd name="T45" fmla="*/ 3029 h 3556"/>
                <a:gd name="T46" fmla="*/ 2411 w 3554"/>
                <a:gd name="T47" fmla="*/ 2922 h 3556"/>
                <a:gd name="T48" fmla="*/ 2634 w 3554"/>
                <a:gd name="T49" fmla="*/ 2765 h 3556"/>
                <a:gd name="T50" fmla="*/ 2822 w 3554"/>
                <a:gd name="T51" fmla="*/ 2564 h 3556"/>
                <a:gd name="T52" fmla="*/ 2962 w 3554"/>
                <a:gd name="T53" fmla="*/ 2329 h 3556"/>
                <a:gd name="T54" fmla="*/ 3052 w 3554"/>
                <a:gd name="T55" fmla="*/ 2065 h 3556"/>
                <a:gd name="T56" fmla="*/ 3085 w 3554"/>
                <a:gd name="T57" fmla="*/ 1778 h 3556"/>
                <a:gd name="T58" fmla="*/ 3055 w 3554"/>
                <a:gd name="T59" fmla="*/ 1503 h 3556"/>
                <a:gd name="T60" fmla="*/ 2972 w 3554"/>
                <a:gd name="T61" fmla="*/ 1247 h 3556"/>
                <a:gd name="T62" fmla="*/ 3051 w 3554"/>
                <a:gd name="T63" fmla="*/ 927 h 3556"/>
                <a:gd name="T64" fmla="*/ 3325 w 3554"/>
                <a:gd name="T65" fmla="*/ 945 h 3556"/>
                <a:gd name="T66" fmla="*/ 3435 w 3554"/>
                <a:gd name="T67" fmla="*/ 1136 h 3556"/>
                <a:gd name="T68" fmla="*/ 3524 w 3554"/>
                <a:gd name="T69" fmla="*/ 1446 h 3556"/>
                <a:gd name="T70" fmla="*/ 3554 w 3554"/>
                <a:gd name="T71" fmla="*/ 1778 h 3556"/>
                <a:gd name="T72" fmla="*/ 3522 w 3554"/>
                <a:gd name="T73" fmla="*/ 2122 h 3556"/>
                <a:gd name="T74" fmla="*/ 3426 w 3554"/>
                <a:gd name="T75" fmla="*/ 2444 h 3556"/>
                <a:gd name="T76" fmla="*/ 3273 w 3554"/>
                <a:gd name="T77" fmla="*/ 2737 h 3556"/>
                <a:gd name="T78" fmla="*/ 3073 w 3554"/>
                <a:gd name="T79" fmla="*/ 2995 h 3556"/>
                <a:gd name="T80" fmla="*/ 2827 w 3554"/>
                <a:gd name="T81" fmla="*/ 3213 h 3556"/>
                <a:gd name="T82" fmla="*/ 2544 w 3554"/>
                <a:gd name="T83" fmla="*/ 3382 h 3556"/>
                <a:gd name="T84" fmla="*/ 2232 w 3554"/>
                <a:gd name="T85" fmla="*/ 3497 h 3556"/>
                <a:gd name="T86" fmla="*/ 1894 w 3554"/>
                <a:gd name="T87" fmla="*/ 3553 h 3556"/>
                <a:gd name="T88" fmla="*/ 1545 w 3554"/>
                <a:gd name="T89" fmla="*/ 3541 h 3556"/>
                <a:gd name="T90" fmla="*/ 1215 w 3554"/>
                <a:gd name="T91" fmla="*/ 3465 h 3556"/>
                <a:gd name="T92" fmla="*/ 911 w 3554"/>
                <a:gd name="T93" fmla="*/ 3332 h 3556"/>
                <a:gd name="T94" fmla="*/ 641 w 3554"/>
                <a:gd name="T95" fmla="*/ 3145 h 3556"/>
                <a:gd name="T96" fmla="*/ 409 w 3554"/>
                <a:gd name="T97" fmla="*/ 2914 h 3556"/>
                <a:gd name="T98" fmla="*/ 225 w 3554"/>
                <a:gd name="T99" fmla="*/ 2644 h 3556"/>
                <a:gd name="T100" fmla="*/ 90 w 3554"/>
                <a:gd name="T101" fmla="*/ 2340 h 3556"/>
                <a:gd name="T102" fmla="*/ 14 w 3554"/>
                <a:gd name="T103" fmla="*/ 2009 h 3556"/>
                <a:gd name="T104" fmla="*/ 0 w 3554"/>
                <a:gd name="T105" fmla="*/ 1778 h 3556"/>
                <a:gd name="T106" fmla="*/ 34 w 3554"/>
                <a:gd name="T107" fmla="*/ 1434 h 3556"/>
                <a:gd name="T108" fmla="*/ 128 w 3554"/>
                <a:gd name="T109" fmla="*/ 1111 h 3556"/>
                <a:gd name="T110" fmla="*/ 281 w 3554"/>
                <a:gd name="T111" fmla="*/ 818 h 3556"/>
                <a:gd name="T112" fmla="*/ 483 w 3554"/>
                <a:gd name="T113" fmla="*/ 560 h 3556"/>
                <a:gd name="T114" fmla="*/ 728 w 3554"/>
                <a:gd name="T115" fmla="*/ 344 h 3556"/>
                <a:gd name="T116" fmla="*/ 1010 w 3554"/>
                <a:gd name="T117" fmla="*/ 174 h 3556"/>
                <a:gd name="T118" fmla="*/ 1322 w 3554"/>
                <a:gd name="T119" fmla="*/ 59 h 3556"/>
                <a:gd name="T120" fmla="*/ 1659 w 3554"/>
                <a:gd name="T121" fmla="*/ 4 h 3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554" h="3556">
                  <a:moveTo>
                    <a:pt x="1777" y="0"/>
                  </a:moveTo>
                  <a:lnTo>
                    <a:pt x="1886" y="4"/>
                  </a:lnTo>
                  <a:lnTo>
                    <a:pt x="1994" y="14"/>
                  </a:lnTo>
                  <a:lnTo>
                    <a:pt x="2100" y="29"/>
                  </a:lnTo>
                  <a:lnTo>
                    <a:pt x="2203" y="52"/>
                  </a:lnTo>
                  <a:lnTo>
                    <a:pt x="2305" y="81"/>
                  </a:lnTo>
                  <a:lnTo>
                    <a:pt x="2404" y="114"/>
                  </a:lnTo>
                  <a:lnTo>
                    <a:pt x="2500" y="154"/>
                  </a:lnTo>
                  <a:lnTo>
                    <a:pt x="2594" y="198"/>
                  </a:lnTo>
                  <a:lnTo>
                    <a:pt x="2591" y="230"/>
                  </a:lnTo>
                  <a:lnTo>
                    <a:pt x="2592" y="261"/>
                  </a:lnTo>
                  <a:lnTo>
                    <a:pt x="2613" y="520"/>
                  </a:lnTo>
                  <a:lnTo>
                    <a:pt x="2465" y="667"/>
                  </a:lnTo>
                  <a:lnTo>
                    <a:pt x="2388" y="624"/>
                  </a:lnTo>
                  <a:lnTo>
                    <a:pt x="2309" y="584"/>
                  </a:lnTo>
                  <a:lnTo>
                    <a:pt x="2226" y="550"/>
                  </a:lnTo>
                  <a:lnTo>
                    <a:pt x="2141" y="523"/>
                  </a:lnTo>
                  <a:lnTo>
                    <a:pt x="2053" y="501"/>
                  </a:lnTo>
                  <a:lnTo>
                    <a:pt x="1963" y="484"/>
                  </a:lnTo>
                  <a:lnTo>
                    <a:pt x="1871" y="475"/>
                  </a:lnTo>
                  <a:lnTo>
                    <a:pt x="1777" y="471"/>
                  </a:lnTo>
                  <a:lnTo>
                    <a:pt x="1680" y="475"/>
                  </a:lnTo>
                  <a:lnTo>
                    <a:pt x="1584" y="485"/>
                  </a:lnTo>
                  <a:lnTo>
                    <a:pt x="1491" y="502"/>
                  </a:lnTo>
                  <a:lnTo>
                    <a:pt x="1400" y="526"/>
                  </a:lnTo>
                  <a:lnTo>
                    <a:pt x="1311" y="556"/>
                  </a:lnTo>
                  <a:lnTo>
                    <a:pt x="1226" y="592"/>
                  </a:lnTo>
                  <a:lnTo>
                    <a:pt x="1144" y="634"/>
                  </a:lnTo>
                  <a:lnTo>
                    <a:pt x="1066" y="682"/>
                  </a:lnTo>
                  <a:lnTo>
                    <a:pt x="991" y="734"/>
                  </a:lnTo>
                  <a:lnTo>
                    <a:pt x="920" y="792"/>
                  </a:lnTo>
                  <a:lnTo>
                    <a:pt x="854" y="854"/>
                  </a:lnTo>
                  <a:lnTo>
                    <a:pt x="791" y="920"/>
                  </a:lnTo>
                  <a:lnTo>
                    <a:pt x="734" y="992"/>
                  </a:lnTo>
                  <a:lnTo>
                    <a:pt x="681" y="1067"/>
                  </a:lnTo>
                  <a:lnTo>
                    <a:pt x="634" y="1145"/>
                  </a:lnTo>
                  <a:lnTo>
                    <a:pt x="592" y="1228"/>
                  </a:lnTo>
                  <a:lnTo>
                    <a:pt x="556" y="1313"/>
                  </a:lnTo>
                  <a:lnTo>
                    <a:pt x="526" y="1401"/>
                  </a:lnTo>
                  <a:lnTo>
                    <a:pt x="502" y="1492"/>
                  </a:lnTo>
                  <a:lnTo>
                    <a:pt x="485" y="1586"/>
                  </a:lnTo>
                  <a:lnTo>
                    <a:pt x="474" y="1680"/>
                  </a:lnTo>
                  <a:lnTo>
                    <a:pt x="471" y="1778"/>
                  </a:lnTo>
                  <a:lnTo>
                    <a:pt x="474" y="1876"/>
                  </a:lnTo>
                  <a:lnTo>
                    <a:pt x="485" y="1971"/>
                  </a:lnTo>
                  <a:lnTo>
                    <a:pt x="502" y="2065"/>
                  </a:lnTo>
                  <a:lnTo>
                    <a:pt x="526" y="2156"/>
                  </a:lnTo>
                  <a:lnTo>
                    <a:pt x="556" y="2244"/>
                  </a:lnTo>
                  <a:lnTo>
                    <a:pt x="592" y="2329"/>
                  </a:lnTo>
                  <a:lnTo>
                    <a:pt x="634" y="2411"/>
                  </a:lnTo>
                  <a:lnTo>
                    <a:pt x="681" y="2490"/>
                  </a:lnTo>
                  <a:lnTo>
                    <a:pt x="734" y="2564"/>
                  </a:lnTo>
                  <a:lnTo>
                    <a:pt x="791" y="2635"/>
                  </a:lnTo>
                  <a:lnTo>
                    <a:pt x="854" y="2702"/>
                  </a:lnTo>
                  <a:lnTo>
                    <a:pt x="920" y="2765"/>
                  </a:lnTo>
                  <a:lnTo>
                    <a:pt x="992" y="2821"/>
                  </a:lnTo>
                  <a:lnTo>
                    <a:pt x="1066" y="2874"/>
                  </a:lnTo>
                  <a:lnTo>
                    <a:pt x="1144" y="2922"/>
                  </a:lnTo>
                  <a:lnTo>
                    <a:pt x="1227" y="2963"/>
                  </a:lnTo>
                  <a:lnTo>
                    <a:pt x="1312" y="2999"/>
                  </a:lnTo>
                  <a:lnTo>
                    <a:pt x="1400" y="3029"/>
                  </a:lnTo>
                  <a:lnTo>
                    <a:pt x="1491" y="3053"/>
                  </a:lnTo>
                  <a:lnTo>
                    <a:pt x="1585" y="3071"/>
                  </a:lnTo>
                  <a:lnTo>
                    <a:pt x="1680" y="3082"/>
                  </a:lnTo>
                  <a:lnTo>
                    <a:pt x="1777" y="3084"/>
                  </a:lnTo>
                  <a:lnTo>
                    <a:pt x="1876" y="3082"/>
                  </a:lnTo>
                  <a:lnTo>
                    <a:pt x="1970" y="3071"/>
                  </a:lnTo>
                  <a:lnTo>
                    <a:pt x="2064" y="3053"/>
                  </a:lnTo>
                  <a:lnTo>
                    <a:pt x="2155" y="3029"/>
                  </a:lnTo>
                  <a:lnTo>
                    <a:pt x="2243" y="2999"/>
                  </a:lnTo>
                  <a:lnTo>
                    <a:pt x="2328" y="2963"/>
                  </a:lnTo>
                  <a:lnTo>
                    <a:pt x="2411" y="2922"/>
                  </a:lnTo>
                  <a:lnTo>
                    <a:pt x="2489" y="2874"/>
                  </a:lnTo>
                  <a:lnTo>
                    <a:pt x="2564" y="2821"/>
                  </a:lnTo>
                  <a:lnTo>
                    <a:pt x="2634" y="2765"/>
                  </a:lnTo>
                  <a:lnTo>
                    <a:pt x="2702" y="2702"/>
                  </a:lnTo>
                  <a:lnTo>
                    <a:pt x="2764" y="2635"/>
                  </a:lnTo>
                  <a:lnTo>
                    <a:pt x="2822" y="2564"/>
                  </a:lnTo>
                  <a:lnTo>
                    <a:pt x="2873" y="2490"/>
                  </a:lnTo>
                  <a:lnTo>
                    <a:pt x="2921" y="2411"/>
                  </a:lnTo>
                  <a:lnTo>
                    <a:pt x="2962" y="2329"/>
                  </a:lnTo>
                  <a:lnTo>
                    <a:pt x="2998" y="2244"/>
                  </a:lnTo>
                  <a:lnTo>
                    <a:pt x="3029" y="2156"/>
                  </a:lnTo>
                  <a:lnTo>
                    <a:pt x="3052" y="2065"/>
                  </a:lnTo>
                  <a:lnTo>
                    <a:pt x="3070" y="1971"/>
                  </a:lnTo>
                  <a:lnTo>
                    <a:pt x="3081" y="1876"/>
                  </a:lnTo>
                  <a:lnTo>
                    <a:pt x="3085" y="1778"/>
                  </a:lnTo>
                  <a:lnTo>
                    <a:pt x="3081" y="1684"/>
                  </a:lnTo>
                  <a:lnTo>
                    <a:pt x="3071" y="1593"/>
                  </a:lnTo>
                  <a:lnTo>
                    <a:pt x="3055" y="1503"/>
                  </a:lnTo>
                  <a:lnTo>
                    <a:pt x="3033" y="1415"/>
                  </a:lnTo>
                  <a:lnTo>
                    <a:pt x="3005" y="1329"/>
                  </a:lnTo>
                  <a:lnTo>
                    <a:pt x="2972" y="1247"/>
                  </a:lnTo>
                  <a:lnTo>
                    <a:pt x="2932" y="1166"/>
                  </a:lnTo>
                  <a:lnTo>
                    <a:pt x="2889" y="1090"/>
                  </a:lnTo>
                  <a:lnTo>
                    <a:pt x="3051" y="927"/>
                  </a:lnTo>
                  <a:lnTo>
                    <a:pt x="3277" y="944"/>
                  </a:lnTo>
                  <a:lnTo>
                    <a:pt x="3303" y="945"/>
                  </a:lnTo>
                  <a:lnTo>
                    <a:pt x="3325" y="945"/>
                  </a:lnTo>
                  <a:lnTo>
                    <a:pt x="3346" y="943"/>
                  </a:lnTo>
                  <a:lnTo>
                    <a:pt x="3394" y="1038"/>
                  </a:lnTo>
                  <a:lnTo>
                    <a:pt x="3435" y="1136"/>
                  </a:lnTo>
                  <a:lnTo>
                    <a:pt x="3471" y="1237"/>
                  </a:lnTo>
                  <a:lnTo>
                    <a:pt x="3500" y="1341"/>
                  </a:lnTo>
                  <a:lnTo>
                    <a:pt x="3524" y="1446"/>
                  </a:lnTo>
                  <a:lnTo>
                    <a:pt x="3541" y="1555"/>
                  </a:lnTo>
                  <a:lnTo>
                    <a:pt x="3552" y="1666"/>
                  </a:lnTo>
                  <a:lnTo>
                    <a:pt x="3554" y="1778"/>
                  </a:lnTo>
                  <a:lnTo>
                    <a:pt x="3551" y="1895"/>
                  </a:lnTo>
                  <a:lnTo>
                    <a:pt x="3540" y="2009"/>
                  </a:lnTo>
                  <a:lnTo>
                    <a:pt x="3522" y="2122"/>
                  </a:lnTo>
                  <a:lnTo>
                    <a:pt x="3497" y="2233"/>
                  </a:lnTo>
                  <a:lnTo>
                    <a:pt x="3464" y="2340"/>
                  </a:lnTo>
                  <a:lnTo>
                    <a:pt x="3426" y="2444"/>
                  </a:lnTo>
                  <a:lnTo>
                    <a:pt x="3381" y="2546"/>
                  </a:lnTo>
                  <a:lnTo>
                    <a:pt x="3331" y="2644"/>
                  </a:lnTo>
                  <a:lnTo>
                    <a:pt x="3273" y="2737"/>
                  </a:lnTo>
                  <a:lnTo>
                    <a:pt x="3212" y="2828"/>
                  </a:lnTo>
                  <a:lnTo>
                    <a:pt x="3145" y="2914"/>
                  </a:lnTo>
                  <a:lnTo>
                    <a:pt x="3073" y="2995"/>
                  </a:lnTo>
                  <a:lnTo>
                    <a:pt x="2995" y="3073"/>
                  </a:lnTo>
                  <a:lnTo>
                    <a:pt x="2913" y="3145"/>
                  </a:lnTo>
                  <a:lnTo>
                    <a:pt x="2827" y="3213"/>
                  </a:lnTo>
                  <a:lnTo>
                    <a:pt x="2736" y="3275"/>
                  </a:lnTo>
                  <a:lnTo>
                    <a:pt x="2643" y="3332"/>
                  </a:lnTo>
                  <a:lnTo>
                    <a:pt x="2544" y="3382"/>
                  </a:lnTo>
                  <a:lnTo>
                    <a:pt x="2443" y="3426"/>
                  </a:lnTo>
                  <a:lnTo>
                    <a:pt x="2339" y="3465"/>
                  </a:lnTo>
                  <a:lnTo>
                    <a:pt x="2232" y="3497"/>
                  </a:lnTo>
                  <a:lnTo>
                    <a:pt x="2122" y="3523"/>
                  </a:lnTo>
                  <a:lnTo>
                    <a:pt x="2009" y="3541"/>
                  </a:lnTo>
                  <a:lnTo>
                    <a:pt x="1894" y="3553"/>
                  </a:lnTo>
                  <a:lnTo>
                    <a:pt x="1777" y="3556"/>
                  </a:lnTo>
                  <a:lnTo>
                    <a:pt x="1661" y="3553"/>
                  </a:lnTo>
                  <a:lnTo>
                    <a:pt x="1545" y="3541"/>
                  </a:lnTo>
                  <a:lnTo>
                    <a:pt x="1432" y="3523"/>
                  </a:lnTo>
                  <a:lnTo>
                    <a:pt x="1323" y="3497"/>
                  </a:lnTo>
                  <a:lnTo>
                    <a:pt x="1215" y="3465"/>
                  </a:lnTo>
                  <a:lnTo>
                    <a:pt x="1111" y="3426"/>
                  </a:lnTo>
                  <a:lnTo>
                    <a:pt x="1010" y="3382"/>
                  </a:lnTo>
                  <a:lnTo>
                    <a:pt x="911" y="3332"/>
                  </a:lnTo>
                  <a:lnTo>
                    <a:pt x="818" y="3275"/>
                  </a:lnTo>
                  <a:lnTo>
                    <a:pt x="728" y="3213"/>
                  </a:lnTo>
                  <a:lnTo>
                    <a:pt x="641" y="3145"/>
                  </a:lnTo>
                  <a:lnTo>
                    <a:pt x="560" y="3073"/>
                  </a:lnTo>
                  <a:lnTo>
                    <a:pt x="483" y="2995"/>
                  </a:lnTo>
                  <a:lnTo>
                    <a:pt x="409" y="2914"/>
                  </a:lnTo>
                  <a:lnTo>
                    <a:pt x="342" y="2828"/>
                  </a:lnTo>
                  <a:lnTo>
                    <a:pt x="281" y="2737"/>
                  </a:lnTo>
                  <a:lnTo>
                    <a:pt x="225" y="2644"/>
                  </a:lnTo>
                  <a:lnTo>
                    <a:pt x="174" y="2546"/>
                  </a:lnTo>
                  <a:lnTo>
                    <a:pt x="128" y="2444"/>
                  </a:lnTo>
                  <a:lnTo>
                    <a:pt x="90" y="2340"/>
                  </a:lnTo>
                  <a:lnTo>
                    <a:pt x="59" y="2233"/>
                  </a:lnTo>
                  <a:lnTo>
                    <a:pt x="34" y="2122"/>
                  </a:lnTo>
                  <a:lnTo>
                    <a:pt x="14" y="2009"/>
                  </a:lnTo>
                  <a:lnTo>
                    <a:pt x="4" y="1895"/>
                  </a:lnTo>
                  <a:lnTo>
                    <a:pt x="0" y="1778"/>
                  </a:lnTo>
                  <a:lnTo>
                    <a:pt x="0" y="1778"/>
                  </a:lnTo>
                  <a:lnTo>
                    <a:pt x="4" y="1661"/>
                  </a:lnTo>
                  <a:lnTo>
                    <a:pt x="14" y="1546"/>
                  </a:lnTo>
                  <a:lnTo>
                    <a:pt x="34" y="1434"/>
                  </a:lnTo>
                  <a:lnTo>
                    <a:pt x="59" y="1324"/>
                  </a:lnTo>
                  <a:lnTo>
                    <a:pt x="90" y="1216"/>
                  </a:lnTo>
                  <a:lnTo>
                    <a:pt x="128" y="1111"/>
                  </a:lnTo>
                  <a:lnTo>
                    <a:pt x="174" y="1010"/>
                  </a:lnTo>
                  <a:lnTo>
                    <a:pt x="225" y="913"/>
                  </a:lnTo>
                  <a:lnTo>
                    <a:pt x="281" y="818"/>
                  </a:lnTo>
                  <a:lnTo>
                    <a:pt x="342" y="728"/>
                  </a:lnTo>
                  <a:lnTo>
                    <a:pt x="409" y="642"/>
                  </a:lnTo>
                  <a:lnTo>
                    <a:pt x="483" y="560"/>
                  </a:lnTo>
                  <a:lnTo>
                    <a:pt x="560" y="483"/>
                  </a:lnTo>
                  <a:lnTo>
                    <a:pt x="641" y="411"/>
                  </a:lnTo>
                  <a:lnTo>
                    <a:pt x="728" y="344"/>
                  </a:lnTo>
                  <a:lnTo>
                    <a:pt x="818" y="281"/>
                  </a:lnTo>
                  <a:lnTo>
                    <a:pt x="911" y="225"/>
                  </a:lnTo>
                  <a:lnTo>
                    <a:pt x="1010" y="174"/>
                  </a:lnTo>
                  <a:lnTo>
                    <a:pt x="1111" y="130"/>
                  </a:lnTo>
                  <a:lnTo>
                    <a:pt x="1215" y="90"/>
                  </a:lnTo>
                  <a:lnTo>
                    <a:pt x="1322" y="59"/>
                  </a:lnTo>
                  <a:lnTo>
                    <a:pt x="1432" y="34"/>
                  </a:lnTo>
                  <a:lnTo>
                    <a:pt x="1545" y="15"/>
                  </a:lnTo>
                  <a:lnTo>
                    <a:pt x="1659" y="4"/>
                  </a:lnTo>
                  <a:lnTo>
                    <a:pt x="177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29" name="Freeform 126">
              <a:extLst>
                <a:ext uri="{FF2B5EF4-FFF2-40B4-BE49-F238E27FC236}">
                  <a16:creationId xmlns:a16="http://schemas.microsoft.com/office/drawing/2014/main" id="{543BD31B-6438-DB61-43F9-1ACCF9392292}"/>
                </a:ext>
              </a:extLst>
            </p:cNvPr>
            <p:cNvSpPr>
              <a:spLocks/>
            </p:cNvSpPr>
            <p:nvPr/>
          </p:nvSpPr>
          <p:spPr bwMode="auto">
            <a:xfrm>
              <a:off x="-1814513" y="3935413"/>
              <a:ext cx="925513" cy="925513"/>
            </a:xfrm>
            <a:custGeom>
              <a:avLst/>
              <a:gdLst>
                <a:gd name="T0" fmla="*/ 954 w 1750"/>
                <a:gd name="T1" fmla="*/ 4 h 1751"/>
                <a:gd name="T2" fmla="*/ 1104 w 1750"/>
                <a:gd name="T3" fmla="*/ 31 h 1751"/>
                <a:gd name="T4" fmla="*/ 1245 w 1750"/>
                <a:gd name="T5" fmla="*/ 83 h 1751"/>
                <a:gd name="T6" fmla="*/ 910 w 1750"/>
                <a:gd name="T7" fmla="*/ 418 h 1751"/>
                <a:gd name="T8" fmla="*/ 817 w 1750"/>
                <a:gd name="T9" fmla="*/ 421 h 1751"/>
                <a:gd name="T10" fmla="*/ 709 w 1750"/>
                <a:gd name="T11" fmla="*/ 448 h 1751"/>
                <a:gd name="T12" fmla="*/ 613 w 1750"/>
                <a:gd name="T13" fmla="*/ 499 h 1751"/>
                <a:gd name="T14" fmla="*/ 532 w 1750"/>
                <a:gd name="T15" fmla="*/ 571 h 1751"/>
                <a:gd name="T16" fmla="*/ 469 w 1750"/>
                <a:gd name="T17" fmla="*/ 661 h 1751"/>
                <a:gd name="T18" fmla="*/ 430 w 1750"/>
                <a:gd name="T19" fmla="*/ 763 h 1751"/>
                <a:gd name="T20" fmla="*/ 416 w 1750"/>
                <a:gd name="T21" fmla="*/ 876 h 1751"/>
                <a:gd name="T22" fmla="*/ 430 w 1750"/>
                <a:gd name="T23" fmla="*/ 989 h 1751"/>
                <a:gd name="T24" fmla="*/ 469 w 1750"/>
                <a:gd name="T25" fmla="*/ 1092 h 1751"/>
                <a:gd name="T26" fmla="*/ 532 w 1750"/>
                <a:gd name="T27" fmla="*/ 1181 h 1751"/>
                <a:gd name="T28" fmla="*/ 612 w 1750"/>
                <a:gd name="T29" fmla="*/ 1253 h 1751"/>
                <a:gd name="T30" fmla="*/ 708 w 1750"/>
                <a:gd name="T31" fmla="*/ 1304 h 1751"/>
                <a:gd name="T32" fmla="*/ 817 w 1750"/>
                <a:gd name="T33" fmla="*/ 1332 h 1751"/>
                <a:gd name="T34" fmla="*/ 933 w 1750"/>
                <a:gd name="T35" fmla="*/ 1332 h 1751"/>
                <a:gd name="T36" fmla="*/ 1041 w 1750"/>
                <a:gd name="T37" fmla="*/ 1304 h 1751"/>
                <a:gd name="T38" fmla="*/ 1137 w 1750"/>
                <a:gd name="T39" fmla="*/ 1253 h 1751"/>
                <a:gd name="T40" fmla="*/ 1218 w 1750"/>
                <a:gd name="T41" fmla="*/ 1181 h 1751"/>
                <a:gd name="T42" fmla="*/ 1281 w 1750"/>
                <a:gd name="T43" fmla="*/ 1092 h 1751"/>
                <a:gd name="T44" fmla="*/ 1321 w 1750"/>
                <a:gd name="T45" fmla="*/ 989 h 1751"/>
                <a:gd name="T46" fmla="*/ 1334 w 1750"/>
                <a:gd name="T47" fmla="*/ 876 h 1751"/>
                <a:gd name="T48" fmla="*/ 1662 w 1750"/>
                <a:gd name="T49" fmla="*/ 513 h 1751"/>
                <a:gd name="T50" fmla="*/ 1696 w 1750"/>
                <a:gd name="T51" fmla="*/ 575 h 1751"/>
                <a:gd name="T52" fmla="*/ 1736 w 1750"/>
                <a:gd name="T53" fmla="*/ 721 h 1751"/>
                <a:gd name="T54" fmla="*/ 1750 w 1750"/>
                <a:gd name="T55" fmla="*/ 876 h 1751"/>
                <a:gd name="T56" fmla="*/ 1736 w 1750"/>
                <a:gd name="T57" fmla="*/ 1033 h 1751"/>
                <a:gd name="T58" fmla="*/ 1695 w 1750"/>
                <a:gd name="T59" fmla="*/ 1182 h 1751"/>
                <a:gd name="T60" fmla="*/ 1630 w 1750"/>
                <a:gd name="T61" fmla="*/ 1318 h 1751"/>
                <a:gd name="T62" fmla="*/ 1545 w 1750"/>
                <a:gd name="T63" fmla="*/ 1440 h 1751"/>
                <a:gd name="T64" fmla="*/ 1439 w 1750"/>
                <a:gd name="T65" fmla="*/ 1546 h 1751"/>
                <a:gd name="T66" fmla="*/ 1317 w 1750"/>
                <a:gd name="T67" fmla="*/ 1632 h 1751"/>
                <a:gd name="T68" fmla="*/ 1180 w 1750"/>
                <a:gd name="T69" fmla="*/ 1697 h 1751"/>
                <a:gd name="T70" fmla="*/ 1032 w 1750"/>
                <a:gd name="T71" fmla="*/ 1737 h 1751"/>
                <a:gd name="T72" fmla="*/ 875 w 1750"/>
                <a:gd name="T73" fmla="*/ 1751 h 1751"/>
                <a:gd name="T74" fmla="*/ 718 w 1750"/>
                <a:gd name="T75" fmla="*/ 1737 h 1751"/>
                <a:gd name="T76" fmla="*/ 570 w 1750"/>
                <a:gd name="T77" fmla="*/ 1696 h 1751"/>
                <a:gd name="T78" fmla="*/ 433 w 1750"/>
                <a:gd name="T79" fmla="*/ 1632 h 1751"/>
                <a:gd name="T80" fmla="*/ 312 w 1750"/>
                <a:gd name="T81" fmla="*/ 1546 h 1751"/>
                <a:gd name="T82" fmla="*/ 206 w 1750"/>
                <a:gd name="T83" fmla="*/ 1440 h 1751"/>
                <a:gd name="T84" fmla="*/ 120 w 1750"/>
                <a:gd name="T85" fmla="*/ 1318 h 1751"/>
                <a:gd name="T86" fmla="*/ 55 w 1750"/>
                <a:gd name="T87" fmla="*/ 1181 h 1751"/>
                <a:gd name="T88" fmla="*/ 14 w 1750"/>
                <a:gd name="T89" fmla="*/ 1033 h 1751"/>
                <a:gd name="T90" fmla="*/ 0 w 1750"/>
                <a:gd name="T91" fmla="*/ 876 h 1751"/>
                <a:gd name="T92" fmla="*/ 14 w 1750"/>
                <a:gd name="T93" fmla="*/ 718 h 1751"/>
                <a:gd name="T94" fmla="*/ 55 w 1750"/>
                <a:gd name="T95" fmla="*/ 571 h 1751"/>
                <a:gd name="T96" fmla="*/ 120 w 1750"/>
                <a:gd name="T97" fmla="*/ 434 h 1751"/>
                <a:gd name="T98" fmla="*/ 206 w 1750"/>
                <a:gd name="T99" fmla="*/ 311 h 1751"/>
                <a:gd name="T100" fmla="*/ 312 w 1750"/>
                <a:gd name="T101" fmla="*/ 207 h 1751"/>
                <a:gd name="T102" fmla="*/ 433 w 1750"/>
                <a:gd name="T103" fmla="*/ 120 h 1751"/>
                <a:gd name="T104" fmla="*/ 570 w 1750"/>
                <a:gd name="T105" fmla="*/ 55 h 1751"/>
                <a:gd name="T106" fmla="*/ 718 w 1750"/>
                <a:gd name="T107" fmla="*/ 15 h 1751"/>
                <a:gd name="T108" fmla="*/ 875 w 1750"/>
                <a:gd name="T109" fmla="*/ 0 h 17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50" h="1751">
                  <a:moveTo>
                    <a:pt x="875" y="0"/>
                  </a:moveTo>
                  <a:lnTo>
                    <a:pt x="954" y="4"/>
                  </a:lnTo>
                  <a:lnTo>
                    <a:pt x="1030" y="15"/>
                  </a:lnTo>
                  <a:lnTo>
                    <a:pt x="1104" y="31"/>
                  </a:lnTo>
                  <a:lnTo>
                    <a:pt x="1176" y="54"/>
                  </a:lnTo>
                  <a:lnTo>
                    <a:pt x="1245" y="83"/>
                  </a:lnTo>
                  <a:lnTo>
                    <a:pt x="1238" y="90"/>
                  </a:lnTo>
                  <a:lnTo>
                    <a:pt x="910" y="418"/>
                  </a:lnTo>
                  <a:lnTo>
                    <a:pt x="875" y="417"/>
                  </a:lnTo>
                  <a:lnTo>
                    <a:pt x="817" y="421"/>
                  </a:lnTo>
                  <a:lnTo>
                    <a:pt x="762" y="431"/>
                  </a:lnTo>
                  <a:lnTo>
                    <a:pt x="709" y="448"/>
                  </a:lnTo>
                  <a:lnTo>
                    <a:pt x="659" y="471"/>
                  </a:lnTo>
                  <a:lnTo>
                    <a:pt x="613" y="499"/>
                  </a:lnTo>
                  <a:lnTo>
                    <a:pt x="570" y="532"/>
                  </a:lnTo>
                  <a:lnTo>
                    <a:pt x="532" y="571"/>
                  </a:lnTo>
                  <a:lnTo>
                    <a:pt x="498" y="614"/>
                  </a:lnTo>
                  <a:lnTo>
                    <a:pt x="469" y="661"/>
                  </a:lnTo>
                  <a:lnTo>
                    <a:pt x="446" y="710"/>
                  </a:lnTo>
                  <a:lnTo>
                    <a:pt x="430" y="763"/>
                  </a:lnTo>
                  <a:lnTo>
                    <a:pt x="420" y="818"/>
                  </a:lnTo>
                  <a:lnTo>
                    <a:pt x="416" y="876"/>
                  </a:lnTo>
                  <a:lnTo>
                    <a:pt x="420" y="933"/>
                  </a:lnTo>
                  <a:lnTo>
                    <a:pt x="430" y="989"/>
                  </a:lnTo>
                  <a:lnTo>
                    <a:pt x="446" y="1043"/>
                  </a:lnTo>
                  <a:lnTo>
                    <a:pt x="469" y="1092"/>
                  </a:lnTo>
                  <a:lnTo>
                    <a:pt x="498" y="1139"/>
                  </a:lnTo>
                  <a:lnTo>
                    <a:pt x="532" y="1181"/>
                  </a:lnTo>
                  <a:lnTo>
                    <a:pt x="570" y="1219"/>
                  </a:lnTo>
                  <a:lnTo>
                    <a:pt x="612" y="1253"/>
                  </a:lnTo>
                  <a:lnTo>
                    <a:pt x="659" y="1282"/>
                  </a:lnTo>
                  <a:lnTo>
                    <a:pt x="708" y="1304"/>
                  </a:lnTo>
                  <a:lnTo>
                    <a:pt x="762" y="1321"/>
                  </a:lnTo>
                  <a:lnTo>
                    <a:pt x="817" y="1332"/>
                  </a:lnTo>
                  <a:lnTo>
                    <a:pt x="875" y="1336"/>
                  </a:lnTo>
                  <a:lnTo>
                    <a:pt x="933" y="1332"/>
                  </a:lnTo>
                  <a:lnTo>
                    <a:pt x="988" y="1321"/>
                  </a:lnTo>
                  <a:lnTo>
                    <a:pt x="1041" y="1304"/>
                  </a:lnTo>
                  <a:lnTo>
                    <a:pt x="1091" y="1282"/>
                  </a:lnTo>
                  <a:lnTo>
                    <a:pt x="1137" y="1253"/>
                  </a:lnTo>
                  <a:lnTo>
                    <a:pt x="1180" y="1219"/>
                  </a:lnTo>
                  <a:lnTo>
                    <a:pt x="1218" y="1181"/>
                  </a:lnTo>
                  <a:lnTo>
                    <a:pt x="1252" y="1139"/>
                  </a:lnTo>
                  <a:lnTo>
                    <a:pt x="1281" y="1092"/>
                  </a:lnTo>
                  <a:lnTo>
                    <a:pt x="1304" y="1043"/>
                  </a:lnTo>
                  <a:lnTo>
                    <a:pt x="1321" y="989"/>
                  </a:lnTo>
                  <a:lnTo>
                    <a:pt x="1330" y="933"/>
                  </a:lnTo>
                  <a:lnTo>
                    <a:pt x="1334" y="876"/>
                  </a:lnTo>
                  <a:lnTo>
                    <a:pt x="1333" y="841"/>
                  </a:lnTo>
                  <a:lnTo>
                    <a:pt x="1662" y="513"/>
                  </a:lnTo>
                  <a:lnTo>
                    <a:pt x="1668" y="506"/>
                  </a:lnTo>
                  <a:lnTo>
                    <a:pt x="1696" y="575"/>
                  </a:lnTo>
                  <a:lnTo>
                    <a:pt x="1720" y="646"/>
                  </a:lnTo>
                  <a:lnTo>
                    <a:pt x="1736" y="721"/>
                  </a:lnTo>
                  <a:lnTo>
                    <a:pt x="1747" y="798"/>
                  </a:lnTo>
                  <a:lnTo>
                    <a:pt x="1750" y="876"/>
                  </a:lnTo>
                  <a:lnTo>
                    <a:pt x="1747" y="956"/>
                  </a:lnTo>
                  <a:lnTo>
                    <a:pt x="1736" y="1033"/>
                  </a:lnTo>
                  <a:lnTo>
                    <a:pt x="1719" y="1109"/>
                  </a:lnTo>
                  <a:lnTo>
                    <a:pt x="1695" y="1182"/>
                  </a:lnTo>
                  <a:lnTo>
                    <a:pt x="1666" y="1252"/>
                  </a:lnTo>
                  <a:lnTo>
                    <a:pt x="1630" y="1318"/>
                  </a:lnTo>
                  <a:lnTo>
                    <a:pt x="1591" y="1381"/>
                  </a:lnTo>
                  <a:lnTo>
                    <a:pt x="1545" y="1440"/>
                  </a:lnTo>
                  <a:lnTo>
                    <a:pt x="1493" y="1495"/>
                  </a:lnTo>
                  <a:lnTo>
                    <a:pt x="1439" y="1546"/>
                  </a:lnTo>
                  <a:lnTo>
                    <a:pt x="1379" y="1591"/>
                  </a:lnTo>
                  <a:lnTo>
                    <a:pt x="1317" y="1632"/>
                  </a:lnTo>
                  <a:lnTo>
                    <a:pt x="1251" y="1667"/>
                  </a:lnTo>
                  <a:lnTo>
                    <a:pt x="1180" y="1697"/>
                  </a:lnTo>
                  <a:lnTo>
                    <a:pt x="1108" y="1720"/>
                  </a:lnTo>
                  <a:lnTo>
                    <a:pt x="1032" y="1737"/>
                  </a:lnTo>
                  <a:lnTo>
                    <a:pt x="954" y="1748"/>
                  </a:lnTo>
                  <a:lnTo>
                    <a:pt x="875" y="1751"/>
                  </a:lnTo>
                  <a:lnTo>
                    <a:pt x="796" y="1748"/>
                  </a:lnTo>
                  <a:lnTo>
                    <a:pt x="718" y="1737"/>
                  </a:lnTo>
                  <a:lnTo>
                    <a:pt x="642" y="1720"/>
                  </a:lnTo>
                  <a:lnTo>
                    <a:pt x="570" y="1696"/>
                  </a:lnTo>
                  <a:lnTo>
                    <a:pt x="500" y="1667"/>
                  </a:lnTo>
                  <a:lnTo>
                    <a:pt x="433" y="1632"/>
                  </a:lnTo>
                  <a:lnTo>
                    <a:pt x="371" y="1591"/>
                  </a:lnTo>
                  <a:lnTo>
                    <a:pt x="312" y="1546"/>
                  </a:lnTo>
                  <a:lnTo>
                    <a:pt x="257" y="1495"/>
                  </a:lnTo>
                  <a:lnTo>
                    <a:pt x="206" y="1440"/>
                  </a:lnTo>
                  <a:lnTo>
                    <a:pt x="161" y="1380"/>
                  </a:lnTo>
                  <a:lnTo>
                    <a:pt x="120" y="1318"/>
                  </a:lnTo>
                  <a:lnTo>
                    <a:pt x="85" y="1252"/>
                  </a:lnTo>
                  <a:lnTo>
                    <a:pt x="55" y="1181"/>
                  </a:lnTo>
                  <a:lnTo>
                    <a:pt x="31" y="1109"/>
                  </a:lnTo>
                  <a:lnTo>
                    <a:pt x="14" y="1033"/>
                  </a:lnTo>
                  <a:lnTo>
                    <a:pt x="3" y="955"/>
                  </a:lnTo>
                  <a:lnTo>
                    <a:pt x="0" y="876"/>
                  </a:lnTo>
                  <a:lnTo>
                    <a:pt x="3" y="796"/>
                  </a:lnTo>
                  <a:lnTo>
                    <a:pt x="14" y="718"/>
                  </a:lnTo>
                  <a:lnTo>
                    <a:pt x="31" y="643"/>
                  </a:lnTo>
                  <a:lnTo>
                    <a:pt x="55" y="571"/>
                  </a:lnTo>
                  <a:lnTo>
                    <a:pt x="85" y="501"/>
                  </a:lnTo>
                  <a:lnTo>
                    <a:pt x="120" y="434"/>
                  </a:lnTo>
                  <a:lnTo>
                    <a:pt x="161" y="371"/>
                  </a:lnTo>
                  <a:lnTo>
                    <a:pt x="206" y="311"/>
                  </a:lnTo>
                  <a:lnTo>
                    <a:pt x="257" y="257"/>
                  </a:lnTo>
                  <a:lnTo>
                    <a:pt x="312" y="207"/>
                  </a:lnTo>
                  <a:lnTo>
                    <a:pt x="371" y="161"/>
                  </a:lnTo>
                  <a:lnTo>
                    <a:pt x="433" y="120"/>
                  </a:lnTo>
                  <a:lnTo>
                    <a:pt x="500" y="84"/>
                  </a:lnTo>
                  <a:lnTo>
                    <a:pt x="570" y="55"/>
                  </a:lnTo>
                  <a:lnTo>
                    <a:pt x="642" y="31"/>
                  </a:lnTo>
                  <a:lnTo>
                    <a:pt x="718" y="15"/>
                  </a:lnTo>
                  <a:lnTo>
                    <a:pt x="796" y="4"/>
                  </a:lnTo>
                  <a:lnTo>
                    <a:pt x="87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30" name="Freeform 127">
              <a:extLst>
                <a:ext uri="{FF2B5EF4-FFF2-40B4-BE49-F238E27FC236}">
                  <a16:creationId xmlns:a16="http://schemas.microsoft.com/office/drawing/2014/main" id="{9A09AC40-EA41-CBEF-5805-AD37D2D9260F}"/>
                </a:ext>
              </a:extLst>
            </p:cNvPr>
            <p:cNvSpPr>
              <a:spLocks/>
            </p:cNvSpPr>
            <p:nvPr/>
          </p:nvSpPr>
          <p:spPr bwMode="auto">
            <a:xfrm>
              <a:off x="-1349375" y="3246438"/>
              <a:ext cx="1139825" cy="1146175"/>
            </a:xfrm>
            <a:custGeom>
              <a:avLst/>
              <a:gdLst>
                <a:gd name="T0" fmla="*/ 1509 w 2153"/>
                <a:gd name="T1" fmla="*/ 1 h 2166"/>
                <a:gd name="T2" fmla="*/ 1530 w 2153"/>
                <a:gd name="T3" fmla="*/ 14 h 2166"/>
                <a:gd name="T4" fmla="*/ 1539 w 2153"/>
                <a:gd name="T5" fmla="*/ 37 h 2166"/>
                <a:gd name="T6" fmla="*/ 1685 w 2153"/>
                <a:gd name="T7" fmla="*/ 239 h 2166"/>
                <a:gd name="T8" fmla="*/ 1726 w 2153"/>
                <a:gd name="T9" fmla="*/ 211 h 2166"/>
                <a:gd name="T10" fmla="*/ 1771 w 2153"/>
                <a:gd name="T11" fmla="*/ 203 h 2166"/>
                <a:gd name="T12" fmla="*/ 1818 w 2153"/>
                <a:gd name="T13" fmla="*/ 211 h 2166"/>
                <a:gd name="T14" fmla="*/ 1859 w 2153"/>
                <a:gd name="T15" fmla="*/ 239 h 2166"/>
                <a:gd name="T16" fmla="*/ 1949 w 2153"/>
                <a:gd name="T17" fmla="*/ 333 h 2166"/>
                <a:gd name="T18" fmla="*/ 1967 w 2153"/>
                <a:gd name="T19" fmla="*/ 385 h 2166"/>
                <a:gd name="T20" fmla="*/ 1961 w 2153"/>
                <a:gd name="T21" fmla="*/ 438 h 2166"/>
                <a:gd name="T22" fmla="*/ 1931 w 2153"/>
                <a:gd name="T23" fmla="*/ 486 h 2166"/>
                <a:gd name="T24" fmla="*/ 2115 w 2153"/>
                <a:gd name="T25" fmla="*/ 613 h 2166"/>
                <a:gd name="T26" fmla="*/ 2140 w 2153"/>
                <a:gd name="T27" fmla="*/ 624 h 2166"/>
                <a:gd name="T28" fmla="*/ 2152 w 2153"/>
                <a:gd name="T29" fmla="*/ 647 h 2166"/>
                <a:gd name="T30" fmla="*/ 2149 w 2153"/>
                <a:gd name="T31" fmla="*/ 672 h 2166"/>
                <a:gd name="T32" fmla="*/ 1666 w 2153"/>
                <a:gd name="T33" fmla="*/ 1158 h 2166"/>
                <a:gd name="T34" fmla="*/ 1613 w 2153"/>
                <a:gd name="T35" fmla="*/ 1197 h 2166"/>
                <a:gd name="T36" fmla="*/ 1551 w 2153"/>
                <a:gd name="T37" fmla="*/ 1216 h 2166"/>
                <a:gd name="T38" fmla="*/ 1512 w 2153"/>
                <a:gd name="T39" fmla="*/ 1219 h 2166"/>
                <a:gd name="T40" fmla="*/ 1491 w 2153"/>
                <a:gd name="T41" fmla="*/ 1217 h 2166"/>
                <a:gd name="T42" fmla="*/ 286 w 2153"/>
                <a:gd name="T43" fmla="*/ 2131 h 2166"/>
                <a:gd name="T44" fmla="*/ 244 w 2153"/>
                <a:gd name="T45" fmla="*/ 2156 h 2166"/>
                <a:gd name="T46" fmla="*/ 108 w 2153"/>
                <a:gd name="T47" fmla="*/ 2166 h 2166"/>
                <a:gd name="T48" fmla="*/ 78 w 2153"/>
                <a:gd name="T49" fmla="*/ 2164 h 2166"/>
                <a:gd name="T50" fmla="*/ 35 w 2153"/>
                <a:gd name="T51" fmla="*/ 2142 h 2166"/>
                <a:gd name="T52" fmla="*/ 7 w 2153"/>
                <a:gd name="T53" fmla="*/ 2104 h 2166"/>
                <a:gd name="T54" fmla="*/ 0 w 2153"/>
                <a:gd name="T55" fmla="*/ 2054 h 2166"/>
                <a:gd name="T56" fmla="*/ 12 w 2153"/>
                <a:gd name="T57" fmla="*/ 1926 h 2166"/>
                <a:gd name="T58" fmla="*/ 37 w 2153"/>
                <a:gd name="T59" fmla="*/ 1885 h 2166"/>
                <a:gd name="T60" fmla="*/ 470 w 2153"/>
                <a:gd name="T61" fmla="*/ 1453 h 2166"/>
                <a:gd name="T62" fmla="*/ 785 w 2153"/>
                <a:gd name="T63" fmla="*/ 1137 h 2166"/>
                <a:gd name="T64" fmla="*/ 934 w 2153"/>
                <a:gd name="T65" fmla="*/ 667 h 2166"/>
                <a:gd name="T66" fmla="*/ 934 w 2153"/>
                <a:gd name="T67" fmla="*/ 613 h 2166"/>
                <a:gd name="T68" fmla="*/ 952 w 2153"/>
                <a:gd name="T69" fmla="*/ 545 h 2166"/>
                <a:gd name="T70" fmla="*/ 994 w 2153"/>
                <a:gd name="T71" fmla="*/ 486 h 2166"/>
                <a:gd name="T72" fmla="*/ 1478 w 2153"/>
                <a:gd name="T73" fmla="*/ 4 h 2166"/>
                <a:gd name="T74" fmla="*/ 1497 w 2153"/>
                <a:gd name="T75" fmla="*/ 0 h 2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153" h="2166">
                  <a:moveTo>
                    <a:pt x="1497" y="0"/>
                  </a:moveTo>
                  <a:lnTo>
                    <a:pt x="1509" y="1"/>
                  </a:lnTo>
                  <a:lnTo>
                    <a:pt x="1520" y="6"/>
                  </a:lnTo>
                  <a:lnTo>
                    <a:pt x="1530" y="14"/>
                  </a:lnTo>
                  <a:lnTo>
                    <a:pt x="1536" y="25"/>
                  </a:lnTo>
                  <a:lnTo>
                    <a:pt x="1539" y="37"/>
                  </a:lnTo>
                  <a:lnTo>
                    <a:pt x="1565" y="359"/>
                  </a:lnTo>
                  <a:lnTo>
                    <a:pt x="1685" y="239"/>
                  </a:lnTo>
                  <a:lnTo>
                    <a:pt x="1704" y="222"/>
                  </a:lnTo>
                  <a:lnTo>
                    <a:pt x="1726" y="211"/>
                  </a:lnTo>
                  <a:lnTo>
                    <a:pt x="1748" y="204"/>
                  </a:lnTo>
                  <a:lnTo>
                    <a:pt x="1771" y="203"/>
                  </a:lnTo>
                  <a:lnTo>
                    <a:pt x="1795" y="204"/>
                  </a:lnTo>
                  <a:lnTo>
                    <a:pt x="1818" y="211"/>
                  </a:lnTo>
                  <a:lnTo>
                    <a:pt x="1840" y="222"/>
                  </a:lnTo>
                  <a:lnTo>
                    <a:pt x="1859" y="239"/>
                  </a:lnTo>
                  <a:lnTo>
                    <a:pt x="1931" y="312"/>
                  </a:lnTo>
                  <a:lnTo>
                    <a:pt x="1949" y="333"/>
                  </a:lnTo>
                  <a:lnTo>
                    <a:pt x="1961" y="359"/>
                  </a:lnTo>
                  <a:lnTo>
                    <a:pt x="1967" y="385"/>
                  </a:lnTo>
                  <a:lnTo>
                    <a:pt x="1967" y="412"/>
                  </a:lnTo>
                  <a:lnTo>
                    <a:pt x="1961" y="438"/>
                  </a:lnTo>
                  <a:lnTo>
                    <a:pt x="1949" y="463"/>
                  </a:lnTo>
                  <a:lnTo>
                    <a:pt x="1931" y="486"/>
                  </a:lnTo>
                  <a:lnTo>
                    <a:pt x="1826" y="590"/>
                  </a:lnTo>
                  <a:lnTo>
                    <a:pt x="2115" y="613"/>
                  </a:lnTo>
                  <a:lnTo>
                    <a:pt x="2128" y="617"/>
                  </a:lnTo>
                  <a:lnTo>
                    <a:pt x="2140" y="624"/>
                  </a:lnTo>
                  <a:lnTo>
                    <a:pt x="2147" y="634"/>
                  </a:lnTo>
                  <a:lnTo>
                    <a:pt x="2152" y="647"/>
                  </a:lnTo>
                  <a:lnTo>
                    <a:pt x="2153" y="659"/>
                  </a:lnTo>
                  <a:lnTo>
                    <a:pt x="2149" y="672"/>
                  </a:lnTo>
                  <a:lnTo>
                    <a:pt x="2141" y="684"/>
                  </a:lnTo>
                  <a:lnTo>
                    <a:pt x="1666" y="1158"/>
                  </a:lnTo>
                  <a:lnTo>
                    <a:pt x="1640" y="1180"/>
                  </a:lnTo>
                  <a:lnTo>
                    <a:pt x="1613" y="1197"/>
                  </a:lnTo>
                  <a:lnTo>
                    <a:pt x="1583" y="1209"/>
                  </a:lnTo>
                  <a:lnTo>
                    <a:pt x="1551" y="1216"/>
                  </a:lnTo>
                  <a:lnTo>
                    <a:pt x="1519" y="1220"/>
                  </a:lnTo>
                  <a:lnTo>
                    <a:pt x="1512" y="1219"/>
                  </a:lnTo>
                  <a:lnTo>
                    <a:pt x="1503" y="1219"/>
                  </a:lnTo>
                  <a:lnTo>
                    <a:pt x="1491" y="1217"/>
                  </a:lnTo>
                  <a:lnTo>
                    <a:pt x="1220" y="1197"/>
                  </a:lnTo>
                  <a:lnTo>
                    <a:pt x="286" y="2131"/>
                  </a:lnTo>
                  <a:lnTo>
                    <a:pt x="267" y="2147"/>
                  </a:lnTo>
                  <a:lnTo>
                    <a:pt x="244" y="2156"/>
                  </a:lnTo>
                  <a:lnTo>
                    <a:pt x="219" y="2161"/>
                  </a:lnTo>
                  <a:lnTo>
                    <a:pt x="108" y="2166"/>
                  </a:lnTo>
                  <a:lnTo>
                    <a:pt x="103" y="2166"/>
                  </a:lnTo>
                  <a:lnTo>
                    <a:pt x="78" y="2164"/>
                  </a:lnTo>
                  <a:lnTo>
                    <a:pt x="55" y="2155"/>
                  </a:lnTo>
                  <a:lnTo>
                    <a:pt x="35" y="2142"/>
                  </a:lnTo>
                  <a:lnTo>
                    <a:pt x="19" y="2124"/>
                  </a:lnTo>
                  <a:lnTo>
                    <a:pt x="7" y="2104"/>
                  </a:lnTo>
                  <a:lnTo>
                    <a:pt x="0" y="2080"/>
                  </a:lnTo>
                  <a:lnTo>
                    <a:pt x="0" y="2054"/>
                  </a:lnTo>
                  <a:lnTo>
                    <a:pt x="8" y="1950"/>
                  </a:lnTo>
                  <a:lnTo>
                    <a:pt x="12" y="1926"/>
                  </a:lnTo>
                  <a:lnTo>
                    <a:pt x="23" y="1904"/>
                  </a:lnTo>
                  <a:lnTo>
                    <a:pt x="37" y="1885"/>
                  </a:lnTo>
                  <a:lnTo>
                    <a:pt x="171" y="1753"/>
                  </a:lnTo>
                  <a:lnTo>
                    <a:pt x="470" y="1453"/>
                  </a:lnTo>
                  <a:lnTo>
                    <a:pt x="477" y="1447"/>
                  </a:lnTo>
                  <a:lnTo>
                    <a:pt x="785" y="1137"/>
                  </a:lnTo>
                  <a:lnTo>
                    <a:pt x="957" y="965"/>
                  </a:lnTo>
                  <a:lnTo>
                    <a:pt x="934" y="667"/>
                  </a:lnTo>
                  <a:lnTo>
                    <a:pt x="933" y="649"/>
                  </a:lnTo>
                  <a:lnTo>
                    <a:pt x="934" y="613"/>
                  </a:lnTo>
                  <a:lnTo>
                    <a:pt x="940" y="578"/>
                  </a:lnTo>
                  <a:lnTo>
                    <a:pt x="952" y="545"/>
                  </a:lnTo>
                  <a:lnTo>
                    <a:pt x="970" y="514"/>
                  </a:lnTo>
                  <a:lnTo>
                    <a:pt x="994" y="486"/>
                  </a:lnTo>
                  <a:lnTo>
                    <a:pt x="1469" y="12"/>
                  </a:lnTo>
                  <a:lnTo>
                    <a:pt x="1478" y="4"/>
                  </a:lnTo>
                  <a:lnTo>
                    <a:pt x="1488" y="1"/>
                  </a:lnTo>
                  <a:lnTo>
                    <a:pt x="149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grpSp>
      <p:pic>
        <p:nvPicPr>
          <p:cNvPr id="1026" name="Picture 2">
            <a:extLst>
              <a:ext uri="{FF2B5EF4-FFF2-40B4-BE49-F238E27FC236}">
                <a16:creationId xmlns:a16="http://schemas.microsoft.com/office/drawing/2014/main" id="{7261C6A0-DCB9-B714-22E1-AA61FF7AF3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2601" y="1972733"/>
            <a:ext cx="749298" cy="749298"/>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1B5C8157-3AB6-1C51-0E88-E935A696FFEA}"/>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43888" t="50370" r="44000" b="16667"/>
          <a:stretch/>
        </p:blipFill>
        <p:spPr bwMode="auto">
          <a:xfrm>
            <a:off x="6252633" y="4762500"/>
            <a:ext cx="549573" cy="448734"/>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BB92BBB7-EE5C-D96F-EEDA-FE9D1E179E6E}"/>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70048" t="28518" r="21403" b="28889"/>
          <a:stretch/>
        </p:blipFill>
        <p:spPr bwMode="auto">
          <a:xfrm>
            <a:off x="4813301" y="4313766"/>
            <a:ext cx="330477" cy="444502"/>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71F3A4FD-2D1B-1B06-3540-90F3B2AC1111}"/>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14352" t="50556" r="74676" b="2222"/>
          <a:stretch/>
        </p:blipFill>
        <p:spPr bwMode="auto">
          <a:xfrm>
            <a:off x="4351865" y="3526367"/>
            <a:ext cx="507551" cy="546099"/>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ED86318A-FD3F-7D76-E1F6-8279BAAAE9D4}"/>
              </a:ext>
            </a:extLst>
          </p:cNvPr>
          <p:cNvPicPr>
            <a:picLocks noChangeAspect="1" noChangeArrowheads="1"/>
          </p:cNvPicPr>
          <p:nvPr/>
        </p:nvPicPr>
        <p:blipFill rotWithShape="1">
          <a:blip r:embed="rId7">
            <a:extLst>
              <a:ext uri="{BEBA8EAE-BF5A-486C-A8C5-ECC9F3942E4B}">
                <a14:imgProps xmlns:a14="http://schemas.microsoft.com/office/drawing/2010/main">
                  <a14:imgLayer r:embed="rId8">
                    <a14:imgEffect>
                      <a14:artisticMarker/>
                    </a14:imgEffect>
                  </a14:imgLayer>
                </a14:imgProps>
              </a:ext>
              <a:ext uri="{28A0092B-C50C-407E-A947-70E740481C1C}">
                <a14:useLocalDpi xmlns:a14="http://schemas.microsoft.com/office/drawing/2010/main" val="0"/>
              </a:ext>
            </a:extLst>
          </a:blip>
          <a:srcRect l="22641" t="18397" r="24528" b="22170"/>
          <a:stretch/>
        </p:blipFill>
        <p:spPr bwMode="auto">
          <a:xfrm>
            <a:off x="4779433" y="2048933"/>
            <a:ext cx="474134" cy="533400"/>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69E501F7-66CE-04EB-E9CE-7A0354E9ADC6}"/>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5682" t="52593" r="87946" b="18333"/>
          <a:stretch/>
        </p:blipFill>
        <p:spPr bwMode="auto">
          <a:xfrm>
            <a:off x="7366001" y="2688167"/>
            <a:ext cx="508000" cy="664634"/>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32" descr="Logo&#10;&#10;Description automatically generated">
            <a:extLst>
              <a:ext uri="{FF2B5EF4-FFF2-40B4-BE49-F238E27FC236}">
                <a16:creationId xmlns:a16="http://schemas.microsoft.com/office/drawing/2014/main" id="{7B8462F9-F2D1-E4DA-44BF-BE4633F5DD70}"/>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143850" y="2984501"/>
            <a:ext cx="1929293" cy="449044"/>
          </a:xfrm>
          <a:prstGeom prst="rect">
            <a:avLst/>
          </a:prstGeom>
        </p:spPr>
      </p:pic>
      <p:sp>
        <p:nvSpPr>
          <p:cNvPr id="34" name="TextBox 33">
            <a:extLst>
              <a:ext uri="{FF2B5EF4-FFF2-40B4-BE49-F238E27FC236}">
                <a16:creationId xmlns:a16="http://schemas.microsoft.com/office/drawing/2014/main" id="{7E1DD836-4645-FE4D-CCFF-50FDC61D451E}"/>
              </a:ext>
            </a:extLst>
          </p:cNvPr>
          <p:cNvSpPr txBox="1"/>
          <p:nvPr/>
        </p:nvSpPr>
        <p:spPr>
          <a:xfrm>
            <a:off x="4876800" y="3433233"/>
            <a:ext cx="2468034" cy="60016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rPr>
              <a:t>Gain a competitive edge using the best tools and techniques to build a better you .</a:t>
            </a:r>
          </a:p>
        </p:txBody>
      </p:sp>
    </p:spTree>
    <p:extLst>
      <p:ext uri="{BB962C8B-B14F-4D97-AF65-F5344CB8AC3E}">
        <p14:creationId xmlns:p14="http://schemas.microsoft.com/office/powerpoint/2010/main" val="67187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195149BF-FD14-F0B0-C3C3-7E160FCEB44C}"/>
              </a:ext>
            </a:extLst>
          </p:cNvPr>
          <p:cNvGrpSpPr/>
          <p:nvPr/>
        </p:nvGrpSpPr>
        <p:grpSpPr>
          <a:xfrm>
            <a:off x="3441842" y="1304820"/>
            <a:ext cx="5568593" cy="5322012"/>
            <a:chOff x="4379520" y="1716091"/>
            <a:chExt cx="3421848" cy="3428588"/>
          </a:xfrm>
        </p:grpSpPr>
        <p:sp>
          <p:nvSpPr>
            <p:cNvPr id="3" name="Freeform 58">
              <a:extLst>
                <a:ext uri="{FF2B5EF4-FFF2-40B4-BE49-F238E27FC236}">
                  <a16:creationId xmlns:a16="http://schemas.microsoft.com/office/drawing/2014/main" id="{189F6382-0AEA-AF77-3AE7-A86EAEF5A45A}"/>
                </a:ext>
              </a:extLst>
            </p:cNvPr>
            <p:cNvSpPr>
              <a:spLocks/>
            </p:cNvSpPr>
            <p:nvPr/>
          </p:nvSpPr>
          <p:spPr bwMode="auto">
            <a:xfrm>
              <a:off x="4379520" y="1729197"/>
              <a:ext cx="3421848" cy="3415482"/>
            </a:xfrm>
            <a:custGeom>
              <a:avLst/>
              <a:gdLst>
                <a:gd name="T0" fmla="*/ 1076 w 2151"/>
                <a:gd name="T1" fmla="*/ 0 h 2149"/>
                <a:gd name="T2" fmla="*/ 1076 w 2151"/>
                <a:gd name="T3" fmla="*/ 0 h 2149"/>
                <a:gd name="T4" fmla="*/ 1192 w 2151"/>
                <a:gd name="T5" fmla="*/ 7 h 2149"/>
                <a:gd name="T6" fmla="*/ 1305 w 2151"/>
                <a:gd name="T7" fmla="*/ 25 h 2149"/>
                <a:gd name="T8" fmla="*/ 1415 w 2151"/>
                <a:gd name="T9" fmla="*/ 56 h 2149"/>
                <a:gd name="T10" fmla="*/ 1519 w 2151"/>
                <a:gd name="T11" fmla="*/ 95 h 2149"/>
                <a:gd name="T12" fmla="*/ 1617 w 2151"/>
                <a:gd name="T13" fmla="*/ 146 h 2149"/>
                <a:gd name="T14" fmla="*/ 1712 w 2151"/>
                <a:gd name="T15" fmla="*/ 209 h 2149"/>
                <a:gd name="T16" fmla="*/ 1800 w 2151"/>
                <a:gd name="T17" fmla="*/ 281 h 2149"/>
                <a:gd name="T18" fmla="*/ 1879 w 2151"/>
                <a:gd name="T19" fmla="*/ 362 h 2149"/>
                <a:gd name="T20" fmla="*/ 1951 w 2151"/>
                <a:gd name="T21" fmla="*/ 450 h 2149"/>
                <a:gd name="T22" fmla="*/ 2011 w 2151"/>
                <a:gd name="T23" fmla="*/ 545 h 2149"/>
                <a:gd name="T24" fmla="*/ 2060 w 2151"/>
                <a:gd name="T25" fmla="*/ 643 h 2149"/>
                <a:gd name="T26" fmla="*/ 2097 w 2151"/>
                <a:gd name="T27" fmla="*/ 745 h 2149"/>
                <a:gd name="T28" fmla="*/ 2127 w 2151"/>
                <a:gd name="T29" fmla="*/ 852 h 2149"/>
                <a:gd name="T30" fmla="*/ 2144 w 2151"/>
                <a:gd name="T31" fmla="*/ 961 h 2149"/>
                <a:gd name="T32" fmla="*/ 2151 w 2151"/>
                <a:gd name="T33" fmla="*/ 1074 h 2149"/>
                <a:gd name="T34" fmla="*/ 2144 w 2151"/>
                <a:gd name="T35" fmla="*/ 1188 h 2149"/>
                <a:gd name="T36" fmla="*/ 2127 w 2151"/>
                <a:gd name="T37" fmla="*/ 1299 h 2149"/>
                <a:gd name="T38" fmla="*/ 2097 w 2151"/>
                <a:gd name="T39" fmla="*/ 1404 h 2149"/>
                <a:gd name="T40" fmla="*/ 2060 w 2151"/>
                <a:gd name="T41" fmla="*/ 1506 h 2149"/>
                <a:gd name="T42" fmla="*/ 2011 w 2151"/>
                <a:gd name="T43" fmla="*/ 1603 h 2149"/>
                <a:gd name="T44" fmla="*/ 1949 w 2151"/>
                <a:gd name="T45" fmla="*/ 1701 h 2149"/>
                <a:gd name="T46" fmla="*/ 1877 w 2151"/>
                <a:gd name="T47" fmla="*/ 1789 h 2149"/>
                <a:gd name="T48" fmla="*/ 1795 w 2151"/>
                <a:gd name="T49" fmla="*/ 1873 h 2149"/>
                <a:gd name="T50" fmla="*/ 1707 w 2151"/>
                <a:gd name="T51" fmla="*/ 1944 h 2149"/>
                <a:gd name="T52" fmla="*/ 1610 w 2151"/>
                <a:gd name="T53" fmla="*/ 2007 h 2149"/>
                <a:gd name="T54" fmla="*/ 1512 w 2151"/>
                <a:gd name="T55" fmla="*/ 2056 h 2149"/>
                <a:gd name="T56" fmla="*/ 1410 w 2151"/>
                <a:gd name="T57" fmla="*/ 2095 h 2149"/>
                <a:gd name="T58" fmla="*/ 1301 w 2151"/>
                <a:gd name="T59" fmla="*/ 2125 h 2149"/>
                <a:gd name="T60" fmla="*/ 1189 w 2151"/>
                <a:gd name="T61" fmla="*/ 2142 h 2149"/>
                <a:gd name="T62" fmla="*/ 1076 w 2151"/>
                <a:gd name="T63" fmla="*/ 2149 h 2149"/>
                <a:gd name="T64" fmla="*/ 1076 w 2151"/>
                <a:gd name="T65" fmla="*/ 2149 h 2149"/>
                <a:gd name="T66" fmla="*/ 959 w 2151"/>
                <a:gd name="T67" fmla="*/ 2142 h 2149"/>
                <a:gd name="T68" fmla="*/ 846 w 2151"/>
                <a:gd name="T69" fmla="*/ 2123 h 2149"/>
                <a:gd name="T70" fmla="*/ 737 w 2151"/>
                <a:gd name="T71" fmla="*/ 2093 h 2149"/>
                <a:gd name="T72" fmla="*/ 632 w 2151"/>
                <a:gd name="T73" fmla="*/ 2054 h 2149"/>
                <a:gd name="T74" fmla="*/ 535 w 2151"/>
                <a:gd name="T75" fmla="*/ 2003 h 2149"/>
                <a:gd name="T76" fmla="*/ 439 w 2151"/>
                <a:gd name="T77" fmla="*/ 1940 h 2149"/>
                <a:gd name="T78" fmla="*/ 351 w 2151"/>
                <a:gd name="T79" fmla="*/ 1868 h 2149"/>
                <a:gd name="T80" fmla="*/ 272 w 2151"/>
                <a:gd name="T81" fmla="*/ 1787 h 2149"/>
                <a:gd name="T82" fmla="*/ 200 w 2151"/>
                <a:gd name="T83" fmla="*/ 1699 h 2149"/>
                <a:gd name="T84" fmla="*/ 140 w 2151"/>
                <a:gd name="T85" fmla="*/ 1603 h 2149"/>
                <a:gd name="T86" fmla="*/ 91 w 2151"/>
                <a:gd name="T87" fmla="*/ 1506 h 2149"/>
                <a:gd name="T88" fmla="*/ 52 w 2151"/>
                <a:gd name="T89" fmla="*/ 1404 h 2149"/>
                <a:gd name="T90" fmla="*/ 24 w 2151"/>
                <a:gd name="T91" fmla="*/ 1299 h 2149"/>
                <a:gd name="T92" fmla="*/ 7 w 2151"/>
                <a:gd name="T93" fmla="*/ 1188 h 2149"/>
                <a:gd name="T94" fmla="*/ 0 w 2151"/>
                <a:gd name="T95" fmla="*/ 1074 h 2149"/>
                <a:gd name="T96" fmla="*/ 7 w 2151"/>
                <a:gd name="T97" fmla="*/ 961 h 2149"/>
                <a:gd name="T98" fmla="*/ 24 w 2151"/>
                <a:gd name="T99" fmla="*/ 852 h 2149"/>
                <a:gd name="T100" fmla="*/ 52 w 2151"/>
                <a:gd name="T101" fmla="*/ 745 h 2149"/>
                <a:gd name="T102" fmla="*/ 91 w 2151"/>
                <a:gd name="T103" fmla="*/ 643 h 2149"/>
                <a:gd name="T104" fmla="*/ 140 w 2151"/>
                <a:gd name="T105" fmla="*/ 548 h 2149"/>
                <a:gd name="T106" fmla="*/ 202 w 2151"/>
                <a:gd name="T107" fmla="*/ 450 h 2149"/>
                <a:gd name="T108" fmla="*/ 274 w 2151"/>
                <a:gd name="T109" fmla="*/ 360 h 2149"/>
                <a:gd name="T110" fmla="*/ 356 w 2151"/>
                <a:gd name="T111" fmla="*/ 278 h 2149"/>
                <a:gd name="T112" fmla="*/ 444 w 2151"/>
                <a:gd name="T113" fmla="*/ 204 h 2149"/>
                <a:gd name="T114" fmla="*/ 541 w 2151"/>
                <a:gd name="T115" fmla="*/ 141 h 2149"/>
                <a:gd name="T116" fmla="*/ 639 w 2151"/>
                <a:gd name="T117" fmla="*/ 93 h 2149"/>
                <a:gd name="T118" fmla="*/ 741 w 2151"/>
                <a:gd name="T119" fmla="*/ 53 h 2149"/>
                <a:gd name="T120" fmla="*/ 850 w 2151"/>
                <a:gd name="T121" fmla="*/ 25 h 2149"/>
                <a:gd name="T122" fmla="*/ 959 w 2151"/>
                <a:gd name="T123" fmla="*/ 7 h 2149"/>
                <a:gd name="T124" fmla="*/ 1076 w 2151"/>
                <a:gd name="T125" fmla="*/ 0 h 2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51" h="2149">
                  <a:moveTo>
                    <a:pt x="1076" y="0"/>
                  </a:moveTo>
                  <a:lnTo>
                    <a:pt x="1076" y="0"/>
                  </a:lnTo>
                  <a:lnTo>
                    <a:pt x="1192" y="7"/>
                  </a:lnTo>
                  <a:lnTo>
                    <a:pt x="1305" y="25"/>
                  </a:lnTo>
                  <a:lnTo>
                    <a:pt x="1415" y="56"/>
                  </a:lnTo>
                  <a:lnTo>
                    <a:pt x="1519" y="95"/>
                  </a:lnTo>
                  <a:lnTo>
                    <a:pt x="1617" y="146"/>
                  </a:lnTo>
                  <a:lnTo>
                    <a:pt x="1712" y="209"/>
                  </a:lnTo>
                  <a:lnTo>
                    <a:pt x="1800" y="281"/>
                  </a:lnTo>
                  <a:lnTo>
                    <a:pt x="1879" y="362"/>
                  </a:lnTo>
                  <a:lnTo>
                    <a:pt x="1951" y="450"/>
                  </a:lnTo>
                  <a:lnTo>
                    <a:pt x="2011" y="545"/>
                  </a:lnTo>
                  <a:lnTo>
                    <a:pt x="2060" y="643"/>
                  </a:lnTo>
                  <a:lnTo>
                    <a:pt x="2097" y="745"/>
                  </a:lnTo>
                  <a:lnTo>
                    <a:pt x="2127" y="852"/>
                  </a:lnTo>
                  <a:lnTo>
                    <a:pt x="2144" y="961"/>
                  </a:lnTo>
                  <a:lnTo>
                    <a:pt x="2151" y="1074"/>
                  </a:lnTo>
                  <a:lnTo>
                    <a:pt x="2144" y="1188"/>
                  </a:lnTo>
                  <a:lnTo>
                    <a:pt x="2127" y="1299"/>
                  </a:lnTo>
                  <a:lnTo>
                    <a:pt x="2097" y="1404"/>
                  </a:lnTo>
                  <a:lnTo>
                    <a:pt x="2060" y="1506"/>
                  </a:lnTo>
                  <a:lnTo>
                    <a:pt x="2011" y="1603"/>
                  </a:lnTo>
                  <a:lnTo>
                    <a:pt x="1949" y="1701"/>
                  </a:lnTo>
                  <a:lnTo>
                    <a:pt x="1877" y="1789"/>
                  </a:lnTo>
                  <a:lnTo>
                    <a:pt x="1795" y="1873"/>
                  </a:lnTo>
                  <a:lnTo>
                    <a:pt x="1707" y="1944"/>
                  </a:lnTo>
                  <a:lnTo>
                    <a:pt x="1610" y="2007"/>
                  </a:lnTo>
                  <a:lnTo>
                    <a:pt x="1512" y="2056"/>
                  </a:lnTo>
                  <a:lnTo>
                    <a:pt x="1410" y="2095"/>
                  </a:lnTo>
                  <a:lnTo>
                    <a:pt x="1301" y="2125"/>
                  </a:lnTo>
                  <a:lnTo>
                    <a:pt x="1189" y="2142"/>
                  </a:lnTo>
                  <a:lnTo>
                    <a:pt x="1076" y="2149"/>
                  </a:lnTo>
                  <a:lnTo>
                    <a:pt x="1076" y="2149"/>
                  </a:lnTo>
                  <a:lnTo>
                    <a:pt x="959" y="2142"/>
                  </a:lnTo>
                  <a:lnTo>
                    <a:pt x="846" y="2123"/>
                  </a:lnTo>
                  <a:lnTo>
                    <a:pt x="737" y="2093"/>
                  </a:lnTo>
                  <a:lnTo>
                    <a:pt x="632" y="2054"/>
                  </a:lnTo>
                  <a:lnTo>
                    <a:pt x="535" y="2003"/>
                  </a:lnTo>
                  <a:lnTo>
                    <a:pt x="439" y="1940"/>
                  </a:lnTo>
                  <a:lnTo>
                    <a:pt x="351" y="1868"/>
                  </a:lnTo>
                  <a:lnTo>
                    <a:pt x="272" y="1787"/>
                  </a:lnTo>
                  <a:lnTo>
                    <a:pt x="200" y="1699"/>
                  </a:lnTo>
                  <a:lnTo>
                    <a:pt x="140" y="1603"/>
                  </a:lnTo>
                  <a:lnTo>
                    <a:pt x="91" y="1506"/>
                  </a:lnTo>
                  <a:lnTo>
                    <a:pt x="52" y="1404"/>
                  </a:lnTo>
                  <a:lnTo>
                    <a:pt x="24" y="1299"/>
                  </a:lnTo>
                  <a:lnTo>
                    <a:pt x="7" y="1188"/>
                  </a:lnTo>
                  <a:lnTo>
                    <a:pt x="0" y="1074"/>
                  </a:lnTo>
                  <a:lnTo>
                    <a:pt x="7" y="961"/>
                  </a:lnTo>
                  <a:lnTo>
                    <a:pt x="24" y="852"/>
                  </a:lnTo>
                  <a:lnTo>
                    <a:pt x="52" y="745"/>
                  </a:lnTo>
                  <a:lnTo>
                    <a:pt x="91" y="643"/>
                  </a:lnTo>
                  <a:lnTo>
                    <a:pt x="140" y="548"/>
                  </a:lnTo>
                  <a:lnTo>
                    <a:pt x="202" y="450"/>
                  </a:lnTo>
                  <a:lnTo>
                    <a:pt x="274" y="360"/>
                  </a:lnTo>
                  <a:lnTo>
                    <a:pt x="356" y="278"/>
                  </a:lnTo>
                  <a:lnTo>
                    <a:pt x="444" y="204"/>
                  </a:lnTo>
                  <a:lnTo>
                    <a:pt x="541" y="141"/>
                  </a:lnTo>
                  <a:lnTo>
                    <a:pt x="639" y="93"/>
                  </a:lnTo>
                  <a:lnTo>
                    <a:pt x="741" y="53"/>
                  </a:lnTo>
                  <a:lnTo>
                    <a:pt x="850" y="25"/>
                  </a:lnTo>
                  <a:lnTo>
                    <a:pt x="959" y="7"/>
                  </a:lnTo>
                  <a:lnTo>
                    <a:pt x="1076" y="0"/>
                  </a:lnTo>
                  <a:close/>
                </a:path>
              </a:pathLst>
            </a:custGeom>
            <a:solidFill>
              <a:schemeClr val="bg1"/>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grpSp>
          <p:nvGrpSpPr>
            <p:cNvPr id="4" name="Group 3">
              <a:extLst>
                <a:ext uri="{FF2B5EF4-FFF2-40B4-BE49-F238E27FC236}">
                  <a16:creationId xmlns:a16="http://schemas.microsoft.com/office/drawing/2014/main" id="{57FFD638-4637-48B6-242F-363927189750}"/>
                </a:ext>
              </a:extLst>
            </p:cNvPr>
            <p:cNvGrpSpPr/>
            <p:nvPr/>
          </p:nvGrpSpPr>
          <p:grpSpPr>
            <a:xfrm>
              <a:off x="4387458" y="1716091"/>
              <a:ext cx="3413910" cy="3417855"/>
              <a:chOff x="4387458" y="1722047"/>
              <a:chExt cx="3413910" cy="3413908"/>
            </a:xfrm>
            <a:effectLst>
              <a:outerShdw blurRad="292100" sx="108000" sy="108000" algn="ctr" rotWithShape="0">
                <a:prstClr val="black">
                  <a:alpha val="40000"/>
                </a:prstClr>
              </a:outerShdw>
            </a:effectLst>
          </p:grpSpPr>
          <p:sp>
            <p:nvSpPr>
              <p:cNvPr id="6" name="Freeform 64">
                <a:extLst>
                  <a:ext uri="{FF2B5EF4-FFF2-40B4-BE49-F238E27FC236}">
                    <a16:creationId xmlns:a16="http://schemas.microsoft.com/office/drawing/2014/main" id="{15C14573-4E20-9682-60A3-741786CF2A17}"/>
                  </a:ext>
                </a:extLst>
              </p:cNvPr>
              <p:cNvSpPr>
                <a:spLocks/>
              </p:cNvSpPr>
              <p:nvPr/>
            </p:nvSpPr>
            <p:spPr bwMode="auto">
              <a:xfrm>
                <a:off x="6094937" y="1722047"/>
                <a:ext cx="859497" cy="842747"/>
              </a:xfrm>
              <a:custGeom>
                <a:avLst/>
                <a:gdLst>
                  <a:gd name="T0" fmla="*/ 0 w 1642"/>
                  <a:gd name="T1" fmla="*/ 0 h 1610"/>
                  <a:gd name="T2" fmla="*/ 198 w 1642"/>
                  <a:gd name="T3" fmla="*/ 6 h 1610"/>
                  <a:gd name="T4" fmla="*/ 392 w 1642"/>
                  <a:gd name="T5" fmla="*/ 22 h 1610"/>
                  <a:gd name="T6" fmla="*/ 584 w 1642"/>
                  <a:gd name="T7" fmla="*/ 51 h 1610"/>
                  <a:gd name="T8" fmla="*/ 772 w 1642"/>
                  <a:gd name="T9" fmla="*/ 91 h 1610"/>
                  <a:gd name="T10" fmla="*/ 955 w 1642"/>
                  <a:gd name="T11" fmla="*/ 142 h 1610"/>
                  <a:gd name="T12" fmla="*/ 1134 w 1642"/>
                  <a:gd name="T13" fmla="*/ 202 h 1610"/>
                  <a:gd name="T14" fmla="*/ 1310 w 1642"/>
                  <a:gd name="T15" fmla="*/ 273 h 1610"/>
                  <a:gd name="T16" fmla="*/ 1478 w 1642"/>
                  <a:gd name="T17" fmla="*/ 352 h 1610"/>
                  <a:gd name="T18" fmla="*/ 1642 w 1642"/>
                  <a:gd name="T19" fmla="*/ 441 h 1610"/>
                  <a:gd name="T20" fmla="*/ 961 w 1642"/>
                  <a:gd name="T21" fmla="*/ 1610 h 1610"/>
                  <a:gd name="T22" fmla="*/ 837 w 1642"/>
                  <a:gd name="T23" fmla="*/ 1543 h 1610"/>
                  <a:gd name="T24" fmla="*/ 708 w 1642"/>
                  <a:gd name="T25" fmla="*/ 1486 h 1610"/>
                  <a:gd name="T26" fmla="*/ 574 w 1642"/>
                  <a:gd name="T27" fmla="*/ 1438 h 1610"/>
                  <a:gd name="T28" fmla="*/ 437 w 1642"/>
                  <a:gd name="T29" fmla="*/ 1400 h 1610"/>
                  <a:gd name="T30" fmla="*/ 295 w 1642"/>
                  <a:gd name="T31" fmla="*/ 1373 h 1610"/>
                  <a:gd name="T32" fmla="*/ 148 w 1642"/>
                  <a:gd name="T33" fmla="*/ 1355 h 1610"/>
                  <a:gd name="T34" fmla="*/ 0 w 1642"/>
                  <a:gd name="T35" fmla="*/ 1349 h 1610"/>
                  <a:gd name="T36" fmla="*/ 0 w 1642"/>
                  <a:gd name="T37" fmla="*/ 0 h 1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42" h="1610">
                    <a:moveTo>
                      <a:pt x="0" y="0"/>
                    </a:moveTo>
                    <a:lnTo>
                      <a:pt x="198" y="6"/>
                    </a:lnTo>
                    <a:lnTo>
                      <a:pt x="392" y="22"/>
                    </a:lnTo>
                    <a:lnTo>
                      <a:pt x="584" y="51"/>
                    </a:lnTo>
                    <a:lnTo>
                      <a:pt x="772" y="91"/>
                    </a:lnTo>
                    <a:lnTo>
                      <a:pt x="955" y="142"/>
                    </a:lnTo>
                    <a:lnTo>
                      <a:pt x="1134" y="202"/>
                    </a:lnTo>
                    <a:lnTo>
                      <a:pt x="1310" y="273"/>
                    </a:lnTo>
                    <a:lnTo>
                      <a:pt x="1478" y="352"/>
                    </a:lnTo>
                    <a:lnTo>
                      <a:pt x="1642" y="441"/>
                    </a:lnTo>
                    <a:lnTo>
                      <a:pt x="961" y="1610"/>
                    </a:lnTo>
                    <a:lnTo>
                      <a:pt x="837" y="1543"/>
                    </a:lnTo>
                    <a:lnTo>
                      <a:pt x="708" y="1486"/>
                    </a:lnTo>
                    <a:lnTo>
                      <a:pt x="574" y="1438"/>
                    </a:lnTo>
                    <a:lnTo>
                      <a:pt x="437" y="1400"/>
                    </a:lnTo>
                    <a:lnTo>
                      <a:pt x="295" y="1373"/>
                    </a:lnTo>
                    <a:lnTo>
                      <a:pt x="148" y="1355"/>
                    </a:lnTo>
                    <a:lnTo>
                      <a:pt x="0" y="1349"/>
                    </a:lnTo>
                    <a:lnTo>
                      <a:pt x="0" y="0"/>
                    </a:lnTo>
                    <a:close/>
                  </a:path>
                </a:pathLst>
              </a:custGeom>
              <a:gradFill>
                <a:gsLst>
                  <a:gs pos="86000">
                    <a:schemeClr val="bg1">
                      <a:lumMod val="85000"/>
                    </a:schemeClr>
                  </a:gs>
                  <a:gs pos="20000">
                    <a:schemeClr val="bg1">
                      <a:lumMod val="95000"/>
                    </a:schemeClr>
                  </a:gs>
                </a:gsLst>
                <a:lin ang="1080000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7" name="Freeform 65">
                <a:extLst>
                  <a:ext uri="{FF2B5EF4-FFF2-40B4-BE49-F238E27FC236}">
                    <a16:creationId xmlns:a16="http://schemas.microsoft.com/office/drawing/2014/main" id="{1BB469A0-A199-C3A5-7F77-86FDEBC10498}"/>
                  </a:ext>
                </a:extLst>
              </p:cNvPr>
              <p:cNvSpPr>
                <a:spLocks/>
              </p:cNvSpPr>
              <p:nvPr/>
            </p:nvSpPr>
            <p:spPr bwMode="auto">
              <a:xfrm>
                <a:off x="4387458" y="2589918"/>
                <a:ext cx="836466" cy="838559"/>
              </a:xfrm>
              <a:custGeom>
                <a:avLst/>
                <a:gdLst>
                  <a:gd name="T0" fmla="*/ 421 w 1598"/>
                  <a:gd name="T1" fmla="*/ 0 h 1602"/>
                  <a:gd name="T2" fmla="*/ 1598 w 1598"/>
                  <a:gd name="T3" fmla="*/ 662 h 1602"/>
                  <a:gd name="T4" fmla="*/ 1535 w 1598"/>
                  <a:gd name="T5" fmla="*/ 785 h 1602"/>
                  <a:gd name="T6" fmla="*/ 1480 w 1598"/>
                  <a:gd name="T7" fmla="*/ 912 h 1602"/>
                  <a:gd name="T8" fmla="*/ 1434 w 1598"/>
                  <a:gd name="T9" fmla="*/ 1042 h 1602"/>
                  <a:gd name="T10" fmla="*/ 1399 w 1598"/>
                  <a:gd name="T11" fmla="*/ 1177 h 1602"/>
                  <a:gd name="T12" fmla="*/ 1373 w 1598"/>
                  <a:gd name="T13" fmla="*/ 1315 h 1602"/>
                  <a:gd name="T14" fmla="*/ 1355 w 1598"/>
                  <a:gd name="T15" fmla="*/ 1458 h 1602"/>
                  <a:gd name="T16" fmla="*/ 1351 w 1598"/>
                  <a:gd name="T17" fmla="*/ 1602 h 1602"/>
                  <a:gd name="T18" fmla="*/ 0 w 1598"/>
                  <a:gd name="T19" fmla="*/ 1602 h 1602"/>
                  <a:gd name="T20" fmla="*/ 6 w 1598"/>
                  <a:gd name="T21" fmla="*/ 1410 h 1602"/>
                  <a:gd name="T22" fmla="*/ 22 w 1598"/>
                  <a:gd name="T23" fmla="*/ 1220 h 1602"/>
                  <a:gd name="T24" fmla="*/ 49 w 1598"/>
                  <a:gd name="T25" fmla="*/ 1032 h 1602"/>
                  <a:gd name="T26" fmla="*/ 87 w 1598"/>
                  <a:gd name="T27" fmla="*/ 850 h 1602"/>
                  <a:gd name="T28" fmla="*/ 135 w 1598"/>
                  <a:gd name="T29" fmla="*/ 670 h 1602"/>
                  <a:gd name="T30" fmla="*/ 192 w 1598"/>
                  <a:gd name="T31" fmla="*/ 496 h 1602"/>
                  <a:gd name="T32" fmla="*/ 259 w 1598"/>
                  <a:gd name="T33" fmla="*/ 326 h 1602"/>
                  <a:gd name="T34" fmla="*/ 336 w 1598"/>
                  <a:gd name="T35" fmla="*/ 160 h 1602"/>
                  <a:gd name="T36" fmla="*/ 421 w 1598"/>
                  <a:gd name="T37" fmla="*/ 0 h 1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98" h="1602">
                    <a:moveTo>
                      <a:pt x="421" y="0"/>
                    </a:moveTo>
                    <a:lnTo>
                      <a:pt x="1598" y="662"/>
                    </a:lnTo>
                    <a:lnTo>
                      <a:pt x="1535" y="785"/>
                    </a:lnTo>
                    <a:lnTo>
                      <a:pt x="1480" y="912"/>
                    </a:lnTo>
                    <a:lnTo>
                      <a:pt x="1434" y="1042"/>
                    </a:lnTo>
                    <a:lnTo>
                      <a:pt x="1399" y="1177"/>
                    </a:lnTo>
                    <a:lnTo>
                      <a:pt x="1373" y="1315"/>
                    </a:lnTo>
                    <a:lnTo>
                      <a:pt x="1355" y="1458"/>
                    </a:lnTo>
                    <a:lnTo>
                      <a:pt x="1351" y="1602"/>
                    </a:lnTo>
                    <a:lnTo>
                      <a:pt x="0" y="1602"/>
                    </a:lnTo>
                    <a:lnTo>
                      <a:pt x="6" y="1410"/>
                    </a:lnTo>
                    <a:lnTo>
                      <a:pt x="22" y="1220"/>
                    </a:lnTo>
                    <a:lnTo>
                      <a:pt x="49" y="1032"/>
                    </a:lnTo>
                    <a:lnTo>
                      <a:pt x="87" y="850"/>
                    </a:lnTo>
                    <a:lnTo>
                      <a:pt x="135" y="670"/>
                    </a:lnTo>
                    <a:lnTo>
                      <a:pt x="192" y="496"/>
                    </a:lnTo>
                    <a:lnTo>
                      <a:pt x="259" y="326"/>
                    </a:lnTo>
                    <a:lnTo>
                      <a:pt x="336" y="160"/>
                    </a:lnTo>
                    <a:lnTo>
                      <a:pt x="421" y="0"/>
                    </a:lnTo>
                    <a:close/>
                  </a:path>
                </a:pathLst>
              </a:custGeom>
              <a:gradFill>
                <a:gsLst>
                  <a:gs pos="100000">
                    <a:schemeClr val="bg1">
                      <a:lumMod val="85000"/>
                    </a:schemeClr>
                  </a:gs>
                  <a:gs pos="60000">
                    <a:schemeClr val="bg1">
                      <a:lumMod val="95000"/>
                    </a:schemeClr>
                  </a:gs>
                </a:gsLst>
                <a:lin ang="540000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8" name="Freeform 66">
                <a:extLst>
                  <a:ext uri="{FF2B5EF4-FFF2-40B4-BE49-F238E27FC236}">
                    <a16:creationId xmlns:a16="http://schemas.microsoft.com/office/drawing/2014/main" id="{38C60E54-8C88-2214-523D-38040652D08F}"/>
                  </a:ext>
                </a:extLst>
              </p:cNvPr>
              <p:cNvSpPr>
                <a:spLocks/>
              </p:cNvSpPr>
              <p:nvPr/>
            </p:nvSpPr>
            <p:spPr bwMode="auto">
              <a:xfrm>
                <a:off x="4608352" y="1947128"/>
                <a:ext cx="989312" cy="989311"/>
              </a:xfrm>
              <a:custGeom>
                <a:avLst/>
                <a:gdLst>
                  <a:gd name="T0" fmla="*/ 1223 w 1891"/>
                  <a:gd name="T1" fmla="*/ 0 h 1891"/>
                  <a:gd name="T2" fmla="*/ 1891 w 1891"/>
                  <a:gd name="T3" fmla="*/ 1173 h 1891"/>
                  <a:gd name="T4" fmla="*/ 1767 w 1891"/>
                  <a:gd name="T5" fmla="*/ 1250 h 1891"/>
                  <a:gd name="T6" fmla="*/ 1650 w 1891"/>
                  <a:gd name="T7" fmla="*/ 1337 h 1891"/>
                  <a:gd name="T8" fmla="*/ 1539 w 1891"/>
                  <a:gd name="T9" fmla="*/ 1432 h 1891"/>
                  <a:gd name="T10" fmla="*/ 1435 w 1891"/>
                  <a:gd name="T11" fmla="*/ 1537 h 1891"/>
                  <a:gd name="T12" fmla="*/ 1340 w 1891"/>
                  <a:gd name="T13" fmla="*/ 1648 h 1891"/>
                  <a:gd name="T14" fmla="*/ 1255 w 1891"/>
                  <a:gd name="T15" fmla="*/ 1767 h 1891"/>
                  <a:gd name="T16" fmla="*/ 1177 w 1891"/>
                  <a:gd name="T17" fmla="*/ 1891 h 1891"/>
                  <a:gd name="T18" fmla="*/ 0 w 1891"/>
                  <a:gd name="T19" fmla="*/ 1229 h 1891"/>
                  <a:gd name="T20" fmla="*/ 91 w 1891"/>
                  <a:gd name="T21" fmla="*/ 1076 h 1891"/>
                  <a:gd name="T22" fmla="*/ 188 w 1891"/>
                  <a:gd name="T23" fmla="*/ 932 h 1891"/>
                  <a:gd name="T24" fmla="*/ 295 w 1891"/>
                  <a:gd name="T25" fmla="*/ 791 h 1891"/>
                  <a:gd name="T26" fmla="*/ 408 w 1891"/>
                  <a:gd name="T27" fmla="*/ 659 h 1891"/>
                  <a:gd name="T28" fmla="*/ 529 w 1891"/>
                  <a:gd name="T29" fmla="*/ 532 h 1891"/>
                  <a:gd name="T30" fmla="*/ 655 w 1891"/>
                  <a:gd name="T31" fmla="*/ 412 h 1891"/>
                  <a:gd name="T32" fmla="*/ 788 w 1891"/>
                  <a:gd name="T33" fmla="*/ 297 h 1891"/>
                  <a:gd name="T34" fmla="*/ 926 w 1891"/>
                  <a:gd name="T35" fmla="*/ 190 h 1891"/>
                  <a:gd name="T36" fmla="*/ 1073 w 1891"/>
                  <a:gd name="T37" fmla="*/ 91 h 1891"/>
                  <a:gd name="T38" fmla="*/ 1223 w 1891"/>
                  <a:gd name="T39" fmla="*/ 0 h 1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91" h="1891">
                    <a:moveTo>
                      <a:pt x="1223" y="0"/>
                    </a:moveTo>
                    <a:lnTo>
                      <a:pt x="1891" y="1173"/>
                    </a:lnTo>
                    <a:lnTo>
                      <a:pt x="1767" y="1250"/>
                    </a:lnTo>
                    <a:lnTo>
                      <a:pt x="1650" y="1337"/>
                    </a:lnTo>
                    <a:lnTo>
                      <a:pt x="1539" y="1432"/>
                    </a:lnTo>
                    <a:lnTo>
                      <a:pt x="1435" y="1537"/>
                    </a:lnTo>
                    <a:lnTo>
                      <a:pt x="1340" y="1648"/>
                    </a:lnTo>
                    <a:lnTo>
                      <a:pt x="1255" y="1767"/>
                    </a:lnTo>
                    <a:lnTo>
                      <a:pt x="1177" y="1891"/>
                    </a:lnTo>
                    <a:lnTo>
                      <a:pt x="0" y="1229"/>
                    </a:lnTo>
                    <a:lnTo>
                      <a:pt x="91" y="1076"/>
                    </a:lnTo>
                    <a:lnTo>
                      <a:pt x="188" y="932"/>
                    </a:lnTo>
                    <a:lnTo>
                      <a:pt x="295" y="791"/>
                    </a:lnTo>
                    <a:lnTo>
                      <a:pt x="408" y="659"/>
                    </a:lnTo>
                    <a:lnTo>
                      <a:pt x="529" y="532"/>
                    </a:lnTo>
                    <a:lnTo>
                      <a:pt x="655" y="412"/>
                    </a:lnTo>
                    <a:lnTo>
                      <a:pt x="788" y="297"/>
                    </a:lnTo>
                    <a:lnTo>
                      <a:pt x="926" y="190"/>
                    </a:lnTo>
                    <a:lnTo>
                      <a:pt x="1073" y="91"/>
                    </a:lnTo>
                    <a:lnTo>
                      <a:pt x="1223" y="0"/>
                    </a:lnTo>
                    <a:close/>
                  </a:path>
                </a:pathLst>
              </a:custGeom>
              <a:gradFill>
                <a:gsLst>
                  <a:gs pos="86000">
                    <a:schemeClr val="bg1">
                      <a:lumMod val="85000"/>
                    </a:schemeClr>
                  </a:gs>
                  <a:gs pos="17000">
                    <a:schemeClr val="bg1">
                      <a:lumMod val="95000"/>
                    </a:schemeClr>
                  </a:gs>
                </a:gsLst>
                <a:lin ang="1080000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9" name="Freeform 67">
                <a:extLst>
                  <a:ext uri="{FF2B5EF4-FFF2-40B4-BE49-F238E27FC236}">
                    <a16:creationId xmlns:a16="http://schemas.microsoft.com/office/drawing/2014/main" id="{2EFFA85B-2674-9CF7-CF63-60D69597F2B6}"/>
                  </a:ext>
                </a:extLst>
              </p:cNvPr>
              <p:cNvSpPr>
                <a:spLocks/>
              </p:cNvSpPr>
              <p:nvPr/>
            </p:nvSpPr>
            <p:spPr bwMode="auto">
              <a:xfrm>
                <a:off x="4387458" y="3428477"/>
                <a:ext cx="836466" cy="839606"/>
              </a:xfrm>
              <a:custGeom>
                <a:avLst/>
                <a:gdLst>
                  <a:gd name="T0" fmla="*/ 0 w 1598"/>
                  <a:gd name="T1" fmla="*/ 0 h 1604"/>
                  <a:gd name="T2" fmla="*/ 1351 w 1598"/>
                  <a:gd name="T3" fmla="*/ 0 h 1604"/>
                  <a:gd name="T4" fmla="*/ 1355 w 1598"/>
                  <a:gd name="T5" fmla="*/ 146 h 1604"/>
                  <a:gd name="T6" fmla="*/ 1373 w 1598"/>
                  <a:gd name="T7" fmla="*/ 289 h 1604"/>
                  <a:gd name="T8" fmla="*/ 1399 w 1598"/>
                  <a:gd name="T9" fmla="*/ 427 h 1604"/>
                  <a:gd name="T10" fmla="*/ 1434 w 1598"/>
                  <a:gd name="T11" fmla="*/ 562 h 1604"/>
                  <a:gd name="T12" fmla="*/ 1480 w 1598"/>
                  <a:gd name="T13" fmla="*/ 692 h 1604"/>
                  <a:gd name="T14" fmla="*/ 1535 w 1598"/>
                  <a:gd name="T15" fmla="*/ 819 h 1604"/>
                  <a:gd name="T16" fmla="*/ 1598 w 1598"/>
                  <a:gd name="T17" fmla="*/ 940 h 1604"/>
                  <a:gd name="T18" fmla="*/ 421 w 1598"/>
                  <a:gd name="T19" fmla="*/ 1604 h 1604"/>
                  <a:gd name="T20" fmla="*/ 336 w 1598"/>
                  <a:gd name="T21" fmla="*/ 1444 h 1604"/>
                  <a:gd name="T22" fmla="*/ 261 w 1598"/>
                  <a:gd name="T23" fmla="*/ 1280 h 1604"/>
                  <a:gd name="T24" fmla="*/ 194 w 1598"/>
                  <a:gd name="T25" fmla="*/ 1108 h 1604"/>
                  <a:gd name="T26" fmla="*/ 135 w 1598"/>
                  <a:gd name="T27" fmla="*/ 934 h 1604"/>
                  <a:gd name="T28" fmla="*/ 87 w 1598"/>
                  <a:gd name="T29" fmla="*/ 754 h 1604"/>
                  <a:gd name="T30" fmla="*/ 49 w 1598"/>
                  <a:gd name="T31" fmla="*/ 570 h 1604"/>
                  <a:gd name="T32" fmla="*/ 22 w 1598"/>
                  <a:gd name="T33" fmla="*/ 384 h 1604"/>
                  <a:gd name="T34" fmla="*/ 6 w 1598"/>
                  <a:gd name="T35" fmla="*/ 194 h 1604"/>
                  <a:gd name="T36" fmla="*/ 0 w 1598"/>
                  <a:gd name="T37" fmla="*/ 0 h 1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98" h="1604">
                    <a:moveTo>
                      <a:pt x="0" y="0"/>
                    </a:moveTo>
                    <a:lnTo>
                      <a:pt x="1351" y="0"/>
                    </a:lnTo>
                    <a:lnTo>
                      <a:pt x="1355" y="146"/>
                    </a:lnTo>
                    <a:lnTo>
                      <a:pt x="1373" y="289"/>
                    </a:lnTo>
                    <a:lnTo>
                      <a:pt x="1399" y="427"/>
                    </a:lnTo>
                    <a:lnTo>
                      <a:pt x="1434" y="562"/>
                    </a:lnTo>
                    <a:lnTo>
                      <a:pt x="1480" y="692"/>
                    </a:lnTo>
                    <a:lnTo>
                      <a:pt x="1535" y="819"/>
                    </a:lnTo>
                    <a:lnTo>
                      <a:pt x="1598" y="940"/>
                    </a:lnTo>
                    <a:lnTo>
                      <a:pt x="421" y="1604"/>
                    </a:lnTo>
                    <a:lnTo>
                      <a:pt x="336" y="1444"/>
                    </a:lnTo>
                    <a:lnTo>
                      <a:pt x="261" y="1280"/>
                    </a:lnTo>
                    <a:lnTo>
                      <a:pt x="194" y="1108"/>
                    </a:lnTo>
                    <a:lnTo>
                      <a:pt x="135" y="934"/>
                    </a:lnTo>
                    <a:lnTo>
                      <a:pt x="87" y="754"/>
                    </a:lnTo>
                    <a:lnTo>
                      <a:pt x="49" y="570"/>
                    </a:lnTo>
                    <a:lnTo>
                      <a:pt x="22" y="384"/>
                    </a:lnTo>
                    <a:lnTo>
                      <a:pt x="6" y="194"/>
                    </a:lnTo>
                    <a:lnTo>
                      <a:pt x="0" y="0"/>
                    </a:lnTo>
                    <a:close/>
                  </a:path>
                </a:pathLst>
              </a:custGeom>
              <a:gradFill>
                <a:gsLst>
                  <a:gs pos="49000">
                    <a:schemeClr val="bg1">
                      <a:lumMod val="85000"/>
                    </a:schemeClr>
                  </a:gs>
                  <a:gs pos="29000">
                    <a:schemeClr val="bg1">
                      <a:lumMod val="95000"/>
                    </a:schemeClr>
                  </a:gs>
                </a:gsLst>
                <a:lin ang="3960000" scaled="0"/>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10" name="Freeform 68">
                <a:extLst>
                  <a:ext uri="{FF2B5EF4-FFF2-40B4-BE49-F238E27FC236}">
                    <a16:creationId xmlns:a16="http://schemas.microsoft.com/office/drawing/2014/main" id="{CD6C2E99-78C4-D26C-DACB-79E66CAAFA22}"/>
                  </a:ext>
                </a:extLst>
              </p:cNvPr>
              <p:cNvSpPr>
                <a:spLocks/>
              </p:cNvSpPr>
              <p:nvPr/>
            </p:nvSpPr>
            <p:spPr bwMode="auto">
              <a:xfrm>
                <a:off x="5248002" y="1722047"/>
                <a:ext cx="846935" cy="838559"/>
              </a:xfrm>
              <a:custGeom>
                <a:avLst/>
                <a:gdLst>
                  <a:gd name="T0" fmla="*/ 1618 w 1618"/>
                  <a:gd name="T1" fmla="*/ 0 h 1602"/>
                  <a:gd name="T2" fmla="*/ 1618 w 1618"/>
                  <a:gd name="T3" fmla="*/ 0 h 1602"/>
                  <a:gd name="T4" fmla="*/ 1618 w 1618"/>
                  <a:gd name="T5" fmla="*/ 1349 h 1602"/>
                  <a:gd name="T6" fmla="*/ 1618 w 1618"/>
                  <a:gd name="T7" fmla="*/ 1349 h 1602"/>
                  <a:gd name="T8" fmla="*/ 1472 w 1618"/>
                  <a:gd name="T9" fmla="*/ 1355 h 1602"/>
                  <a:gd name="T10" fmla="*/ 1327 w 1618"/>
                  <a:gd name="T11" fmla="*/ 1371 h 1602"/>
                  <a:gd name="T12" fmla="*/ 1187 w 1618"/>
                  <a:gd name="T13" fmla="*/ 1399 h 1602"/>
                  <a:gd name="T14" fmla="*/ 1050 w 1618"/>
                  <a:gd name="T15" fmla="*/ 1436 h 1602"/>
                  <a:gd name="T16" fmla="*/ 920 w 1618"/>
                  <a:gd name="T17" fmla="*/ 1482 h 1602"/>
                  <a:gd name="T18" fmla="*/ 791 w 1618"/>
                  <a:gd name="T19" fmla="*/ 1537 h 1602"/>
                  <a:gd name="T20" fmla="*/ 668 w 1618"/>
                  <a:gd name="T21" fmla="*/ 1602 h 1602"/>
                  <a:gd name="T22" fmla="*/ 0 w 1618"/>
                  <a:gd name="T23" fmla="*/ 429 h 1602"/>
                  <a:gd name="T24" fmla="*/ 160 w 1618"/>
                  <a:gd name="T25" fmla="*/ 342 h 1602"/>
                  <a:gd name="T26" fmla="*/ 328 w 1618"/>
                  <a:gd name="T27" fmla="*/ 265 h 1602"/>
                  <a:gd name="T28" fmla="*/ 500 w 1618"/>
                  <a:gd name="T29" fmla="*/ 196 h 1602"/>
                  <a:gd name="T30" fmla="*/ 676 w 1618"/>
                  <a:gd name="T31" fmla="*/ 136 h 1602"/>
                  <a:gd name="T32" fmla="*/ 856 w 1618"/>
                  <a:gd name="T33" fmla="*/ 89 h 1602"/>
                  <a:gd name="T34" fmla="*/ 1042 w 1618"/>
                  <a:gd name="T35" fmla="*/ 49 h 1602"/>
                  <a:gd name="T36" fmla="*/ 1230 w 1618"/>
                  <a:gd name="T37" fmla="*/ 22 h 1602"/>
                  <a:gd name="T38" fmla="*/ 1422 w 1618"/>
                  <a:gd name="T39" fmla="*/ 4 h 1602"/>
                  <a:gd name="T40" fmla="*/ 1618 w 1618"/>
                  <a:gd name="T41" fmla="*/ 0 h 1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18" h="1602">
                    <a:moveTo>
                      <a:pt x="1618" y="0"/>
                    </a:moveTo>
                    <a:lnTo>
                      <a:pt x="1618" y="0"/>
                    </a:lnTo>
                    <a:lnTo>
                      <a:pt x="1618" y="1349"/>
                    </a:lnTo>
                    <a:lnTo>
                      <a:pt x="1618" y="1349"/>
                    </a:lnTo>
                    <a:lnTo>
                      <a:pt x="1472" y="1355"/>
                    </a:lnTo>
                    <a:lnTo>
                      <a:pt x="1327" y="1371"/>
                    </a:lnTo>
                    <a:lnTo>
                      <a:pt x="1187" y="1399"/>
                    </a:lnTo>
                    <a:lnTo>
                      <a:pt x="1050" y="1436"/>
                    </a:lnTo>
                    <a:lnTo>
                      <a:pt x="920" y="1482"/>
                    </a:lnTo>
                    <a:lnTo>
                      <a:pt x="791" y="1537"/>
                    </a:lnTo>
                    <a:lnTo>
                      <a:pt x="668" y="1602"/>
                    </a:lnTo>
                    <a:lnTo>
                      <a:pt x="0" y="429"/>
                    </a:lnTo>
                    <a:lnTo>
                      <a:pt x="160" y="342"/>
                    </a:lnTo>
                    <a:lnTo>
                      <a:pt x="328" y="265"/>
                    </a:lnTo>
                    <a:lnTo>
                      <a:pt x="500" y="196"/>
                    </a:lnTo>
                    <a:lnTo>
                      <a:pt x="676" y="136"/>
                    </a:lnTo>
                    <a:lnTo>
                      <a:pt x="856" y="89"/>
                    </a:lnTo>
                    <a:lnTo>
                      <a:pt x="1042" y="49"/>
                    </a:lnTo>
                    <a:lnTo>
                      <a:pt x="1230" y="22"/>
                    </a:lnTo>
                    <a:lnTo>
                      <a:pt x="1422" y="4"/>
                    </a:lnTo>
                    <a:lnTo>
                      <a:pt x="1618" y="0"/>
                    </a:lnTo>
                    <a:close/>
                  </a:path>
                </a:pathLst>
              </a:custGeom>
              <a:gradFill>
                <a:gsLst>
                  <a:gs pos="86000">
                    <a:schemeClr val="bg1">
                      <a:lumMod val="85000"/>
                    </a:schemeClr>
                  </a:gs>
                  <a:gs pos="17000">
                    <a:schemeClr val="bg1">
                      <a:lumMod val="95000"/>
                    </a:schemeClr>
                  </a:gs>
                </a:gsLst>
                <a:lin ang="1080000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11" name="Freeform 69">
                <a:extLst>
                  <a:ext uri="{FF2B5EF4-FFF2-40B4-BE49-F238E27FC236}">
                    <a16:creationId xmlns:a16="http://schemas.microsoft.com/office/drawing/2014/main" id="{B7A9DBDE-F213-B5D7-498E-6116712C490E}"/>
                  </a:ext>
                </a:extLst>
              </p:cNvPr>
              <p:cNvSpPr>
                <a:spLocks/>
              </p:cNvSpPr>
              <p:nvPr/>
            </p:nvSpPr>
            <p:spPr bwMode="auto">
              <a:xfrm>
                <a:off x="6965949" y="2588872"/>
                <a:ext cx="835419" cy="839606"/>
              </a:xfrm>
              <a:custGeom>
                <a:avLst/>
                <a:gdLst>
                  <a:gd name="T0" fmla="*/ 1175 w 1596"/>
                  <a:gd name="T1" fmla="*/ 0 h 1604"/>
                  <a:gd name="T2" fmla="*/ 1260 w 1596"/>
                  <a:gd name="T3" fmla="*/ 160 h 1604"/>
                  <a:gd name="T4" fmla="*/ 1337 w 1596"/>
                  <a:gd name="T5" fmla="*/ 326 h 1604"/>
                  <a:gd name="T6" fmla="*/ 1404 w 1596"/>
                  <a:gd name="T7" fmla="*/ 496 h 1604"/>
                  <a:gd name="T8" fmla="*/ 1462 w 1596"/>
                  <a:gd name="T9" fmla="*/ 672 h 1604"/>
                  <a:gd name="T10" fmla="*/ 1509 w 1596"/>
                  <a:gd name="T11" fmla="*/ 850 h 1604"/>
                  <a:gd name="T12" fmla="*/ 1547 w 1596"/>
                  <a:gd name="T13" fmla="*/ 1034 h 1604"/>
                  <a:gd name="T14" fmla="*/ 1574 w 1596"/>
                  <a:gd name="T15" fmla="*/ 1222 h 1604"/>
                  <a:gd name="T16" fmla="*/ 1592 w 1596"/>
                  <a:gd name="T17" fmla="*/ 1412 h 1604"/>
                  <a:gd name="T18" fmla="*/ 1596 w 1596"/>
                  <a:gd name="T19" fmla="*/ 1604 h 1604"/>
                  <a:gd name="T20" fmla="*/ 247 w 1596"/>
                  <a:gd name="T21" fmla="*/ 1604 h 1604"/>
                  <a:gd name="T22" fmla="*/ 241 w 1596"/>
                  <a:gd name="T23" fmla="*/ 1460 h 1604"/>
                  <a:gd name="T24" fmla="*/ 225 w 1596"/>
                  <a:gd name="T25" fmla="*/ 1317 h 1604"/>
                  <a:gd name="T26" fmla="*/ 199 w 1596"/>
                  <a:gd name="T27" fmla="*/ 1179 h 1604"/>
                  <a:gd name="T28" fmla="*/ 162 w 1596"/>
                  <a:gd name="T29" fmla="*/ 1044 h 1604"/>
                  <a:gd name="T30" fmla="*/ 116 w 1596"/>
                  <a:gd name="T31" fmla="*/ 912 h 1604"/>
                  <a:gd name="T32" fmla="*/ 63 w 1596"/>
                  <a:gd name="T33" fmla="*/ 785 h 1604"/>
                  <a:gd name="T34" fmla="*/ 0 w 1596"/>
                  <a:gd name="T35" fmla="*/ 664 h 1604"/>
                  <a:gd name="T36" fmla="*/ 1175 w 1596"/>
                  <a:gd name="T37" fmla="*/ 0 h 1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96" h="1604">
                    <a:moveTo>
                      <a:pt x="1175" y="0"/>
                    </a:moveTo>
                    <a:lnTo>
                      <a:pt x="1260" y="160"/>
                    </a:lnTo>
                    <a:lnTo>
                      <a:pt x="1337" y="326"/>
                    </a:lnTo>
                    <a:lnTo>
                      <a:pt x="1404" y="496"/>
                    </a:lnTo>
                    <a:lnTo>
                      <a:pt x="1462" y="672"/>
                    </a:lnTo>
                    <a:lnTo>
                      <a:pt x="1509" y="850"/>
                    </a:lnTo>
                    <a:lnTo>
                      <a:pt x="1547" y="1034"/>
                    </a:lnTo>
                    <a:lnTo>
                      <a:pt x="1574" y="1222"/>
                    </a:lnTo>
                    <a:lnTo>
                      <a:pt x="1592" y="1412"/>
                    </a:lnTo>
                    <a:lnTo>
                      <a:pt x="1596" y="1604"/>
                    </a:lnTo>
                    <a:lnTo>
                      <a:pt x="247" y="1604"/>
                    </a:lnTo>
                    <a:lnTo>
                      <a:pt x="241" y="1460"/>
                    </a:lnTo>
                    <a:lnTo>
                      <a:pt x="225" y="1317"/>
                    </a:lnTo>
                    <a:lnTo>
                      <a:pt x="199" y="1179"/>
                    </a:lnTo>
                    <a:lnTo>
                      <a:pt x="162" y="1044"/>
                    </a:lnTo>
                    <a:lnTo>
                      <a:pt x="116" y="912"/>
                    </a:lnTo>
                    <a:lnTo>
                      <a:pt x="63" y="785"/>
                    </a:lnTo>
                    <a:lnTo>
                      <a:pt x="0" y="664"/>
                    </a:lnTo>
                    <a:lnTo>
                      <a:pt x="1175" y="0"/>
                    </a:lnTo>
                    <a:close/>
                  </a:path>
                </a:pathLst>
              </a:custGeom>
              <a:gradFill>
                <a:gsLst>
                  <a:gs pos="86000">
                    <a:schemeClr val="bg1">
                      <a:lumMod val="85000"/>
                    </a:schemeClr>
                  </a:gs>
                  <a:gs pos="17000">
                    <a:schemeClr val="bg1">
                      <a:lumMod val="95000"/>
                    </a:schemeClr>
                  </a:gs>
                </a:gsLst>
                <a:lin ang="15000000" scaled="0"/>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12" name="Freeform 70">
                <a:extLst>
                  <a:ext uri="{FF2B5EF4-FFF2-40B4-BE49-F238E27FC236}">
                    <a16:creationId xmlns:a16="http://schemas.microsoft.com/office/drawing/2014/main" id="{E121886B-6162-5CDE-516F-FB2ACF4865DC}"/>
                  </a:ext>
                </a:extLst>
              </p:cNvPr>
              <p:cNvSpPr>
                <a:spLocks/>
              </p:cNvSpPr>
              <p:nvPr/>
            </p:nvSpPr>
            <p:spPr bwMode="auto">
              <a:xfrm>
                <a:off x="6598491" y="1953409"/>
                <a:ext cx="981983" cy="983030"/>
              </a:xfrm>
              <a:custGeom>
                <a:avLst/>
                <a:gdLst>
                  <a:gd name="T0" fmla="*/ 681 w 1878"/>
                  <a:gd name="T1" fmla="*/ 0 h 1879"/>
                  <a:gd name="T2" fmla="*/ 843 w 1878"/>
                  <a:gd name="T3" fmla="*/ 103 h 1879"/>
                  <a:gd name="T4" fmla="*/ 999 w 1878"/>
                  <a:gd name="T5" fmla="*/ 214 h 1879"/>
                  <a:gd name="T6" fmla="*/ 1150 w 1878"/>
                  <a:gd name="T7" fmla="*/ 332 h 1879"/>
                  <a:gd name="T8" fmla="*/ 1292 w 1878"/>
                  <a:gd name="T9" fmla="*/ 461 h 1879"/>
                  <a:gd name="T10" fmla="*/ 1427 w 1878"/>
                  <a:gd name="T11" fmla="*/ 597 h 1879"/>
                  <a:gd name="T12" fmla="*/ 1551 w 1878"/>
                  <a:gd name="T13" fmla="*/ 742 h 1879"/>
                  <a:gd name="T14" fmla="*/ 1670 w 1878"/>
                  <a:gd name="T15" fmla="*/ 892 h 1879"/>
                  <a:gd name="T16" fmla="*/ 1779 w 1878"/>
                  <a:gd name="T17" fmla="*/ 1050 h 1879"/>
                  <a:gd name="T18" fmla="*/ 1878 w 1878"/>
                  <a:gd name="T19" fmla="*/ 1215 h 1879"/>
                  <a:gd name="T20" fmla="*/ 703 w 1878"/>
                  <a:gd name="T21" fmla="*/ 1879 h 1879"/>
                  <a:gd name="T22" fmla="*/ 626 w 1878"/>
                  <a:gd name="T23" fmla="*/ 1757 h 1879"/>
                  <a:gd name="T24" fmla="*/ 540 w 1878"/>
                  <a:gd name="T25" fmla="*/ 1640 h 1879"/>
                  <a:gd name="T26" fmla="*/ 447 w 1878"/>
                  <a:gd name="T27" fmla="*/ 1529 h 1879"/>
                  <a:gd name="T28" fmla="*/ 347 w 1878"/>
                  <a:gd name="T29" fmla="*/ 1426 h 1879"/>
                  <a:gd name="T30" fmla="*/ 238 w 1878"/>
                  <a:gd name="T31" fmla="*/ 1333 h 1879"/>
                  <a:gd name="T32" fmla="*/ 123 w 1878"/>
                  <a:gd name="T33" fmla="*/ 1246 h 1879"/>
                  <a:gd name="T34" fmla="*/ 0 w 1878"/>
                  <a:gd name="T35" fmla="*/ 1169 h 1879"/>
                  <a:gd name="T36" fmla="*/ 681 w 1878"/>
                  <a:gd name="T37" fmla="*/ 0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78" h="1879">
                    <a:moveTo>
                      <a:pt x="681" y="0"/>
                    </a:moveTo>
                    <a:lnTo>
                      <a:pt x="843" y="103"/>
                    </a:lnTo>
                    <a:lnTo>
                      <a:pt x="999" y="214"/>
                    </a:lnTo>
                    <a:lnTo>
                      <a:pt x="1150" y="332"/>
                    </a:lnTo>
                    <a:lnTo>
                      <a:pt x="1292" y="461"/>
                    </a:lnTo>
                    <a:lnTo>
                      <a:pt x="1427" y="597"/>
                    </a:lnTo>
                    <a:lnTo>
                      <a:pt x="1551" y="742"/>
                    </a:lnTo>
                    <a:lnTo>
                      <a:pt x="1670" y="892"/>
                    </a:lnTo>
                    <a:lnTo>
                      <a:pt x="1779" y="1050"/>
                    </a:lnTo>
                    <a:lnTo>
                      <a:pt x="1878" y="1215"/>
                    </a:lnTo>
                    <a:lnTo>
                      <a:pt x="703" y="1879"/>
                    </a:lnTo>
                    <a:lnTo>
                      <a:pt x="626" y="1757"/>
                    </a:lnTo>
                    <a:lnTo>
                      <a:pt x="540" y="1640"/>
                    </a:lnTo>
                    <a:lnTo>
                      <a:pt x="447" y="1529"/>
                    </a:lnTo>
                    <a:lnTo>
                      <a:pt x="347" y="1426"/>
                    </a:lnTo>
                    <a:lnTo>
                      <a:pt x="238" y="1333"/>
                    </a:lnTo>
                    <a:lnTo>
                      <a:pt x="123" y="1246"/>
                    </a:lnTo>
                    <a:lnTo>
                      <a:pt x="0" y="1169"/>
                    </a:lnTo>
                    <a:lnTo>
                      <a:pt x="681" y="0"/>
                    </a:lnTo>
                    <a:close/>
                  </a:path>
                </a:pathLst>
              </a:custGeom>
              <a:gradFill>
                <a:gsLst>
                  <a:gs pos="86000">
                    <a:schemeClr val="bg1">
                      <a:lumMod val="85000"/>
                    </a:schemeClr>
                  </a:gs>
                  <a:gs pos="17000">
                    <a:schemeClr val="bg1">
                      <a:lumMod val="95000"/>
                    </a:schemeClr>
                  </a:gs>
                </a:gsLst>
                <a:lin ang="15000000" scaled="0"/>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13" name="Freeform 71">
                <a:extLst>
                  <a:ext uri="{FF2B5EF4-FFF2-40B4-BE49-F238E27FC236}">
                    <a16:creationId xmlns:a16="http://schemas.microsoft.com/office/drawing/2014/main" id="{C9A6AE2A-CA8A-188D-DD4E-30120C96769C}"/>
                  </a:ext>
                </a:extLst>
              </p:cNvPr>
              <p:cNvSpPr>
                <a:spLocks/>
              </p:cNvSpPr>
              <p:nvPr/>
            </p:nvSpPr>
            <p:spPr bwMode="auto">
              <a:xfrm>
                <a:off x="4608352" y="3920516"/>
                <a:ext cx="983030" cy="983030"/>
              </a:xfrm>
              <a:custGeom>
                <a:avLst/>
                <a:gdLst>
                  <a:gd name="T0" fmla="*/ 1177 w 1880"/>
                  <a:gd name="T1" fmla="*/ 0 h 1879"/>
                  <a:gd name="T2" fmla="*/ 1253 w 1880"/>
                  <a:gd name="T3" fmla="*/ 124 h 1879"/>
                  <a:gd name="T4" fmla="*/ 1338 w 1880"/>
                  <a:gd name="T5" fmla="*/ 241 h 1879"/>
                  <a:gd name="T6" fmla="*/ 1431 w 1880"/>
                  <a:gd name="T7" fmla="*/ 350 h 1879"/>
                  <a:gd name="T8" fmla="*/ 1531 w 1880"/>
                  <a:gd name="T9" fmla="*/ 453 h 1879"/>
                  <a:gd name="T10" fmla="*/ 1640 w 1880"/>
                  <a:gd name="T11" fmla="*/ 548 h 1879"/>
                  <a:gd name="T12" fmla="*/ 1757 w 1880"/>
                  <a:gd name="T13" fmla="*/ 635 h 1879"/>
                  <a:gd name="T14" fmla="*/ 1880 w 1880"/>
                  <a:gd name="T15" fmla="*/ 712 h 1879"/>
                  <a:gd name="T16" fmla="*/ 1199 w 1880"/>
                  <a:gd name="T17" fmla="*/ 1879 h 1879"/>
                  <a:gd name="T18" fmla="*/ 1035 w 1880"/>
                  <a:gd name="T19" fmla="*/ 1778 h 1879"/>
                  <a:gd name="T20" fmla="*/ 879 w 1880"/>
                  <a:gd name="T21" fmla="*/ 1667 h 1879"/>
                  <a:gd name="T22" fmla="*/ 730 w 1880"/>
                  <a:gd name="T23" fmla="*/ 1547 h 1879"/>
                  <a:gd name="T24" fmla="*/ 588 w 1880"/>
                  <a:gd name="T25" fmla="*/ 1418 h 1879"/>
                  <a:gd name="T26" fmla="*/ 453 w 1880"/>
                  <a:gd name="T27" fmla="*/ 1283 h 1879"/>
                  <a:gd name="T28" fmla="*/ 327 w 1880"/>
                  <a:gd name="T29" fmla="*/ 1139 h 1879"/>
                  <a:gd name="T30" fmla="*/ 210 w 1880"/>
                  <a:gd name="T31" fmla="*/ 987 h 1879"/>
                  <a:gd name="T32" fmla="*/ 101 w 1880"/>
                  <a:gd name="T33" fmla="*/ 830 h 1879"/>
                  <a:gd name="T34" fmla="*/ 0 w 1880"/>
                  <a:gd name="T35" fmla="*/ 664 h 1879"/>
                  <a:gd name="T36" fmla="*/ 1177 w 1880"/>
                  <a:gd name="T37" fmla="*/ 0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80" h="1879">
                    <a:moveTo>
                      <a:pt x="1177" y="0"/>
                    </a:moveTo>
                    <a:lnTo>
                      <a:pt x="1253" y="124"/>
                    </a:lnTo>
                    <a:lnTo>
                      <a:pt x="1338" y="241"/>
                    </a:lnTo>
                    <a:lnTo>
                      <a:pt x="1431" y="350"/>
                    </a:lnTo>
                    <a:lnTo>
                      <a:pt x="1531" y="453"/>
                    </a:lnTo>
                    <a:lnTo>
                      <a:pt x="1640" y="548"/>
                    </a:lnTo>
                    <a:lnTo>
                      <a:pt x="1757" y="635"/>
                    </a:lnTo>
                    <a:lnTo>
                      <a:pt x="1880" y="712"/>
                    </a:lnTo>
                    <a:lnTo>
                      <a:pt x="1199" y="1879"/>
                    </a:lnTo>
                    <a:lnTo>
                      <a:pt x="1035" y="1778"/>
                    </a:lnTo>
                    <a:lnTo>
                      <a:pt x="879" y="1667"/>
                    </a:lnTo>
                    <a:lnTo>
                      <a:pt x="730" y="1547"/>
                    </a:lnTo>
                    <a:lnTo>
                      <a:pt x="588" y="1418"/>
                    </a:lnTo>
                    <a:lnTo>
                      <a:pt x="453" y="1283"/>
                    </a:lnTo>
                    <a:lnTo>
                      <a:pt x="327" y="1139"/>
                    </a:lnTo>
                    <a:lnTo>
                      <a:pt x="210" y="987"/>
                    </a:lnTo>
                    <a:lnTo>
                      <a:pt x="101" y="830"/>
                    </a:lnTo>
                    <a:lnTo>
                      <a:pt x="0" y="664"/>
                    </a:lnTo>
                    <a:lnTo>
                      <a:pt x="1177" y="0"/>
                    </a:lnTo>
                    <a:close/>
                  </a:path>
                </a:pathLst>
              </a:custGeom>
              <a:gradFill>
                <a:gsLst>
                  <a:gs pos="69000">
                    <a:schemeClr val="bg1">
                      <a:lumMod val="85000"/>
                    </a:schemeClr>
                  </a:gs>
                  <a:gs pos="48000">
                    <a:schemeClr val="bg1">
                      <a:lumMod val="95000"/>
                    </a:schemeClr>
                  </a:gs>
                </a:gsLst>
                <a:lin ang="3000000" scaled="0"/>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14" name="Freeform 72">
                <a:extLst>
                  <a:ext uri="{FF2B5EF4-FFF2-40B4-BE49-F238E27FC236}">
                    <a16:creationId xmlns:a16="http://schemas.microsoft.com/office/drawing/2014/main" id="{8DAD8DBD-0411-1F28-F0A2-8D8D2839D48B}"/>
                  </a:ext>
                </a:extLst>
              </p:cNvPr>
              <p:cNvSpPr>
                <a:spLocks/>
              </p:cNvSpPr>
              <p:nvPr/>
            </p:nvSpPr>
            <p:spPr bwMode="auto">
              <a:xfrm>
                <a:off x="6591163" y="3920516"/>
                <a:ext cx="990358" cy="990358"/>
              </a:xfrm>
              <a:custGeom>
                <a:avLst/>
                <a:gdLst>
                  <a:gd name="T0" fmla="*/ 716 w 1893"/>
                  <a:gd name="T1" fmla="*/ 0 h 1893"/>
                  <a:gd name="T2" fmla="*/ 1893 w 1893"/>
                  <a:gd name="T3" fmla="*/ 664 h 1893"/>
                  <a:gd name="T4" fmla="*/ 1802 w 1893"/>
                  <a:gd name="T5" fmla="*/ 815 h 1893"/>
                  <a:gd name="T6" fmla="*/ 1703 w 1893"/>
                  <a:gd name="T7" fmla="*/ 961 h 1893"/>
                  <a:gd name="T8" fmla="*/ 1596 w 1893"/>
                  <a:gd name="T9" fmla="*/ 1099 h 1893"/>
                  <a:gd name="T10" fmla="*/ 1483 w 1893"/>
                  <a:gd name="T11" fmla="*/ 1234 h 1893"/>
                  <a:gd name="T12" fmla="*/ 1365 w 1893"/>
                  <a:gd name="T13" fmla="*/ 1361 h 1893"/>
                  <a:gd name="T14" fmla="*/ 1238 w 1893"/>
                  <a:gd name="T15" fmla="*/ 1481 h 1893"/>
                  <a:gd name="T16" fmla="*/ 1103 w 1893"/>
                  <a:gd name="T17" fmla="*/ 1596 h 1893"/>
                  <a:gd name="T18" fmla="*/ 965 w 1893"/>
                  <a:gd name="T19" fmla="*/ 1701 h 1893"/>
                  <a:gd name="T20" fmla="*/ 821 w 1893"/>
                  <a:gd name="T21" fmla="*/ 1802 h 1893"/>
                  <a:gd name="T22" fmla="*/ 670 w 1893"/>
                  <a:gd name="T23" fmla="*/ 1893 h 1893"/>
                  <a:gd name="T24" fmla="*/ 0 w 1893"/>
                  <a:gd name="T25" fmla="*/ 720 h 1893"/>
                  <a:gd name="T26" fmla="*/ 124 w 1893"/>
                  <a:gd name="T27" fmla="*/ 641 h 1893"/>
                  <a:gd name="T28" fmla="*/ 243 w 1893"/>
                  <a:gd name="T29" fmla="*/ 554 h 1893"/>
                  <a:gd name="T30" fmla="*/ 354 w 1893"/>
                  <a:gd name="T31" fmla="*/ 459 h 1893"/>
                  <a:gd name="T32" fmla="*/ 457 w 1893"/>
                  <a:gd name="T33" fmla="*/ 356 h 1893"/>
                  <a:gd name="T34" fmla="*/ 551 w 1893"/>
                  <a:gd name="T35" fmla="*/ 243 h 1893"/>
                  <a:gd name="T36" fmla="*/ 639 w 1893"/>
                  <a:gd name="T37" fmla="*/ 124 h 1893"/>
                  <a:gd name="T38" fmla="*/ 716 w 1893"/>
                  <a:gd name="T39" fmla="*/ 0 h 18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93" h="1893">
                    <a:moveTo>
                      <a:pt x="716" y="0"/>
                    </a:moveTo>
                    <a:lnTo>
                      <a:pt x="1893" y="664"/>
                    </a:lnTo>
                    <a:lnTo>
                      <a:pt x="1802" y="815"/>
                    </a:lnTo>
                    <a:lnTo>
                      <a:pt x="1703" y="961"/>
                    </a:lnTo>
                    <a:lnTo>
                      <a:pt x="1596" y="1099"/>
                    </a:lnTo>
                    <a:lnTo>
                      <a:pt x="1483" y="1234"/>
                    </a:lnTo>
                    <a:lnTo>
                      <a:pt x="1365" y="1361"/>
                    </a:lnTo>
                    <a:lnTo>
                      <a:pt x="1238" y="1481"/>
                    </a:lnTo>
                    <a:lnTo>
                      <a:pt x="1103" y="1596"/>
                    </a:lnTo>
                    <a:lnTo>
                      <a:pt x="965" y="1701"/>
                    </a:lnTo>
                    <a:lnTo>
                      <a:pt x="821" y="1802"/>
                    </a:lnTo>
                    <a:lnTo>
                      <a:pt x="670" y="1893"/>
                    </a:lnTo>
                    <a:lnTo>
                      <a:pt x="0" y="720"/>
                    </a:lnTo>
                    <a:lnTo>
                      <a:pt x="124" y="641"/>
                    </a:lnTo>
                    <a:lnTo>
                      <a:pt x="243" y="554"/>
                    </a:lnTo>
                    <a:lnTo>
                      <a:pt x="354" y="459"/>
                    </a:lnTo>
                    <a:lnTo>
                      <a:pt x="457" y="356"/>
                    </a:lnTo>
                    <a:lnTo>
                      <a:pt x="551" y="243"/>
                    </a:lnTo>
                    <a:lnTo>
                      <a:pt x="639" y="124"/>
                    </a:lnTo>
                    <a:lnTo>
                      <a:pt x="716" y="0"/>
                    </a:lnTo>
                    <a:close/>
                  </a:path>
                </a:pathLst>
              </a:custGeom>
              <a:gradFill>
                <a:gsLst>
                  <a:gs pos="87000">
                    <a:schemeClr val="bg1">
                      <a:lumMod val="85000"/>
                    </a:schemeClr>
                  </a:gs>
                  <a:gs pos="24000">
                    <a:schemeClr val="bg1">
                      <a:lumMod val="95000"/>
                    </a:schemeClr>
                  </a:gs>
                </a:gsLst>
                <a:lin ang="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15" name="Freeform 73">
                <a:extLst>
                  <a:ext uri="{FF2B5EF4-FFF2-40B4-BE49-F238E27FC236}">
                    <a16:creationId xmlns:a16="http://schemas.microsoft.com/office/drawing/2014/main" id="{213818BF-64C0-A304-3845-A9CB90D56C48}"/>
                  </a:ext>
                </a:extLst>
              </p:cNvPr>
              <p:cNvSpPr>
                <a:spLocks/>
              </p:cNvSpPr>
              <p:nvPr/>
            </p:nvSpPr>
            <p:spPr bwMode="auto">
              <a:xfrm>
                <a:off x="6965949" y="3428477"/>
                <a:ext cx="835419" cy="839606"/>
              </a:xfrm>
              <a:custGeom>
                <a:avLst/>
                <a:gdLst>
                  <a:gd name="T0" fmla="*/ 247 w 1596"/>
                  <a:gd name="T1" fmla="*/ 0 h 1604"/>
                  <a:gd name="T2" fmla="*/ 1596 w 1596"/>
                  <a:gd name="T3" fmla="*/ 0 h 1604"/>
                  <a:gd name="T4" fmla="*/ 1592 w 1596"/>
                  <a:gd name="T5" fmla="*/ 194 h 1604"/>
                  <a:gd name="T6" fmla="*/ 1574 w 1596"/>
                  <a:gd name="T7" fmla="*/ 384 h 1604"/>
                  <a:gd name="T8" fmla="*/ 1547 w 1596"/>
                  <a:gd name="T9" fmla="*/ 570 h 1604"/>
                  <a:gd name="T10" fmla="*/ 1509 w 1596"/>
                  <a:gd name="T11" fmla="*/ 754 h 1604"/>
                  <a:gd name="T12" fmla="*/ 1462 w 1596"/>
                  <a:gd name="T13" fmla="*/ 932 h 1604"/>
                  <a:gd name="T14" fmla="*/ 1404 w 1596"/>
                  <a:gd name="T15" fmla="*/ 1108 h 1604"/>
                  <a:gd name="T16" fmla="*/ 1337 w 1596"/>
                  <a:gd name="T17" fmla="*/ 1278 h 1604"/>
                  <a:gd name="T18" fmla="*/ 1262 w 1596"/>
                  <a:gd name="T19" fmla="*/ 1444 h 1604"/>
                  <a:gd name="T20" fmla="*/ 1177 w 1596"/>
                  <a:gd name="T21" fmla="*/ 1604 h 1604"/>
                  <a:gd name="T22" fmla="*/ 0 w 1596"/>
                  <a:gd name="T23" fmla="*/ 940 h 1604"/>
                  <a:gd name="T24" fmla="*/ 63 w 1596"/>
                  <a:gd name="T25" fmla="*/ 819 h 1604"/>
                  <a:gd name="T26" fmla="*/ 116 w 1596"/>
                  <a:gd name="T27" fmla="*/ 692 h 1604"/>
                  <a:gd name="T28" fmla="*/ 162 w 1596"/>
                  <a:gd name="T29" fmla="*/ 562 h 1604"/>
                  <a:gd name="T30" fmla="*/ 199 w 1596"/>
                  <a:gd name="T31" fmla="*/ 425 h 1604"/>
                  <a:gd name="T32" fmla="*/ 225 w 1596"/>
                  <a:gd name="T33" fmla="*/ 287 h 1604"/>
                  <a:gd name="T34" fmla="*/ 241 w 1596"/>
                  <a:gd name="T35" fmla="*/ 146 h 1604"/>
                  <a:gd name="T36" fmla="*/ 247 w 1596"/>
                  <a:gd name="T37" fmla="*/ 0 h 1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96" h="1604">
                    <a:moveTo>
                      <a:pt x="247" y="0"/>
                    </a:moveTo>
                    <a:lnTo>
                      <a:pt x="1596" y="0"/>
                    </a:lnTo>
                    <a:lnTo>
                      <a:pt x="1592" y="194"/>
                    </a:lnTo>
                    <a:lnTo>
                      <a:pt x="1574" y="384"/>
                    </a:lnTo>
                    <a:lnTo>
                      <a:pt x="1547" y="570"/>
                    </a:lnTo>
                    <a:lnTo>
                      <a:pt x="1509" y="754"/>
                    </a:lnTo>
                    <a:lnTo>
                      <a:pt x="1462" y="932"/>
                    </a:lnTo>
                    <a:lnTo>
                      <a:pt x="1404" y="1108"/>
                    </a:lnTo>
                    <a:lnTo>
                      <a:pt x="1337" y="1278"/>
                    </a:lnTo>
                    <a:lnTo>
                      <a:pt x="1262" y="1444"/>
                    </a:lnTo>
                    <a:lnTo>
                      <a:pt x="1177" y="1604"/>
                    </a:lnTo>
                    <a:lnTo>
                      <a:pt x="0" y="940"/>
                    </a:lnTo>
                    <a:lnTo>
                      <a:pt x="63" y="819"/>
                    </a:lnTo>
                    <a:lnTo>
                      <a:pt x="116" y="692"/>
                    </a:lnTo>
                    <a:lnTo>
                      <a:pt x="162" y="562"/>
                    </a:lnTo>
                    <a:lnTo>
                      <a:pt x="199" y="425"/>
                    </a:lnTo>
                    <a:lnTo>
                      <a:pt x="225" y="287"/>
                    </a:lnTo>
                    <a:lnTo>
                      <a:pt x="241" y="146"/>
                    </a:lnTo>
                    <a:lnTo>
                      <a:pt x="247" y="0"/>
                    </a:lnTo>
                    <a:close/>
                  </a:path>
                </a:pathLst>
              </a:custGeom>
              <a:gradFill>
                <a:gsLst>
                  <a:gs pos="86000">
                    <a:schemeClr val="bg1">
                      <a:lumMod val="85000"/>
                    </a:schemeClr>
                  </a:gs>
                  <a:gs pos="17000">
                    <a:schemeClr val="bg1">
                      <a:lumMod val="95000"/>
                    </a:schemeClr>
                  </a:gs>
                </a:gsLst>
                <a:lin ang="16800000" scaled="0"/>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16" name="Freeform 74">
                <a:extLst>
                  <a:ext uri="{FF2B5EF4-FFF2-40B4-BE49-F238E27FC236}">
                    <a16:creationId xmlns:a16="http://schemas.microsoft.com/office/drawing/2014/main" id="{C4ACE2A8-1521-334A-20F8-C044F4324B75}"/>
                  </a:ext>
                </a:extLst>
              </p:cNvPr>
              <p:cNvSpPr>
                <a:spLocks/>
              </p:cNvSpPr>
              <p:nvPr/>
            </p:nvSpPr>
            <p:spPr bwMode="auto">
              <a:xfrm>
                <a:off x="5235439" y="4293208"/>
                <a:ext cx="859497" cy="842747"/>
              </a:xfrm>
              <a:custGeom>
                <a:avLst/>
                <a:gdLst>
                  <a:gd name="T0" fmla="*/ 681 w 1642"/>
                  <a:gd name="T1" fmla="*/ 0 h 1610"/>
                  <a:gd name="T2" fmla="*/ 803 w 1642"/>
                  <a:gd name="T3" fmla="*/ 65 h 1610"/>
                  <a:gd name="T4" fmla="*/ 932 w 1642"/>
                  <a:gd name="T5" fmla="*/ 122 h 1610"/>
                  <a:gd name="T6" fmla="*/ 1066 w 1642"/>
                  <a:gd name="T7" fmla="*/ 172 h 1610"/>
                  <a:gd name="T8" fmla="*/ 1205 w 1642"/>
                  <a:gd name="T9" fmla="*/ 209 h 1610"/>
                  <a:gd name="T10" fmla="*/ 1347 w 1642"/>
                  <a:gd name="T11" fmla="*/ 237 h 1610"/>
                  <a:gd name="T12" fmla="*/ 1492 w 1642"/>
                  <a:gd name="T13" fmla="*/ 253 h 1610"/>
                  <a:gd name="T14" fmla="*/ 1642 w 1642"/>
                  <a:gd name="T15" fmla="*/ 259 h 1610"/>
                  <a:gd name="T16" fmla="*/ 1642 w 1642"/>
                  <a:gd name="T17" fmla="*/ 259 h 1610"/>
                  <a:gd name="T18" fmla="*/ 1642 w 1642"/>
                  <a:gd name="T19" fmla="*/ 1610 h 1610"/>
                  <a:gd name="T20" fmla="*/ 1642 w 1642"/>
                  <a:gd name="T21" fmla="*/ 1610 h 1610"/>
                  <a:gd name="T22" fmla="*/ 1444 w 1642"/>
                  <a:gd name="T23" fmla="*/ 1604 h 1610"/>
                  <a:gd name="T24" fmla="*/ 1248 w 1642"/>
                  <a:gd name="T25" fmla="*/ 1586 h 1610"/>
                  <a:gd name="T26" fmla="*/ 1056 w 1642"/>
                  <a:gd name="T27" fmla="*/ 1559 h 1610"/>
                  <a:gd name="T28" fmla="*/ 869 w 1642"/>
                  <a:gd name="T29" fmla="*/ 1517 h 1610"/>
                  <a:gd name="T30" fmla="*/ 687 w 1642"/>
                  <a:gd name="T31" fmla="*/ 1468 h 1610"/>
                  <a:gd name="T32" fmla="*/ 507 w 1642"/>
                  <a:gd name="T33" fmla="*/ 1406 h 1610"/>
                  <a:gd name="T34" fmla="*/ 332 w 1642"/>
                  <a:gd name="T35" fmla="*/ 1337 h 1610"/>
                  <a:gd name="T36" fmla="*/ 162 w 1642"/>
                  <a:gd name="T37" fmla="*/ 1256 h 1610"/>
                  <a:gd name="T38" fmla="*/ 0 w 1642"/>
                  <a:gd name="T39" fmla="*/ 1167 h 1610"/>
                  <a:gd name="T40" fmla="*/ 681 w 1642"/>
                  <a:gd name="T41" fmla="*/ 0 h 1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42" h="1610">
                    <a:moveTo>
                      <a:pt x="681" y="0"/>
                    </a:moveTo>
                    <a:lnTo>
                      <a:pt x="803" y="65"/>
                    </a:lnTo>
                    <a:lnTo>
                      <a:pt x="932" y="122"/>
                    </a:lnTo>
                    <a:lnTo>
                      <a:pt x="1066" y="172"/>
                    </a:lnTo>
                    <a:lnTo>
                      <a:pt x="1205" y="209"/>
                    </a:lnTo>
                    <a:lnTo>
                      <a:pt x="1347" y="237"/>
                    </a:lnTo>
                    <a:lnTo>
                      <a:pt x="1492" y="253"/>
                    </a:lnTo>
                    <a:lnTo>
                      <a:pt x="1642" y="259"/>
                    </a:lnTo>
                    <a:lnTo>
                      <a:pt x="1642" y="259"/>
                    </a:lnTo>
                    <a:lnTo>
                      <a:pt x="1642" y="1610"/>
                    </a:lnTo>
                    <a:lnTo>
                      <a:pt x="1642" y="1610"/>
                    </a:lnTo>
                    <a:lnTo>
                      <a:pt x="1444" y="1604"/>
                    </a:lnTo>
                    <a:lnTo>
                      <a:pt x="1248" y="1586"/>
                    </a:lnTo>
                    <a:lnTo>
                      <a:pt x="1056" y="1559"/>
                    </a:lnTo>
                    <a:lnTo>
                      <a:pt x="869" y="1517"/>
                    </a:lnTo>
                    <a:lnTo>
                      <a:pt x="687" y="1468"/>
                    </a:lnTo>
                    <a:lnTo>
                      <a:pt x="507" y="1406"/>
                    </a:lnTo>
                    <a:lnTo>
                      <a:pt x="332" y="1337"/>
                    </a:lnTo>
                    <a:lnTo>
                      <a:pt x="162" y="1256"/>
                    </a:lnTo>
                    <a:lnTo>
                      <a:pt x="0" y="1167"/>
                    </a:lnTo>
                    <a:lnTo>
                      <a:pt x="681" y="0"/>
                    </a:lnTo>
                    <a:close/>
                  </a:path>
                </a:pathLst>
              </a:custGeom>
              <a:gradFill>
                <a:gsLst>
                  <a:gs pos="87000">
                    <a:schemeClr val="bg1">
                      <a:lumMod val="85000"/>
                    </a:schemeClr>
                  </a:gs>
                  <a:gs pos="24000">
                    <a:schemeClr val="bg1">
                      <a:lumMod val="95000"/>
                    </a:schemeClr>
                  </a:gs>
                </a:gsLst>
                <a:lin ang="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Freeform 75">
                <a:extLst>
                  <a:ext uri="{FF2B5EF4-FFF2-40B4-BE49-F238E27FC236}">
                    <a16:creationId xmlns:a16="http://schemas.microsoft.com/office/drawing/2014/main" id="{E2FC5AAB-A4F0-5E20-5BF4-808D76758B91}"/>
                  </a:ext>
                </a:extLst>
              </p:cNvPr>
              <p:cNvSpPr>
                <a:spLocks/>
              </p:cNvSpPr>
              <p:nvPr/>
            </p:nvSpPr>
            <p:spPr bwMode="auto">
              <a:xfrm>
                <a:off x="6094937" y="4297396"/>
                <a:ext cx="846935" cy="838559"/>
              </a:xfrm>
              <a:custGeom>
                <a:avLst/>
                <a:gdLst>
                  <a:gd name="T0" fmla="*/ 948 w 1618"/>
                  <a:gd name="T1" fmla="*/ 0 h 1602"/>
                  <a:gd name="T2" fmla="*/ 1618 w 1618"/>
                  <a:gd name="T3" fmla="*/ 1173 h 1602"/>
                  <a:gd name="T4" fmla="*/ 1456 w 1618"/>
                  <a:gd name="T5" fmla="*/ 1260 h 1602"/>
                  <a:gd name="T6" fmla="*/ 1290 w 1618"/>
                  <a:gd name="T7" fmla="*/ 1337 h 1602"/>
                  <a:gd name="T8" fmla="*/ 1118 w 1618"/>
                  <a:gd name="T9" fmla="*/ 1406 h 1602"/>
                  <a:gd name="T10" fmla="*/ 942 w 1618"/>
                  <a:gd name="T11" fmla="*/ 1464 h 1602"/>
                  <a:gd name="T12" fmla="*/ 760 w 1618"/>
                  <a:gd name="T13" fmla="*/ 1513 h 1602"/>
                  <a:gd name="T14" fmla="*/ 576 w 1618"/>
                  <a:gd name="T15" fmla="*/ 1551 h 1602"/>
                  <a:gd name="T16" fmla="*/ 386 w 1618"/>
                  <a:gd name="T17" fmla="*/ 1580 h 1602"/>
                  <a:gd name="T18" fmla="*/ 194 w 1618"/>
                  <a:gd name="T19" fmla="*/ 1596 h 1602"/>
                  <a:gd name="T20" fmla="*/ 0 w 1618"/>
                  <a:gd name="T21" fmla="*/ 1602 h 1602"/>
                  <a:gd name="T22" fmla="*/ 0 w 1618"/>
                  <a:gd name="T23" fmla="*/ 251 h 1602"/>
                  <a:gd name="T24" fmla="*/ 146 w 1618"/>
                  <a:gd name="T25" fmla="*/ 245 h 1602"/>
                  <a:gd name="T26" fmla="*/ 289 w 1618"/>
                  <a:gd name="T27" fmla="*/ 229 h 1602"/>
                  <a:gd name="T28" fmla="*/ 429 w 1618"/>
                  <a:gd name="T29" fmla="*/ 203 h 1602"/>
                  <a:gd name="T30" fmla="*/ 566 w 1618"/>
                  <a:gd name="T31" fmla="*/ 166 h 1602"/>
                  <a:gd name="T32" fmla="*/ 698 w 1618"/>
                  <a:gd name="T33" fmla="*/ 120 h 1602"/>
                  <a:gd name="T34" fmla="*/ 825 w 1618"/>
                  <a:gd name="T35" fmla="*/ 63 h 1602"/>
                  <a:gd name="T36" fmla="*/ 948 w 1618"/>
                  <a:gd name="T37" fmla="*/ 0 h 1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18" h="1602">
                    <a:moveTo>
                      <a:pt x="948" y="0"/>
                    </a:moveTo>
                    <a:lnTo>
                      <a:pt x="1618" y="1173"/>
                    </a:lnTo>
                    <a:lnTo>
                      <a:pt x="1456" y="1260"/>
                    </a:lnTo>
                    <a:lnTo>
                      <a:pt x="1290" y="1337"/>
                    </a:lnTo>
                    <a:lnTo>
                      <a:pt x="1118" y="1406"/>
                    </a:lnTo>
                    <a:lnTo>
                      <a:pt x="942" y="1464"/>
                    </a:lnTo>
                    <a:lnTo>
                      <a:pt x="760" y="1513"/>
                    </a:lnTo>
                    <a:lnTo>
                      <a:pt x="576" y="1551"/>
                    </a:lnTo>
                    <a:lnTo>
                      <a:pt x="386" y="1580"/>
                    </a:lnTo>
                    <a:lnTo>
                      <a:pt x="194" y="1596"/>
                    </a:lnTo>
                    <a:lnTo>
                      <a:pt x="0" y="1602"/>
                    </a:lnTo>
                    <a:lnTo>
                      <a:pt x="0" y="251"/>
                    </a:lnTo>
                    <a:lnTo>
                      <a:pt x="146" y="245"/>
                    </a:lnTo>
                    <a:lnTo>
                      <a:pt x="289" y="229"/>
                    </a:lnTo>
                    <a:lnTo>
                      <a:pt x="429" y="203"/>
                    </a:lnTo>
                    <a:lnTo>
                      <a:pt x="566" y="166"/>
                    </a:lnTo>
                    <a:lnTo>
                      <a:pt x="698" y="120"/>
                    </a:lnTo>
                    <a:lnTo>
                      <a:pt x="825" y="63"/>
                    </a:lnTo>
                    <a:lnTo>
                      <a:pt x="948" y="0"/>
                    </a:lnTo>
                    <a:close/>
                  </a:path>
                </a:pathLst>
              </a:custGeom>
              <a:gradFill>
                <a:gsLst>
                  <a:gs pos="87000">
                    <a:schemeClr val="bg1">
                      <a:lumMod val="85000"/>
                    </a:schemeClr>
                  </a:gs>
                  <a:gs pos="24000">
                    <a:schemeClr val="bg1">
                      <a:lumMod val="95000"/>
                    </a:schemeClr>
                  </a:gs>
                </a:gsLst>
                <a:lin ang="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grpSp>
        <p:sp>
          <p:nvSpPr>
            <p:cNvPr id="5" name="Freeform 63">
              <a:extLst>
                <a:ext uri="{FF2B5EF4-FFF2-40B4-BE49-F238E27FC236}">
                  <a16:creationId xmlns:a16="http://schemas.microsoft.com/office/drawing/2014/main" id="{20F4B6A2-C29B-C181-07A6-38F9D1C3BE0B}"/>
                </a:ext>
              </a:extLst>
            </p:cNvPr>
            <p:cNvSpPr>
              <a:spLocks noEditPoints="1"/>
            </p:cNvSpPr>
            <p:nvPr/>
          </p:nvSpPr>
          <p:spPr bwMode="auto">
            <a:xfrm>
              <a:off x="4599864" y="2959952"/>
              <a:ext cx="352651" cy="280206"/>
            </a:xfrm>
            <a:custGeom>
              <a:avLst/>
              <a:gdLst>
                <a:gd name="T0" fmla="*/ 3526 w 3526"/>
                <a:gd name="T1" fmla="*/ 2803 h 2803"/>
                <a:gd name="T2" fmla="*/ 0 w 3526"/>
                <a:gd name="T3" fmla="*/ 1227 h 2803"/>
                <a:gd name="T4" fmla="*/ 69 w 3526"/>
                <a:gd name="T5" fmla="*/ 1291 h 2803"/>
                <a:gd name="T6" fmla="*/ 150 w 3526"/>
                <a:gd name="T7" fmla="*/ 1340 h 2803"/>
                <a:gd name="T8" fmla="*/ 241 w 3526"/>
                <a:gd name="T9" fmla="*/ 1372 h 2803"/>
                <a:gd name="T10" fmla="*/ 341 w 3526"/>
                <a:gd name="T11" fmla="*/ 1382 h 2803"/>
                <a:gd name="T12" fmla="*/ 513 w 3526"/>
                <a:gd name="T13" fmla="*/ 1663 h 2803"/>
                <a:gd name="T14" fmla="*/ 921 w 3526"/>
                <a:gd name="T15" fmla="*/ 1382 h 2803"/>
                <a:gd name="T16" fmla="*/ 2494 w 3526"/>
                <a:gd name="T17" fmla="*/ 1663 h 2803"/>
                <a:gd name="T18" fmla="*/ 2900 w 3526"/>
                <a:gd name="T19" fmla="*/ 1382 h 2803"/>
                <a:gd name="T20" fmla="*/ 3223 w 3526"/>
                <a:gd name="T21" fmla="*/ 1379 h 2803"/>
                <a:gd name="T22" fmla="*/ 3323 w 3526"/>
                <a:gd name="T23" fmla="*/ 1355 h 2803"/>
                <a:gd name="T24" fmla="*/ 3414 w 3526"/>
                <a:gd name="T25" fmla="*/ 1309 h 2803"/>
                <a:gd name="T26" fmla="*/ 3492 w 3526"/>
                <a:gd name="T27" fmla="*/ 1245 h 2803"/>
                <a:gd name="T28" fmla="*/ 1317 w 3526"/>
                <a:gd name="T29" fmla="*/ 133 h 2803"/>
                <a:gd name="T30" fmla="*/ 2217 w 3526"/>
                <a:gd name="T31" fmla="*/ 350 h 2803"/>
                <a:gd name="T32" fmla="*/ 1317 w 3526"/>
                <a:gd name="T33" fmla="*/ 133 h 2803"/>
                <a:gd name="T34" fmla="*/ 2284 w 3526"/>
                <a:gd name="T35" fmla="*/ 0 h 2803"/>
                <a:gd name="T36" fmla="*/ 2317 w 3526"/>
                <a:gd name="T37" fmla="*/ 9 h 2803"/>
                <a:gd name="T38" fmla="*/ 2341 w 3526"/>
                <a:gd name="T39" fmla="*/ 32 h 2803"/>
                <a:gd name="T40" fmla="*/ 2350 w 3526"/>
                <a:gd name="T41" fmla="*/ 67 h 2803"/>
                <a:gd name="T42" fmla="*/ 3526 w 3526"/>
                <a:gd name="T43" fmla="*/ 350 h 2803"/>
                <a:gd name="T44" fmla="*/ 3514 w 3526"/>
                <a:gd name="T45" fmla="*/ 1041 h 2803"/>
                <a:gd name="T46" fmla="*/ 3476 w 3526"/>
                <a:gd name="T47" fmla="*/ 1123 h 2803"/>
                <a:gd name="T48" fmla="*/ 3420 w 3526"/>
                <a:gd name="T49" fmla="*/ 1193 h 2803"/>
                <a:gd name="T50" fmla="*/ 3347 w 3526"/>
                <a:gd name="T51" fmla="*/ 1246 h 2803"/>
                <a:gd name="T52" fmla="*/ 3263 w 3526"/>
                <a:gd name="T53" fmla="*/ 1281 h 2803"/>
                <a:gd name="T54" fmla="*/ 3169 w 3526"/>
                <a:gd name="T55" fmla="*/ 1293 h 2803"/>
                <a:gd name="T56" fmla="*/ 2900 w 3526"/>
                <a:gd name="T57" fmla="*/ 1184 h 2803"/>
                <a:gd name="T58" fmla="*/ 2494 w 3526"/>
                <a:gd name="T59" fmla="*/ 1293 h 2803"/>
                <a:gd name="T60" fmla="*/ 921 w 3526"/>
                <a:gd name="T61" fmla="*/ 1184 h 2803"/>
                <a:gd name="T62" fmla="*/ 513 w 3526"/>
                <a:gd name="T63" fmla="*/ 1293 h 2803"/>
                <a:gd name="T64" fmla="*/ 294 w 3526"/>
                <a:gd name="T65" fmla="*/ 1291 h 2803"/>
                <a:gd name="T66" fmla="*/ 208 w 3526"/>
                <a:gd name="T67" fmla="*/ 1268 h 2803"/>
                <a:gd name="T68" fmla="*/ 131 w 3526"/>
                <a:gd name="T69" fmla="*/ 1226 h 2803"/>
                <a:gd name="T70" fmla="*/ 66 w 3526"/>
                <a:gd name="T71" fmla="*/ 1167 h 2803"/>
                <a:gd name="T72" fmla="*/ 17 w 3526"/>
                <a:gd name="T73" fmla="*/ 1094 h 2803"/>
                <a:gd name="T74" fmla="*/ 0 w 3526"/>
                <a:gd name="T75" fmla="*/ 350 h 2803"/>
                <a:gd name="T76" fmla="*/ 1182 w 3526"/>
                <a:gd name="T77" fmla="*/ 67 h 2803"/>
                <a:gd name="T78" fmla="*/ 1192 w 3526"/>
                <a:gd name="T79" fmla="*/ 32 h 2803"/>
                <a:gd name="T80" fmla="*/ 1216 w 3526"/>
                <a:gd name="T81" fmla="*/ 9 h 2803"/>
                <a:gd name="T82" fmla="*/ 1250 w 3526"/>
                <a:gd name="T83" fmla="*/ 0 h 28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526" h="2803">
                  <a:moveTo>
                    <a:pt x="3526" y="1207"/>
                  </a:moveTo>
                  <a:lnTo>
                    <a:pt x="3526" y="2803"/>
                  </a:lnTo>
                  <a:lnTo>
                    <a:pt x="0" y="2803"/>
                  </a:lnTo>
                  <a:lnTo>
                    <a:pt x="0" y="1227"/>
                  </a:lnTo>
                  <a:lnTo>
                    <a:pt x="32" y="1260"/>
                  </a:lnTo>
                  <a:lnTo>
                    <a:pt x="69" y="1291"/>
                  </a:lnTo>
                  <a:lnTo>
                    <a:pt x="108" y="1318"/>
                  </a:lnTo>
                  <a:lnTo>
                    <a:pt x="150" y="1340"/>
                  </a:lnTo>
                  <a:lnTo>
                    <a:pt x="195" y="1359"/>
                  </a:lnTo>
                  <a:lnTo>
                    <a:pt x="241" y="1372"/>
                  </a:lnTo>
                  <a:lnTo>
                    <a:pt x="290" y="1379"/>
                  </a:lnTo>
                  <a:lnTo>
                    <a:pt x="341" y="1382"/>
                  </a:lnTo>
                  <a:lnTo>
                    <a:pt x="513" y="1382"/>
                  </a:lnTo>
                  <a:lnTo>
                    <a:pt x="513" y="1663"/>
                  </a:lnTo>
                  <a:lnTo>
                    <a:pt x="921" y="1663"/>
                  </a:lnTo>
                  <a:lnTo>
                    <a:pt x="921" y="1382"/>
                  </a:lnTo>
                  <a:lnTo>
                    <a:pt x="2494" y="1382"/>
                  </a:lnTo>
                  <a:lnTo>
                    <a:pt x="2494" y="1663"/>
                  </a:lnTo>
                  <a:lnTo>
                    <a:pt x="2900" y="1663"/>
                  </a:lnTo>
                  <a:lnTo>
                    <a:pt x="2900" y="1382"/>
                  </a:lnTo>
                  <a:lnTo>
                    <a:pt x="3169" y="1382"/>
                  </a:lnTo>
                  <a:lnTo>
                    <a:pt x="3223" y="1379"/>
                  </a:lnTo>
                  <a:lnTo>
                    <a:pt x="3275" y="1371"/>
                  </a:lnTo>
                  <a:lnTo>
                    <a:pt x="3323" y="1355"/>
                  </a:lnTo>
                  <a:lnTo>
                    <a:pt x="3371" y="1335"/>
                  </a:lnTo>
                  <a:lnTo>
                    <a:pt x="3414" y="1309"/>
                  </a:lnTo>
                  <a:lnTo>
                    <a:pt x="3455" y="1280"/>
                  </a:lnTo>
                  <a:lnTo>
                    <a:pt x="3492" y="1245"/>
                  </a:lnTo>
                  <a:lnTo>
                    <a:pt x="3526" y="1207"/>
                  </a:lnTo>
                  <a:close/>
                  <a:moveTo>
                    <a:pt x="1317" y="133"/>
                  </a:moveTo>
                  <a:lnTo>
                    <a:pt x="1317" y="350"/>
                  </a:lnTo>
                  <a:lnTo>
                    <a:pt x="2217" y="350"/>
                  </a:lnTo>
                  <a:lnTo>
                    <a:pt x="2217" y="133"/>
                  </a:lnTo>
                  <a:lnTo>
                    <a:pt x="1317" y="133"/>
                  </a:lnTo>
                  <a:close/>
                  <a:moveTo>
                    <a:pt x="1250" y="0"/>
                  </a:moveTo>
                  <a:lnTo>
                    <a:pt x="2284" y="0"/>
                  </a:lnTo>
                  <a:lnTo>
                    <a:pt x="2301" y="2"/>
                  </a:lnTo>
                  <a:lnTo>
                    <a:pt x="2317" y="9"/>
                  </a:lnTo>
                  <a:lnTo>
                    <a:pt x="2330" y="19"/>
                  </a:lnTo>
                  <a:lnTo>
                    <a:pt x="2341" y="32"/>
                  </a:lnTo>
                  <a:lnTo>
                    <a:pt x="2348" y="49"/>
                  </a:lnTo>
                  <a:lnTo>
                    <a:pt x="2350" y="67"/>
                  </a:lnTo>
                  <a:lnTo>
                    <a:pt x="2350" y="350"/>
                  </a:lnTo>
                  <a:lnTo>
                    <a:pt x="3526" y="350"/>
                  </a:lnTo>
                  <a:lnTo>
                    <a:pt x="3526" y="995"/>
                  </a:lnTo>
                  <a:lnTo>
                    <a:pt x="3514" y="1041"/>
                  </a:lnTo>
                  <a:lnTo>
                    <a:pt x="3498" y="1083"/>
                  </a:lnTo>
                  <a:lnTo>
                    <a:pt x="3476" y="1123"/>
                  </a:lnTo>
                  <a:lnTo>
                    <a:pt x="3450" y="1160"/>
                  </a:lnTo>
                  <a:lnTo>
                    <a:pt x="3420" y="1193"/>
                  </a:lnTo>
                  <a:lnTo>
                    <a:pt x="3385" y="1221"/>
                  </a:lnTo>
                  <a:lnTo>
                    <a:pt x="3347" y="1246"/>
                  </a:lnTo>
                  <a:lnTo>
                    <a:pt x="3306" y="1267"/>
                  </a:lnTo>
                  <a:lnTo>
                    <a:pt x="3263" y="1281"/>
                  </a:lnTo>
                  <a:lnTo>
                    <a:pt x="3216" y="1291"/>
                  </a:lnTo>
                  <a:lnTo>
                    <a:pt x="3169" y="1293"/>
                  </a:lnTo>
                  <a:lnTo>
                    <a:pt x="2900" y="1293"/>
                  </a:lnTo>
                  <a:lnTo>
                    <a:pt x="2900" y="1184"/>
                  </a:lnTo>
                  <a:lnTo>
                    <a:pt x="2494" y="1184"/>
                  </a:lnTo>
                  <a:lnTo>
                    <a:pt x="2494" y="1293"/>
                  </a:lnTo>
                  <a:lnTo>
                    <a:pt x="921" y="1293"/>
                  </a:lnTo>
                  <a:lnTo>
                    <a:pt x="921" y="1184"/>
                  </a:lnTo>
                  <a:lnTo>
                    <a:pt x="513" y="1184"/>
                  </a:lnTo>
                  <a:lnTo>
                    <a:pt x="513" y="1293"/>
                  </a:lnTo>
                  <a:lnTo>
                    <a:pt x="341" y="1293"/>
                  </a:lnTo>
                  <a:lnTo>
                    <a:pt x="294" y="1291"/>
                  </a:lnTo>
                  <a:lnTo>
                    <a:pt x="250" y="1282"/>
                  </a:lnTo>
                  <a:lnTo>
                    <a:pt x="208" y="1268"/>
                  </a:lnTo>
                  <a:lnTo>
                    <a:pt x="168" y="1249"/>
                  </a:lnTo>
                  <a:lnTo>
                    <a:pt x="131" y="1226"/>
                  </a:lnTo>
                  <a:lnTo>
                    <a:pt x="96" y="1198"/>
                  </a:lnTo>
                  <a:lnTo>
                    <a:pt x="66" y="1167"/>
                  </a:lnTo>
                  <a:lnTo>
                    <a:pt x="40" y="1132"/>
                  </a:lnTo>
                  <a:lnTo>
                    <a:pt x="17" y="1094"/>
                  </a:lnTo>
                  <a:lnTo>
                    <a:pt x="0" y="1054"/>
                  </a:lnTo>
                  <a:lnTo>
                    <a:pt x="0" y="350"/>
                  </a:lnTo>
                  <a:lnTo>
                    <a:pt x="1182" y="350"/>
                  </a:lnTo>
                  <a:lnTo>
                    <a:pt x="1182" y="67"/>
                  </a:lnTo>
                  <a:lnTo>
                    <a:pt x="1185" y="49"/>
                  </a:lnTo>
                  <a:lnTo>
                    <a:pt x="1192" y="32"/>
                  </a:lnTo>
                  <a:lnTo>
                    <a:pt x="1202" y="19"/>
                  </a:lnTo>
                  <a:lnTo>
                    <a:pt x="1216" y="9"/>
                  </a:lnTo>
                  <a:lnTo>
                    <a:pt x="1232" y="2"/>
                  </a:lnTo>
                  <a:lnTo>
                    <a:pt x="1250" y="0"/>
                  </a:lnTo>
                  <a:close/>
                </a:path>
              </a:pathLst>
            </a:custGeom>
            <a:solidFill>
              <a:schemeClr val="tx1"/>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grpSp>
      <p:sp>
        <p:nvSpPr>
          <p:cNvPr id="418" name="Rectangle 417">
            <a:extLst>
              <a:ext uri="{FF2B5EF4-FFF2-40B4-BE49-F238E27FC236}">
                <a16:creationId xmlns:a16="http://schemas.microsoft.com/office/drawing/2014/main" id="{A9C3EA63-FD45-9C6C-A89E-49663F55B7E5}"/>
              </a:ext>
            </a:extLst>
          </p:cNvPr>
          <p:cNvSpPr/>
          <p:nvPr/>
        </p:nvSpPr>
        <p:spPr>
          <a:xfrm>
            <a:off x="412827" y="2661643"/>
            <a:ext cx="2052463" cy="301482"/>
          </a:xfrm>
          <a:prstGeom prst="rect">
            <a:avLst/>
          </a:prstGeom>
          <a:solidFill>
            <a:schemeClr val="accent1"/>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Agreements</a:t>
            </a:r>
          </a:p>
        </p:txBody>
      </p:sp>
      <p:sp>
        <p:nvSpPr>
          <p:cNvPr id="211" name="Rectangle 210">
            <a:extLst>
              <a:ext uri="{FF2B5EF4-FFF2-40B4-BE49-F238E27FC236}">
                <a16:creationId xmlns:a16="http://schemas.microsoft.com/office/drawing/2014/main" id="{D1FCFD73-4499-031D-96F6-D44B462F02A5}"/>
              </a:ext>
            </a:extLst>
          </p:cNvPr>
          <p:cNvSpPr/>
          <p:nvPr/>
        </p:nvSpPr>
        <p:spPr>
          <a:xfrm>
            <a:off x="407667" y="2354278"/>
            <a:ext cx="2052463" cy="301482"/>
          </a:xfrm>
          <a:prstGeom prst="rect">
            <a:avLst/>
          </a:prstGeom>
          <a:solidFill>
            <a:schemeClr val="accent1"/>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Analytical Tools</a:t>
            </a:r>
          </a:p>
        </p:txBody>
      </p:sp>
      <p:sp>
        <p:nvSpPr>
          <p:cNvPr id="212" name="Rectangle 211">
            <a:extLst>
              <a:ext uri="{FF2B5EF4-FFF2-40B4-BE49-F238E27FC236}">
                <a16:creationId xmlns:a16="http://schemas.microsoft.com/office/drawing/2014/main" id="{1DE05764-C23E-4283-A780-678B3EFEC61F}"/>
              </a:ext>
            </a:extLst>
          </p:cNvPr>
          <p:cNvSpPr/>
          <p:nvPr/>
        </p:nvSpPr>
        <p:spPr>
          <a:xfrm>
            <a:off x="386100" y="5120563"/>
            <a:ext cx="2052463" cy="301482"/>
          </a:xfrm>
          <a:prstGeom prst="rect">
            <a:avLst/>
          </a:prstGeom>
          <a:solidFill>
            <a:schemeClr val="accent1"/>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Strategic Tools</a:t>
            </a:r>
          </a:p>
        </p:txBody>
      </p:sp>
      <p:sp>
        <p:nvSpPr>
          <p:cNvPr id="213" name="Rectangle 212">
            <a:extLst>
              <a:ext uri="{FF2B5EF4-FFF2-40B4-BE49-F238E27FC236}">
                <a16:creationId xmlns:a16="http://schemas.microsoft.com/office/drawing/2014/main" id="{77D4FEBB-5888-9C02-D2A4-0B6800B2E8BB}"/>
              </a:ext>
            </a:extLst>
          </p:cNvPr>
          <p:cNvSpPr/>
          <p:nvPr/>
        </p:nvSpPr>
        <p:spPr>
          <a:xfrm>
            <a:off x="421421" y="3276373"/>
            <a:ext cx="2052463" cy="301482"/>
          </a:xfrm>
          <a:prstGeom prst="rect">
            <a:avLst/>
          </a:prstGeom>
          <a:solidFill>
            <a:schemeClr val="accent1"/>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Content Modules</a:t>
            </a:r>
          </a:p>
        </p:txBody>
      </p:sp>
      <p:sp>
        <p:nvSpPr>
          <p:cNvPr id="214" name="Rectangle 213">
            <a:extLst>
              <a:ext uri="{FF2B5EF4-FFF2-40B4-BE49-F238E27FC236}">
                <a16:creationId xmlns:a16="http://schemas.microsoft.com/office/drawing/2014/main" id="{EABC3759-A001-D301-7AAD-9EDC23F906B8}"/>
              </a:ext>
            </a:extLst>
          </p:cNvPr>
          <p:cNvSpPr/>
          <p:nvPr/>
        </p:nvSpPr>
        <p:spPr>
          <a:xfrm>
            <a:off x="379086" y="5735298"/>
            <a:ext cx="2052463" cy="301482"/>
          </a:xfrm>
          <a:prstGeom prst="rect">
            <a:avLst/>
          </a:prstGeom>
          <a:solidFill>
            <a:schemeClr val="accent1"/>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Templates</a:t>
            </a:r>
          </a:p>
        </p:txBody>
      </p:sp>
      <p:sp>
        <p:nvSpPr>
          <p:cNvPr id="215" name="Rectangle 214">
            <a:extLst>
              <a:ext uri="{FF2B5EF4-FFF2-40B4-BE49-F238E27FC236}">
                <a16:creationId xmlns:a16="http://schemas.microsoft.com/office/drawing/2014/main" id="{506C45A4-93B8-FEF0-DD07-ECC9C2F6BAAF}"/>
              </a:ext>
            </a:extLst>
          </p:cNvPr>
          <p:cNvSpPr/>
          <p:nvPr/>
        </p:nvSpPr>
        <p:spPr>
          <a:xfrm>
            <a:off x="402105" y="4198468"/>
            <a:ext cx="2052463" cy="301482"/>
          </a:xfrm>
          <a:prstGeom prst="rect">
            <a:avLst/>
          </a:prstGeom>
          <a:solidFill>
            <a:schemeClr val="accent1"/>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Job Descriptions </a:t>
            </a:r>
          </a:p>
        </p:txBody>
      </p:sp>
      <p:sp>
        <p:nvSpPr>
          <p:cNvPr id="216" name="Rectangle 215">
            <a:extLst>
              <a:ext uri="{FF2B5EF4-FFF2-40B4-BE49-F238E27FC236}">
                <a16:creationId xmlns:a16="http://schemas.microsoft.com/office/drawing/2014/main" id="{1524BC27-33DE-37FD-8FFB-A3D9EC72595A}"/>
              </a:ext>
            </a:extLst>
          </p:cNvPr>
          <p:cNvSpPr/>
          <p:nvPr/>
        </p:nvSpPr>
        <p:spPr>
          <a:xfrm>
            <a:off x="416258" y="3583738"/>
            <a:ext cx="2052463" cy="301482"/>
          </a:xfrm>
          <a:prstGeom prst="rect">
            <a:avLst/>
          </a:prstGeom>
          <a:solidFill>
            <a:schemeClr val="accent1"/>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Checklists</a:t>
            </a:r>
          </a:p>
        </p:txBody>
      </p:sp>
      <p:sp>
        <p:nvSpPr>
          <p:cNvPr id="217" name="Rectangle 216">
            <a:extLst>
              <a:ext uri="{FF2B5EF4-FFF2-40B4-BE49-F238E27FC236}">
                <a16:creationId xmlns:a16="http://schemas.microsoft.com/office/drawing/2014/main" id="{6E55EBA7-E887-A28C-492D-C05011541FD1}"/>
              </a:ext>
            </a:extLst>
          </p:cNvPr>
          <p:cNvSpPr/>
          <p:nvPr/>
        </p:nvSpPr>
        <p:spPr>
          <a:xfrm>
            <a:off x="410046" y="3891103"/>
            <a:ext cx="2052463" cy="301482"/>
          </a:xfrm>
          <a:prstGeom prst="rect">
            <a:avLst/>
          </a:prstGeom>
          <a:solidFill>
            <a:schemeClr val="accent1"/>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Calculators</a:t>
            </a:r>
          </a:p>
        </p:txBody>
      </p:sp>
      <p:sp>
        <p:nvSpPr>
          <p:cNvPr id="218" name="Rectangle 217">
            <a:extLst>
              <a:ext uri="{FF2B5EF4-FFF2-40B4-BE49-F238E27FC236}">
                <a16:creationId xmlns:a16="http://schemas.microsoft.com/office/drawing/2014/main" id="{034017E2-3A05-07FB-5E21-004CE52B58B7}"/>
              </a:ext>
            </a:extLst>
          </p:cNvPr>
          <p:cNvSpPr/>
          <p:nvPr/>
        </p:nvSpPr>
        <p:spPr>
          <a:xfrm>
            <a:off x="387027" y="4813198"/>
            <a:ext cx="2052463" cy="301482"/>
          </a:xfrm>
          <a:prstGeom prst="rect">
            <a:avLst/>
          </a:prstGeom>
          <a:solidFill>
            <a:schemeClr val="accent1"/>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Research </a:t>
            </a:r>
          </a:p>
        </p:txBody>
      </p:sp>
      <p:sp>
        <p:nvSpPr>
          <p:cNvPr id="219" name="Rectangle 218">
            <a:extLst>
              <a:ext uri="{FF2B5EF4-FFF2-40B4-BE49-F238E27FC236}">
                <a16:creationId xmlns:a16="http://schemas.microsoft.com/office/drawing/2014/main" id="{686D1E88-06E9-91B5-C258-2E99452197B9}"/>
              </a:ext>
            </a:extLst>
          </p:cNvPr>
          <p:cNvSpPr/>
          <p:nvPr/>
        </p:nvSpPr>
        <p:spPr>
          <a:xfrm>
            <a:off x="375780" y="5427928"/>
            <a:ext cx="2052463" cy="301482"/>
          </a:xfrm>
          <a:prstGeom prst="rect">
            <a:avLst/>
          </a:prstGeom>
          <a:solidFill>
            <a:schemeClr val="accent1"/>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Scorecards</a:t>
            </a:r>
          </a:p>
        </p:txBody>
      </p:sp>
      <p:sp>
        <p:nvSpPr>
          <p:cNvPr id="220" name="Rectangle 219">
            <a:extLst>
              <a:ext uri="{FF2B5EF4-FFF2-40B4-BE49-F238E27FC236}">
                <a16:creationId xmlns:a16="http://schemas.microsoft.com/office/drawing/2014/main" id="{1D6CC9B2-FF8C-9C3A-E0F2-F3F398331705}"/>
              </a:ext>
            </a:extLst>
          </p:cNvPr>
          <p:cNvSpPr/>
          <p:nvPr/>
        </p:nvSpPr>
        <p:spPr>
          <a:xfrm>
            <a:off x="396420" y="4505833"/>
            <a:ext cx="2052463" cy="301482"/>
          </a:xfrm>
          <a:prstGeom prst="rect">
            <a:avLst/>
          </a:prstGeom>
          <a:solidFill>
            <a:schemeClr val="accent1"/>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KPI’s</a:t>
            </a:r>
          </a:p>
        </p:txBody>
      </p:sp>
      <p:sp>
        <p:nvSpPr>
          <p:cNvPr id="224" name="Rectangle 223">
            <a:extLst>
              <a:ext uri="{FF2B5EF4-FFF2-40B4-BE49-F238E27FC236}">
                <a16:creationId xmlns:a16="http://schemas.microsoft.com/office/drawing/2014/main" id="{3ECC189E-389F-6A39-01E0-14432C3376DC}"/>
              </a:ext>
            </a:extLst>
          </p:cNvPr>
          <p:cNvSpPr/>
          <p:nvPr/>
        </p:nvSpPr>
        <p:spPr>
          <a:xfrm>
            <a:off x="2566811" y="2598506"/>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black"/>
              </a:solidFill>
              <a:effectLst/>
              <a:uLnTx/>
              <a:uFillTx/>
              <a:latin typeface="Poppins" panose="00000500000000000000" pitchFamily="2" charset="0"/>
              <a:ea typeface="+mn-ea"/>
              <a:cs typeface="Poppins" panose="00000500000000000000" pitchFamily="2" charset="0"/>
            </a:endParaRPr>
          </a:p>
        </p:txBody>
      </p:sp>
      <p:sp>
        <p:nvSpPr>
          <p:cNvPr id="225" name="Rectangle 224">
            <a:extLst>
              <a:ext uri="{FF2B5EF4-FFF2-40B4-BE49-F238E27FC236}">
                <a16:creationId xmlns:a16="http://schemas.microsoft.com/office/drawing/2014/main" id="{95CF2858-1B59-7633-9E58-D99D29DF83BF}"/>
              </a:ext>
            </a:extLst>
          </p:cNvPr>
          <p:cNvSpPr/>
          <p:nvPr/>
        </p:nvSpPr>
        <p:spPr>
          <a:xfrm>
            <a:off x="2566811" y="2899988"/>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Agreements</a:t>
            </a:r>
          </a:p>
        </p:txBody>
      </p:sp>
      <p:sp>
        <p:nvSpPr>
          <p:cNvPr id="226" name="Rectangle 225">
            <a:extLst>
              <a:ext uri="{FF2B5EF4-FFF2-40B4-BE49-F238E27FC236}">
                <a16:creationId xmlns:a16="http://schemas.microsoft.com/office/drawing/2014/main" id="{04881923-66A2-DD13-411C-A3E122E48823}"/>
              </a:ext>
            </a:extLst>
          </p:cNvPr>
          <p:cNvSpPr/>
          <p:nvPr/>
        </p:nvSpPr>
        <p:spPr>
          <a:xfrm>
            <a:off x="2566811" y="3201470"/>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Analytics</a:t>
            </a:r>
          </a:p>
        </p:txBody>
      </p:sp>
      <p:sp>
        <p:nvSpPr>
          <p:cNvPr id="227" name="Rectangle 226">
            <a:extLst>
              <a:ext uri="{FF2B5EF4-FFF2-40B4-BE49-F238E27FC236}">
                <a16:creationId xmlns:a16="http://schemas.microsoft.com/office/drawing/2014/main" id="{13525AFA-3842-8C7F-7A6C-6F0FB7E44196}"/>
              </a:ext>
            </a:extLst>
          </p:cNvPr>
          <p:cNvSpPr/>
          <p:nvPr/>
        </p:nvSpPr>
        <p:spPr>
          <a:xfrm>
            <a:off x="2566811" y="3502951"/>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Barriers</a:t>
            </a:r>
          </a:p>
        </p:txBody>
      </p:sp>
      <p:sp>
        <p:nvSpPr>
          <p:cNvPr id="228" name="Rectangle 227">
            <a:extLst>
              <a:ext uri="{FF2B5EF4-FFF2-40B4-BE49-F238E27FC236}">
                <a16:creationId xmlns:a16="http://schemas.microsoft.com/office/drawing/2014/main" id="{A045CB11-A0BE-D95D-FA42-CA7000A8E443}"/>
              </a:ext>
            </a:extLst>
          </p:cNvPr>
          <p:cNvSpPr/>
          <p:nvPr/>
        </p:nvSpPr>
        <p:spPr>
          <a:xfrm>
            <a:off x="2566811" y="3804433"/>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Business Reviews</a:t>
            </a:r>
          </a:p>
        </p:txBody>
      </p:sp>
      <p:sp>
        <p:nvSpPr>
          <p:cNvPr id="229" name="Rectangle 228">
            <a:extLst>
              <a:ext uri="{FF2B5EF4-FFF2-40B4-BE49-F238E27FC236}">
                <a16:creationId xmlns:a16="http://schemas.microsoft.com/office/drawing/2014/main" id="{94C7F36E-269F-DC16-EC86-C9795735AA3E}"/>
              </a:ext>
            </a:extLst>
          </p:cNvPr>
          <p:cNvSpPr/>
          <p:nvPr/>
        </p:nvSpPr>
        <p:spPr>
          <a:xfrm>
            <a:off x="2566811" y="4105915"/>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Business Intelligence</a:t>
            </a:r>
          </a:p>
        </p:txBody>
      </p:sp>
      <p:sp>
        <p:nvSpPr>
          <p:cNvPr id="230" name="Rectangle 229">
            <a:extLst>
              <a:ext uri="{FF2B5EF4-FFF2-40B4-BE49-F238E27FC236}">
                <a16:creationId xmlns:a16="http://schemas.microsoft.com/office/drawing/2014/main" id="{ED32097C-3A33-5ED2-2C9B-2B4FE6B95F76}"/>
              </a:ext>
            </a:extLst>
          </p:cNvPr>
          <p:cNvSpPr/>
          <p:nvPr/>
        </p:nvSpPr>
        <p:spPr>
          <a:xfrm>
            <a:off x="2566811" y="4407397"/>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Channels</a:t>
            </a:r>
          </a:p>
        </p:txBody>
      </p:sp>
      <p:sp>
        <p:nvSpPr>
          <p:cNvPr id="231" name="Rectangle 230">
            <a:extLst>
              <a:ext uri="{FF2B5EF4-FFF2-40B4-BE49-F238E27FC236}">
                <a16:creationId xmlns:a16="http://schemas.microsoft.com/office/drawing/2014/main" id="{F35A815E-0064-B362-4A7D-AC7E79406F0C}"/>
              </a:ext>
            </a:extLst>
          </p:cNvPr>
          <p:cNvSpPr/>
          <p:nvPr/>
        </p:nvSpPr>
        <p:spPr>
          <a:xfrm>
            <a:off x="2566811" y="4708880"/>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Communication</a:t>
            </a:r>
          </a:p>
        </p:txBody>
      </p:sp>
      <p:sp>
        <p:nvSpPr>
          <p:cNvPr id="232" name="Rectangle 231">
            <a:extLst>
              <a:ext uri="{FF2B5EF4-FFF2-40B4-BE49-F238E27FC236}">
                <a16:creationId xmlns:a16="http://schemas.microsoft.com/office/drawing/2014/main" id="{90155C62-D61D-CB1B-C865-A3DEB8C2CCE8}"/>
              </a:ext>
            </a:extLst>
          </p:cNvPr>
          <p:cNvSpPr/>
          <p:nvPr/>
        </p:nvSpPr>
        <p:spPr>
          <a:xfrm>
            <a:off x="2566811" y="5010362"/>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Competitive Evaluation</a:t>
            </a:r>
          </a:p>
        </p:txBody>
      </p:sp>
      <p:sp>
        <p:nvSpPr>
          <p:cNvPr id="233" name="Rectangle 232">
            <a:extLst>
              <a:ext uri="{FF2B5EF4-FFF2-40B4-BE49-F238E27FC236}">
                <a16:creationId xmlns:a16="http://schemas.microsoft.com/office/drawing/2014/main" id="{92E4F93B-5610-0CDA-1871-9B41788A98A4}"/>
              </a:ext>
            </a:extLst>
          </p:cNvPr>
          <p:cNvSpPr/>
          <p:nvPr/>
        </p:nvSpPr>
        <p:spPr>
          <a:xfrm>
            <a:off x="2566811" y="5311844"/>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Competitive Intelligence</a:t>
            </a:r>
          </a:p>
        </p:txBody>
      </p:sp>
      <p:sp>
        <p:nvSpPr>
          <p:cNvPr id="237" name="Rectangle 236">
            <a:extLst>
              <a:ext uri="{FF2B5EF4-FFF2-40B4-BE49-F238E27FC236}">
                <a16:creationId xmlns:a16="http://schemas.microsoft.com/office/drawing/2014/main" id="{C44533D8-6FD4-9DDC-35C7-D84BFD2C8C35}"/>
              </a:ext>
            </a:extLst>
          </p:cNvPr>
          <p:cNvSpPr/>
          <p:nvPr/>
        </p:nvSpPr>
        <p:spPr>
          <a:xfrm>
            <a:off x="3966444" y="2598506"/>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Customer Acquisition</a:t>
            </a:r>
          </a:p>
        </p:txBody>
      </p:sp>
      <p:sp>
        <p:nvSpPr>
          <p:cNvPr id="238" name="Rectangle 237">
            <a:extLst>
              <a:ext uri="{FF2B5EF4-FFF2-40B4-BE49-F238E27FC236}">
                <a16:creationId xmlns:a16="http://schemas.microsoft.com/office/drawing/2014/main" id="{1EB0CAD8-450D-4F8C-AD6F-0074FD5DA80A}"/>
              </a:ext>
            </a:extLst>
          </p:cNvPr>
          <p:cNvSpPr/>
          <p:nvPr/>
        </p:nvSpPr>
        <p:spPr>
          <a:xfrm>
            <a:off x="3966444" y="2899988"/>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Customer Management</a:t>
            </a:r>
          </a:p>
        </p:txBody>
      </p:sp>
      <p:sp>
        <p:nvSpPr>
          <p:cNvPr id="239" name="Rectangle 238">
            <a:extLst>
              <a:ext uri="{FF2B5EF4-FFF2-40B4-BE49-F238E27FC236}">
                <a16:creationId xmlns:a16="http://schemas.microsoft.com/office/drawing/2014/main" id="{BCB846E0-E016-897C-3DBF-71501B91AA87}"/>
              </a:ext>
            </a:extLst>
          </p:cNvPr>
          <p:cNvSpPr/>
          <p:nvPr/>
        </p:nvSpPr>
        <p:spPr>
          <a:xfrm>
            <a:off x="3966444" y="3201470"/>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Distribution </a:t>
            </a:r>
          </a:p>
        </p:txBody>
      </p:sp>
      <p:sp>
        <p:nvSpPr>
          <p:cNvPr id="240" name="Rectangle 239">
            <a:extLst>
              <a:ext uri="{FF2B5EF4-FFF2-40B4-BE49-F238E27FC236}">
                <a16:creationId xmlns:a16="http://schemas.microsoft.com/office/drawing/2014/main" id="{802B5EC1-E814-0573-93AE-C1F71645704C}"/>
              </a:ext>
            </a:extLst>
          </p:cNvPr>
          <p:cNvSpPr/>
          <p:nvPr/>
        </p:nvSpPr>
        <p:spPr>
          <a:xfrm>
            <a:off x="3966444" y="3502951"/>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Distributor Management</a:t>
            </a:r>
          </a:p>
        </p:txBody>
      </p:sp>
      <p:sp>
        <p:nvSpPr>
          <p:cNvPr id="241" name="Rectangle 240">
            <a:extLst>
              <a:ext uri="{FF2B5EF4-FFF2-40B4-BE49-F238E27FC236}">
                <a16:creationId xmlns:a16="http://schemas.microsoft.com/office/drawing/2014/main" id="{FDA5EE8F-0ADC-E39D-BA41-4D2DB19D3931}"/>
              </a:ext>
            </a:extLst>
          </p:cNvPr>
          <p:cNvSpPr/>
          <p:nvPr/>
        </p:nvSpPr>
        <p:spPr>
          <a:xfrm>
            <a:off x="3966444" y="3804433"/>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Forecasting</a:t>
            </a:r>
          </a:p>
        </p:txBody>
      </p:sp>
      <p:sp>
        <p:nvSpPr>
          <p:cNvPr id="242" name="Rectangle 241">
            <a:extLst>
              <a:ext uri="{FF2B5EF4-FFF2-40B4-BE49-F238E27FC236}">
                <a16:creationId xmlns:a16="http://schemas.microsoft.com/office/drawing/2014/main" id="{F1F73A0B-DF0A-006E-12BE-1074E5F78175}"/>
              </a:ext>
            </a:extLst>
          </p:cNvPr>
          <p:cNvSpPr/>
          <p:nvPr/>
        </p:nvSpPr>
        <p:spPr>
          <a:xfrm>
            <a:off x="3966444" y="4105915"/>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GAP Analysis</a:t>
            </a:r>
          </a:p>
        </p:txBody>
      </p:sp>
      <p:sp>
        <p:nvSpPr>
          <p:cNvPr id="243" name="Rectangle 242">
            <a:extLst>
              <a:ext uri="{FF2B5EF4-FFF2-40B4-BE49-F238E27FC236}">
                <a16:creationId xmlns:a16="http://schemas.microsoft.com/office/drawing/2014/main" id="{CF523630-A9AE-6498-F7E3-58BC0EFA6091}"/>
              </a:ext>
            </a:extLst>
          </p:cNvPr>
          <p:cNvSpPr/>
          <p:nvPr/>
        </p:nvSpPr>
        <p:spPr>
          <a:xfrm>
            <a:off x="3966444" y="4407397"/>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Go To Market</a:t>
            </a:r>
          </a:p>
        </p:txBody>
      </p:sp>
      <p:sp>
        <p:nvSpPr>
          <p:cNvPr id="244" name="Rectangle 243">
            <a:extLst>
              <a:ext uri="{FF2B5EF4-FFF2-40B4-BE49-F238E27FC236}">
                <a16:creationId xmlns:a16="http://schemas.microsoft.com/office/drawing/2014/main" id="{2D7EEEAA-5E2C-A1AC-574A-D516A01B55C6}"/>
              </a:ext>
            </a:extLst>
          </p:cNvPr>
          <p:cNvSpPr/>
          <p:nvPr/>
        </p:nvSpPr>
        <p:spPr>
          <a:xfrm>
            <a:off x="3966444" y="4708880"/>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Job Descriptions</a:t>
            </a:r>
          </a:p>
        </p:txBody>
      </p:sp>
      <p:sp>
        <p:nvSpPr>
          <p:cNvPr id="245" name="Rectangle 244">
            <a:extLst>
              <a:ext uri="{FF2B5EF4-FFF2-40B4-BE49-F238E27FC236}">
                <a16:creationId xmlns:a16="http://schemas.microsoft.com/office/drawing/2014/main" id="{B1A00D86-0753-0DDD-D11D-F63F984451E9}"/>
              </a:ext>
            </a:extLst>
          </p:cNvPr>
          <p:cNvSpPr/>
          <p:nvPr/>
        </p:nvSpPr>
        <p:spPr>
          <a:xfrm>
            <a:off x="3966444" y="5010362"/>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Key Account Plans </a:t>
            </a:r>
          </a:p>
        </p:txBody>
      </p:sp>
      <p:sp>
        <p:nvSpPr>
          <p:cNvPr id="246" name="Rectangle 245">
            <a:extLst>
              <a:ext uri="{FF2B5EF4-FFF2-40B4-BE49-F238E27FC236}">
                <a16:creationId xmlns:a16="http://schemas.microsoft.com/office/drawing/2014/main" id="{DC4DBF2D-EE28-3D7D-F823-7C9FD01A9ABF}"/>
              </a:ext>
            </a:extLst>
          </p:cNvPr>
          <p:cNvSpPr/>
          <p:nvPr/>
        </p:nvSpPr>
        <p:spPr>
          <a:xfrm>
            <a:off x="3966444" y="5311844"/>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Management Summary</a:t>
            </a:r>
          </a:p>
        </p:txBody>
      </p:sp>
      <p:sp>
        <p:nvSpPr>
          <p:cNvPr id="250" name="Rectangle 249">
            <a:extLst>
              <a:ext uri="{FF2B5EF4-FFF2-40B4-BE49-F238E27FC236}">
                <a16:creationId xmlns:a16="http://schemas.microsoft.com/office/drawing/2014/main" id="{B45F2524-0A25-E756-72F6-7C45F809EEA5}"/>
              </a:ext>
            </a:extLst>
          </p:cNvPr>
          <p:cNvSpPr/>
          <p:nvPr/>
        </p:nvSpPr>
        <p:spPr>
          <a:xfrm>
            <a:off x="5366076" y="2598506"/>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Margins</a:t>
            </a:r>
          </a:p>
        </p:txBody>
      </p:sp>
      <p:sp>
        <p:nvSpPr>
          <p:cNvPr id="251" name="Rectangle 250">
            <a:extLst>
              <a:ext uri="{FF2B5EF4-FFF2-40B4-BE49-F238E27FC236}">
                <a16:creationId xmlns:a16="http://schemas.microsoft.com/office/drawing/2014/main" id="{67A89327-2ABD-FDA3-1AD8-F544AE466AD6}"/>
              </a:ext>
            </a:extLst>
          </p:cNvPr>
          <p:cNvSpPr/>
          <p:nvPr/>
        </p:nvSpPr>
        <p:spPr>
          <a:xfrm>
            <a:off x="5366076" y="2899988"/>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Market Analysis</a:t>
            </a:r>
          </a:p>
        </p:txBody>
      </p:sp>
      <p:sp>
        <p:nvSpPr>
          <p:cNvPr id="252" name="Rectangle 251">
            <a:extLst>
              <a:ext uri="{FF2B5EF4-FFF2-40B4-BE49-F238E27FC236}">
                <a16:creationId xmlns:a16="http://schemas.microsoft.com/office/drawing/2014/main" id="{58988DED-EE57-F69F-C842-F713F60986E4}"/>
              </a:ext>
            </a:extLst>
          </p:cNvPr>
          <p:cNvSpPr/>
          <p:nvPr/>
        </p:nvSpPr>
        <p:spPr>
          <a:xfrm>
            <a:off x="5366076" y="3201470"/>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Market Development</a:t>
            </a:r>
          </a:p>
        </p:txBody>
      </p:sp>
      <p:sp>
        <p:nvSpPr>
          <p:cNvPr id="253" name="Rectangle 252">
            <a:extLst>
              <a:ext uri="{FF2B5EF4-FFF2-40B4-BE49-F238E27FC236}">
                <a16:creationId xmlns:a16="http://schemas.microsoft.com/office/drawing/2014/main" id="{BC1A4986-391B-D15B-9E40-C2E41E9CF271}"/>
              </a:ext>
            </a:extLst>
          </p:cNvPr>
          <p:cNvSpPr/>
          <p:nvPr/>
        </p:nvSpPr>
        <p:spPr>
          <a:xfrm>
            <a:off x="5366076" y="3502951"/>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Market Research </a:t>
            </a:r>
          </a:p>
        </p:txBody>
      </p:sp>
      <p:sp>
        <p:nvSpPr>
          <p:cNvPr id="254" name="Rectangle 253">
            <a:extLst>
              <a:ext uri="{FF2B5EF4-FFF2-40B4-BE49-F238E27FC236}">
                <a16:creationId xmlns:a16="http://schemas.microsoft.com/office/drawing/2014/main" id="{A5C39F91-6739-A5F1-DC84-D743ED36793D}"/>
              </a:ext>
            </a:extLst>
          </p:cNvPr>
          <p:cNvSpPr/>
          <p:nvPr/>
        </p:nvSpPr>
        <p:spPr>
          <a:xfrm>
            <a:off x="5366076" y="3804433"/>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Market Segmentation</a:t>
            </a:r>
          </a:p>
        </p:txBody>
      </p:sp>
      <p:sp>
        <p:nvSpPr>
          <p:cNvPr id="255" name="Rectangle 254">
            <a:extLst>
              <a:ext uri="{FF2B5EF4-FFF2-40B4-BE49-F238E27FC236}">
                <a16:creationId xmlns:a16="http://schemas.microsoft.com/office/drawing/2014/main" id="{340E96EF-F043-CF54-06EB-BCE31137F6D8}"/>
              </a:ext>
            </a:extLst>
          </p:cNvPr>
          <p:cNvSpPr/>
          <p:nvPr/>
        </p:nvSpPr>
        <p:spPr>
          <a:xfrm>
            <a:off x="5366076" y="4105915"/>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Market Size</a:t>
            </a:r>
          </a:p>
        </p:txBody>
      </p:sp>
      <p:sp>
        <p:nvSpPr>
          <p:cNvPr id="256" name="Rectangle 255">
            <a:extLst>
              <a:ext uri="{FF2B5EF4-FFF2-40B4-BE49-F238E27FC236}">
                <a16:creationId xmlns:a16="http://schemas.microsoft.com/office/drawing/2014/main" id="{B1C8F87D-6A0A-3E18-5842-64E0E78FA6C2}"/>
              </a:ext>
            </a:extLst>
          </p:cNvPr>
          <p:cNvSpPr/>
          <p:nvPr/>
        </p:nvSpPr>
        <p:spPr>
          <a:xfrm>
            <a:off x="5366076" y="4407397"/>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Marketing</a:t>
            </a:r>
          </a:p>
        </p:txBody>
      </p:sp>
      <p:sp>
        <p:nvSpPr>
          <p:cNvPr id="257" name="Rectangle 256">
            <a:extLst>
              <a:ext uri="{FF2B5EF4-FFF2-40B4-BE49-F238E27FC236}">
                <a16:creationId xmlns:a16="http://schemas.microsoft.com/office/drawing/2014/main" id="{A3A8F6BC-FCD5-E479-D970-F8DF88AF7F63}"/>
              </a:ext>
            </a:extLst>
          </p:cNvPr>
          <p:cNvSpPr/>
          <p:nvPr/>
        </p:nvSpPr>
        <p:spPr>
          <a:xfrm>
            <a:off x="5366076" y="4708880"/>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Marketing Comms</a:t>
            </a:r>
          </a:p>
        </p:txBody>
      </p:sp>
      <p:sp>
        <p:nvSpPr>
          <p:cNvPr id="258" name="Rectangle 257">
            <a:extLst>
              <a:ext uri="{FF2B5EF4-FFF2-40B4-BE49-F238E27FC236}">
                <a16:creationId xmlns:a16="http://schemas.microsoft.com/office/drawing/2014/main" id="{92CE92F6-8683-AD1D-89A2-B09148C431B9}"/>
              </a:ext>
            </a:extLst>
          </p:cNvPr>
          <p:cNvSpPr/>
          <p:nvPr/>
        </p:nvSpPr>
        <p:spPr>
          <a:xfrm>
            <a:off x="5366076" y="5010362"/>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Merchandising</a:t>
            </a:r>
          </a:p>
        </p:txBody>
      </p:sp>
      <p:sp>
        <p:nvSpPr>
          <p:cNvPr id="259" name="Rectangle 258">
            <a:extLst>
              <a:ext uri="{FF2B5EF4-FFF2-40B4-BE49-F238E27FC236}">
                <a16:creationId xmlns:a16="http://schemas.microsoft.com/office/drawing/2014/main" id="{5AF324FD-9DBC-0AC4-47AA-E47235E6D76C}"/>
              </a:ext>
            </a:extLst>
          </p:cNvPr>
          <p:cNvSpPr/>
          <p:nvPr/>
        </p:nvSpPr>
        <p:spPr>
          <a:xfrm>
            <a:off x="5366076" y="5311844"/>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New Market Entry</a:t>
            </a:r>
          </a:p>
        </p:txBody>
      </p:sp>
      <p:sp>
        <p:nvSpPr>
          <p:cNvPr id="263" name="Rectangle 262">
            <a:extLst>
              <a:ext uri="{FF2B5EF4-FFF2-40B4-BE49-F238E27FC236}">
                <a16:creationId xmlns:a16="http://schemas.microsoft.com/office/drawing/2014/main" id="{BA0AD984-93C6-77D3-0180-A1C0157F6E53}"/>
              </a:ext>
            </a:extLst>
          </p:cNvPr>
          <p:cNvSpPr/>
          <p:nvPr/>
        </p:nvSpPr>
        <p:spPr>
          <a:xfrm>
            <a:off x="6765709" y="2598506"/>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Partner Search </a:t>
            </a:r>
          </a:p>
        </p:txBody>
      </p:sp>
      <p:sp>
        <p:nvSpPr>
          <p:cNvPr id="264" name="Rectangle 263">
            <a:extLst>
              <a:ext uri="{FF2B5EF4-FFF2-40B4-BE49-F238E27FC236}">
                <a16:creationId xmlns:a16="http://schemas.microsoft.com/office/drawing/2014/main" id="{14438355-24AC-27F6-AB89-79492BF008C9}"/>
              </a:ext>
            </a:extLst>
          </p:cNvPr>
          <p:cNvSpPr/>
          <p:nvPr/>
        </p:nvSpPr>
        <p:spPr>
          <a:xfrm>
            <a:off x="6765709" y="2899988"/>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Persona Development</a:t>
            </a:r>
          </a:p>
        </p:txBody>
      </p:sp>
      <p:sp>
        <p:nvSpPr>
          <p:cNvPr id="265" name="Rectangle 264">
            <a:extLst>
              <a:ext uri="{FF2B5EF4-FFF2-40B4-BE49-F238E27FC236}">
                <a16:creationId xmlns:a16="http://schemas.microsoft.com/office/drawing/2014/main" id="{DAC53EAB-4CE9-80F8-3E79-F06D8A3180A7}"/>
              </a:ext>
            </a:extLst>
          </p:cNvPr>
          <p:cNvSpPr/>
          <p:nvPr/>
        </p:nvSpPr>
        <p:spPr>
          <a:xfrm>
            <a:off x="6765709" y="3201470"/>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Planning</a:t>
            </a:r>
          </a:p>
        </p:txBody>
      </p:sp>
      <p:sp>
        <p:nvSpPr>
          <p:cNvPr id="266" name="Rectangle 265">
            <a:extLst>
              <a:ext uri="{FF2B5EF4-FFF2-40B4-BE49-F238E27FC236}">
                <a16:creationId xmlns:a16="http://schemas.microsoft.com/office/drawing/2014/main" id="{FDC3FB86-1658-18C1-E941-508B8CA7D935}"/>
              </a:ext>
            </a:extLst>
          </p:cNvPr>
          <p:cNvSpPr/>
          <p:nvPr/>
        </p:nvSpPr>
        <p:spPr>
          <a:xfrm>
            <a:off x="6765709" y="3502951"/>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Positioning</a:t>
            </a:r>
          </a:p>
        </p:txBody>
      </p:sp>
      <p:sp>
        <p:nvSpPr>
          <p:cNvPr id="267" name="Rectangle 266">
            <a:extLst>
              <a:ext uri="{FF2B5EF4-FFF2-40B4-BE49-F238E27FC236}">
                <a16:creationId xmlns:a16="http://schemas.microsoft.com/office/drawing/2014/main" id="{8723F139-3BCB-79FF-4451-970D97DF5647}"/>
              </a:ext>
            </a:extLst>
          </p:cNvPr>
          <p:cNvSpPr/>
          <p:nvPr/>
        </p:nvSpPr>
        <p:spPr>
          <a:xfrm>
            <a:off x="6765709" y="3804433"/>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Pricing</a:t>
            </a:r>
          </a:p>
        </p:txBody>
      </p:sp>
      <p:sp>
        <p:nvSpPr>
          <p:cNvPr id="268" name="Rectangle 267">
            <a:extLst>
              <a:ext uri="{FF2B5EF4-FFF2-40B4-BE49-F238E27FC236}">
                <a16:creationId xmlns:a16="http://schemas.microsoft.com/office/drawing/2014/main" id="{6B8A15B5-F01C-A28D-7096-1FD92486EBF7}"/>
              </a:ext>
            </a:extLst>
          </p:cNvPr>
          <p:cNvSpPr/>
          <p:nvPr/>
        </p:nvSpPr>
        <p:spPr>
          <a:xfrm>
            <a:off x="6765709" y="4105915"/>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Prioritization</a:t>
            </a:r>
          </a:p>
        </p:txBody>
      </p:sp>
      <p:sp>
        <p:nvSpPr>
          <p:cNvPr id="269" name="Rectangle 268">
            <a:extLst>
              <a:ext uri="{FF2B5EF4-FFF2-40B4-BE49-F238E27FC236}">
                <a16:creationId xmlns:a16="http://schemas.microsoft.com/office/drawing/2014/main" id="{8830F413-FD0D-92CA-E93B-1079AD56C21E}"/>
              </a:ext>
            </a:extLst>
          </p:cNvPr>
          <p:cNvSpPr/>
          <p:nvPr/>
        </p:nvSpPr>
        <p:spPr>
          <a:xfrm>
            <a:off x="6765709" y="4407397"/>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Product Development</a:t>
            </a:r>
          </a:p>
        </p:txBody>
      </p:sp>
      <p:sp>
        <p:nvSpPr>
          <p:cNvPr id="270" name="Rectangle 269">
            <a:extLst>
              <a:ext uri="{FF2B5EF4-FFF2-40B4-BE49-F238E27FC236}">
                <a16:creationId xmlns:a16="http://schemas.microsoft.com/office/drawing/2014/main" id="{BD2E7072-21B5-726B-CD46-CCA076FE703A}"/>
              </a:ext>
            </a:extLst>
          </p:cNvPr>
          <p:cNvSpPr/>
          <p:nvPr/>
        </p:nvSpPr>
        <p:spPr>
          <a:xfrm>
            <a:off x="6765709" y="4708880"/>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Product Life Cycle </a:t>
            </a:r>
          </a:p>
        </p:txBody>
      </p:sp>
      <p:sp>
        <p:nvSpPr>
          <p:cNvPr id="271" name="Rectangle 270">
            <a:extLst>
              <a:ext uri="{FF2B5EF4-FFF2-40B4-BE49-F238E27FC236}">
                <a16:creationId xmlns:a16="http://schemas.microsoft.com/office/drawing/2014/main" id="{3AABC577-6461-B89D-2ACA-6DF727E6FC33}"/>
              </a:ext>
            </a:extLst>
          </p:cNvPr>
          <p:cNvSpPr/>
          <p:nvPr/>
        </p:nvSpPr>
        <p:spPr>
          <a:xfrm>
            <a:off x="6765709" y="5010362"/>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Profit &amp; Loss</a:t>
            </a:r>
          </a:p>
        </p:txBody>
      </p:sp>
      <p:sp>
        <p:nvSpPr>
          <p:cNvPr id="272" name="Rectangle 271">
            <a:extLst>
              <a:ext uri="{FF2B5EF4-FFF2-40B4-BE49-F238E27FC236}">
                <a16:creationId xmlns:a16="http://schemas.microsoft.com/office/drawing/2014/main" id="{BBC48D0E-020E-6BD5-1156-A9DD16F41DF1}"/>
              </a:ext>
            </a:extLst>
          </p:cNvPr>
          <p:cNvSpPr/>
          <p:nvPr/>
        </p:nvSpPr>
        <p:spPr>
          <a:xfrm>
            <a:off x="6765709" y="5311844"/>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Promotions</a:t>
            </a:r>
          </a:p>
        </p:txBody>
      </p:sp>
      <p:sp>
        <p:nvSpPr>
          <p:cNvPr id="276" name="Rectangle 275">
            <a:extLst>
              <a:ext uri="{FF2B5EF4-FFF2-40B4-BE49-F238E27FC236}">
                <a16:creationId xmlns:a16="http://schemas.microsoft.com/office/drawing/2014/main" id="{B218A901-C493-28F5-2778-B0E01D299F3A}"/>
              </a:ext>
            </a:extLst>
          </p:cNvPr>
          <p:cNvSpPr/>
          <p:nvPr/>
        </p:nvSpPr>
        <p:spPr>
          <a:xfrm>
            <a:off x="8165341" y="2598506"/>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Reports</a:t>
            </a:r>
          </a:p>
        </p:txBody>
      </p:sp>
      <p:sp>
        <p:nvSpPr>
          <p:cNvPr id="277" name="Rectangle 276">
            <a:extLst>
              <a:ext uri="{FF2B5EF4-FFF2-40B4-BE49-F238E27FC236}">
                <a16:creationId xmlns:a16="http://schemas.microsoft.com/office/drawing/2014/main" id="{68C8CFA4-FAF6-762D-B007-59BDB786FF1C}"/>
              </a:ext>
            </a:extLst>
          </p:cNvPr>
          <p:cNvSpPr/>
          <p:nvPr/>
        </p:nvSpPr>
        <p:spPr>
          <a:xfrm>
            <a:off x="8165341" y="2899988"/>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Retail Measurement</a:t>
            </a:r>
          </a:p>
        </p:txBody>
      </p:sp>
      <p:sp>
        <p:nvSpPr>
          <p:cNvPr id="278" name="Rectangle 277">
            <a:extLst>
              <a:ext uri="{FF2B5EF4-FFF2-40B4-BE49-F238E27FC236}">
                <a16:creationId xmlns:a16="http://schemas.microsoft.com/office/drawing/2014/main" id="{77CC94B7-F452-85C6-4A94-96D97A7B49EF}"/>
              </a:ext>
            </a:extLst>
          </p:cNvPr>
          <p:cNvSpPr/>
          <p:nvPr/>
        </p:nvSpPr>
        <p:spPr>
          <a:xfrm>
            <a:off x="8165341" y="3201470"/>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Reviews</a:t>
            </a:r>
          </a:p>
        </p:txBody>
      </p:sp>
      <p:sp>
        <p:nvSpPr>
          <p:cNvPr id="279" name="Rectangle 278">
            <a:extLst>
              <a:ext uri="{FF2B5EF4-FFF2-40B4-BE49-F238E27FC236}">
                <a16:creationId xmlns:a16="http://schemas.microsoft.com/office/drawing/2014/main" id="{FF23B3CD-3A70-8127-A51B-BF69F39F4BE7}"/>
              </a:ext>
            </a:extLst>
          </p:cNvPr>
          <p:cNvSpPr/>
          <p:nvPr/>
        </p:nvSpPr>
        <p:spPr>
          <a:xfrm>
            <a:off x="8165341" y="3502951"/>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Sales Management</a:t>
            </a:r>
          </a:p>
        </p:txBody>
      </p:sp>
      <p:sp>
        <p:nvSpPr>
          <p:cNvPr id="280" name="Rectangle 279">
            <a:extLst>
              <a:ext uri="{FF2B5EF4-FFF2-40B4-BE49-F238E27FC236}">
                <a16:creationId xmlns:a16="http://schemas.microsoft.com/office/drawing/2014/main" id="{E3254516-FB40-3D29-6822-153BE61A6B30}"/>
              </a:ext>
            </a:extLst>
          </p:cNvPr>
          <p:cNvSpPr/>
          <p:nvPr/>
        </p:nvSpPr>
        <p:spPr>
          <a:xfrm>
            <a:off x="8165341" y="3804433"/>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Scorecards</a:t>
            </a:r>
          </a:p>
        </p:txBody>
      </p:sp>
      <p:sp>
        <p:nvSpPr>
          <p:cNvPr id="281" name="Rectangle 280">
            <a:extLst>
              <a:ext uri="{FF2B5EF4-FFF2-40B4-BE49-F238E27FC236}">
                <a16:creationId xmlns:a16="http://schemas.microsoft.com/office/drawing/2014/main" id="{55BFD9A4-BB02-BF9A-476C-4D04E53D439F}"/>
              </a:ext>
            </a:extLst>
          </p:cNvPr>
          <p:cNvSpPr/>
          <p:nvPr/>
        </p:nvSpPr>
        <p:spPr>
          <a:xfrm>
            <a:off x="8165341" y="4105915"/>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Segmentation</a:t>
            </a:r>
          </a:p>
        </p:txBody>
      </p:sp>
      <p:sp>
        <p:nvSpPr>
          <p:cNvPr id="282" name="Rectangle 281">
            <a:extLst>
              <a:ext uri="{FF2B5EF4-FFF2-40B4-BE49-F238E27FC236}">
                <a16:creationId xmlns:a16="http://schemas.microsoft.com/office/drawing/2014/main" id="{153860B7-1575-ADC6-3C48-FB2EB1CE9805}"/>
              </a:ext>
            </a:extLst>
          </p:cNvPr>
          <p:cNvSpPr/>
          <p:nvPr/>
        </p:nvSpPr>
        <p:spPr>
          <a:xfrm>
            <a:off x="8165341" y="4407397"/>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Six Sigma</a:t>
            </a:r>
          </a:p>
        </p:txBody>
      </p:sp>
      <p:sp>
        <p:nvSpPr>
          <p:cNvPr id="283" name="Rectangle 282">
            <a:extLst>
              <a:ext uri="{FF2B5EF4-FFF2-40B4-BE49-F238E27FC236}">
                <a16:creationId xmlns:a16="http://schemas.microsoft.com/office/drawing/2014/main" id="{C08892E5-0CA0-8C44-03E1-6EE6FF72B404}"/>
              </a:ext>
            </a:extLst>
          </p:cNvPr>
          <p:cNvSpPr/>
          <p:nvPr/>
        </p:nvSpPr>
        <p:spPr>
          <a:xfrm>
            <a:off x="8165341" y="4708880"/>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Socio Economic Classification</a:t>
            </a:r>
          </a:p>
        </p:txBody>
      </p:sp>
      <p:sp>
        <p:nvSpPr>
          <p:cNvPr id="284" name="Rectangle 283">
            <a:extLst>
              <a:ext uri="{FF2B5EF4-FFF2-40B4-BE49-F238E27FC236}">
                <a16:creationId xmlns:a16="http://schemas.microsoft.com/office/drawing/2014/main" id="{EE72C546-ABD8-5D12-0A95-3F1109F029A4}"/>
              </a:ext>
            </a:extLst>
          </p:cNvPr>
          <p:cNvSpPr/>
          <p:nvPr/>
        </p:nvSpPr>
        <p:spPr>
          <a:xfrm>
            <a:off x="8165341" y="5010362"/>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Territory Design </a:t>
            </a:r>
          </a:p>
        </p:txBody>
      </p:sp>
      <p:sp>
        <p:nvSpPr>
          <p:cNvPr id="285" name="Rectangle 284">
            <a:extLst>
              <a:ext uri="{FF2B5EF4-FFF2-40B4-BE49-F238E27FC236}">
                <a16:creationId xmlns:a16="http://schemas.microsoft.com/office/drawing/2014/main" id="{823DCBF6-4530-0ED4-C2DD-150C24901CB8}"/>
              </a:ext>
            </a:extLst>
          </p:cNvPr>
          <p:cNvSpPr/>
          <p:nvPr/>
        </p:nvSpPr>
        <p:spPr>
          <a:xfrm>
            <a:off x="8165341" y="5311844"/>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Trade Marketing</a:t>
            </a:r>
          </a:p>
        </p:txBody>
      </p:sp>
      <p:sp>
        <p:nvSpPr>
          <p:cNvPr id="302" name="Subtitle 2">
            <a:extLst>
              <a:ext uri="{FF2B5EF4-FFF2-40B4-BE49-F238E27FC236}">
                <a16:creationId xmlns:a16="http://schemas.microsoft.com/office/drawing/2014/main" id="{030D35E0-DDFC-BA58-820E-33210637101B}"/>
              </a:ext>
            </a:extLst>
          </p:cNvPr>
          <p:cNvSpPr txBox="1">
            <a:spLocks/>
          </p:cNvSpPr>
          <p:nvPr/>
        </p:nvSpPr>
        <p:spPr>
          <a:xfrm>
            <a:off x="2669337" y="2656912"/>
            <a:ext cx="1194582" cy="184666"/>
          </a:xfrm>
          <a:prstGeom prst="rect">
            <a:avLst/>
          </a:prstGeom>
          <a:solidFill>
            <a:schemeClr val="accent3"/>
          </a:solidFill>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0" marR="0" lvl="0" indent="0" algn="ctr" defTabSz="543818" rtl="0" eaLnBrk="1" fontAlgn="auto" latinLnBrk="0" hangingPunct="1">
              <a:lnSpc>
                <a:spcPct val="100000"/>
              </a:lnSpc>
              <a:spcBef>
                <a:spcPct val="20000"/>
              </a:spcBef>
              <a:spcAft>
                <a:spcPts val="0"/>
              </a:spcAft>
              <a:buClrTx/>
              <a:buSzTx/>
              <a:buFont typeface="Arial"/>
              <a:buNone/>
              <a:tabLst/>
              <a:defRPr/>
            </a:pPr>
            <a:r>
              <a:rPr kumimoji="0" lang="en-US" sz="9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Advertising </a:t>
            </a:r>
          </a:p>
        </p:txBody>
      </p:sp>
      <p:sp>
        <p:nvSpPr>
          <p:cNvPr id="404" name="Rectangle 403">
            <a:extLst>
              <a:ext uri="{FF2B5EF4-FFF2-40B4-BE49-F238E27FC236}">
                <a16:creationId xmlns:a16="http://schemas.microsoft.com/office/drawing/2014/main" id="{38E85A02-4BD6-B709-1D85-3C840385CF46}"/>
              </a:ext>
            </a:extLst>
          </p:cNvPr>
          <p:cNvSpPr/>
          <p:nvPr/>
        </p:nvSpPr>
        <p:spPr>
          <a:xfrm>
            <a:off x="2585416" y="2272945"/>
            <a:ext cx="6969550" cy="301482"/>
          </a:xfrm>
          <a:prstGeom prst="rect">
            <a:avLst/>
          </a:prstGeom>
          <a:solidFill>
            <a:srgbClr val="08204D"/>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a:ln>
                  <a:noFill/>
                </a:ln>
                <a:solidFill>
                  <a:prstClr val="white"/>
                </a:solidFill>
                <a:effectLst/>
                <a:uLnTx/>
                <a:uFillTx/>
                <a:latin typeface="Poppins" panose="00000500000000000000" pitchFamily="2" charset="0"/>
                <a:ea typeface="+mn-ea"/>
                <a:cs typeface="Poppins" panose="00000500000000000000" pitchFamily="2" charset="0"/>
              </a:rPr>
              <a:t>Types </a:t>
            </a:r>
            <a:endParaRPr kumimoji="0" lang="en-US" sz="16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endParaRPr>
          </a:p>
        </p:txBody>
      </p:sp>
      <p:sp>
        <p:nvSpPr>
          <p:cNvPr id="405" name="Rectangle 404">
            <a:extLst>
              <a:ext uri="{FF2B5EF4-FFF2-40B4-BE49-F238E27FC236}">
                <a16:creationId xmlns:a16="http://schemas.microsoft.com/office/drawing/2014/main" id="{30038924-87B0-82D9-2294-0C757E4DC68F}"/>
              </a:ext>
            </a:extLst>
          </p:cNvPr>
          <p:cNvSpPr/>
          <p:nvPr/>
        </p:nvSpPr>
        <p:spPr>
          <a:xfrm>
            <a:off x="417987" y="2046913"/>
            <a:ext cx="2045574" cy="301482"/>
          </a:xfrm>
          <a:prstGeom prst="rect">
            <a:avLst/>
          </a:prstGeom>
          <a:solidFill>
            <a:srgbClr val="08204D"/>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FFFFFF"/>
                </a:solidFill>
                <a:effectLst/>
                <a:uLnTx/>
                <a:uFillTx/>
                <a:latin typeface="Poppins" panose="00000500000000000000" pitchFamily="2" charset="0"/>
                <a:ea typeface="+mn-ea"/>
                <a:cs typeface="Poppins" panose="00000500000000000000" pitchFamily="2" charset="0"/>
              </a:rPr>
              <a:t>Categories </a:t>
            </a:r>
            <a:endParaRPr kumimoji="0" lang="en-US" sz="1800" b="1" i="0" u="none" strike="noStrike" kern="0" cap="none" spc="0" normalizeH="0" baseline="0" noProof="0" dirty="0">
              <a:ln>
                <a:noFill/>
              </a:ln>
              <a:solidFill>
                <a:srgbClr val="FFFFFF"/>
              </a:solidFill>
              <a:effectLst/>
              <a:uLnTx/>
              <a:uFillTx/>
              <a:latin typeface="Poppins" panose="00000500000000000000" pitchFamily="2" charset="0"/>
              <a:ea typeface="+mn-ea"/>
              <a:cs typeface="Poppins" panose="00000500000000000000" pitchFamily="2" charset="0"/>
            </a:endParaRPr>
          </a:p>
        </p:txBody>
      </p:sp>
      <p:sp>
        <p:nvSpPr>
          <p:cNvPr id="406" name="Rectangle 405">
            <a:extLst>
              <a:ext uri="{FF2B5EF4-FFF2-40B4-BE49-F238E27FC236}">
                <a16:creationId xmlns:a16="http://schemas.microsoft.com/office/drawing/2014/main" id="{6DA83EFB-1677-30B7-9A6F-789A148840B4}"/>
              </a:ext>
            </a:extLst>
          </p:cNvPr>
          <p:cNvSpPr/>
          <p:nvPr/>
        </p:nvSpPr>
        <p:spPr>
          <a:xfrm>
            <a:off x="9627908" y="2016089"/>
            <a:ext cx="2033267" cy="301482"/>
          </a:xfrm>
          <a:prstGeom prst="rect">
            <a:avLst/>
          </a:prstGeom>
          <a:solidFill>
            <a:srgbClr val="08204D"/>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FFFFFF"/>
                </a:solidFill>
                <a:effectLst/>
                <a:uLnTx/>
                <a:uFillTx/>
                <a:latin typeface="Poppins" panose="00000500000000000000" pitchFamily="2" charset="0"/>
                <a:ea typeface="+mn-ea"/>
                <a:cs typeface="Poppins" panose="00000500000000000000" pitchFamily="2" charset="0"/>
              </a:rPr>
              <a:t>Functions </a:t>
            </a:r>
            <a:endParaRPr kumimoji="0" lang="en-US" sz="1800" b="1" i="0" u="none" strike="noStrike" kern="0" cap="none" spc="0" normalizeH="0" baseline="0" noProof="0" dirty="0">
              <a:ln>
                <a:noFill/>
              </a:ln>
              <a:solidFill>
                <a:srgbClr val="FFFFFF"/>
              </a:solidFill>
              <a:effectLst/>
              <a:uLnTx/>
              <a:uFillTx/>
              <a:latin typeface="Poppins" panose="00000500000000000000" pitchFamily="2" charset="0"/>
              <a:ea typeface="+mn-ea"/>
              <a:cs typeface="Poppins" panose="00000500000000000000" pitchFamily="2" charset="0"/>
            </a:endParaRPr>
          </a:p>
        </p:txBody>
      </p:sp>
      <p:sp>
        <p:nvSpPr>
          <p:cNvPr id="409" name="TextBox 408">
            <a:extLst>
              <a:ext uri="{FF2B5EF4-FFF2-40B4-BE49-F238E27FC236}">
                <a16:creationId xmlns:a16="http://schemas.microsoft.com/office/drawing/2014/main" id="{33C638C9-A894-C800-D961-E361E973ECA1}"/>
              </a:ext>
            </a:extLst>
          </p:cNvPr>
          <p:cNvSpPr txBox="1"/>
          <p:nvPr/>
        </p:nvSpPr>
        <p:spPr>
          <a:xfrm>
            <a:off x="2946392" y="127618"/>
            <a:ext cx="513282" cy="276999"/>
          </a:xfrm>
          <a:prstGeom prst="rect">
            <a:avLst/>
          </a:prstGeom>
          <a:noFill/>
        </p:spPr>
        <p:txBody>
          <a:bodyPr wrap="none" rtlCol="0" anchor="ctr" anchorCtr="0">
            <a:spAutoFit/>
          </a:bodyP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Poppins" pitchFamily="2" charset="77"/>
                <a:ea typeface="League Spartan" charset="0"/>
                <a:cs typeface="Poppins" pitchFamily="2" charset="77"/>
              </a:rPr>
              <a:t>2017</a:t>
            </a:r>
          </a:p>
        </p:txBody>
      </p:sp>
      <p:sp>
        <p:nvSpPr>
          <p:cNvPr id="410" name="TextBox 409">
            <a:extLst>
              <a:ext uri="{FF2B5EF4-FFF2-40B4-BE49-F238E27FC236}">
                <a16:creationId xmlns:a16="http://schemas.microsoft.com/office/drawing/2014/main" id="{50F1A73F-4CED-C9B6-896C-FB7BA8A781DC}"/>
              </a:ext>
            </a:extLst>
          </p:cNvPr>
          <p:cNvSpPr txBox="1"/>
          <p:nvPr/>
        </p:nvSpPr>
        <p:spPr>
          <a:xfrm>
            <a:off x="4337208" y="127618"/>
            <a:ext cx="530915" cy="276999"/>
          </a:xfrm>
          <a:prstGeom prst="rect">
            <a:avLst/>
          </a:prstGeom>
          <a:noFill/>
        </p:spPr>
        <p:txBody>
          <a:bodyPr wrap="none" rtlCol="0" anchor="ctr" anchorCtr="0">
            <a:spAutoFit/>
          </a:bodyP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Poppins" pitchFamily="2" charset="77"/>
                <a:ea typeface="League Spartan" charset="0"/>
                <a:cs typeface="Poppins" pitchFamily="2" charset="77"/>
              </a:rPr>
              <a:t>2018</a:t>
            </a:r>
          </a:p>
        </p:txBody>
      </p:sp>
      <p:sp>
        <p:nvSpPr>
          <p:cNvPr id="417" name="Rectangle 416">
            <a:extLst>
              <a:ext uri="{FF2B5EF4-FFF2-40B4-BE49-F238E27FC236}">
                <a16:creationId xmlns:a16="http://schemas.microsoft.com/office/drawing/2014/main" id="{955C6E00-EA50-E7AD-9C3A-C92755634899}"/>
              </a:ext>
            </a:extLst>
          </p:cNvPr>
          <p:cNvSpPr/>
          <p:nvPr/>
        </p:nvSpPr>
        <p:spPr>
          <a:xfrm>
            <a:off x="419439" y="2969008"/>
            <a:ext cx="2052463" cy="301482"/>
          </a:xfrm>
          <a:prstGeom prst="rect">
            <a:avLst/>
          </a:prstGeom>
          <a:solidFill>
            <a:schemeClr val="accent1"/>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Assessments</a:t>
            </a:r>
          </a:p>
        </p:txBody>
      </p:sp>
      <p:sp>
        <p:nvSpPr>
          <p:cNvPr id="420" name="Rectangle 419">
            <a:extLst>
              <a:ext uri="{FF2B5EF4-FFF2-40B4-BE49-F238E27FC236}">
                <a16:creationId xmlns:a16="http://schemas.microsoft.com/office/drawing/2014/main" id="{F6E1AD4D-0970-C6EB-7EC4-B918A0EB7756}"/>
              </a:ext>
            </a:extLst>
          </p:cNvPr>
          <p:cNvSpPr/>
          <p:nvPr/>
        </p:nvSpPr>
        <p:spPr>
          <a:xfrm>
            <a:off x="9633918" y="5620450"/>
            <a:ext cx="2052463" cy="301482"/>
          </a:xfrm>
          <a:prstGeom prst="rect">
            <a:avLst/>
          </a:prstGeom>
          <a:solidFill>
            <a:schemeClr val="accent2"/>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Trade Marketing</a:t>
            </a:r>
          </a:p>
        </p:txBody>
      </p:sp>
      <p:sp>
        <p:nvSpPr>
          <p:cNvPr id="421" name="Rectangle 420">
            <a:extLst>
              <a:ext uri="{FF2B5EF4-FFF2-40B4-BE49-F238E27FC236}">
                <a16:creationId xmlns:a16="http://schemas.microsoft.com/office/drawing/2014/main" id="{F577D6C5-F246-88B1-E448-1919303F761C}"/>
              </a:ext>
            </a:extLst>
          </p:cNvPr>
          <p:cNvSpPr/>
          <p:nvPr/>
        </p:nvSpPr>
        <p:spPr>
          <a:xfrm>
            <a:off x="9628969" y="2319392"/>
            <a:ext cx="2052463" cy="301482"/>
          </a:xfrm>
          <a:prstGeom prst="rect">
            <a:avLst/>
          </a:prstGeom>
          <a:solidFill>
            <a:schemeClr val="accent2"/>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white"/>
              </a:solidFill>
              <a:effectLst/>
              <a:uLnTx/>
              <a:uFillTx/>
              <a:latin typeface="Poppins" panose="00000500000000000000" pitchFamily="2" charset="0"/>
              <a:ea typeface="+mn-ea"/>
              <a:cs typeface="Poppins" panose="00000500000000000000" pitchFamily="2" charset="0"/>
            </a:endParaRPr>
          </a:p>
        </p:txBody>
      </p:sp>
      <p:sp>
        <p:nvSpPr>
          <p:cNvPr id="422" name="Rectangle 421">
            <a:extLst>
              <a:ext uri="{FF2B5EF4-FFF2-40B4-BE49-F238E27FC236}">
                <a16:creationId xmlns:a16="http://schemas.microsoft.com/office/drawing/2014/main" id="{2CC07D5F-B041-ADE0-C9DC-7791AFC762D6}"/>
              </a:ext>
            </a:extLst>
          </p:cNvPr>
          <p:cNvSpPr/>
          <p:nvPr/>
        </p:nvSpPr>
        <p:spPr>
          <a:xfrm>
            <a:off x="9628969" y="2620874"/>
            <a:ext cx="2052463" cy="301482"/>
          </a:xfrm>
          <a:prstGeom prst="rect">
            <a:avLst/>
          </a:prstGeom>
          <a:solidFill>
            <a:schemeClr val="accent2"/>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white"/>
              </a:solidFill>
              <a:effectLst/>
              <a:uLnTx/>
              <a:uFillTx/>
              <a:latin typeface="Poppins" panose="00000500000000000000" pitchFamily="2" charset="0"/>
              <a:ea typeface="+mn-ea"/>
              <a:cs typeface="Poppins" panose="00000500000000000000" pitchFamily="2" charset="0"/>
            </a:endParaRPr>
          </a:p>
        </p:txBody>
      </p:sp>
      <p:sp>
        <p:nvSpPr>
          <p:cNvPr id="423" name="Rectangle 422">
            <a:extLst>
              <a:ext uri="{FF2B5EF4-FFF2-40B4-BE49-F238E27FC236}">
                <a16:creationId xmlns:a16="http://schemas.microsoft.com/office/drawing/2014/main" id="{A1CE1A52-01B4-1DBC-CCBD-9E28EF996FC6}"/>
              </a:ext>
            </a:extLst>
          </p:cNvPr>
          <p:cNvSpPr/>
          <p:nvPr/>
        </p:nvSpPr>
        <p:spPr>
          <a:xfrm>
            <a:off x="9628969" y="2922356"/>
            <a:ext cx="2052463" cy="301482"/>
          </a:xfrm>
          <a:prstGeom prst="rect">
            <a:avLst/>
          </a:prstGeom>
          <a:solidFill>
            <a:schemeClr val="accent2"/>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white"/>
              </a:solidFill>
              <a:effectLst/>
              <a:uLnTx/>
              <a:uFillTx/>
              <a:latin typeface="Poppins" panose="00000500000000000000" pitchFamily="2" charset="0"/>
              <a:ea typeface="+mn-ea"/>
              <a:cs typeface="Poppins" panose="00000500000000000000" pitchFamily="2" charset="0"/>
            </a:endParaRPr>
          </a:p>
        </p:txBody>
      </p:sp>
      <p:sp>
        <p:nvSpPr>
          <p:cNvPr id="424" name="Rectangle 423">
            <a:extLst>
              <a:ext uri="{FF2B5EF4-FFF2-40B4-BE49-F238E27FC236}">
                <a16:creationId xmlns:a16="http://schemas.microsoft.com/office/drawing/2014/main" id="{E2BD4BF1-4F64-6A74-080F-D1F9E17BEC5E}"/>
              </a:ext>
            </a:extLst>
          </p:cNvPr>
          <p:cNvSpPr/>
          <p:nvPr/>
        </p:nvSpPr>
        <p:spPr>
          <a:xfrm>
            <a:off x="9628969" y="3223837"/>
            <a:ext cx="2052463" cy="301482"/>
          </a:xfrm>
          <a:prstGeom prst="rect">
            <a:avLst/>
          </a:prstGeom>
          <a:solidFill>
            <a:schemeClr val="accent2"/>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white"/>
              </a:solidFill>
              <a:effectLst/>
              <a:uLnTx/>
              <a:uFillTx/>
              <a:latin typeface="Poppins" panose="00000500000000000000" pitchFamily="2" charset="0"/>
              <a:ea typeface="+mn-ea"/>
              <a:cs typeface="Poppins" panose="00000500000000000000" pitchFamily="2" charset="0"/>
            </a:endParaRPr>
          </a:p>
        </p:txBody>
      </p:sp>
      <p:sp>
        <p:nvSpPr>
          <p:cNvPr id="425" name="Rectangle 424">
            <a:extLst>
              <a:ext uri="{FF2B5EF4-FFF2-40B4-BE49-F238E27FC236}">
                <a16:creationId xmlns:a16="http://schemas.microsoft.com/office/drawing/2014/main" id="{4958C8D6-9964-061B-2382-76332C331A44}"/>
              </a:ext>
            </a:extLst>
          </p:cNvPr>
          <p:cNvSpPr/>
          <p:nvPr/>
        </p:nvSpPr>
        <p:spPr>
          <a:xfrm>
            <a:off x="9628969" y="3525319"/>
            <a:ext cx="2052463" cy="301482"/>
          </a:xfrm>
          <a:prstGeom prst="rect">
            <a:avLst/>
          </a:prstGeom>
          <a:solidFill>
            <a:schemeClr val="accent2"/>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white"/>
              </a:solidFill>
              <a:effectLst/>
              <a:uLnTx/>
              <a:uFillTx/>
              <a:latin typeface="Poppins" panose="00000500000000000000" pitchFamily="2" charset="0"/>
              <a:ea typeface="+mn-ea"/>
              <a:cs typeface="Poppins" panose="00000500000000000000" pitchFamily="2" charset="0"/>
            </a:endParaRPr>
          </a:p>
        </p:txBody>
      </p:sp>
      <p:sp>
        <p:nvSpPr>
          <p:cNvPr id="426" name="Rectangle 425">
            <a:extLst>
              <a:ext uri="{FF2B5EF4-FFF2-40B4-BE49-F238E27FC236}">
                <a16:creationId xmlns:a16="http://schemas.microsoft.com/office/drawing/2014/main" id="{D3254E9D-7D83-47B7-7D60-30841516F704}"/>
              </a:ext>
            </a:extLst>
          </p:cNvPr>
          <p:cNvSpPr/>
          <p:nvPr/>
        </p:nvSpPr>
        <p:spPr>
          <a:xfrm>
            <a:off x="9628969" y="3826801"/>
            <a:ext cx="2052463" cy="301482"/>
          </a:xfrm>
          <a:prstGeom prst="rect">
            <a:avLst/>
          </a:prstGeom>
          <a:solidFill>
            <a:schemeClr val="accent2"/>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white"/>
              </a:solidFill>
              <a:effectLst/>
              <a:uLnTx/>
              <a:uFillTx/>
              <a:latin typeface="Poppins" panose="00000500000000000000" pitchFamily="2" charset="0"/>
              <a:ea typeface="+mn-ea"/>
              <a:cs typeface="Poppins" panose="00000500000000000000" pitchFamily="2" charset="0"/>
            </a:endParaRPr>
          </a:p>
        </p:txBody>
      </p:sp>
      <p:sp>
        <p:nvSpPr>
          <p:cNvPr id="427" name="Rectangle 426">
            <a:extLst>
              <a:ext uri="{FF2B5EF4-FFF2-40B4-BE49-F238E27FC236}">
                <a16:creationId xmlns:a16="http://schemas.microsoft.com/office/drawing/2014/main" id="{FA1C6158-D629-3ACC-182B-702DA5CEB620}"/>
              </a:ext>
            </a:extLst>
          </p:cNvPr>
          <p:cNvSpPr/>
          <p:nvPr/>
        </p:nvSpPr>
        <p:spPr>
          <a:xfrm>
            <a:off x="9628969" y="4128283"/>
            <a:ext cx="2052463" cy="301482"/>
          </a:xfrm>
          <a:prstGeom prst="rect">
            <a:avLst/>
          </a:prstGeom>
          <a:solidFill>
            <a:schemeClr val="accent2"/>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white"/>
              </a:solidFill>
              <a:effectLst/>
              <a:uLnTx/>
              <a:uFillTx/>
              <a:latin typeface="Poppins" panose="00000500000000000000" pitchFamily="2" charset="0"/>
              <a:ea typeface="+mn-ea"/>
              <a:cs typeface="Poppins" panose="00000500000000000000" pitchFamily="2" charset="0"/>
            </a:endParaRPr>
          </a:p>
        </p:txBody>
      </p:sp>
      <p:sp>
        <p:nvSpPr>
          <p:cNvPr id="428" name="Rectangle 427">
            <a:extLst>
              <a:ext uri="{FF2B5EF4-FFF2-40B4-BE49-F238E27FC236}">
                <a16:creationId xmlns:a16="http://schemas.microsoft.com/office/drawing/2014/main" id="{B34B299C-995C-A860-A54D-95FCF8043490}"/>
              </a:ext>
            </a:extLst>
          </p:cNvPr>
          <p:cNvSpPr/>
          <p:nvPr/>
        </p:nvSpPr>
        <p:spPr>
          <a:xfrm>
            <a:off x="9628969" y="4429766"/>
            <a:ext cx="2052463" cy="301482"/>
          </a:xfrm>
          <a:prstGeom prst="rect">
            <a:avLst/>
          </a:prstGeom>
          <a:solidFill>
            <a:schemeClr val="accent2"/>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white"/>
              </a:solidFill>
              <a:effectLst/>
              <a:uLnTx/>
              <a:uFillTx/>
              <a:latin typeface="Poppins" panose="00000500000000000000" pitchFamily="2" charset="0"/>
              <a:ea typeface="+mn-ea"/>
              <a:cs typeface="Poppins" panose="00000500000000000000" pitchFamily="2" charset="0"/>
            </a:endParaRPr>
          </a:p>
        </p:txBody>
      </p:sp>
      <p:sp>
        <p:nvSpPr>
          <p:cNvPr id="429" name="Rectangle 428">
            <a:extLst>
              <a:ext uri="{FF2B5EF4-FFF2-40B4-BE49-F238E27FC236}">
                <a16:creationId xmlns:a16="http://schemas.microsoft.com/office/drawing/2014/main" id="{2910CB2E-1FA3-4D66-D51A-76660BA30707}"/>
              </a:ext>
            </a:extLst>
          </p:cNvPr>
          <p:cNvSpPr/>
          <p:nvPr/>
        </p:nvSpPr>
        <p:spPr>
          <a:xfrm>
            <a:off x="9628969" y="4731248"/>
            <a:ext cx="2052463" cy="301482"/>
          </a:xfrm>
          <a:prstGeom prst="rect">
            <a:avLst/>
          </a:prstGeom>
          <a:solidFill>
            <a:schemeClr val="accent2"/>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white"/>
              </a:solidFill>
              <a:effectLst/>
              <a:uLnTx/>
              <a:uFillTx/>
              <a:latin typeface="Poppins" panose="00000500000000000000" pitchFamily="2" charset="0"/>
              <a:ea typeface="+mn-ea"/>
              <a:cs typeface="Poppins" panose="00000500000000000000" pitchFamily="2" charset="0"/>
            </a:endParaRPr>
          </a:p>
        </p:txBody>
      </p:sp>
      <p:sp>
        <p:nvSpPr>
          <p:cNvPr id="430" name="Rectangle 429">
            <a:extLst>
              <a:ext uri="{FF2B5EF4-FFF2-40B4-BE49-F238E27FC236}">
                <a16:creationId xmlns:a16="http://schemas.microsoft.com/office/drawing/2014/main" id="{0A2DA5BF-8ABD-B345-3F05-7E94DF000070}"/>
              </a:ext>
            </a:extLst>
          </p:cNvPr>
          <p:cNvSpPr/>
          <p:nvPr/>
        </p:nvSpPr>
        <p:spPr>
          <a:xfrm>
            <a:off x="9628969" y="5032730"/>
            <a:ext cx="2052463" cy="301482"/>
          </a:xfrm>
          <a:prstGeom prst="rect">
            <a:avLst/>
          </a:prstGeom>
          <a:solidFill>
            <a:schemeClr val="accent2"/>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white"/>
              </a:solidFill>
              <a:effectLst/>
              <a:uLnTx/>
              <a:uFillTx/>
              <a:latin typeface="Poppins" panose="00000500000000000000" pitchFamily="2" charset="0"/>
              <a:ea typeface="+mn-ea"/>
              <a:cs typeface="Poppins" panose="00000500000000000000" pitchFamily="2" charset="0"/>
            </a:endParaRPr>
          </a:p>
        </p:txBody>
      </p:sp>
      <p:sp>
        <p:nvSpPr>
          <p:cNvPr id="431" name="TextBox 430">
            <a:extLst>
              <a:ext uri="{FF2B5EF4-FFF2-40B4-BE49-F238E27FC236}">
                <a16:creationId xmlns:a16="http://schemas.microsoft.com/office/drawing/2014/main" id="{A2EFB756-A063-8C57-88A3-2C9328881F91}"/>
              </a:ext>
            </a:extLst>
          </p:cNvPr>
          <p:cNvSpPr txBox="1"/>
          <p:nvPr/>
        </p:nvSpPr>
        <p:spPr>
          <a:xfrm>
            <a:off x="9908048" y="2354717"/>
            <a:ext cx="1494319" cy="230832"/>
          </a:xfrm>
          <a:prstGeom prst="rect">
            <a:avLst/>
          </a:prstGeom>
          <a:solidFill>
            <a:schemeClr val="accent2"/>
          </a:solidFill>
        </p:spPr>
        <p:txBody>
          <a:bodyPr wrap="none" rtlCol="0" anchor="ctr" anchorCtr="0">
            <a:spAutoFit/>
          </a:bodyP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Poppins" panose="00000500000000000000" pitchFamily="2" charset="0"/>
                <a:ea typeface="League Spartan" charset="0"/>
                <a:cs typeface="Poppins" panose="00000500000000000000" pitchFamily="2" charset="0"/>
              </a:rPr>
              <a:t>Business Development</a:t>
            </a:r>
          </a:p>
        </p:txBody>
      </p:sp>
      <p:sp>
        <p:nvSpPr>
          <p:cNvPr id="432" name="TextBox 431">
            <a:extLst>
              <a:ext uri="{FF2B5EF4-FFF2-40B4-BE49-F238E27FC236}">
                <a16:creationId xmlns:a16="http://schemas.microsoft.com/office/drawing/2014/main" id="{BF086764-A61E-1766-C1DE-CF981DEE0440}"/>
              </a:ext>
            </a:extLst>
          </p:cNvPr>
          <p:cNvSpPr txBox="1"/>
          <p:nvPr/>
        </p:nvSpPr>
        <p:spPr>
          <a:xfrm>
            <a:off x="9882397" y="2656199"/>
            <a:ext cx="1545616" cy="230832"/>
          </a:xfrm>
          <a:prstGeom prst="rect">
            <a:avLst/>
          </a:prstGeom>
          <a:solidFill>
            <a:schemeClr val="accent2"/>
          </a:solidFill>
        </p:spPr>
        <p:txBody>
          <a:bodyPr wrap="none" rtlCol="0" anchor="ctr" anchorCtr="0">
            <a:spAutoFit/>
          </a:bodyP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Poppins" panose="00000500000000000000" pitchFamily="2" charset="0"/>
                <a:ea typeface="League Spartan" charset="0"/>
                <a:cs typeface="Poppins" panose="00000500000000000000" pitchFamily="2" charset="0"/>
              </a:rPr>
              <a:t>Category Management</a:t>
            </a:r>
          </a:p>
        </p:txBody>
      </p:sp>
      <p:sp>
        <p:nvSpPr>
          <p:cNvPr id="433" name="TextBox 432">
            <a:extLst>
              <a:ext uri="{FF2B5EF4-FFF2-40B4-BE49-F238E27FC236}">
                <a16:creationId xmlns:a16="http://schemas.microsoft.com/office/drawing/2014/main" id="{9E0F0733-B49C-7A85-E078-2B457AFEB422}"/>
              </a:ext>
            </a:extLst>
          </p:cNvPr>
          <p:cNvSpPr txBox="1"/>
          <p:nvPr/>
        </p:nvSpPr>
        <p:spPr>
          <a:xfrm>
            <a:off x="9893613" y="2957681"/>
            <a:ext cx="1523174" cy="230832"/>
          </a:xfrm>
          <a:prstGeom prst="rect">
            <a:avLst/>
          </a:prstGeom>
          <a:solidFill>
            <a:schemeClr val="accent2"/>
          </a:solidFill>
        </p:spPr>
        <p:txBody>
          <a:bodyPr wrap="none" rtlCol="0" anchor="ctr" anchorCtr="0">
            <a:spAutoFit/>
          </a:bodyP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Poppins" panose="00000500000000000000" pitchFamily="2" charset="0"/>
                <a:ea typeface="League Spartan" charset="0"/>
                <a:cs typeface="Poppins" panose="00000500000000000000" pitchFamily="2" charset="0"/>
              </a:rPr>
              <a:t>Channel Management </a:t>
            </a:r>
          </a:p>
        </p:txBody>
      </p:sp>
      <p:sp>
        <p:nvSpPr>
          <p:cNvPr id="434" name="TextBox 433">
            <a:extLst>
              <a:ext uri="{FF2B5EF4-FFF2-40B4-BE49-F238E27FC236}">
                <a16:creationId xmlns:a16="http://schemas.microsoft.com/office/drawing/2014/main" id="{BD130895-19F3-B86D-EF3D-AB1971BF7C47}"/>
              </a:ext>
            </a:extLst>
          </p:cNvPr>
          <p:cNvSpPr txBox="1"/>
          <p:nvPr/>
        </p:nvSpPr>
        <p:spPr>
          <a:xfrm>
            <a:off x="10219830" y="3259162"/>
            <a:ext cx="870751" cy="230832"/>
          </a:xfrm>
          <a:prstGeom prst="rect">
            <a:avLst/>
          </a:prstGeom>
          <a:solidFill>
            <a:schemeClr val="accent2"/>
          </a:solidFill>
        </p:spPr>
        <p:txBody>
          <a:bodyPr wrap="none" rtlCol="0" anchor="ctr" anchorCtr="0">
            <a:spAutoFit/>
          </a:bodyP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Poppins" panose="00000500000000000000" pitchFamily="2" charset="0"/>
                <a:ea typeface="League Spartan" charset="0"/>
                <a:cs typeface="Poppins" panose="00000500000000000000" pitchFamily="2" charset="0"/>
              </a:rPr>
              <a:t>Distribution </a:t>
            </a:r>
          </a:p>
        </p:txBody>
      </p:sp>
      <p:sp>
        <p:nvSpPr>
          <p:cNvPr id="435" name="TextBox 434">
            <a:extLst>
              <a:ext uri="{FF2B5EF4-FFF2-40B4-BE49-F238E27FC236}">
                <a16:creationId xmlns:a16="http://schemas.microsoft.com/office/drawing/2014/main" id="{5FF7522B-9FAA-7ED1-8FF8-CD351E501FCF}"/>
              </a:ext>
            </a:extLst>
          </p:cNvPr>
          <p:cNvSpPr txBox="1"/>
          <p:nvPr/>
        </p:nvSpPr>
        <p:spPr>
          <a:xfrm>
            <a:off x="9855950" y="3560644"/>
            <a:ext cx="1598515" cy="230832"/>
          </a:xfrm>
          <a:prstGeom prst="rect">
            <a:avLst/>
          </a:prstGeom>
          <a:solidFill>
            <a:schemeClr val="accent2"/>
          </a:solidFill>
        </p:spPr>
        <p:txBody>
          <a:bodyPr wrap="none" rtlCol="0" anchor="ctr" anchorCtr="0">
            <a:spAutoFit/>
          </a:bodyP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Poppins" panose="00000500000000000000" pitchFamily="2" charset="0"/>
                <a:ea typeface="League Spartan" charset="0"/>
                <a:cs typeface="Poppins" panose="00000500000000000000" pitchFamily="2" charset="0"/>
              </a:rPr>
              <a:t>Distributor Management</a:t>
            </a:r>
          </a:p>
        </p:txBody>
      </p:sp>
      <p:sp>
        <p:nvSpPr>
          <p:cNvPr id="436" name="TextBox 435">
            <a:extLst>
              <a:ext uri="{FF2B5EF4-FFF2-40B4-BE49-F238E27FC236}">
                <a16:creationId xmlns:a16="http://schemas.microsoft.com/office/drawing/2014/main" id="{BFEC5A55-179A-E1C1-5436-4DEFDF9CD0F4}"/>
              </a:ext>
            </a:extLst>
          </p:cNvPr>
          <p:cNvSpPr txBox="1"/>
          <p:nvPr/>
        </p:nvSpPr>
        <p:spPr>
          <a:xfrm>
            <a:off x="9924879" y="3862127"/>
            <a:ext cx="1460656" cy="230832"/>
          </a:xfrm>
          <a:prstGeom prst="rect">
            <a:avLst/>
          </a:prstGeom>
          <a:solidFill>
            <a:schemeClr val="accent2"/>
          </a:solidFill>
        </p:spPr>
        <p:txBody>
          <a:bodyPr wrap="none" rtlCol="0" anchor="ctr" anchorCtr="0">
            <a:spAutoFit/>
          </a:bodyP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Poppins" panose="00000500000000000000" pitchFamily="2" charset="0"/>
                <a:ea typeface="League Spartan" charset="0"/>
                <a:cs typeface="Poppins" panose="00000500000000000000" pitchFamily="2" charset="0"/>
              </a:rPr>
              <a:t>General Management</a:t>
            </a:r>
          </a:p>
        </p:txBody>
      </p:sp>
      <p:sp>
        <p:nvSpPr>
          <p:cNvPr id="437" name="TextBox 436">
            <a:extLst>
              <a:ext uri="{FF2B5EF4-FFF2-40B4-BE49-F238E27FC236}">
                <a16:creationId xmlns:a16="http://schemas.microsoft.com/office/drawing/2014/main" id="{1C5D2085-6F72-FBE1-7423-7E864138A668}"/>
              </a:ext>
            </a:extLst>
          </p:cNvPr>
          <p:cNvSpPr txBox="1"/>
          <p:nvPr/>
        </p:nvSpPr>
        <p:spPr>
          <a:xfrm>
            <a:off x="9794233" y="4165168"/>
            <a:ext cx="1721945" cy="230832"/>
          </a:xfrm>
          <a:prstGeom prst="rect">
            <a:avLst/>
          </a:prstGeom>
          <a:solidFill>
            <a:schemeClr val="accent2"/>
          </a:solidFill>
        </p:spPr>
        <p:txBody>
          <a:bodyPr wrap="none" rtlCol="0" anchor="ctr" anchorCtr="0">
            <a:spAutoFit/>
          </a:bodyP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Poppins" panose="00000500000000000000" pitchFamily="2" charset="0"/>
                <a:ea typeface="League Spartan" charset="0"/>
                <a:cs typeface="Poppins" panose="00000500000000000000" pitchFamily="2" charset="0"/>
              </a:rPr>
              <a:t>Key Account Management</a:t>
            </a:r>
          </a:p>
        </p:txBody>
      </p:sp>
      <p:sp>
        <p:nvSpPr>
          <p:cNvPr id="438" name="TextBox 437">
            <a:extLst>
              <a:ext uri="{FF2B5EF4-FFF2-40B4-BE49-F238E27FC236}">
                <a16:creationId xmlns:a16="http://schemas.microsoft.com/office/drawing/2014/main" id="{98B3BC0C-716C-8AAF-1160-2B671974C2F7}"/>
              </a:ext>
            </a:extLst>
          </p:cNvPr>
          <p:cNvSpPr txBox="1"/>
          <p:nvPr/>
        </p:nvSpPr>
        <p:spPr>
          <a:xfrm>
            <a:off x="10275132" y="4465090"/>
            <a:ext cx="760144" cy="230832"/>
          </a:xfrm>
          <a:prstGeom prst="rect">
            <a:avLst/>
          </a:prstGeom>
          <a:solidFill>
            <a:schemeClr val="accent2"/>
          </a:solidFill>
        </p:spPr>
        <p:txBody>
          <a:bodyPr wrap="none" rtlCol="0" anchor="ctr" anchorCtr="0">
            <a:spAutoFit/>
          </a:bodyP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Poppins" panose="00000500000000000000" pitchFamily="2" charset="0"/>
                <a:ea typeface="League Spartan" charset="0"/>
                <a:cs typeface="Poppins" panose="00000500000000000000" pitchFamily="2" charset="0"/>
              </a:rPr>
              <a:t>Marketing</a:t>
            </a:r>
          </a:p>
        </p:txBody>
      </p:sp>
      <p:sp>
        <p:nvSpPr>
          <p:cNvPr id="439" name="TextBox 438">
            <a:extLst>
              <a:ext uri="{FF2B5EF4-FFF2-40B4-BE49-F238E27FC236}">
                <a16:creationId xmlns:a16="http://schemas.microsoft.com/office/drawing/2014/main" id="{849FFBEC-3223-322E-74E8-4C8ECA703AF7}"/>
              </a:ext>
            </a:extLst>
          </p:cNvPr>
          <p:cNvSpPr txBox="1"/>
          <p:nvPr/>
        </p:nvSpPr>
        <p:spPr>
          <a:xfrm>
            <a:off x="9938504" y="4766573"/>
            <a:ext cx="1433406" cy="230832"/>
          </a:xfrm>
          <a:prstGeom prst="rect">
            <a:avLst/>
          </a:prstGeom>
          <a:solidFill>
            <a:schemeClr val="accent2"/>
          </a:solidFill>
        </p:spPr>
        <p:txBody>
          <a:bodyPr wrap="none" rtlCol="0" anchor="ctr" anchorCtr="0">
            <a:spAutoFit/>
          </a:bodyP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Poppins" panose="00000500000000000000" pitchFamily="2" charset="0"/>
                <a:ea typeface="League Spartan" charset="0"/>
                <a:cs typeface="Poppins" panose="00000500000000000000" pitchFamily="2" charset="0"/>
              </a:rPr>
              <a:t>Marketing Operations</a:t>
            </a:r>
          </a:p>
        </p:txBody>
      </p:sp>
      <p:sp>
        <p:nvSpPr>
          <p:cNvPr id="440" name="TextBox 439">
            <a:extLst>
              <a:ext uri="{FF2B5EF4-FFF2-40B4-BE49-F238E27FC236}">
                <a16:creationId xmlns:a16="http://schemas.microsoft.com/office/drawing/2014/main" id="{F68FC809-14F5-0DF5-0067-DF938CC217FC}"/>
              </a:ext>
            </a:extLst>
          </p:cNvPr>
          <p:cNvSpPr txBox="1"/>
          <p:nvPr/>
        </p:nvSpPr>
        <p:spPr>
          <a:xfrm>
            <a:off x="10031042" y="5068055"/>
            <a:ext cx="1309974" cy="230832"/>
          </a:xfrm>
          <a:prstGeom prst="rect">
            <a:avLst/>
          </a:prstGeom>
          <a:solidFill>
            <a:schemeClr val="accent2"/>
          </a:solidFill>
        </p:spPr>
        <p:txBody>
          <a:bodyPr wrap="none" rtlCol="0" anchor="ctr" anchorCtr="0">
            <a:spAutoFit/>
          </a:bodyP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Poppins" panose="00000500000000000000" pitchFamily="2" charset="0"/>
                <a:ea typeface="League Spartan" charset="0"/>
                <a:cs typeface="Poppins" panose="00000500000000000000" pitchFamily="2" charset="0"/>
              </a:rPr>
              <a:t>Sales Management</a:t>
            </a:r>
          </a:p>
        </p:txBody>
      </p:sp>
      <p:sp>
        <p:nvSpPr>
          <p:cNvPr id="442" name="Rectangle 441">
            <a:extLst>
              <a:ext uri="{FF2B5EF4-FFF2-40B4-BE49-F238E27FC236}">
                <a16:creationId xmlns:a16="http://schemas.microsoft.com/office/drawing/2014/main" id="{36EB569B-E96B-B008-C288-73AB6CCBA0B7}"/>
              </a:ext>
            </a:extLst>
          </p:cNvPr>
          <p:cNvSpPr/>
          <p:nvPr/>
        </p:nvSpPr>
        <p:spPr>
          <a:xfrm>
            <a:off x="9627257" y="5336629"/>
            <a:ext cx="2052463" cy="301482"/>
          </a:xfrm>
          <a:prstGeom prst="rect">
            <a:avLst/>
          </a:prstGeom>
          <a:solidFill>
            <a:schemeClr val="accent2"/>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Shopper Marketing</a:t>
            </a:r>
          </a:p>
        </p:txBody>
      </p:sp>
      <p:sp>
        <p:nvSpPr>
          <p:cNvPr id="50" name="TextBox 49">
            <a:extLst>
              <a:ext uri="{FF2B5EF4-FFF2-40B4-BE49-F238E27FC236}">
                <a16:creationId xmlns:a16="http://schemas.microsoft.com/office/drawing/2014/main" id="{3064A203-FB6F-7659-079D-6BCAC94CF1C7}"/>
              </a:ext>
            </a:extLst>
          </p:cNvPr>
          <p:cNvSpPr txBox="1"/>
          <p:nvPr/>
        </p:nvSpPr>
        <p:spPr>
          <a:xfrm>
            <a:off x="295246" y="458275"/>
            <a:ext cx="11652986" cy="73866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284B8D"/>
                </a:solidFill>
                <a:effectLst/>
                <a:uLnTx/>
                <a:uFillTx/>
                <a:latin typeface="-apple-system"/>
                <a:ea typeface="+mn-ea"/>
                <a:cs typeface="+mn-cs"/>
              </a:rPr>
              <a:t>100’s of tools grouped in 12 categories, 50 tool types and 12 business functions in 1 place</a:t>
            </a:r>
            <a:r>
              <a:rPr kumimoji="0" lang="en-GB" sz="2400" b="0" i="0" u="none" strike="noStrike" kern="1200" cap="none" spc="0" normalizeH="0" baseline="0" noProof="0" dirty="0">
                <a:ln>
                  <a:noFill/>
                </a:ln>
                <a:solidFill>
                  <a:prstClr val="black"/>
                </a:solidFill>
                <a:effectLst/>
                <a:uLnTx/>
                <a:uFillTx/>
                <a:latin typeface="Inter"/>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284B8D"/>
                </a:solidFill>
                <a:effectLst/>
                <a:uLnTx/>
                <a:uFillTx/>
                <a:latin typeface="-apple-system"/>
                <a:ea typeface="+mn-ea"/>
                <a:cs typeface="+mn-cs"/>
              </a:rPr>
              <a:t>get </a:t>
            </a:r>
            <a:r>
              <a:rPr kumimoji="0" lang="en-GB" sz="1800" b="1" i="0" u="none" strike="noStrike" kern="1200" cap="none" spc="0" normalizeH="0" baseline="0" noProof="0" dirty="0">
                <a:ln>
                  <a:noFill/>
                </a:ln>
                <a:solidFill>
                  <a:srgbClr val="A6BF0A"/>
                </a:solidFill>
                <a:effectLst/>
                <a:uLnTx/>
                <a:uFillTx/>
                <a:latin typeface="-apple-system"/>
                <a:ea typeface="+mn-ea"/>
                <a:cs typeface="+mn-cs"/>
              </a:rPr>
              <a:t>10X</a:t>
            </a:r>
            <a:r>
              <a:rPr kumimoji="0" lang="en-GB" sz="1800" b="1" i="0" u="none" strike="noStrike" kern="1200" cap="none" spc="0" normalizeH="0" baseline="0" noProof="0" dirty="0">
                <a:ln>
                  <a:noFill/>
                </a:ln>
                <a:solidFill>
                  <a:srgbClr val="284B8D"/>
                </a:solidFill>
                <a:effectLst/>
                <a:uLnTx/>
                <a:uFillTx/>
                <a:latin typeface="-apple-system"/>
                <a:ea typeface="+mn-ea"/>
                <a:cs typeface="+mn-cs"/>
              </a:rPr>
              <a:t> productive now !</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86777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19DC4D0-0477-B8A3-7E83-A87C261EB239}"/>
              </a:ext>
            </a:extLst>
          </p:cNvPr>
          <p:cNvSpPr txBox="1"/>
          <p:nvPr/>
        </p:nvSpPr>
        <p:spPr>
          <a:xfrm>
            <a:off x="2781701" y="2992363"/>
            <a:ext cx="5906608" cy="646331"/>
          </a:xfrm>
          <a:prstGeom prst="rect">
            <a:avLst/>
          </a:prstGeom>
          <a:noFill/>
        </p:spPr>
        <p:txBody>
          <a:bodyPr wrap="square" rtlCol="0">
            <a:spAutoFit/>
          </a:bodyPr>
          <a:lstStyle/>
          <a:p>
            <a:pPr marL="0" marR="0" lvl="0" indent="0" algn="ctr" defTabSz="435356"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black"/>
                </a:solidFill>
                <a:effectLst/>
                <a:uLnTx/>
                <a:uFillTx/>
                <a:latin typeface="Poppins" panose="00000500000000000000" pitchFamily="2" charset="0"/>
                <a:ea typeface="MS Gothic" panose="020B0609070205080204" pitchFamily="49" charset="-128"/>
                <a:cs typeface="Poppins" panose="00000500000000000000" pitchFamily="2" charset="0"/>
              </a:rPr>
              <a:t>Ansoff’s Growth Matrix </a:t>
            </a:r>
            <a:endParaRPr kumimoji="0" lang="en-US" sz="3200" b="0" i="0" u="none" strike="noStrike" kern="1200" cap="none" spc="0" normalizeH="0" baseline="0" noProof="0" dirty="0">
              <a:ln>
                <a:noFill/>
              </a:ln>
              <a:solidFill>
                <a:prstClr val="black"/>
              </a:solidFill>
              <a:effectLst/>
              <a:uLnTx/>
              <a:uFillTx/>
              <a:latin typeface="Poppins" panose="00000500000000000000" pitchFamily="2" charset="0"/>
              <a:ea typeface="MS Gothic" panose="020B0609070205080204" pitchFamily="49" charset="-128"/>
              <a:cs typeface="Poppins" panose="00000500000000000000" pitchFamily="2" charset="0"/>
            </a:endParaRPr>
          </a:p>
        </p:txBody>
      </p:sp>
      <p:sp>
        <p:nvSpPr>
          <p:cNvPr id="4" name="TextBox 3">
            <a:extLst>
              <a:ext uri="{FF2B5EF4-FFF2-40B4-BE49-F238E27FC236}">
                <a16:creationId xmlns:a16="http://schemas.microsoft.com/office/drawing/2014/main" id="{6D4E7214-242C-7BC3-78CC-8253B928557C}"/>
              </a:ext>
            </a:extLst>
          </p:cNvPr>
          <p:cNvSpPr txBox="1"/>
          <p:nvPr/>
        </p:nvSpPr>
        <p:spPr>
          <a:xfrm>
            <a:off x="2877953" y="3543830"/>
            <a:ext cx="5755465" cy="261610"/>
          </a:xfrm>
          <a:prstGeom prst="rect">
            <a:avLst/>
          </a:prstGeom>
          <a:noFill/>
        </p:spPr>
        <p:txBody>
          <a:bodyPr wrap="square">
            <a:spAutoFit/>
          </a:bodyPr>
          <a:lstStyle>
            <a:defPPr>
              <a:defRPr lang="en-US"/>
            </a:defPPr>
            <a:lvl1pPr>
              <a:defRPr b="0" i="0">
                <a:solidFill>
                  <a:srgbClr val="909399"/>
                </a:solidFill>
                <a:effectLst/>
                <a:latin typeface="Helvetica Neue"/>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57595D"/>
                </a:solidFill>
                <a:latin typeface="Open Sans" panose="020B0606030504020204" pitchFamily="34" charset="0"/>
              </a:rPr>
              <a:t>A</a:t>
            </a:r>
            <a:r>
              <a:rPr lang="en-GB" sz="1100" b="0" i="0" dirty="0">
                <a:solidFill>
                  <a:srgbClr val="57595D"/>
                </a:solidFill>
                <a:effectLst/>
                <a:latin typeface="Open Sans" panose="020B0606030504020204" pitchFamily="34" charset="0"/>
              </a:rPr>
              <a:t>nalyze and plan strategies for growth</a:t>
            </a:r>
            <a:endParaRPr kumimoji="0" lang="en-GB" sz="1100" b="0" i="0" u="none" strike="noStrike" kern="1200" cap="none" spc="0" normalizeH="0" baseline="0" noProof="0" dirty="0">
              <a:ln>
                <a:noFill/>
              </a:ln>
              <a:solidFill>
                <a:prstClr val="black"/>
              </a:solidFill>
              <a:effectLst/>
              <a:uLnTx/>
              <a:uFillTx/>
              <a:latin typeface="Lato Light" panose="020F0502020204030203"/>
              <a:ea typeface="+mn-ea"/>
              <a:cs typeface="+mn-cs"/>
            </a:endParaRPr>
          </a:p>
        </p:txBody>
      </p:sp>
      <p:pic>
        <p:nvPicPr>
          <p:cNvPr id="5" name="Picture 4">
            <a:extLst>
              <a:ext uri="{FF2B5EF4-FFF2-40B4-BE49-F238E27FC236}">
                <a16:creationId xmlns:a16="http://schemas.microsoft.com/office/drawing/2014/main" id="{AF356398-1339-4BF4-BFC2-3E94C35B3ADC}"/>
              </a:ext>
            </a:extLst>
          </p:cNvPr>
          <p:cNvPicPr>
            <a:picLocks noChangeAspect="1"/>
          </p:cNvPicPr>
          <p:nvPr/>
        </p:nvPicPr>
        <p:blipFill>
          <a:blip r:embed="rId2"/>
          <a:stretch>
            <a:fillRect/>
          </a:stretch>
        </p:blipFill>
        <p:spPr>
          <a:xfrm>
            <a:off x="4109108" y="3850106"/>
            <a:ext cx="3165389" cy="2324009"/>
          </a:xfrm>
          <a:prstGeom prst="rect">
            <a:avLst/>
          </a:prstGeom>
        </p:spPr>
      </p:pic>
    </p:spTree>
    <p:extLst>
      <p:ext uri="{BB962C8B-B14F-4D97-AF65-F5344CB8AC3E}">
        <p14:creationId xmlns:p14="http://schemas.microsoft.com/office/powerpoint/2010/main" val="445165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FE934C3E-872C-4762-B227-6233CD938FD8}"/>
              </a:ext>
            </a:extLst>
          </p:cNvPr>
          <p:cNvCxnSpPr>
            <a:cxnSpLocks/>
            <a:stCxn id="3" idx="2"/>
            <a:endCxn id="22" idx="6"/>
          </p:cNvCxnSpPr>
          <p:nvPr/>
        </p:nvCxnSpPr>
        <p:spPr>
          <a:xfrm flipV="1">
            <a:off x="1051273" y="3359051"/>
            <a:ext cx="10248079" cy="34974"/>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 name="Oval 2">
            <a:extLst>
              <a:ext uri="{FF2B5EF4-FFF2-40B4-BE49-F238E27FC236}">
                <a16:creationId xmlns:a16="http://schemas.microsoft.com/office/drawing/2014/main" id="{7ECDDA0B-8237-499C-9A5A-69B11D5592CF}"/>
              </a:ext>
            </a:extLst>
          </p:cNvPr>
          <p:cNvSpPr/>
          <p:nvPr/>
        </p:nvSpPr>
        <p:spPr>
          <a:xfrm>
            <a:off x="1051273" y="2891105"/>
            <a:ext cx="1003300" cy="1005840"/>
          </a:xfrm>
          <a:prstGeom prst="ellipse">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600" b="0" i="0" u="none" strike="noStrike" kern="1200" cap="none" spc="0" normalizeH="0" baseline="0" noProof="0" dirty="0">
                <a:ln>
                  <a:noFill/>
                </a:ln>
                <a:solidFill>
                  <a:prstClr val="white"/>
                </a:solidFill>
                <a:effectLst/>
                <a:uLnTx/>
                <a:uFillTx/>
                <a:latin typeface="Lato Light"/>
                <a:ea typeface="+mn-ea"/>
                <a:cs typeface="+mn-cs"/>
              </a:rPr>
              <a:t>1</a:t>
            </a:r>
          </a:p>
        </p:txBody>
      </p:sp>
      <p:sp>
        <p:nvSpPr>
          <p:cNvPr id="4" name="Oval 3">
            <a:extLst>
              <a:ext uri="{FF2B5EF4-FFF2-40B4-BE49-F238E27FC236}">
                <a16:creationId xmlns:a16="http://schemas.microsoft.com/office/drawing/2014/main" id="{F40775E4-F158-4150-83B8-074068C12594}"/>
              </a:ext>
            </a:extLst>
          </p:cNvPr>
          <p:cNvSpPr/>
          <p:nvPr/>
        </p:nvSpPr>
        <p:spPr>
          <a:xfrm>
            <a:off x="3351179" y="2891105"/>
            <a:ext cx="1003300" cy="1005840"/>
          </a:xfrm>
          <a:prstGeom prst="ellipse">
            <a:avLst/>
          </a:prstGeom>
          <a:solidFill>
            <a:schemeClr val="accent6"/>
          </a:solidFill>
          <a:ln>
            <a:noFill/>
          </a:ln>
          <a:effectLst/>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002776"/>
                </a:solidFill>
                <a:effectLst/>
                <a:uLnTx/>
                <a:uFillTx/>
                <a:latin typeface="Lato Light"/>
                <a:ea typeface="+mn-ea"/>
                <a:cs typeface="+mn-cs"/>
              </a:rPr>
              <a:t>2</a:t>
            </a:r>
          </a:p>
        </p:txBody>
      </p:sp>
      <p:sp>
        <p:nvSpPr>
          <p:cNvPr id="5" name="Oval 4">
            <a:extLst>
              <a:ext uri="{FF2B5EF4-FFF2-40B4-BE49-F238E27FC236}">
                <a16:creationId xmlns:a16="http://schemas.microsoft.com/office/drawing/2014/main" id="{CD732199-BA91-4B05-B6AF-6811B26D0707}"/>
              </a:ext>
            </a:extLst>
          </p:cNvPr>
          <p:cNvSpPr/>
          <p:nvPr/>
        </p:nvSpPr>
        <p:spPr>
          <a:xfrm>
            <a:off x="5594350" y="2856131"/>
            <a:ext cx="1003300" cy="1005840"/>
          </a:xfrm>
          <a:prstGeom prst="ellipse">
            <a:avLst/>
          </a:prstGeom>
          <a:solidFill>
            <a:schemeClr val="accent2"/>
          </a:solidFill>
          <a:ln>
            <a:noFill/>
          </a:ln>
          <a:effectLst/>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002776"/>
                </a:solidFill>
                <a:effectLst/>
                <a:uLnTx/>
                <a:uFillTx/>
                <a:latin typeface="Lato Light"/>
                <a:ea typeface="+mn-ea"/>
                <a:cs typeface="+mn-cs"/>
              </a:rPr>
              <a:t>3</a:t>
            </a:r>
          </a:p>
        </p:txBody>
      </p:sp>
      <p:sp>
        <p:nvSpPr>
          <p:cNvPr id="6" name="Rectangle 5">
            <a:extLst>
              <a:ext uri="{FF2B5EF4-FFF2-40B4-BE49-F238E27FC236}">
                <a16:creationId xmlns:a16="http://schemas.microsoft.com/office/drawing/2014/main" id="{BB062036-2E86-413B-B986-B9D936180E01}"/>
              </a:ext>
            </a:extLst>
          </p:cNvPr>
          <p:cNvSpPr/>
          <p:nvPr/>
        </p:nvSpPr>
        <p:spPr>
          <a:xfrm>
            <a:off x="435871" y="4090014"/>
            <a:ext cx="2234104" cy="400110"/>
          </a:xfrm>
          <a:prstGeom prst="rect">
            <a:avLst/>
          </a:prstGeom>
          <a:noFill/>
        </p:spPr>
        <p:txBody>
          <a:bodyPr wrap="square" rtlCol="0">
            <a:spAutoFit/>
          </a:bodyPr>
          <a:lstStyle/>
          <a:p>
            <a:pPr algn="ctr"/>
            <a:r>
              <a:rPr lang="en-GB" sz="1000" dirty="0">
                <a:latin typeface="Lato Light"/>
              </a:rPr>
              <a:t>Risks inherent with a market strategy and their management </a:t>
            </a:r>
          </a:p>
        </p:txBody>
      </p:sp>
      <p:sp>
        <p:nvSpPr>
          <p:cNvPr id="10" name="Oval 9">
            <a:extLst>
              <a:ext uri="{FF2B5EF4-FFF2-40B4-BE49-F238E27FC236}">
                <a16:creationId xmlns:a16="http://schemas.microsoft.com/office/drawing/2014/main" id="{331CFCFD-803D-4EB5-B69B-8A61E51AF860}"/>
              </a:ext>
            </a:extLst>
          </p:cNvPr>
          <p:cNvSpPr/>
          <p:nvPr/>
        </p:nvSpPr>
        <p:spPr>
          <a:xfrm>
            <a:off x="7925851" y="2856131"/>
            <a:ext cx="1003300" cy="1005840"/>
          </a:xfrm>
          <a:prstGeom prst="ellipse">
            <a:avLst/>
          </a:prstGeom>
          <a:solidFill>
            <a:schemeClr val="accent3"/>
          </a:solidFill>
          <a:ln>
            <a:noFill/>
          </a:ln>
          <a:effectLst/>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002776"/>
                </a:solidFill>
                <a:effectLst/>
                <a:uLnTx/>
                <a:uFillTx/>
                <a:latin typeface="Lato Light"/>
                <a:ea typeface="+mn-ea"/>
                <a:cs typeface="+mn-cs"/>
              </a:rPr>
              <a:t>4</a:t>
            </a:r>
          </a:p>
        </p:txBody>
      </p:sp>
      <p:sp>
        <p:nvSpPr>
          <p:cNvPr id="14" name="Rectangle 13">
            <a:extLst>
              <a:ext uri="{FF2B5EF4-FFF2-40B4-BE49-F238E27FC236}">
                <a16:creationId xmlns:a16="http://schemas.microsoft.com/office/drawing/2014/main" id="{308AEF69-CF51-4A53-BAB3-19227ACBC812}"/>
              </a:ext>
            </a:extLst>
          </p:cNvPr>
          <p:cNvSpPr/>
          <p:nvPr/>
        </p:nvSpPr>
        <p:spPr>
          <a:xfrm>
            <a:off x="2626692" y="4105401"/>
            <a:ext cx="2234104" cy="415498"/>
          </a:xfrm>
          <a:prstGeom prst="rect">
            <a:avLst/>
          </a:prstGeom>
          <a:noFill/>
        </p:spPr>
        <p:txBody>
          <a:bodyPr wrap="square" rtlCol="0">
            <a:spAutoFit/>
          </a:bodyPr>
          <a:lstStyle/>
          <a:p>
            <a:pPr algn="ctr"/>
            <a:r>
              <a:rPr lang="en-GB" sz="1000" dirty="0">
                <a:latin typeface="Lato Light"/>
              </a:rPr>
              <a:t>4 Ways that an increase in market penetration can be achieved </a:t>
            </a:r>
          </a:p>
        </p:txBody>
      </p:sp>
      <p:sp>
        <p:nvSpPr>
          <p:cNvPr id="15" name="Rectangle 14">
            <a:extLst>
              <a:ext uri="{FF2B5EF4-FFF2-40B4-BE49-F238E27FC236}">
                <a16:creationId xmlns:a16="http://schemas.microsoft.com/office/drawing/2014/main" id="{C4AEF8D6-A51A-4B17-BF1F-118F329B4E08}"/>
              </a:ext>
            </a:extLst>
          </p:cNvPr>
          <p:cNvSpPr/>
          <p:nvPr/>
        </p:nvSpPr>
        <p:spPr>
          <a:xfrm>
            <a:off x="5056253" y="4077835"/>
            <a:ext cx="2234104" cy="707886"/>
          </a:xfrm>
          <a:prstGeom prst="rect">
            <a:avLst/>
          </a:prstGeom>
          <a:noFill/>
        </p:spPr>
        <p:txBody>
          <a:bodyPr wrap="square" rtlCol="0">
            <a:spAutoFit/>
          </a:bodyPr>
          <a:lstStyle/>
          <a:p>
            <a:pPr algn="ctr"/>
            <a:r>
              <a:rPr lang="en-GB" sz="1000" dirty="0">
                <a:latin typeface="Lato Light"/>
              </a:rPr>
              <a:t>Three  Approaches for a brand extension that can maximise the probability of success while minimizing the risks</a:t>
            </a:r>
          </a:p>
        </p:txBody>
      </p:sp>
      <p:sp>
        <p:nvSpPr>
          <p:cNvPr id="16" name="Rectangle 15">
            <a:extLst>
              <a:ext uri="{FF2B5EF4-FFF2-40B4-BE49-F238E27FC236}">
                <a16:creationId xmlns:a16="http://schemas.microsoft.com/office/drawing/2014/main" id="{D4869918-0239-4BD7-8902-A7E661BF27FB}"/>
              </a:ext>
            </a:extLst>
          </p:cNvPr>
          <p:cNvSpPr/>
          <p:nvPr/>
        </p:nvSpPr>
        <p:spPr>
          <a:xfrm>
            <a:off x="7484681" y="4077835"/>
            <a:ext cx="2234104" cy="553998"/>
          </a:xfrm>
          <a:prstGeom prst="rect">
            <a:avLst/>
          </a:prstGeom>
          <a:noFill/>
        </p:spPr>
        <p:txBody>
          <a:bodyPr wrap="square" rtlCol="0">
            <a:spAutoFit/>
          </a:bodyPr>
          <a:lstStyle/>
          <a:p>
            <a:pPr algn="ctr"/>
            <a:r>
              <a:rPr lang="en-GB" sz="1000" dirty="0">
                <a:latin typeface="Lato Light"/>
              </a:rPr>
              <a:t>Three Methods organisations can use to diversify to  enter new markets and new categories  </a:t>
            </a:r>
          </a:p>
        </p:txBody>
      </p:sp>
      <p:sp>
        <p:nvSpPr>
          <p:cNvPr id="17" name="TextBox 16">
            <a:extLst>
              <a:ext uri="{FF2B5EF4-FFF2-40B4-BE49-F238E27FC236}">
                <a16:creationId xmlns:a16="http://schemas.microsoft.com/office/drawing/2014/main" id="{E0E0393C-283A-4A4F-A7F2-1C8100ABBBCB}"/>
              </a:ext>
            </a:extLst>
          </p:cNvPr>
          <p:cNvSpPr txBox="1"/>
          <p:nvPr/>
        </p:nvSpPr>
        <p:spPr>
          <a:xfrm>
            <a:off x="94018" y="61048"/>
            <a:ext cx="9624767" cy="738664"/>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2060"/>
                </a:solidFill>
                <a:effectLst/>
                <a:uLnTx/>
                <a:uFillTx/>
                <a:latin typeface="Lato Light"/>
                <a:ea typeface="+mn-ea"/>
                <a:cs typeface="+mn-cs"/>
              </a:rPr>
              <a:t>Ansoff’s Matrix </a:t>
            </a:r>
          </a:p>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2060"/>
                </a:solidFill>
                <a:effectLst/>
                <a:uLnTx/>
                <a:uFillTx/>
                <a:latin typeface="Lato Light"/>
                <a:ea typeface="+mn-ea"/>
                <a:cs typeface="+mn-cs"/>
              </a:rPr>
              <a:t>Topic – Strategy Planning Tool</a:t>
            </a:r>
            <a:endParaRPr kumimoji="0" lang="en-US" sz="1400" b="1" i="0" u="none" strike="noStrike" kern="1200" cap="none" spc="0" normalizeH="0" baseline="0" noProof="0" dirty="0">
              <a:ln>
                <a:noFill/>
              </a:ln>
              <a:solidFill>
                <a:srgbClr val="002060"/>
              </a:solidFill>
              <a:effectLst/>
              <a:uLnTx/>
              <a:uFillTx/>
              <a:latin typeface="Calibri" panose="020F0502020204030204"/>
              <a:ea typeface="+mn-ea"/>
              <a:cs typeface="+mn-cs"/>
            </a:endParaRPr>
          </a:p>
        </p:txBody>
      </p:sp>
      <p:sp>
        <p:nvSpPr>
          <p:cNvPr id="19" name="Rectangle 18">
            <a:extLst>
              <a:ext uri="{FF2B5EF4-FFF2-40B4-BE49-F238E27FC236}">
                <a16:creationId xmlns:a16="http://schemas.microsoft.com/office/drawing/2014/main" id="{4DD17B0C-45A6-44DF-8020-7190D63C614E}"/>
              </a:ext>
            </a:extLst>
          </p:cNvPr>
          <p:cNvSpPr/>
          <p:nvPr/>
        </p:nvSpPr>
        <p:spPr>
          <a:xfrm>
            <a:off x="9863493" y="4090014"/>
            <a:ext cx="2080268" cy="400110"/>
          </a:xfrm>
          <a:prstGeom prst="rect">
            <a:avLst/>
          </a:prstGeom>
          <a:noFill/>
        </p:spPr>
        <p:txBody>
          <a:bodyPr wrap="square" rtlCol="0">
            <a:spAutoFit/>
          </a:bodyPr>
          <a:lstStyle/>
          <a:p>
            <a:pPr algn="ctr"/>
            <a:r>
              <a:rPr lang="en-GB" sz="1000" dirty="0">
                <a:latin typeface="Lato Light"/>
              </a:rPr>
              <a:t>Develop a strategy to improve market position </a:t>
            </a:r>
          </a:p>
        </p:txBody>
      </p:sp>
      <p:sp>
        <p:nvSpPr>
          <p:cNvPr id="22" name="Oval 21">
            <a:extLst>
              <a:ext uri="{FF2B5EF4-FFF2-40B4-BE49-F238E27FC236}">
                <a16:creationId xmlns:a16="http://schemas.microsoft.com/office/drawing/2014/main" id="{656C4B37-9E5B-4236-ADCB-6D8FD1E0BEB4}"/>
              </a:ext>
            </a:extLst>
          </p:cNvPr>
          <p:cNvSpPr/>
          <p:nvPr/>
        </p:nvSpPr>
        <p:spPr>
          <a:xfrm>
            <a:off x="10296052" y="2856131"/>
            <a:ext cx="1003300" cy="1005840"/>
          </a:xfrm>
          <a:prstGeom prst="ellipse">
            <a:avLst/>
          </a:prstGeom>
          <a:solidFill>
            <a:schemeClr val="accent4">
              <a:lumMod val="60000"/>
              <a:lumOff val="40000"/>
            </a:schemeClr>
          </a:solidFill>
          <a:ln>
            <a:noFill/>
          </a:ln>
          <a:effectLst/>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6600" dirty="0">
                <a:solidFill>
                  <a:srgbClr val="002776"/>
                </a:solidFill>
                <a:latin typeface="Lato Light"/>
              </a:rPr>
              <a:t>5</a:t>
            </a:r>
            <a:endParaRPr kumimoji="0" lang="en-US" sz="6600" b="0" i="0" u="none" strike="noStrike" kern="1200" cap="none" spc="0" normalizeH="0" baseline="0" noProof="0" dirty="0">
              <a:ln>
                <a:noFill/>
              </a:ln>
              <a:solidFill>
                <a:srgbClr val="002776"/>
              </a:solidFill>
              <a:effectLst/>
              <a:uLnTx/>
              <a:uFillTx/>
              <a:latin typeface="Lato Light"/>
              <a:ea typeface="+mn-ea"/>
              <a:cs typeface="+mn-cs"/>
            </a:endParaRPr>
          </a:p>
        </p:txBody>
      </p:sp>
      <p:sp>
        <p:nvSpPr>
          <p:cNvPr id="27" name="TextBox 26">
            <a:extLst>
              <a:ext uri="{FF2B5EF4-FFF2-40B4-BE49-F238E27FC236}">
                <a16:creationId xmlns:a16="http://schemas.microsoft.com/office/drawing/2014/main" id="{E1455600-53A3-4279-B8B7-144471C01D01}"/>
              </a:ext>
            </a:extLst>
          </p:cNvPr>
          <p:cNvSpPr txBox="1"/>
          <p:nvPr/>
        </p:nvSpPr>
        <p:spPr>
          <a:xfrm>
            <a:off x="815603" y="1870625"/>
            <a:ext cx="10411721" cy="307777"/>
          </a:xfrm>
          <a:prstGeom prst="rect">
            <a:avLst/>
          </a:prstGeom>
          <a:noFill/>
        </p:spPr>
        <p:txBody>
          <a:bodyPr wrap="square" rtlCol="0">
            <a:spAutoFit/>
          </a:bodyPr>
          <a:lstStyle/>
          <a:p>
            <a:pPr algn="ctr"/>
            <a:r>
              <a:rPr lang="en-GB" sz="1400" dirty="0">
                <a:latin typeface="Lato Light"/>
              </a:rPr>
              <a:t>A strategy planning tool that links an organisations marketing strategy with its general strategic direction </a:t>
            </a:r>
          </a:p>
        </p:txBody>
      </p:sp>
      <p:pic>
        <p:nvPicPr>
          <p:cNvPr id="20" name="Picture 19" descr="Logo&#10;&#10;Description automatically generated">
            <a:extLst>
              <a:ext uri="{FF2B5EF4-FFF2-40B4-BE49-F238E27FC236}">
                <a16:creationId xmlns:a16="http://schemas.microsoft.com/office/drawing/2014/main" id="{81540980-79B6-44DA-AAE6-5D7B1EAAAD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09024" y="199287"/>
            <a:ext cx="1601128" cy="372663"/>
          </a:xfrm>
          <a:prstGeom prst="rect">
            <a:avLst/>
          </a:prstGeom>
        </p:spPr>
      </p:pic>
    </p:spTree>
    <p:extLst>
      <p:ext uri="{BB962C8B-B14F-4D97-AF65-F5344CB8AC3E}">
        <p14:creationId xmlns:p14="http://schemas.microsoft.com/office/powerpoint/2010/main" val="3793973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A5D8589-4872-4504-85D8-0F31D667612E}"/>
              </a:ext>
            </a:extLst>
          </p:cNvPr>
          <p:cNvSpPr txBox="1"/>
          <p:nvPr/>
        </p:nvSpPr>
        <p:spPr>
          <a:xfrm>
            <a:off x="94018" y="61048"/>
            <a:ext cx="9624767" cy="738664"/>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2060"/>
                </a:solidFill>
                <a:effectLst/>
                <a:uLnTx/>
                <a:uFillTx/>
                <a:latin typeface="Lato Light"/>
                <a:ea typeface="+mn-ea"/>
                <a:cs typeface="+mn-cs"/>
              </a:rPr>
              <a:t>Ansoff’s Matrix </a:t>
            </a:r>
          </a:p>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2060"/>
                </a:solidFill>
                <a:effectLst/>
                <a:uLnTx/>
                <a:uFillTx/>
                <a:latin typeface="Lato Light"/>
                <a:ea typeface="+mn-ea"/>
                <a:cs typeface="+mn-cs"/>
              </a:rPr>
              <a:t>Topic – Strategy Planning Tool</a:t>
            </a:r>
            <a:endParaRPr kumimoji="0" lang="en-US" sz="1400" b="1" i="0" u="none" strike="noStrike" kern="1200" cap="none" spc="0" normalizeH="0" baseline="0" noProof="0" dirty="0">
              <a:ln>
                <a:noFill/>
              </a:ln>
              <a:solidFill>
                <a:srgbClr val="002060"/>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74BB5437-863C-41C0-986A-2204476D9A83}"/>
              </a:ext>
            </a:extLst>
          </p:cNvPr>
          <p:cNvSpPr>
            <a:spLocks noChangeArrowheads="1"/>
          </p:cNvSpPr>
          <p:nvPr/>
        </p:nvSpPr>
        <p:spPr bwMode="auto">
          <a:xfrm>
            <a:off x="4072198" y="2244240"/>
            <a:ext cx="2160000" cy="1440000"/>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2776"/>
                </a:solidFill>
                <a:effectLst/>
                <a:uLnTx/>
                <a:uFillTx/>
                <a:latin typeface="Arial"/>
                <a:ea typeface="+mn-ea"/>
                <a:cs typeface="+mn-cs"/>
              </a:rPr>
              <a:t>Analyze </a:t>
            </a:r>
          </a:p>
        </p:txBody>
      </p:sp>
      <p:sp>
        <p:nvSpPr>
          <p:cNvPr id="5" name="Rectangle 4">
            <a:extLst>
              <a:ext uri="{FF2B5EF4-FFF2-40B4-BE49-F238E27FC236}">
                <a16:creationId xmlns:a16="http://schemas.microsoft.com/office/drawing/2014/main" id="{E95234AD-6CB2-499C-90A5-D82F699A1B00}"/>
              </a:ext>
            </a:extLst>
          </p:cNvPr>
          <p:cNvSpPr>
            <a:spLocks noChangeArrowheads="1"/>
          </p:cNvSpPr>
          <p:nvPr/>
        </p:nvSpPr>
        <p:spPr bwMode="auto">
          <a:xfrm>
            <a:off x="6351833" y="2244240"/>
            <a:ext cx="2160000" cy="1440000"/>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2776"/>
                </a:solidFill>
                <a:effectLst/>
                <a:uLnTx/>
                <a:uFillTx/>
                <a:latin typeface="Arial"/>
                <a:ea typeface="+mn-ea"/>
                <a:cs typeface="+mn-cs"/>
              </a:rPr>
              <a:t>Assess</a:t>
            </a:r>
          </a:p>
        </p:txBody>
      </p:sp>
      <p:sp>
        <p:nvSpPr>
          <p:cNvPr id="6" name="Rectangle 5">
            <a:extLst>
              <a:ext uri="{FF2B5EF4-FFF2-40B4-BE49-F238E27FC236}">
                <a16:creationId xmlns:a16="http://schemas.microsoft.com/office/drawing/2014/main" id="{0CE1B6E3-9DAD-4730-B8BE-6C054B8F4468}"/>
              </a:ext>
            </a:extLst>
          </p:cNvPr>
          <p:cNvSpPr>
            <a:spLocks noChangeArrowheads="1"/>
          </p:cNvSpPr>
          <p:nvPr/>
        </p:nvSpPr>
        <p:spPr bwMode="auto">
          <a:xfrm>
            <a:off x="6351833" y="3766463"/>
            <a:ext cx="2160000" cy="1440000"/>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2776"/>
                </a:solidFill>
                <a:effectLst/>
                <a:uLnTx/>
                <a:uFillTx/>
                <a:latin typeface="Arial"/>
                <a:ea typeface="+mn-ea"/>
                <a:cs typeface="+mn-cs"/>
              </a:rPr>
              <a:t>Assist </a:t>
            </a:r>
          </a:p>
        </p:txBody>
      </p:sp>
      <p:sp>
        <p:nvSpPr>
          <p:cNvPr id="7" name="Rectangle 6">
            <a:extLst>
              <a:ext uri="{FF2B5EF4-FFF2-40B4-BE49-F238E27FC236}">
                <a16:creationId xmlns:a16="http://schemas.microsoft.com/office/drawing/2014/main" id="{182DE5FA-49FE-4964-ADCF-9B7F38A2C482}"/>
              </a:ext>
            </a:extLst>
          </p:cNvPr>
          <p:cNvSpPr>
            <a:spLocks noChangeArrowheads="1"/>
          </p:cNvSpPr>
          <p:nvPr/>
        </p:nvSpPr>
        <p:spPr bwMode="auto">
          <a:xfrm>
            <a:off x="4072198" y="3779270"/>
            <a:ext cx="2160000" cy="1440000"/>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2776"/>
                </a:solidFill>
                <a:effectLst/>
                <a:uLnTx/>
                <a:uFillTx/>
                <a:latin typeface="Arial"/>
                <a:ea typeface="+mn-ea"/>
                <a:cs typeface="+mn-cs"/>
              </a:rPr>
              <a:t>Aid</a:t>
            </a:r>
            <a:endParaRPr kumimoji="0" lang="en-US" sz="1600" b="1" i="0" u="none" strike="noStrike" kern="0" cap="none" spc="0" normalizeH="0" baseline="0" noProof="0" dirty="0">
              <a:ln>
                <a:noFill/>
              </a:ln>
              <a:solidFill>
                <a:srgbClr val="002776"/>
              </a:solidFill>
              <a:effectLst/>
              <a:uLnTx/>
              <a:uFillTx/>
              <a:latin typeface="Arial"/>
              <a:ea typeface="+mn-ea"/>
              <a:cs typeface="+mn-cs"/>
            </a:endParaRPr>
          </a:p>
        </p:txBody>
      </p:sp>
      <p:sp>
        <p:nvSpPr>
          <p:cNvPr id="26" name="TextBox 25">
            <a:extLst>
              <a:ext uri="{FF2B5EF4-FFF2-40B4-BE49-F238E27FC236}">
                <a16:creationId xmlns:a16="http://schemas.microsoft.com/office/drawing/2014/main" id="{B604D533-E90C-4EF0-8A60-081CA8D02AAA}"/>
              </a:ext>
            </a:extLst>
          </p:cNvPr>
          <p:cNvSpPr txBox="1"/>
          <p:nvPr/>
        </p:nvSpPr>
        <p:spPr>
          <a:xfrm>
            <a:off x="243969" y="854528"/>
            <a:ext cx="11731808" cy="338554"/>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US" sz="1600" b="1" dirty="0">
                <a:solidFill>
                  <a:srgbClr val="002776"/>
                </a:solidFill>
                <a:latin typeface="+mj-lt"/>
              </a:rPr>
              <a:t>Management reviews business growth opportunities under 4 distinct possibilities as part of their planning process </a:t>
            </a:r>
            <a:endParaRPr kumimoji="0" lang="en-US" sz="1600" b="1" i="0" u="none" strike="noStrike" kern="1200" cap="none" spc="0" normalizeH="0" baseline="0" noProof="0" dirty="0">
              <a:ln>
                <a:noFill/>
              </a:ln>
              <a:solidFill>
                <a:srgbClr val="002776"/>
              </a:solidFill>
              <a:effectLst/>
              <a:uLnTx/>
              <a:uFillTx/>
              <a:latin typeface="+mj-lt"/>
              <a:ea typeface="+mn-ea"/>
              <a:cs typeface="+mn-cs"/>
            </a:endParaRPr>
          </a:p>
        </p:txBody>
      </p:sp>
      <p:sp>
        <p:nvSpPr>
          <p:cNvPr id="28" name="Rectangle 27">
            <a:extLst>
              <a:ext uri="{FF2B5EF4-FFF2-40B4-BE49-F238E27FC236}">
                <a16:creationId xmlns:a16="http://schemas.microsoft.com/office/drawing/2014/main" id="{C94B576B-ABC4-47CB-AB41-568AC9EA1FFF}"/>
              </a:ext>
            </a:extLst>
          </p:cNvPr>
          <p:cNvSpPr>
            <a:spLocks noChangeArrowheads="1"/>
          </p:cNvSpPr>
          <p:nvPr/>
        </p:nvSpPr>
        <p:spPr bwMode="auto">
          <a:xfrm>
            <a:off x="3178871" y="4679270"/>
            <a:ext cx="1440000" cy="1080000"/>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rgbClr val="002776"/>
                </a:solidFill>
                <a:effectLst/>
                <a:uLnTx/>
                <a:uFillTx/>
                <a:latin typeface="Lato Light"/>
              </a:rPr>
              <a:t>Strategy Implementation</a:t>
            </a:r>
            <a:endParaRPr kumimoji="0" lang="en-US" sz="1100" b="1" i="0" u="none" strike="noStrike" kern="0" cap="none" spc="0" normalizeH="0" baseline="0" noProof="0" dirty="0">
              <a:ln>
                <a:noFill/>
              </a:ln>
              <a:solidFill>
                <a:srgbClr val="002776"/>
              </a:solidFill>
              <a:effectLst/>
              <a:uLnTx/>
              <a:uFillTx/>
              <a:latin typeface="Lato Light"/>
            </a:endParaRPr>
          </a:p>
        </p:txBody>
      </p:sp>
      <p:sp>
        <p:nvSpPr>
          <p:cNvPr id="29" name="Rectangle 28">
            <a:extLst>
              <a:ext uri="{FF2B5EF4-FFF2-40B4-BE49-F238E27FC236}">
                <a16:creationId xmlns:a16="http://schemas.microsoft.com/office/drawing/2014/main" id="{8AC5F261-C4F1-46BD-8B33-001771EE03CB}"/>
              </a:ext>
            </a:extLst>
          </p:cNvPr>
          <p:cNvSpPr>
            <a:spLocks noChangeArrowheads="1"/>
          </p:cNvSpPr>
          <p:nvPr/>
        </p:nvSpPr>
        <p:spPr bwMode="auto">
          <a:xfrm>
            <a:off x="3086970" y="1552806"/>
            <a:ext cx="1440000" cy="1080000"/>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rgbClr val="002776"/>
                </a:solidFill>
                <a:effectLst/>
                <a:uLnTx/>
                <a:uFillTx/>
                <a:latin typeface="Lato Light"/>
              </a:rPr>
              <a:t>External Environment </a:t>
            </a:r>
            <a:endParaRPr kumimoji="0" lang="en-US" sz="1100" b="1" i="0" u="none" strike="noStrike" kern="0" cap="none" spc="0" normalizeH="0" baseline="0" noProof="0" dirty="0">
              <a:ln>
                <a:noFill/>
              </a:ln>
              <a:solidFill>
                <a:srgbClr val="002776"/>
              </a:solidFill>
              <a:effectLst/>
              <a:uLnTx/>
              <a:uFillTx/>
              <a:latin typeface="Lato Light"/>
            </a:endParaRPr>
          </a:p>
        </p:txBody>
      </p:sp>
      <p:sp>
        <p:nvSpPr>
          <p:cNvPr id="30" name="Rectangle 29">
            <a:extLst>
              <a:ext uri="{FF2B5EF4-FFF2-40B4-BE49-F238E27FC236}">
                <a16:creationId xmlns:a16="http://schemas.microsoft.com/office/drawing/2014/main" id="{5FD45B11-2810-45E1-BA1F-71FAC805D635}"/>
              </a:ext>
            </a:extLst>
          </p:cNvPr>
          <p:cNvSpPr>
            <a:spLocks noChangeArrowheads="1"/>
          </p:cNvSpPr>
          <p:nvPr/>
        </p:nvSpPr>
        <p:spPr bwMode="auto">
          <a:xfrm>
            <a:off x="8073753" y="1625598"/>
            <a:ext cx="1440000" cy="1080000"/>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rgbClr val="002776"/>
                </a:solidFill>
                <a:effectLst/>
                <a:uLnTx/>
                <a:uFillTx/>
                <a:latin typeface="Lato Light"/>
              </a:rPr>
              <a:t>Internal response capability </a:t>
            </a:r>
            <a:endParaRPr kumimoji="0" lang="en-US" sz="1100" b="1" i="0" u="none" strike="noStrike" kern="0" cap="none" spc="0" normalizeH="0" baseline="0" noProof="0" dirty="0">
              <a:ln>
                <a:noFill/>
              </a:ln>
              <a:solidFill>
                <a:srgbClr val="002776"/>
              </a:solidFill>
              <a:effectLst/>
              <a:uLnTx/>
              <a:uFillTx/>
              <a:latin typeface="Lato Light"/>
            </a:endParaRPr>
          </a:p>
        </p:txBody>
      </p:sp>
      <p:sp>
        <p:nvSpPr>
          <p:cNvPr id="31" name="Rectangle 30">
            <a:extLst>
              <a:ext uri="{FF2B5EF4-FFF2-40B4-BE49-F238E27FC236}">
                <a16:creationId xmlns:a16="http://schemas.microsoft.com/office/drawing/2014/main" id="{8A0F5139-0483-45D8-A7DC-C36F52D901C1}"/>
              </a:ext>
            </a:extLst>
          </p:cNvPr>
          <p:cNvSpPr>
            <a:spLocks noChangeArrowheads="1"/>
          </p:cNvSpPr>
          <p:nvPr/>
        </p:nvSpPr>
        <p:spPr bwMode="auto">
          <a:xfrm>
            <a:off x="8049340" y="4666463"/>
            <a:ext cx="1440000" cy="1080000"/>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rgbClr val="002776"/>
                </a:solidFill>
                <a:effectLst/>
                <a:uLnTx/>
                <a:uFillTx/>
                <a:latin typeface="Lato Light"/>
              </a:rPr>
              <a:t>Strategy definition </a:t>
            </a:r>
            <a:endParaRPr kumimoji="0" lang="en-US" sz="1100" b="1" i="0" u="none" strike="noStrike" kern="0" cap="none" spc="0" normalizeH="0" baseline="0" noProof="0" dirty="0">
              <a:ln>
                <a:noFill/>
              </a:ln>
              <a:solidFill>
                <a:srgbClr val="002776"/>
              </a:solidFill>
              <a:effectLst/>
              <a:uLnTx/>
              <a:uFillTx/>
              <a:latin typeface="Lato Light"/>
            </a:endParaRPr>
          </a:p>
        </p:txBody>
      </p:sp>
      <p:sp>
        <p:nvSpPr>
          <p:cNvPr id="34" name="Rounded Rectangular Callout 19">
            <a:extLst>
              <a:ext uri="{FF2B5EF4-FFF2-40B4-BE49-F238E27FC236}">
                <a16:creationId xmlns:a16="http://schemas.microsoft.com/office/drawing/2014/main" id="{585D8DD2-A8B1-4DAA-8C72-F46D458A48A7}"/>
              </a:ext>
            </a:extLst>
          </p:cNvPr>
          <p:cNvSpPr/>
          <p:nvPr/>
        </p:nvSpPr>
        <p:spPr bwMode="auto">
          <a:xfrm>
            <a:off x="711411" y="4094934"/>
            <a:ext cx="1966836" cy="616875"/>
          </a:xfrm>
          <a:prstGeom prst="wedgeRoundRectCallout">
            <a:avLst>
              <a:gd name="adj1" fmla="val 56514"/>
              <a:gd name="adj2" fmla="val 98601"/>
              <a:gd name="adj3" fmla="val 16667"/>
            </a:avLst>
          </a:prstGeom>
          <a:solidFill>
            <a:srgbClr val="FFE48F"/>
          </a:solidFill>
          <a:ln>
            <a:noFill/>
            <a:prstDash val="dash"/>
          </a:ln>
        </p:spPr>
        <p:txBody>
          <a:bodyPr wrap="square" lIns="91428" tIns="45715" rIns="91428" bIns="45715" rtlCol="0" anchor="ctr">
            <a:noAutofit/>
          </a:bodyPr>
          <a:lstStyle/>
          <a:p>
            <a:pPr defTabSz="1087636">
              <a:spcBef>
                <a:spcPct val="20000"/>
              </a:spcBef>
            </a:pPr>
            <a:r>
              <a:rPr lang="en-US" sz="900" i="1" dirty="0">
                <a:solidFill>
                  <a:prstClr val="black"/>
                </a:solidFill>
                <a:latin typeface="Lato Light" panose="020F0502020204030203"/>
              </a:rPr>
              <a:t>Implementation of the organization’s strategy.</a:t>
            </a:r>
          </a:p>
        </p:txBody>
      </p:sp>
      <p:sp>
        <p:nvSpPr>
          <p:cNvPr id="35" name="Rounded Rectangular Callout 19">
            <a:extLst>
              <a:ext uri="{FF2B5EF4-FFF2-40B4-BE49-F238E27FC236}">
                <a16:creationId xmlns:a16="http://schemas.microsoft.com/office/drawing/2014/main" id="{C0DA7E30-EE14-4BF5-8318-967C4266FCFD}"/>
              </a:ext>
            </a:extLst>
          </p:cNvPr>
          <p:cNvSpPr/>
          <p:nvPr/>
        </p:nvSpPr>
        <p:spPr bwMode="auto">
          <a:xfrm>
            <a:off x="711411" y="1529317"/>
            <a:ext cx="1966836" cy="616875"/>
          </a:xfrm>
          <a:prstGeom prst="wedgeRoundRectCallout">
            <a:avLst>
              <a:gd name="adj1" fmla="val 60349"/>
              <a:gd name="adj2" fmla="val 106241"/>
              <a:gd name="adj3" fmla="val 16667"/>
            </a:avLst>
          </a:prstGeom>
          <a:solidFill>
            <a:srgbClr val="FFE48F"/>
          </a:solidFill>
          <a:ln>
            <a:noFill/>
            <a:prstDash val="dash"/>
          </a:ln>
        </p:spPr>
        <p:txBody>
          <a:bodyPr wrap="square" lIns="91428" tIns="45715" rIns="91428" bIns="45715" rtlCol="0" anchor="ctr">
            <a:noAutofit/>
          </a:bodyPr>
          <a:lstStyle/>
          <a:p>
            <a:pPr marL="0" marR="0" lvl="0" indent="0" algn="l" defTabSz="1087636" rtl="0" eaLnBrk="1" fontAlgn="auto" latinLnBrk="0" hangingPunct="1">
              <a:spcBef>
                <a:spcPct val="20000"/>
              </a:spcBef>
              <a:spcAft>
                <a:spcPts val="0"/>
              </a:spcAft>
              <a:buClrTx/>
              <a:buSzTx/>
              <a:buFont typeface="Arial"/>
              <a:buNone/>
              <a:tabLst/>
              <a:defRPr/>
            </a:pPr>
            <a:r>
              <a:rPr lang="en-US" sz="900" i="1" dirty="0">
                <a:solidFill>
                  <a:prstClr val="black"/>
                </a:solidFill>
                <a:latin typeface="Lato Light" panose="020F0502020204030203"/>
                <a:ea typeface="Open Sans Light" panose="020B0306030504020204" pitchFamily="34" charset="0"/>
                <a:cs typeface="Open Sans Light" panose="020B0306030504020204" pitchFamily="34" charset="0"/>
              </a:rPr>
              <a:t>Assess the organization's external environment </a:t>
            </a:r>
            <a:endParaRPr kumimoji="0" lang="en-US" sz="900" b="0" i="1" u="none" strike="noStrike" kern="1200" cap="none" spc="0" normalizeH="0" baseline="0" noProof="0" dirty="0">
              <a:ln>
                <a:noFill/>
              </a:ln>
              <a:solidFill>
                <a:prstClr val="black"/>
              </a:solidFill>
              <a:effectLst/>
              <a:uLnTx/>
              <a:uFillTx/>
              <a:latin typeface="Lato Light" panose="020F0502020204030203"/>
              <a:ea typeface="Open Sans Light" panose="020B0306030504020204" pitchFamily="34" charset="0"/>
              <a:cs typeface="Open Sans Light" panose="020B0306030504020204" pitchFamily="34" charset="0"/>
            </a:endParaRPr>
          </a:p>
        </p:txBody>
      </p:sp>
      <p:sp>
        <p:nvSpPr>
          <p:cNvPr id="36" name="Rounded Rectangular Callout 19">
            <a:extLst>
              <a:ext uri="{FF2B5EF4-FFF2-40B4-BE49-F238E27FC236}">
                <a16:creationId xmlns:a16="http://schemas.microsoft.com/office/drawing/2014/main" id="{7B919581-4F8A-4656-A561-629C9D49F396}"/>
              </a:ext>
            </a:extLst>
          </p:cNvPr>
          <p:cNvSpPr/>
          <p:nvPr/>
        </p:nvSpPr>
        <p:spPr bwMode="auto">
          <a:xfrm>
            <a:off x="9644272" y="3067365"/>
            <a:ext cx="1966836" cy="616875"/>
          </a:xfrm>
          <a:prstGeom prst="wedgeRoundRectCallout">
            <a:avLst>
              <a:gd name="adj1" fmla="val -54328"/>
              <a:gd name="adj2" fmla="val 214887"/>
              <a:gd name="adj3" fmla="val 16667"/>
            </a:avLst>
          </a:prstGeom>
          <a:solidFill>
            <a:srgbClr val="FFE48F"/>
          </a:solidFill>
          <a:ln>
            <a:noFill/>
            <a:prstDash val="dash"/>
          </a:ln>
        </p:spPr>
        <p:txBody>
          <a:bodyPr wrap="square" lIns="91428" tIns="45715" rIns="91428" bIns="45715" rtlCol="0" anchor="ctr">
            <a:noAutofit/>
          </a:bodyPr>
          <a:lstStyle/>
          <a:p>
            <a:pPr defTabSz="1087636">
              <a:spcBef>
                <a:spcPct val="20000"/>
              </a:spcBef>
            </a:pPr>
            <a:r>
              <a:rPr lang="en-US" sz="900" i="1" dirty="0">
                <a:solidFill>
                  <a:prstClr val="black"/>
                </a:solidFill>
                <a:latin typeface="Lato Light" panose="020F0502020204030203"/>
              </a:rPr>
              <a:t>Definition development of the organization </a:t>
            </a:r>
          </a:p>
        </p:txBody>
      </p:sp>
      <p:sp>
        <p:nvSpPr>
          <p:cNvPr id="37" name="Rounded Rectangular Callout 19">
            <a:extLst>
              <a:ext uri="{FF2B5EF4-FFF2-40B4-BE49-F238E27FC236}">
                <a16:creationId xmlns:a16="http://schemas.microsoft.com/office/drawing/2014/main" id="{A993E345-0E18-4BC7-8F2A-FEFE4293FDE1}"/>
              </a:ext>
            </a:extLst>
          </p:cNvPr>
          <p:cNvSpPr/>
          <p:nvPr/>
        </p:nvSpPr>
        <p:spPr bwMode="auto">
          <a:xfrm>
            <a:off x="9718785" y="935931"/>
            <a:ext cx="1966836" cy="616875"/>
          </a:xfrm>
          <a:prstGeom prst="wedgeRoundRectCallout">
            <a:avLst>
              <a:gd name="adj1" fmla="val -49622"/>
              <a:gd name="adj2" fmla="val 203703"/>
              <a:gd name="adj3" fmla="val 16667"/>
            </a:avLst>
          </a:prstGeom>
          <a:solidFill>
            <a:srgbClr val="FFE48F"/>
          </a:solidFill>
          <a:ln>
            <a:noFill/>
            <a:prstDash val="dash"/>
          </a:ln>
        </p:spPr>
        <p:txBody>
          <a:bodyPr wrap="square" lIns="91428" tIns="45715" rIns="91428" bIns="45715" rtlCol="0" anchor="ctr">
            <a:noAutofit/>
          </a:bodyPr>
          <a:lstStyle/>
          <a:p>
            <a:pPr marL="0" marR="0" lvl="0" indent="0" algn="l" defTabSz="1087636" rtl="0" eaLnBrk="1" fontAlgn="auto" latinLnBrk="0" hangingPunct="1">
              <a:spcBef>
                <a:spcPct val="20000"/>
              </a:spcBef>
              <a:spcAft>
                <a:spcPts val="0"/>
              </a:spcAft>
              <a:buClrTx/>
              <a:buSzTx/>
              <a:buFont typeface="Arial"/>
              <a:buNone/>
              <a:tabLst/>
              <a:defRPr/>
            </a:pPr>
            <a:r>
              <a:rPr lang="en-US" sz="900" i="1" dirty="0">
                <a:solidFill>
                  <a:prstClr val="black"/>
                </a:solidFill>
                <a:latin typeface="Lato Light" panose="020F0502020204030203"/>
                <a:ea typeface="Open Sans Light" panose="020B0306030504020204" pitchFamily="34" charset="0"/>
                <a:cs typeface="Open Sans Light" panose="020B0306030504020204" pitchFamily="34" charset="0"/>
              </a:rPr>
              <a:t>Assess the organization's internal capabilities and how it can respond to external forces .</a:t>
            </a:r>
            <a:endParaRPr kumimoji="0" lang="en-US" sz="900" b="0" i="1" u="none" strike="noStrike" kern="1200" cap="none" spc="0" normalizeH="0" baseline="0" noProof="0" dirty="0">
              <a:ln>
                <a:noFill/>
              </a:ln>
              <a:solidFill>
                <a:prstClr val="black"/>
              </a:solidFill>
              <a:effectLst/>
              <a:uLnTx/>
              <a:uFillTx/>
              <a:latin typeface="Lato Light" panose="020F0502020204030203"/>
              <a:ea typeface="Open Sans Light" panose="020B0306030504020204" pitchFamily="34" charset="0"/>
              <a:cs typeface="Open Sans Light" panose="020B0306030504020204" pitchFamily="34" charset="0"/>
            </a:endParaRPr>
          </a:p>
        </p:txBody>
      </p:sp>
      <p:pic>
        <p:nvPicPr>
          <p:cNvPr id="17" name="Picture 16" descr="Logo&#10;&#10;Description automatically generated">
            <a:extLst>
              <a:ext uri="{FF2B5EF4-FFF2-40B4-BE49-F238E27FC236}">
                <a16:creationId xmlns:a16="http://schemas.microsoft.com/office/drawing/2014/main" id="{62618806-AF68-4ADF-B8B0-F2098E1C06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09024" y="199287"/>
            <a:ext cx="1601128" cy="372663"/>
          </a:xfrm>
          <a:prstGeom prst="rect">
            <a:avLst/>
          </a:prstGeom>
        </p:spPr>
      </p:pic>
    </p:spTree>
    <p:extLst>
      <p:ext uri="{BB962C8B-B14F-4D97-AF65-F5344CB8AC3E}">
        <p14:creationId xmlns:p14="http://schemas.microsoft.com/office/powerpoint/2010/main" val="1962533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3">
            <a:extLst>
              <a:ext uri="{FF2B5EF4-FFF2-40B4-BE49-F238E27FC236}">
                <a16:creationId xmlns:a16="http://schemas.microsoft.com/office/drawing/2014/main" id="{D56F0C8A-8F28-4528-A01E-443A84A4A568}"/>
              </a:ext>
            </a:extLst>
          </p:cNvPr>
          <p:cNvSpPr>
            <a:spLocks noChangeArrowheads="1"/>
          </p:cNvSpPr>
          <p:nvPr/>
        </p:nvSpPr>
        <p:spPr bwMode="auto">
          <a:xfrm>
            <a:off x="3046866" y="1524240"/>
            <a:ext cx="3226340" cy="2180426"/>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2776"/>
                </a:solidFill>
                <a:effectLst/>
                <a:uLnTx/>
                <a:uFillTx/>
                <a:latin typeface="Arial"/>
                <a:ea typeface="+mn-ea"/>
                <a:cs typeface="+mn-cs"/>
              </a:rPr>
              <a:t>Market Development Strategy</a:t>
            </a:r>
          </a:p>
        </p:txBody>
      </p:sp>
      <p:sp>
        <p:nvSpPr>
          <p:cNvPr id="30" name="Rectangle 4">
            <a:extLst>
              <a:ext uri="{FF2B5EF4-FFF2-40B4-BE49-F238E27FC236}">
                <a16:creationId xmlns:a16="http://schemas.microsoft.com/office/drawing/2014/main" id="{9D0534EB-3359-4FD6-9C65-EF614F81E0F4}"/>
              </a:ext>
            </a:extLst>
          </p:cNvPr>
          <p:cNvSpPr>
            <a:spLocks noChangeArrowheads="1"/>
          </p:cNvSpPr>
          <p:nvPr/>
        </p:nvSpPr>
        <p:spPr bwMode="auto">
          <a:xfrm>
            <a:off x="6351833" y="1524240"/>
            <a:ext cx="3226340" cy="2180426"/>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2776"/>
                </a:solidFill>
                <a:effectLst/>
                <a:uLnTx/>
                <a:uFillTx/>
                <a:latin typeface="Arial"/>
                <a:ea typeface="+mn-ea"/>
                <a:cs typeface="+mn-cs"/>
              </a:rPr>
              <a:t>Diversification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2776"/>
                </a:solidFill>
                <a:effectLst/>
                <a:uLnTx/>
                <a:uFillTx/>
                <a:latin typeface="Arial"/>
                <a:ea typeface="+mn-ea"/>
                <a:cs typeface="+mn-cs"/>
              </a:rPr>
              <a:t>Strategy</a:t>
            </a:r>
          </a:p>
        </p:txBody>
      </p:sp>
      <p:sp>
        <p:nvSpPr>
          <p:cNvPr id="31" name="Rectangle 5">
            <a:extLst>
              <a:ext uri="{FF2B5EF4-FFF2-40B4-BE49-F238E27FC236}">
                <a16:creationId xmlns:a16="http://schemas.microsoft.com/office/drawing/2014/main" id="{00412CC9-AD89-4383-9425-645AC22BAEB9}"/>
              </a:ext>
            </a:extLst>
          </p:cNvPr>
          <p:cNvSpPr>
            <a:spLocks noChangeArrowheads="1"/>
          </p:cNvSpPr>
          <p:nvPr/>
        </p:nvSpPr>
        <p:spPr bwMode="auto">
          <a:xfrm>
            <a:off x="6351833" y="3766463"/>
            <a:ext cx="3226340" cy="2180426"/>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2776"/>
                </a:solidFill>
                <a:effectLst/>
                <a:uLnTx/>
                <a:uFillTx/>
                <a:latin typeface="Arial"/>
                <a:ea typeface="+mn-ea"/>
                <a:cs typeface="+mn-cs"/>
              </a:rPr>
              <a:t>Product Development Strategy</a:t>
            </a:r>
          </a:p>
        </p:txBody>
      </p:sp>
      <p:sp>
        <p:nvSpPr>
          <p:cNvPr id="32" name="Rectangle 6">
            <a:extLst>
              <a:ext uri="{FF2B5EF4-FFF2-40B4-BE49-F238E27FC236}">
                <a16:creationId xmlns:a16="http://schemas.microsoft.com/office/drawing/2014/main" id="{2AE68572-250E-4CBE-9572-31C39C824DD9}"/>
              </a:ext>
            </a:extLst>
          </p:cNvPr>
          <p:cNvSpPr>
            <a:spLocks noChangeArrowheads="1"/>
          </p:cNvSpPr>
          <p:nvPr/>
        </p:nvSpPr>
        <p:spPr bwMode="auto">
          <a:xfrm>
            <a:off x="3046866" y="3766463"/>
            <a:ext cx="3226340" cy="2180426"/>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2776"/>
                </a:solidFill>
                <a:effectLst/>
                <a:uLnTx/>
                <a:uFillTx/>
                <a:latin typeface="Arial"/>
                <a:ea typeface="+mn-ea"/>
                <a:cs typeface="+mn-cs"/>
              </a:rPr>
              <a:t>Market Penetration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2776"/>
                </a:solidFill>
                <a:effectLst/>
                <a:uLnTx/>
                <a:uFillTx/>
                <a:latin typeface="Arial"/>
                <a:ea typeface="+mn-ea"/>
                <a:cs typeface="+mn-cs"/>
              </a:rPr>
              <a:t>Strategy</a:t>
            </a:r>
            <a:endParaRPr kumimoji="0" lang="en-US" sz="1600" b="1" i="0" u="none" strike="noStrike" kern="0" cap="none" spc="0" normalizeH="0" baseline="0" noProof="0" dirty="0">
              <a:ln>
                <a:noFill/>
              </a:ln>
              <a:solidFill>
                <a:srgbClr val="002776"/>
              </a:solidFill>
              <a:effectLst/>
              <a:uLnTx/>
              <a:uFillTx/>
              <a:latin typeface="Arial"/>
              <a:ea typeface="+mn-ea"/>
              <a:cs typeface="+mn-cs"/>
            </a:endParaRPr>
          </a:p>
        </p:txBody>
      </p:sp>
      <p:sp>
        <p:nvSpPr>
          <p:cNvPr id="33" name="Text Box 7">
            <a:extLst>
              <a:ext uri="{FF2B5EF4-FFF2-40B4-BE49-F238E27FC236}">
                <a16:creationId xmlns:a16="http://schemas.microsoft.com/office/drawing/2014/main" id="{1F57B86B-3424-46EE-9288-7A543F40C6EF}"/>
              </a:ext>
            </a:extLst>
          </p:cNvPr>
          <p:cNvSpPr txBox="1">
            <a:spLocks noChangeArrowheads="1"/>
          </p:cNvSpPr>
          <p:nvPr/>
        </p:nvSpPr>
        <p:spPr bwMode="auto">
          <a:xfrm>
            <a:off x="4268595" y="5918609"/>
            <a:ext cx="688975" cy="336550"/>
          </a:xfrm>
          <a:prstGeom prst="rect">
            <a:avLst/>
          </a:prstGeom>
          <a:noFill/>
          <a:ln w="12700">
            <a:noFill/>
            <a:miter lim="800000"/>
            <a:headEnd/>
            <a:tailEnd/>
          </a:ln>
          <a:effectLst/>
        </p:spPr>
        <p:txBody>
          <a:bodyPr wrap="none" anchor="ct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sz="1400" b="0" i="0" u="none" strike="noStrike" kern="0" cap="none" spc="0" normalizeH="0" baseline="0" noProof="0" dirty="0">
                <a:ln>
                  <a:noFill/>
                </a:ln>
                <a:solidFill>
                  <a:srgbClr val="002776"/>
                </a:solidFill>
                <a:effectLst/>
                <a:uLnTx/>
                <a:uFillTx/>
                <a:latin typeface="Arial"/>
                <a:ea typeface="+mn-ea"/>
                <a:cs typeface="+mn-cs"/>
              </a:rPr>
              <a:t>Current</a:t>
            </a:r>
            <a:endParaRPr kumimoji="0" lang="en-US" sz="1400" b="1" i="0" u="none" strike="noStrike" kern="0" cap="none" spc="0" normalizeH="0" baseline="0" noProof="0" dirty="0">
              <a:ln>
                <a:noFill/>
              </a:ln>
              <a:solidFill>
                <a:srgbClr val="002776"/>
              </a:solidFill>
              <a:effectLst/>
              <a:uLnTx/>
              <a:uFillTx/>
              <a:latin typeface="Arial"/>
              <a:ea typeface="+mn-ea"/>
              <a:cs typeface="+mn-cs"/>
            </a:endParaRPr>
          </a:p>
        </p:txBody>
      </p:sp>
      <p:sp>
        <p:nvSpPr>
          <p:cNvPr id="34" name="Text Box 8">
            <a:extLst>
              <a:ext uri="{FF2B5EF4-FFF2-40B4-BE49-F238E27FC236}">
                <a16:creationId xmlns:a16="http://schemas.microsoft.com/office/drawing/2014/main" id="{07D2FBA9-B296-4B51-9078-E445CF8D31E6}"/>
              </a:ext>
            </a:extLst>
          </p:cNvPr>
          <p:cNvSpPr txBox="1">
            <a:spLocks noChangeArrowheads="1"/>
          </p:cNvSpPr>
          <p:nvPr/>
        </p:nvSpPr>
        <p:spPr bwMode="auto">
          <a:xfrm>
            <a:off x="7395446" y="5941497"/>
            <a:ext cx="688975" cy="336550"/>
          </a:xfrm>
          <a:prstGeom prst="rect">
            <a:avLst/>
          </a:prstGeom>
          <a:noFill/>
          <a:ln w="12700">
            <a:noFill/>
            <a:miter lim="800000"/>
            <a:headEnd/>
            <a:tailEnd/>
          </a:ln>
          <a:effectLst/>
        </p:spPr>
        <p:txBody>
          <a:bodyPr wrap="none" anchor="ctr"/>
          <a:lstStyle/>
          <a:p>
            <a:pPr marL="0" marR="0" lvl="0" indent="0" algn="r" defTabSz="914400" rtl="0" eaLnBrk="1" fontAlgn="auto" latinLnBrk="0" hangingPunct="1">
              <a:lnSpc>
                <a:spcPct val="100000"/>
              </a:lnSpc>
              <a:spcBef>
                <a:spcPct val="50000"/>
              </a:spcBef>
              <a:spcAft>
                <a:spcPts val="0"/>
              </a:spcAft>
              <a:buClrTx/>
              <a:buSzTx/>
              <a:buFontTx/>
              <a:buNone/>
              <a:tabLst/>
              <a:defRPr/>
            </a:pPr>
            <a:r>
              <a:rPr kumimoji="0" lang="en-US" sz="1400" b="0" i="0" u="none" strike="noStrike" kern="0" cap="none" spc="0" normalizeH="0" baseline="0" noProof="0" dirty="0">
                <a:ln>
                  <a:noFill/>
                </a:ln>
                <a:solidFill>
                  <a:srgbClr val="002776"/>
                </a:solidFill>
                <a:effectLst/>
                <a:uLnTx/>
                <a:uFillTx/>
                <a:latin typeface="Arial"/>
                <a:ea typeface="+mn-ea"/>
                <a:cs typeface="+mn-cs"/>
              </a:rPr>
              <a:t>New</a:t>
            </a:r>
            <a:endParaRPr kumimoji="0" lang="en-US" sz="1400" b="1" i="0" u="none" strike="noStrike" kern="0" cap="none" spc="0" normalizeH="0" baseline="0" noProof="0" dirty="0">
              <a:ln>
                <a:noFill/>
              </a:ln>
              <a:solidFill>
                <a:srgbClr val="002776"/>
              </a:solidFill>
              <a:effectLst/>
              <a:uLnTx/>
              <a:uFillTx/>
              <a:latin typeface="Arial"/>
              <a:ea typeface="+mn-ea"/>
              <a:cs typeface="+mn-cs"/>
            </a:endParaRPr>
          </a:p>
        </p:txBody>
      </p:sp>
      <p:sp>
        <p:nvSpPr>
          <p:cNvPr id="35" name="Text Box 9">
            <a:extLst>
              <a:ext uri="{FF2B5EF4-FFF2-40B4-BE49-F238E27FC236}">
                <a16:creationId xmlns:a16="http://schemas.microsoft.com/office/drawing/2014/main" id="{38FA878E-0F73-4F3A-9754-6F5DB8D4B3A6}"/>
              </a:ext>
            </a:extLst>
          </p:cNvPr>
          <p:cNvSpPr txBox="1">
            <a:spLocks noChangeArrowheads="1"/>
          </p:cNvSpPr>
          <p:nvPr/>
        </p:nvSpPr>
        <p:spPr bwMode="auto">
          <a:xfrm rot="16200000">
            <a:off x="2534094" y="2554231"/>
            <a:ext cx="687388" cy="336550"/>
          </a:xfrm>
          <a:prstGeom prst="rect">
            <a:avLst/>
          </a:prstGeom>
          <a:noFill/>
          <a:ln w="12700">
            <a:noFill/>
            <a:miter lim="800000"/>
            <a:headEnd/>
            <a:tailEnd/>
          </a:ln>
          <a:effectLst/>
        </p:spPr>
        <p:txBody>
          <a:bodyPr wrap="none" anchor="ct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400" b="0" i="0" u="none" strike="noStrike" kern="0" cap="none" spc="0" normalizeH="0" baseline="0" noProof="0" dirty="0">
                <a:ln>
                  <a:noFill/>
                </a:ln>
                <a:solidFill>
                  <a:srgbClr val="002776"/>
                </a:solidFill>
                <a:effectLst/>
                <a:uLnTx/>
                <a:uFillTx/>
                <a:latin typeface="Arial"/>
                <a:ea typeface="+mn-ea"/>
                <a:cs typeface="+mn-cs"/>
              </a:rPr>
              <a:t>New</a:t>
            </a:r>
            <a:endParaRPr kumimoji="0" lang="en-US" sz="1100" b="1" i="0" u="none" strike="noStrike" kern="0" cap="none" spc="0" normalizeH="0" baseline="0" noProof="0" dirty="0">
              <a:ln>
                <a:noFill/>
              </a:ln>
              <a:solidFill>
                <a:srgbClr val="002776"/>
              </a:solidFill>
              <a:effectLst/>
              <a:uLnTx/>
              <a:uFillTx/>
              <a:latin typeface="Arial"/>
              <a:ea typeface="+mn-ea"/>
              <a:cs typeface="+mn-cs"/>
            </a:endParaRPr>
          </a:p>
        </p:txBody>
      </p:sp>
      <p:sp>
        <p:nvSpPr>
          <p:cNvPr id="36" name="Text Box 10">
            <a:extLst>
              <a:ext uri="{FF2B5EF4-FFF2-40B4-BE49-F238E27FC236}">
                <a16:creationId xmlns:a16="http://schemas.microsoft.com/office/drawing/2014/main" id="{E9E1216E-9659-4A00-BBBB-757EB8D59274}"/>
              </a:ext>
            </a:extLst>
          </p:cNvPr>
          <p:cNvSpPr txBox="1">
            <a:spLocks noChangeArrowheads="1"/>
          </p:cNvSpPr>
          <p:nvPr/>
        </p:nvSpPr>
        <p:spPr bwMode="auto">
          <a:xfrm rot="16200000">
            <a:off x="2514638" y="4659217"/>
            <a:ext cx="687388" cy="336550"/>
          </a:xfrm>
          <a:prstGeom prst="rect">
            <a:avLst/>
          </a:prstGeom>
          <a:noFill/>
          <a:ln w="12700">
            <a:noFill/>
            <a:miter lim="800000"/>
            <a:headEnd/>
            <a:tailEnd/>
          </a:ln>
          <a:effectLst/>
        </p:spPr>
        <p:txBody>
          <a:bodyPr wrap="none" anchor="ctr"/>
          <a:lstStyle/>
          <a:p>
            <a:pPr marL="0" marR="0" lvl="0" indent="0" algn="r" defTabSz="914400" rtl="0" eaLnBrk="1" fontAlgn="auto" latinLnBrk="0" hangingPunct="1">
              <a:lnSpc>
                <a:spcPct val="100000"/>
              </a:lnSpc>
              <a:spcBef>
                <a:spcPct val="50000"/>
              </a:spcBef>
              <a:spcAft>
                <a:spcPts val="0"/>
              </a:spcAft>
              <a:buClrTx/>
              <a:buSzTx/>
              <a:buFontTx/>
              <a:buNone/>
              <a:tabLst/>
              <a:defRPr/>
            </a:pPr>
            <a:r>
              <a:rPr kumimoji="0" lang="en-US" sz="1400" b="0" i="0" u="none" strike="noStrike" kern="0" cap="none" spc="0" normalizeH="0" baseline="0" noProof="0" dirty="0">
                <a:ln>
                  <a:noFill/>
                </a:ln>
                <a:solidFill>
                  <a:srgbClr val="002776"/>
                </a:solidFill>
                <a:effectLst/>
                <a:uLnTx/>
                <a:uFillTx/>
                <a:latin typeface="Arial"/>
                <a:ea typeface="+mn-ea"/>
                <a:cs typeface="+mn-cs"/>
              </a:rPr>
              <a:t>Current</a:t>
            </a:r>
            <a:endParaRPr kumimoji="0" lang="en-US" sz="1100" b="1" i="0" u="none" strike="noStrike" kern="0" cap="none" spc="0" normalizeH="0" baseline="0" noProof="0" dirty="0">
              <a:ln>
                <a:noFill/>
              </a:ln>
              <a:solidFill>
                <a:srgbClr val="002776"/>
              </a:solidFill>
              <a:effectLst/>
              <a:uLnTx/>
              <a:uFillTx/>
              <a:latin typeface="Arial"/>
              <a:ea typeface="+mn-ea"/>
              <a:cs typeface="+mn-cs"/>
            </a:endParaRPr>
          </a:p>
        </p:txBody>
      </p:sp>
      <p:sp>
        <p:nvSpPr>
          <p:cNvPr id="37" name="Text Box 11">
            <a:extLst>
              <a:ext uri="{FF2B5EF4-FFF2-40B4-BE49-F238E27FC236}">
                <a16:creationId xmlns:a16="http://schemas.microsoft.com/office/drawing/2014/main" id="{3505E5AB-69AE-40C4-A33D-9F6056DEC4D5}"/>
              </a:ext>
            </a:extLst>
          </p:cNvPr>
          <p:cNvSpPr txBox="1">
            <a:spLocks noChangeArrowheads="1"/>
          </p:cNvSpPr>
          <p:nvPr/>
        </p:nvSpPr>
        <p:spPr bwMode="auto">
          <a:xfrm>
            <a:off x="6041235" y="6012494"/>
            <a:ext cx="688975" cy="336550"/>
          </a:xfrm>
          <a:prstGeom prst="rect">
            <a:avLst/>
          </a:prstGeom>
          <a:noFill/>
          <a:ln w="12700">
            <a:noFill/>
            <a:miter lim="800000"/>
            <a:headEnd/>
            <a:tailEnd/>
          </a:ln>
          <a:effectLst/>
        </p:spPr>
        <p:txBody>
          <a:bodyPr wrap="none" anchor="ct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600" b="1" i="0" u="none" strike="noStrike" kern="0" cap="none" spc="0" normalizeH="0" baseline="0" noProof="0" dirty="0">
                <a:ln>
                  <a:noFill/>
                </a:ln>
                <a:solidFill>
                  <a:srgbClr val="002776"/>
                </a:solidFill>
                <a:effectLst/>
                <a:uLnTx/>
                <a:uFillTx/>
                <a:latin typeface="Arial"/>
                <a:ea typeface="+mn-ea"/>
                <a:cs typeface="+mn-cs"/>
              </a:rPr>
              <a:t>Products</a:t>
            </a:r>
          </a:p>
        </p:txBody>
      </p:sp>
      <p:sp>
        <p:nvSpPr>
          <p:cNvPr id="38" name="Text Box 12">
            <a:extLst>
              <a:ext uri="{FF2B5EF4-FFF2-40B4-BE49-F238E27FC236}">
                <a16:creationId xmlns:a16="http://schemas.microsoft.com/office/drawing/2014/main" id="{04E22B1A-EDEB-40B1-8389-62699E464CAA}"/>
              </a:ext>
            </a:extLst>
          </p:cNvPr>
          <p:cNvSpPr txBox="1">
            <a:spLocks noChangeArrowheads="1"/>
          </p:cNvSpPr>
          <p:nvPr/>
        </p:nvSpPr>
        <p:spPr bwMode="auto">
          <a:xfrm rot="16200000">
            <a:off x="2514639" y="3598187"/>
            <a:ext cx="687387" cy="336550"/>
          </a:xfrm>
          <a:prstGeom prst="rect">
            <a:avLst/>
          </a:prstGeom>
          <a:noFill/>
          <a:ln w="12700">
            <a:noFill/>
            <a:miter lim="800000"/>
            <a:headEnd/>
            <a:tailEnd/>
          </a:ln>
          <a:effec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rgbClr val="002776"/>
                </a:solidFill>
                <a:effectLst/>
                <a:uLnTx/>
                <a:uFillTx/>
                <a:latin typeface="Arial"/>
                <a:ea typeface="+mn-ea"/>
                <a:cs typeface="+mn-cs"/>
              </a:rPr>
              <a:t>Market</a:t>
            </a:r>
          </a:p>
        </p:txBody>
      </p:sp>
      <p:cxnSp>
        <p:nvCxnSpPr>
          <p:cNvPr id="39" name="Straight Arrow Connector 38">
            <a:extLst>
              <a:ext uri="{FF2B5EF4-FFF2-40B4-BE49-F238E27FC236}">
                <a16:creationId xmlns:a16="http://schemas.microsoft.com/office/drawing/2014/main" id="{9DF3407A-DA80-4406-A3D2-EB9C2CA018FF}"/>
              </a:ext>
            </a:extLst>
          </p:cNvPr>
          <p:cNvCxnSpPr/>
          <p:nvPr/>
        </p:nvCxnSpPr>
        <p:spPr>
          <a:xfrm flipV="1">
            <a:off x="2906972" y="1679883"/>
            <a:ext cx="0" cy="74902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06461776-5FE6-4BAE-88A3-BDFD06D7388B}"/>
              </a:ext>
            </a:extLst>
          </p:cNvPr>
          <p:cNvCxnSpPr>
            <a:cxnSpLocks/>
          </p:cNvCxnSpPr>
          <p:nvPr/>
        </p:nvCxnSpPr>
        <p:spPr>
          <a:xfrm>
            <a:off x="2868060" y="5239418"/>
            <a:ext cx="0" cy="71058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25B8F2CD-8F78-4F45-8957-2C35B26B977B}"/>
              </a:ext>
            </a:extLst>
          </p:cNvPr>
          <p:cNvCxnSpPr>
            <a:cxnSpLocks/>
          </p:cNvCxnSpPr>
          <p:nvPr/>
        </p:nvCxnSpPr>
        <p:spPr>
          <a:xfrm>
            <a:off x="8397073" y="6082919"/>
            <a:ext cx="1122732"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E4CB8818-E852-408F-921E-20BFD5D59F7E}"/>
              </a:ext>
            </a:extLst>
          </p:cNvPr>
          <p:cNvCxnSpPr>
            <a:cxnSpLocks/>
          </p:cNvCxnSpPr>
          <p:nvPr/>
        </p:nvCxnSpPr>
        <p:spPr>
          <a:xfrm flipH="1" flipV="1">
            <a:off x="3031336" y="6092648"/>
            <a:ext cx="1227534" cy="396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C32EA98D-0DF3-4719-BB88-C1EB3DB96E08}"/>
              </a:ext>
            </a:extLst>
          </p:cNvPr>
          <p:cNvSpPr txBox="1"/>
          <p:nvPr/>
        </p:nvSpPr>
        <p:spPr>
          <a:xfrm>
            <a:off x="255604" y="975598"/>
            <a:ext cx="11731808"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bg1">
                    <a:lumMod val="50000"/>
                  </a:schemeClr>
                </a:solidFill>
                <a:latin typeface="Lato Light" panose="020F0502020204030203"/>
              </a:rPr>
              <a:t>Management reviews business growth opportunities under 4 distinct possibilities as part of their planning process </a:t>
            </a:r>
            <a:endParaRPr kumimoji="0" lang="en-US" sz="1200" i="0" u="none" strike="noStrike" kern="1200" cap="none" spc="0" normalizeH="0" baseline="0" noProof="0" dirty="0">
              <a:ln>
                <a:noFill/>
              </a:ln>
              <a:solidFill>
                <a:schemeClr val="bg1">
                  <a:lumMod val="50000"/>
                </a:schemeClr>
              </a:solidFill>
              <a:effectLst/>
              <a:uLnTx/>
              <a:uFillTx/>
              <a:latin typeface="Lato Light" panose="020F0502020204030203"/>
            </a:endParaRPr>
          </a:p>
        </p:txBody>
      </p:sp>
      <p:sp>
        <p:nvSpPr>
          <p:cNvPr id="53" name="Title 1">
            <a:extLst>
              <a:ext uri="{FF2B5EF4-FFF2-40B4-BE49-F238E27FC236}">
                <a16:creationId xmlns:a16="http://schemas.microsoft.com/office/drawing/2014/main" id="{DED44712-9D80-4642-8BE3-C72F6904C846}"/>
              </a:ext>
            </a:extLst>
          </p:cNvPr>
          <p:cNvSpPr txBox="1">
            <a:spLocks/>
          </p:cNvSpPr>
          <p:nvPr/>
        </p:nvSpPr>
        <p:spPr>
          <a:xfrm>
            <a:off x="130552" y="72343"/>
            <a:ext cx="8422670" cy="630202"/>
          </a:xfrm>
          <a:prstGeom prst="rect">
            <a:avLst/>
          </a:prstGeom>
        </p:spPr>
        <p:txBody>
          <a:bodyPr/>
          <a:lstStyle>
            <a:lvl1pPr algn="l" defTabSz="957998" rtl="0" eaLnBrk="1" fontAlgn="base" hangingPunct="1">
              <a:lnSpc>
                <a:spcPct val="100000"/>
              </a:lnSpc>
              <a:spcBef>
                <a:spcPct val="0"/>
              </a:spcBef>
              <a:spcAft>
                <a:spcPct val="0"/>
              </a:spcAft>
              <a:defRPr sz="2000" b="1">
                <a:solidFill>
                  <a:schemeClr val="tx2"/>
                </a:solidFill>
                <a:latin typeface="+mj-lt"/>
                <a:ea typeface="+mj-ea"/>
                <a:cs typeface="+mj-cs"/>
              </a:defRPr>
            </a:lvl1pPr>
            <a:lvl2pPr algn="l" defTabSz="957998" rtl="0" eaLnBrk="1" fontAlgn="base" hangingPunct="1">
              <a:lnSpc>
                <a:spcPts val="3196"/>
              </a:lnSpc>
              <a:spcBef>
                <a:spcPct val="0"/>
              </a:spcBef>
              <a:spcAft>
                <a:spcPct val="0"/>
              </a:spcAft>
              <a:defRPr sz="2300" b="1">
                <a:solidFill>
                  <a:schemeClr val="tx2"/>
                </a:solidFill>
                <a:latin typeface="Arial" charset="0"/>
              </a:defRPr>
            </a:lvl2pPr>
            <a:lvl3pPr algn="l" defTabSz="957998" rtl="0" eaLnBrk="1" fontAlgn="base" hangingPunct="1">
              <a:lnSpc>
                <a:spcPts val="3196"/>
              </a:lnSpc>
              <a:spcBef>
                <a:spcPct val="0"/>
              </a:spcBef>
              <a:spcAft>
                <a:spcPct val="0"/>
              </a:spcAft>
              <a:defRPr sz="2300" b="1">
                <a:solidFill>
                  <a:schemeClr val="tx2"/>
                </a:solidFill>
                <a:latin typeface="Arial" charset="0"/>
              </a:defRPr>
            </a:lvl3pPr>
            <a:lvl4pPr algn="l" defTabSz="957998" rtl="0" eaLnBrk="1" fontAlgn="base" hangingPunct="1">
              <a:lnSpc>
                <a:spcPts val="3196"/>
              </a:lnSpc>
              <a:spcBef>
                <a:spcPct val="0"/>
              </a:spcBef>
              <a:spcAft>
                <a:spcPct val="0"/>
              </a:spcAft>
              <a:defRPr sz="2300" b="1">
                <a:solidFill>
                  <a:schemeClr val="tx2"/>
                </a:solidFill>
                <a:latin typeface="Arial" charset="0"/>
              </a:defRPr>
            </a:lvl4pPr>
            <a:lvl5pPr algn="l" defTabSz="957998" rtl="0" eaLnBrk="1" fontAlgn="base" hangingPunct="1">
              <a:lnSpc>
                <a:spcPts val="3196"/>
              </a:lnSpc>
              <a:spcBef>
                <a:spcPct val="0"/>
              </a:spcBef>
              <a:spcAft>
                <a:spcPct val="0"/>
              </a:spcAft>
              <a:defRPr sz="2300" b="1">
                <a:solidFill>
                  <a:schemeClr val="tx2"/>
                </a:solidFill>
                <a:latin typeface="Arial" charset="0"/>
              </a:defRPr>
            </a:lvl5pPr>
            <a:lvl6pPr marL="429756" algn="l" defTabSz="957998" rtl="0" eaLnBrk="1" fontAlgn="base" hangingPunct="1">
              <a:lnSpc>
                <a:spcPts val="3196"/>
              </a:lnSpc>
              <a:spcBef>
                <a:spcPct val="0"/>
              </a:spcBef>
              <a:spcAft>
                <a:spcPct val="0"/>
              </a:spcAft>
              <a:defRPr sz="2300" b="1">
                <a:solidFill>
                  <a:schemeClr val="tx2"/>
                </a:solidFill>
                <a:latin typeface="Arial" charset="0"/>
              </a:defRPr>
            </a:lvl6pPr>
            <a:lvl7pPr marL="859512" algn="l" defTabSz="957998" rtl="0" eaLnBrk="1" fontAlgn="base" hangingPunct="1">
              <a:lnSpc>
                <a:spcPts val="3196"/>
              </a:lnSpc>
              <a:spcBef>
                <a:spcPct val="0"/>
              </a:spcBef>
              <a:spcAft>
                <a:spcPct val="0"/>
              </a:spcAft>
              <a:defRPr sz="2300" b="1">
                <a:solidFill>
                  <a:schemeClr val="tx2"/>
                </a:solidFill>
                <a:latin typeface="Arial" charset="0"/>
              </a:defRPr>
            </a:lvl7pPr>
            <a:lvl8pPr marL="1289268" algn="l" defTabSz="957998" rtl="0" eaLnBrk="1" fontAlgn="base" hangingPunct="1">
              <a:lnSpc>
                <a:spcPts val="3196"/>
              </a:lnSpc>
              <a:spcBef>
                <a:spcPct val="0"/>
              </a:spcBef>
              <a:spcAft>
                <a:spcPct val="0"/>
              </a:spcAft>
              <a:defRPr sz="2300" b="1">
                <a:solidFill>
                  <a:schemeClr val="tx2"/>
                </a:solidFill>
                <a:latin typeface="Arial" charset="0"/>
              </a:defRPr>
            </a:lvl8pPr>
            <a:lvl9pPr marL="1719024" algn="l" defTabSz="957998" rtl="0" eaLnBrk="1" fontAlgn="base" hangingPunct="1">
              <a:lnSpc>
                <a:spcPts val="3196"/>
              </a:lnSpc>
              <a:spcBef>
                <a:spcPct val="0"/>
              </a:spcBef>
              <a:spcAft>
                <a:spcPct val="0"/>
              </a:spcAft>
              <a:defRPr sz="2300" b="1">
                <a:solidFill>
                  <a:schemeClr val="tx2"/>
                </a:solidFill>
                <a:latin typeface="Arial" charset="0"/>
              </a:defRPr>
            </a:lvl9pPr>
          </a:lstStyle>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uLnTx/>
                <a:uFillTx/>
                <a:latin typeface="Lato Light"/>
                <a:ea typeface="+mn-ea"/>
                <a:cs typeface="+mn-cs"/>
              </a:rPr>
              <a:t>Ansoff’s Matrix </a:t>
            </a:r>
          </a:p>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2060"/>
                </a:solidFill>
                <a:effectLst/>
                <a:uLnTx/>
                <a:uFillTx/>
                <a:latin typeface="Lato Light"/>
                <a:ea typeface="+mn-ea"/>
                <a:cs typeface="+mn-cs"/>
              </a:rPr>
              <a:t>Strategy Planning Tool</a:t>
            </a:r>
            <a:endParaRPr kumimoji="0" lang="en-US" sz="1400" b="1" i="0" u="none" strike="noStrike" kern="1200" cap="none" spc="0" normalizeH="0" baseline="0" noProof="0" dirty="0">
              <a:ln>
                <a:noFill/>
              </a:ln>
              <a:solidFill>
                <a:srgbClr val="002060"/>
              </a:solidFill>
              <a:effectLst/>
              <a:uLnTx/>
              <a:uFillTx/>
              <a:latin typeface="Calibri" panose="020F0502020204030204"/>
              <a:ea typeface="+mn-ea"/>
              <a:cs typeface="+mn-cs"/>
            </a:endParaRPr>
          </a:p>
        </p:txBody>
      </p:sp>
      <p:sp>
        <p:nvSpPr>
          <p:cNvPr id="26" name="Rounded Rectangular Callout 19">
            <a:extLst>
              <a:ext uri="{FF2B5EF4-FFF2-40B4-BE49-F238E27FC236}">
                <a16:creationId xmlns:a16="http://schemas.microsoft.com/office/drawing/2014/main" id="{B971DF3F-F95D-436F-A685-95A6DC559771}"/>
              </a:ext>
            </a:extLst>
          </p:cNvPr>
          <p:cNvSpPr/>
          <p:nvPr/>
        </p:nvSpPr>
        <p:spPr bwMode="auto">
          <a:xfrm>
            <a:off x="290336" y="4658657"/>
            <a:ext cx="1966836" cy="616875"/>
          </a:xfrm>
          <a:prstGeom prst="wedgeRoundRectCallout">
            <a:avLst>
              <a:gd name="adj1" fmla="val 72331"/>
              <a:gd name="adj2" fmla="val 799"/>
              <a:gd name="adj3" fmla="val 16667"/>
            </a:avLst>
          </a:prstGeom>
          <a:solidFill>
            <a:srgbClr val="FFE48F"/>
          </a:solidFill>
          <a:ln>
            <a:noFill/>
            <a:prstDash val="dash"/>
          </a:ln>
        </p:spPr>
        <p:txBody>
          <a:bodyPr wrap="square" lIns="91428" tIns="45715" rIns="91428" bIns="45715" rtlCol="0" anchor="ctr">
            <a:noAutofit/>
          </a:bodyPr>
          <a:lstStyle/>
          <a:p>
            <a:pPr algn="ctr"/>
            <a:r>
              <a:rPr kumimoji="0" lang="en-US" sz="900" b="0" i="0" u="none" strike="noStrike" kern="1200" cap="none" spc="0" normalizeH="0" baseline="0" noProof="0" dirty="0">
                <a:ln>
                  <a:noFill/>
                </a:ln>
                <a:solidFill>
                  <a:srgbClr val="0C2870"/>
                </a:solidFill>
                <a:effectLst/>
                <a:uLnTx/>
                <a:uFillTx/>
                <a:latin typeface="Lato Light"/>
                <a:cs typeface="Times New Roman" pitchFamily="18" charset="0"/>
              </a:rPr>
              <a:t>Gain more market share with your current products, in your current markets </a:t>
            </a:r>
          </a:p>
        </p:txBody>
      </p:sp>
      <p:sp>
        <p:nvSpPr>
          <p:cNvPr id="27" name="Rounded Rectangular Callout 19">
            <a:extLst>
              <a:ext uri="{FF2B5EF4-FFF2-40B4-BE49-F238E27FC236}">
                <a16:creationId xmlns:a16="http://schemas.microsoft.com/office/drawing/2014/main" id="{86C7DDF2-9CF9-4A27-BDFA-4C1C0A3D27CD}"/>
              </a:ext>
            </a:extLst>
          </p:cNvPr>
          <p:cNvSpPr/>
          <p:nvPr/>
        </p:nvSpPr>
        <p:spPr bwMode="auto">
          <a:xfrm>
            <a:off x="9932396" y="4085797"/>
            <a:ext cx="1966836" cy="616875"/>
          </a:xfrm>
          <a:prstGeom prst="wedgeRoundRectCallout">
            <a:avLst>
              <a:gd name="adj1" fmla="val -56597"/>
              <a:gd name="adj2" fmla="val 104713"/>
              <a:gd name="adj3" fmla="val 16667"/>
            </a:avLst>
          </a:prstGeom>
          <a:solidFill>
            <a:srgbClr val="FFE48F"/>
          </a:solidFill>
          <a:ln>
            <a:noFill/>
            <a:prstDash val="dash"/>
          </a:ln>
        </p:spPr>
        <p:txBody>
          <a:bodyPr wrap="square" lIns="91428" tIns="45715" rIns="91428" bIns="45715" rtlCol="0" anchor="ctr">
            <a:noAutofit/>
          </a:bodyPr>
          <a:lstStyle/>
          <a:p>
            <a:pPr algn="ctr"/>
            <a:r>
              <a:rPr lang="en-US" sz="900" dirty="0">
                <a:solidFill>
                  <a:srgbClr val="0C2870"/>
                </a:solidFill>
                <a:latin typeface="Lato Light"/>
                <a:cs typeface="Times New Roman" pitchFamily="18" charset="0"/>
              </a:rPr>
              <a:t>Develop new markets for current products </a:t>
            </a:r>
          </a:p>
        </p:txBody>
      </p:sp>
      <p:sp>
        <p:nvSpPr>
          <p:cNvPr id="28" name="Rounded Rectangular Callout 19">
            <a:extLst>
              <a:ext uri="{FF2B5EF4-FFF2-40B4-BE49-F238E27FC236}">
                <a16:creationId xmlns:a16="http://schemas.microsoft.com/office/drawing/2014/main" id="{DEEF110B-844C-4E6A-B6E5-66B06F33B107}"/>
              </a:ext>
            </a:extLst>
          </p:cNvPr>
          <p:cNvSpPr/>
          <p:nvPr/>
        </p:nvSpPr>
        <p:spPr bwMode="auto">
          <a:xfrm>
            <a:off x="9932396" y="2120471"/>
            <a:ext cx="1966836" cy="616875"/>
          </a:xfrm>
          <a:prstGeom prst="wedgeRoundRectCallout">
            <a:avLst>
              <a:gd name="adj1" fmla="val -70018"/>
              <a:gd name="adj2" fmla="val 32890"/>
              <a:gd name="adj3" fmla="val 16667"/>
            </a:avLst>
          </a:prstGeom>
          <a:solidFill>
            <a:srgbClr val="FFE48F"/>
          </a:solidFill>
          <a:ln>
            <a:noFill/>
            <a:prstDash val="dash"/>
          </a:ln>
        </p:spPr>
        <p:txBody>
          <a:bodyPr wrap="square" lIns="91428" tIns="45715" rIns="91428" bIns="45715" rtlCol="0" anchor="ctr">
            <a:noAutofit/>
          </a:bodyPr>
          <a:lstStyle/>
          <a:p>
            <a:pPr marL="0" marR="0" lvl="0" indent="0" algn="l" defTabSz="623853" rtl="0" eaLnBrk="1" fontAlgn="base" latinLnBrk="0" hangingPunct="1">
              <a:lnSpc>
                <a:spcPts val="1100"/>
              </a:lnSpc>
              <a:spcBef>
                <a:spcPct val="0"/>
              </a:spcBef>
              <a:spcAft>
                <a:spcPct val="0"/>
              </a:spcAft>
              <a:buClr>
                <a:srgbClr val="000000"/>
              </a:buClr>
              <a:buSzTx/>
              <a:buFontTx/>
              <a:buNone/>
              <a:tabLst/>
              <a:defRPr/>
            </a:pPr>
            <a:r>
              <a:rPr kumimoji="0" lang="en-US" sz="900" b="0" i="0" u="none" strike="noStrike" kern="1200" cap="none" spc="0" normalizeH="0" baseline="0" noProof="0" dirty="0">
                <a:ln>
                  <a:noFill/>
                </a:ln>
                <a:solidFill>
                  <a:srgbClr val="0C2870"/>
                </a:solidFill>
                <a:effectLst/>
                <a:uLnTx/>
                <a:uFillTx/>
                <a:latin typeface="Lato Light"/>
                <a:cs typeface="Times New Roman" pitchFamily="18" charset="0"/>
              </a:rPr>
              <a:t>Develop new products in new markets</a:t>
            </a:r>
          </a:p>
        </p:txBody>
      </p:sp>
      <p:sp>
        <p:nvSpPr>
          <p:cNvPr id="52" name="Rounded Rectangular Callout 19">
            <a:extLst>
              <a:ext uri="{FF2B5EF4-FFF2-40B4-BE49-F238E27FC236}">
                <a16:creationId xmlns:a16="http://schemas.microsoft.com/office/drawing/2014/main" id="{F59429A3-12ED-4D2C-B3A3-BBB0C43AC511}"/>
              </a:ext>
            </a:extLst>
          </p:cNvPr>
          <p:cNvSpPr/>
          <p:nvPr/>
        </p:nvSpPr>
        <p:spPr bwMode="auto">
          <a:xfrm>
            <a:off x="585913" y="1803810"/>
            <a:ext cx="1966836" cy="616875"/>
          </a:xfrm>
          <a:prstGeom prst="wedgeRoundRectCallout">
            <a:avLst>
              <a:gd name="adj1" fmla="val 48846"/>
              <a:gd name="adj2" fmla="val 97072"/>
              <a:gd name="adj3" fmla="val 16667"/>
            </a:avLst>
          </a:prstGeom>
          <a:solidFill>
            <a:srgbClr val="FFE48F"/>
          </a:solidFill>
          <a:ln>
            <a:noFill/>
            <a:prstDash val="dash"/>
          </a:ln>
        </p:spPr>
        <p:txBody>
          <a:bodyPr wrap="square" lIns="91428" tIns="45715" rIns="91428" bIns="45715" rtlCol="0" anchor="ctr">
            <a:noAutofit/>
          </a:bodyPr>
          <a:lstStyle/>
          <a:p>
            <a:pPr marL="0" marR="0" lvl="0" indent="0" algn="l" defTabSz="623853" rtl="0" eaLnBrk="1" fontAlgn="base" latinLnBrk="0" hangingPunct="1">
              <a:lnSpc>
                <a:spcPts val="1100"/>
              </a:lnSpc>
              <a:spcBef>
                <a:spcPct val="0"/>
              </a:spcBef>
              <a:spcAft>
                <a:spcPct val="0"/>
              </a:spcAft>
              <a:buClr>
                <a:srgbClr val="000000"/>
              </a:buClr>
              <a:buSzTx/>
              <a:buFontTx/>
              <a:buNone/>
              <a:tabLst/>
              <a:defRPr/>
            </a:pPr>
            <a:r>
              <a:rPr kumimoji="0" lang="en-US" sz="900" b="0" i="0" u="none" strike="noStrike" kern="1200" cap="none" spc="0" normalizeH="0" baseline="0" noProof="0" dirty="0">
                <a:ln>
                  <a:noFill/>
                </a:ln>
                <a:solidFill>
                  <a:srgbClr val="0C2870"/>
                </a:solidFill>
                <a:effectLst/>
                <a:uLnTx/>
                <a:uFillTx/>
                <a:latin typeface="Lato Light"/>
                <a:cs typeface="Times New Roman" pitchFamily="18" charset="0"/>
              </a:rPr>
              <a:t>Develop new products in your existing markets </a:t>
            </a:r>
          </a:p>
        </p:txBody>
      </p:sp>
      <p:pic>
        <p:nvPicPr>
          <p:cNvPr id="23" name="Picture 22" descr="Logo&#10;&#10;Description automatically generated">
            <a:extLst>
              <a:ext uri="{FF2B5EF4-FFF2-40B4-BE49-F238E27FC236}">
                <a16:creationId xmlns:a16="http://schemas.microsoft.com/office/drawing/2014/main" id="{EF056393-FBE1-4DCF-BB7A-09D9213B98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09024" y="199287"/>
            <a:ext cx="1601128" cy="372663"/>
          </a:xfrm>
          <a:prstGeom prst="rect">
            <a:avLst/>
          </a:prstGeom>
        </p:spPr>
      </p:pic>
    </p:spTree>
    <p:extLst>
      <p:ext uri="{BB962C8B-B14F-4D97-AF65-F5344CB8AC3E}">
        <p14:creationId xmlns:p14="http://schemas.microsoft.com/office/powerpoint/2010/main" val="1088867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0D559039-E59E-4893-8D2F-C961AE1DBCB2}"/>
              </a:ext>
            </a:extLst>
          </p:cNvPr>
          <p:cNvGrpSpPr/>
          <p:nvPr/>
        </p:nvGrpSpPr>
        <p:grpSpPr>
          <a:xfrm>
            <a:off x="1527492" y="3772975"/>
            <a:ext cx="4382747" cy="2700000"/>
            <a:chOff x="1387738" y="803310"/>
            <a:chExt cx="4382747" cy="2898677"/>
          </a:xfrm>
        </p:grpSpPr>
        <p:sp>
          <p:nvSpPr>
            <p:cNvPr id="4" name="Rectangle 3">
              <a:extLst>
                <a:ext uri="{FF2B5EF4-FFF2-40B4-BE49-F238E27FC236}">
                  <a16:creationId xmlns:a16="http://schemas.microsoft.com/office/drawing/2014/main" id="{4E8F4893-1735-472C-993D-CCC9840D1DBB}"/>
                </a:ext>
              </a:extLst>
            </p:cNvPr>
            <p:cNvSpPr>
              <a:spLocks noChangeArrowheads="1"/>
            </p:cNvSpPr>
            <p:nvPr/>
          </p:nvSpPr>
          <p:spPr bwMode="auto">
            <a:xfrm>
              <a:off x="1387738" y="803310"/>
              <a:ext cx="4382747" cy="2898677"/>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p:txBody>
        </p:sp>
        <p:sp>
          <p:nvSpPr>
            <p:cNvPr id="3" name="TextBox 2">
              <a:extLst>
                <a:ext uri="{FF2B5EF4-FFF2-40B4-BE49-F238E27FC236}">
                  <a16:creationId xmlns:a16="http://schemas.microsoft.com/office/drawing/2014/main" id="{5BB9086D-0EBC-43FF-AC5E-106BA1BF790C}"/>
                </a:ext>
              </a:extLst>
            </p:cNvPr>
            <p:cNvSpPr txBox="1"/>
            <p:nvPr/>
          </p:nvSpPr>
          <p:spPr>
            <a:xfrm>
              <a:off x="1413770" y="1016349"/>
              <a:ext cx="4285695" cy="2523768"/>
            </a:xfrm>
            <a:prstGeom prst="rect">
              <a:avLst/>
            </a:prstGeom>
            <a:noFill/>
          </p:spPr>
          <p:txBody>
            <a:bodyPr wrap="square">
              <a:spAutoFit/>
            </a:bodyPr>
            <a:lstStyle/>
            <a:p>
              <a:pPr algn="l"/>
              <a:r>
                <a:rPr lang="en-GB" sz="1600" b="1" i="0" dirty="0">
                  <a:solidFill>
                    <a:srgbClr val="000000"/>
                  </a:solidFill>
                  <a:effectLst/>
                  <a:latin typeface="Lato Light" panose="020F0502020204030203" pitchFamily="34" charset="0"/>
                  <a:ea typeface="Lato Light" panose="020F0502020204030203" pitchFamily="34" charset="0"/>
                  <a:cs typeface="Lato Light" panose="020F0502020204030203" pitchFamily="34" charset="0"/>
                </a:rPr>
                <a:t>Market penetration</a:t>
              </a:r>
            </a:p>
            <a:p>
              <a:pPr algn="l"/>
              <a:r>
                <a:rPr lang="en-GB" sz="900" b="0" i="0" dirty="0">
                  <a:solidFill>
                    <a:srgbClr val="202122"/>
                  </a:solidFill>
                  <a:effectLst/>
                  <a:latin typeface="Lato Light" panose="020F0502020204030203" pitchFamily="34" charset="0"/>
                  <a:ea typeface="Lato Light" panose="020F0502020204030203" pitchFamily="34" charset="0"/>
                  <a:cs typeface="Lato Light" panose="020F0502020204030203" pitchFamily="34" charset="0"/>
                </a:rPr>
                <a:t>In </a:t>
              </a:r>
              <a:r>
                <a:rPr lang="en-GB" sz="900" dirty="0">
                  <a:solidFill>
                    <a:srgbClr val="202122"/>
                  </a:solidFill>
                  <a:latin typeface="Lato Light" panose="020F0502020204030203" pitchFamily="34" charset="0"/>
                  <a:ea typeface="Lato Light" panose="020F0502020204030203" pitchFamily="34" charset="0"/>
                  <a:cs typeface="Lato Light" panose="020F0502020204030203" pitchFamily="34" charset="0"/>
                </a:rPr>
                <a:t>market penetration strategy, the organization tries to grow using its existing offerings (products and services) in existing markets. In other words, it tries to increase its market share in current market scenario. This involves increasing market share within existing market segments. This can be achieved by selling more products or services to established customers or by finding new customers within </a:t>
              </a:r>
              <a:r>
                <a:rPr lang="en-GB" sz="900" b="0" i="0" dirty="0">
                  <a:solidFill>
                    <a:srgbClr val="202122"/>
                  </a:solidFill>
                  <a:effectLst/>
                  <a:latin typeface="Lato Light" panose="020F0502020204030203" pitchFamily="34" charset="0"/>
                  <a:ea typeface="Lato Light" panose="020F0502020204030203" pitchFamily="34" charset="0"/>
                  <a:cs typeface="Lato Light" panose="020F0502020204030203" pitchFamily="34" charset="0"/>
                </a:rPr>
                <a:t>existing markets. Here, the company seeks increased sales for its present products in its present markets through more aggressive promotion and distribution.</a:t>
              </a:r>
            </a:p>
            <a:p>
              <a:pPr algn="l"/>
              <a:r>
                <a:rPr lang="en-GB" sz="900" b="0" i="0" dirty="0">
                  <a:solidFill>
                    <a:srgbClr val="202122"/>
                  </a:solidFill>
                  <a:effectLst/>
                  <a:latin typeface="Lato Light" panose="020F0502020204030203" pitchFamily="34" charset="0"/>
                  <a:ea typeface="Lato Light" panose="020F0502020204030203" pitchFamily="34" charset="0"/>
                  <a:cs typeface="Lato Light" panose="020F0502020204030203" pitchFamily="34" charset="0"/>
                </a:rPr>
                <a:t>This can be accomplished by:</a:t>
              </a:r>
            </a:p>
            <a:p>
              <a:pPr marL="228600" indent="-228600" algn="l">
                <a:buFont typeface="+mj-lt"/>
                <a:buAutoNum type="arabicPeriod"/>
              </a:pPr>
              <a:r>
                <a:rPr lang="en-GB" sz="900" b="0" i="0" dirty="0">
                  <a:solidFill>
                    <a:srgbClr val="202122"/>
                  </a:solidFill>
                  <a:effectLst/>
                  <a:latin typeface="Lato Light" panose="020F0502020204030203" pitchFamily="34" charset="0"/>
                  <a:ea typeface="Lato Light" panose="020F0502020204030203" pitchFamily="34" charset="0"/>
                  <a:cs typeface="Lato Light" panose="020F0502020204030203" pitchFamily="34" charset="0"/>
                </a:rPr>
                <a:t>Price decrease</a:t>
              </a:r>
            </a:p>
            <a:p>
              <a:pPr marL="228600" indent="-228600" algn="l">
                <a:buFont typeface="+mj-lt"/>
                <a:buAutoNum type="arabicPeriod"/>
              </a:pPr>
              <a:r>
                <a:rPr lang="en-GB" sz="900" b="0" i="0" dirty="0">
                  <a:solidFill>
                    <a:srgbClr val="202122"/>
                  </a:solidFill>
                  <a:effectLst/>
                  <a:latin typeface="Lato Light" panose="020F0502020204030203" pitchFamily="34" charset="0"/>
                  <a:ea typeface="Lato Light" panose="020F0502020204030203" pitchFamily="34" charset="0"/>
                  <a:cs typeface="Lato Light" panose="020F0502020204030203" pitchFamily="34" charset="0"/>
                </a:rPr>
                <a:t>Increase in promotion and distribution support</a:t>
              </a:r>
            </a:p>
            <a:p>
              <a:pPr marL="228600" indent="-228600" algn="l">
                <a:buFont typeface="+mj-lt"/>
                <a:buAutoNum type="arabicPeriod"/>
              </a:pPr>
              <a:r>
                <a:rPr lang="en-GB" sz="900" b="0" i="0" dirty="0">
                  <a:solidFill>
                    <a:srgbClr val="202122"/>
                  </a:solidFill>
                  <a:effectLst/>
                  <a:latin typeface="Lato Light" panose="020F0502020204030203" pitchFamily="34" charset="0"/>
                  <a:ea typeface="Lato Light" panose="020F0502020204030203" pitchFamily="34" charset="0"/>
                  <a:cs typeface="Lato Light" panose="020F0502020204030203" pitchFamily="34" charset="0"/>
                </a:rPr>
                <a:t>Acquisition of a rival in the same market</a:t>
              </a:r>
            </a:p>
            <a:p>
              <a:pPr marL="228600" indent="-228600" algn="l">
                <a:buFont typeface="+mj-lt"/>
                <a:buAutoNum type="arabicPeriod"/>
              </a:pPr>
              <a:r>
                <a:rPr lang="en-GB" sz="900" b="0" i="0" dirty="0">
                  <a:solidFill>
                    <a:srgbClr val="202122"/>
                  </a:solidFill>
                  <a:effectLst/>
                  <a:latin typeface="Lato Light" panose="020F0502020204030203" pitchFamily="34" charset="0"/>
                  <a:ea typeface="Lato Light" panose="020F0502020204030203" pitchFamily="34" charset="0"/>
                  <a:cs typeface="Lato Light" panose="020F0502020204030203" pitchFamily="34" charset="0"/>
                </a:rPr>
                <a:t>Modest product refinements</a:t>
              </a:r>
            </a:p>
            <a:p>
              <a:pPr algn="l"/>
              <a:r>
                <a:rPr lang="en-GB" sz="900" b="0" i="0" dirty="0">
                  <a:solidFill>
                    <a:srgbClr val="202122"/>
                  </a:solidFill>
                  <a:effectLst/>
                  <a:latin typeface="Lato Light" panose="020F0502020204030203" pitchFamily="34" charset="0"/>
                  <a:ea typeface="Lato Light" panose="020F0502020204030203" pitchFamily="34" charset="0"/>
                  <a:cs typeface="Lato Light" panose="020F0502020204030203" pitchFamily="34" charset="0"/>
                </a:rPr>
                <a:t>This is the least risky growth option.</a:t>
              </a:r>
            </a:p>
          </p:txBody>
        </p:sp>
      </p:grpSp>
      <p:sp>
        <p:nvSpPr>
          <p:cNvPr id="8" name="Rectangle 7">
            <a:extLst>
              <a:ext uri="{FF2B5EF4-FFF2-40B4-BE49-F238E27FC236}">
                <a16:creationId xmlns:a16="http://schemas.microsoft.com/office/drawing/2014/main" id="{C18D39B9-6886-4811-959D-00B083DCA782}"/>
              </a:ext>
            </a:extLst>
          </p:cNvPr>
          <p:cNvSpPr>
            <a:spLocks noChangeArrowheads="1"/>
          </p:cNvSpPr>
          <p:nvPr/>
        </p:nvSpPr>
        <p:spPr bwMode="auto">
          <a:xfrm>
            <a:off x="5978972" y="3772975"/>
            <a:ext cx="4382747" cy="2700000"/>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algn="l"/>
            <a:r>
              <a:rPr lang="en-GB" sz="1600" b="1" dirty="0">
                <a:solidFill>
                  <a:srgbClr val="000000"/>
                </a:solidFill>
                <a:latin typeface="Lato Light" panose="020F0502020204030203" pitchFamily="34" charset="0"/>
                <a:ea typeface="Lato Light" panose="020F0502020204030203" pitchFamily="34" charset="0"/>
                <a:cs typeface="Lato Light" panose="020F0502020204030203" pitchFamily="34" charset="0"/>
              </a:rPr>
              <a:t>Product development</a:t>
            </a:r>
          </a:p>
          <a:p>
            <a:pPr algn="l"/>
            <a:r>
              <a:rPr lang="en-GB" sz="1100" b="0" i="0" dirty="0">
                <a:solidFill>
                  <a:srgbClr val="202122"/>
                </a:solidFill>
                <a:effectLst/>
                <a:latin typeface="Lato Light" panose="020F0502020204030203" pitchFamily="34" charset="0"/>
                <a:ea typeface="Lato Light" panose="020F0502020204030203" pitchFamily="34" charset="0"/>
                <a:cs typeface="Lato Light" panose="020F0502020204030203" pitchFamily="34" charset="0"/>
              </a:rPr>
              <a:t>In</a:t>
            </a:r>
            <a:r>
              <a:rPr lang="en-GB" sz="900" dirty="0">
                <a:solidFill>
                  <a:srgbClr val="202122"/>
                </a:solidFill>
                <a:latin typeface="Lato Light" panose="020F0502020204030203" pitchFamily="34" charset="0"/>
                <a:ea typeface="Lato Light" panose="020F0502020204030203" pitchFamily="34" charset="0"/>
                <a:cs typeface="Lato Light" panose="020F0502020204030203" pitchFamily="34" charset="0"/>
              </a:rPr>
              <a:t> </a:t>
            </a:r>
            <a:r>
              <a:rPr lang="en-GB" sz="900" dirty="0">
                <a:solidFill>
                  <a:srgbClr val="202122"/>
                </a:solidFill>
                <a:latin typeface="Lato Light" panose="020F0502020204030203" pitchFamily="34" charset="0"/>
                <a:ea typeface="Lato Light" panose="020F0502020204030203" pitchFamily="34" charset="0"/>
                <a:cs typeface="Lato Light" panose="020F0502020204030203" pitchFamily="34" charset="0"/>
                <a:hlinkClick r:id="rId2" tooltip="Product development">
                  <a:extLst>
                    <a:ext uri="{A12FA001-AC4F-418D-AE19-62706E023703}">
                      <ahyp:hlinkClr xmlns:ahyp="http://schemas.microsoft.com/office/drawing/2018/hyperlinkcolor" val="tx"/>
                    </a:ext>
                  </a:extLst>
                </a:hlinkClick>
              </a:rPr>
              <a:t>product development</a:t>
            </a:r>
            <a:r>
              <a:rPr lang="en-GB" sz="900" dirty="0">
                <a:solidFill>
                  <a:srgbClr val="202122"/>
                </a:solidFill>
                <a:latin typeface="Lato Light" panose="020F0502020204030203" pitchFamily="34" charset="0"/>
                <a:ea typeface="Lato Light" panose="020F0502020204030203" pitchFamily="34" charset="0"/>
                <a:cs typeface="Lato Light" panose="020F0502020204030203" pitchFamily="34" charset="0"/>
              </a:rPr>
              <a:t> strategy, a company tries to create new products and services targeted at its existing markets to achieve growth. This involves extending the product range available to the firm's existing markets. These products may be obtained by:</a:t>
            </a:r>
          </a:p>
          <a:p>
            <a:pPr marL="171450" indent="-171450" algn="l">
              <a:buFont typeface="Arial" panose="020B0604020202020204" pitchFamily="34" charset="0"/>
              <a:buChar char="•"/>
            </a:pPr>
            <a:r>
              <a:rPr lang="en-GB" sz="900" dirty="0">
                <a:solidFill>
                  <a:srgbClr val="202122"/>
                </a:solidFill>
                <a:latin typeface="Lato Light" panose="020F0502020204030203" pitchFamily="34" charset="0"/>
                <a:ea typeface="Lato Light" panose="020F0502020204030203" pitchFamily="34" charset="0"/>
                <a:cs typeface="Lato Light" panose="020F0502020204030203" pitchFamily="34" charset="0"/>
              </a:rPr>
              <a:t>Investment in research and development of additional products;</a:t>
            </a:r>
          </a:p>
          <a:p>
            <a:pPr marL="171450" indent="-171450" algn="l">
              <a:buFont typeface="Arial" panose="020B0604020202020204" pitchFamily="34" charset="0"/>
              <a:buChar char="•"/>
            </a:pPr>
            <a:r>
              <a:rPr lang="en-GB" sz="900" dirty="0">
                <a:solidFill>
                  <a:srgbClr val="202122"/>
                </a:solidFill>
                <a:latin typeface="Lato Light" panose="020F0502020204030203" pitchFamily="34" charset="0"/>
                <a:ea typeface="Lato Light" panose="020F0502020204030203" pitchFamily="34" charset="0"/>
                <a:cs typeface="Lato Light" panose="020F0502020204030203" pitchFamily="34" charset="0"/>
              </a:rPr>
              <a:t>Acquisition of rights to produce someone else's product;</a:t>
            </a:r>
          </a:p>
          <a:p>
            <a:pPr marL="171450" indent="-171450" algn="l">
              <a:buFont typeface="Arial" panose="020B0604020202020204" pitchFamily="34" charset="0"/>
              <a:buChar char="•"/>
            </a:pPr>
            <a:r>
              <a:rPr lang="en-GB" sz="900" dirty="0">
                <a:solidFill>
                  <a:srgbClr val="202122"/>
                </a:solidFill>
                <a:latin typeface="Lato Light" panose="020F0502020204030203" pitchFamily="34" charset="0"/>
                <a:ea typeface="Lato Light" panose="020F0502020204030203" pitchFamily="34" charset="0"/>
                <a:cs typeface="Lato Light" panose="020F0502020204030203" pitchFamily="34" charset="0"/>
              </a:rPr>
              <a:t>Buying in the product and “badging” it as one’s own brand;</a:t>
            </a:r>
          </a:p>
          <a:p>
            <a:pPr marL="171450" indent="-171450" algn="l">
              <a:buFont typeface="Arial" panose="020B0604020202020204" pitchFamily="34" charset="0"/>
              <a:buChar char="•"/>
            </a:pPr>
            <a:r>
              <a:rPr lang="en-GB" sz="900" dirty="0">
                <a:solidFill>
                  <a:srgbClr val="202122"/>
                </a:solidFill>
                <a:latin typeface="Lato Light" panose="020F0502020204030203" pitchFamily="34" charset="0"/>
                <a:ea typeface="Lato Light" panose="020F0502020204030203" pitchFamily="34" charset="0"/>
                <a:cs typeface="Lato Light" panose="020F0502020204030203" pitchFamily="34" charset="0"/>
              </a:rPr>
              <a:t>Joint development with ownership of another company who need access to the firm's distribution channels or brands.</a:t>
            </a:r>
          </a:p>
          <a:p>
            <a:pPr algn="l"/>
            <a:r>
              <a:rPr lang="en-GB" sz="900" dirty="0">
                <a:solidFill>
                  <a:srgbClr val="202122"/>
                </a:solidFill>
                <a:latin typeface="Lato Light" panose="020F0502020204030203" pitchFamily="34" charset="0"/>
                <a:ea typeface="Lato Light" panose="020F0502020204030203" pitchFamily="34" charset="0"/>
                <a:cs typeface="Lato Light" panose="020F0502020204030203" pitchFamily="34" charset="0"/>
              </a:rPr>
              <a:t>This also consists of one quadrant move so is riskier than Market penetration and a similar risk as Market development.</a:t>
            </a:r>
          </a:p>
          <a:p>
            <a:pPr algn="l"/>
            <a:endParaRPr lang="en-GB" sz="900" dirty="0">
              <a:solidFill>
                <a:srgbClr val="202122"/>
              </a:solidFill>
              <a:latin typeface="Lato Light" panose="020F0502020204030203" pitchFamily="34" charset="0"/>
              <a:ea typeface="Lato Light" panose="020F0502020204030203" pitchFamily="34" charset="0"/>
              <a:cs typeface="Lato Light" panose="020F0502020204030203" pitchFamily="34" charset="0"/>
            </a:endParaRPr>
          </a:p>
          <a:p>
            <a:pPr algn="l"/>
            <a:endParaRPr lang="en-GB" sz="900" dirty="0">
              <a:solidFill>
                <a:srgbClr val="202122"/>
              </a:solidFill>
              <a:latin typeface="Lato Light" panose="020F0502020204030203" pitchFamily="34" charset="0"/>
              <a:ea typeface="Lato Light" panose="020F0502020204030203" pitchFamily="34" charset="0"/>
              <a:cs typeface="Lato Light" panose="020F0502020204030203" pitchFamily="34" charset="0"/>
            </a:endParaRPr>
          </a:p>
        </p:txBody>
      </p:sp>
      <p:sp>
        <p:nvSpPr>
          <p:cNvPr id="13" name="Rectangle 12">
            <a:extLst>
              <a:ext uri="{FF2B5EF4-FFF2-40B4-BE49-F238E27FC236}">
                <a16:creationId xmlns:a16="http://schemas.microsoft.com/office/drawing/2014/main" id="{66954925-00A6-4828-94D2-5D1B699305C5}"/>
              </a:ext>
            </a:extLst>
          </p:cNvPr>
          <p:cNvSpPr>
            <a:spLocks noChangeArrowheads="1"/>
          </p:cNvSpPr>
          <p:nvPr/>
        </p:nvSpPr>
        <p:spPr bwMode="auto">
          <a:xfrm>
            <a:off x="5978973" y="1020929"/>
            <a:ext cx="4382747" cy="2700000"/>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algn="l"/>
            <a:r>
              <a:rPr lang="en-GB" sz="1600" b="1" i="0" dirty="0">
                <a:solidFill>
                  <a:srgbClr val="000000"/>
                </a:solidFill>
                <a:effectLst/>
                <a:latin typeface="Lato Light" panose="020F0502020204030203" pitchFamily="34" charset="0"/>
                <a:ea typeface="Lato Light" panose="020F0502020204030203" pitchFamily="34" charset="0"/>
                <a:cs typeface="Lato Light" panose="020F0502020204030203" pitchFamily="34" charset="0"/>
              </a:rPr>
              <a:t>Diversification</a:t>
            </a:r>
          </a:p>
          <a:p>
            <a:pPr algn="l"/>
            <a:r>
              <a:rPr lang="en-GB" sz="900" dirty="0">
                <a:solidFill>
                  <a:srgbClr val="202122"/>
                </a:solidFill>
                <a:latin typeface="Lato Light" panose="020F0502020204030203" pitchFamily="34" charset="0"/>
                <a:ea typeface="Lato Light" panose="020F0502020204030203" pitchFamily="34" charset="0"/>
                <a:cs typeface="Lato Light" panose="020F0502020204030203" pitchFamily="34" charset="0"/>
              </a:rPr>
              <a:t>In </a:t>
            </a:r>
            <a:r>
              <a:rPr lang="en-GB" sz="900" dirty="0">
                <a:solidFill>
                  <a:srgbClr val="202122"/>
                </a:solidFill>
                <a:latin typeface="Lato Light" panose="020F0502020204030203" pitchFamily="34" charset="0"/>
                <a:ea typeface="Lato Light" panose="020F0502020204030203" pitchFamily="34" charset="0"/>
                <a:cs typeface="Lato Light" panose="020F0502020204030203" pitchFamily="34" charset="0"/>
                <a:hlinkClick r:id="rId3" tooltip="Diversification (marketing strategy)">
                  <a:extLst>
                    <a:ext uri="{A12FA001-AC4F-418D-AE19-62706E023703}">
                      <ahyp:hlinkClr xmlns:ahyp="http://schemas.microsoft.com/office/drawing/2018/hyperlinkcolor" val="tx"/>
                    </a:ext>
                  </a:extLst>
                </a:hlinkClick>
              </a:rPr>
              <a:t>diversification</a:t>
            </a:r>
            <a:r>
              <a:rPr lang="en-GB" sz="900" dirty="0">
                <a:solidFill>
                  <a:srgbClr val="202122"/>
                </a:solidFill>
                <a:latin typeface="Lato Light" panose="020F0502020204030203" pitchFamily="34" charset="0"/>
                <a:ea typeface="Lato Light" panose="020F0502020204030203" pitchFamily="34" charset="0"/>
                <a:cs typeface="Lato Light" panose="020F0502020204030203" pitchFamily="34" charset="0"/>
              </a:rPr>
              <a:t> an organization tries to grow its market share by introducing new offerings in new markets. It is the most risky strategy because both product and market development is required.</a:t>
            </a:r>
          </a:p>
          <a:p>
            <a:pPr marL="171450" indent="-171450" algn="l">
              <a:buFont typeface="Arial" panose="020B0604020202020204" pitchFamily="34" charset="0"/>
              <a:buChar char="•"/>
            </a:pPr>
            <a:r>
              <a:rPr lang="en-GB" sz="900" dirty="0">
                <a:solidFill>
                  <a:srgbClr val="202122"/>
                </a:solidFill>
                <a:latin typeface="Lato Light" panose="020F0502020204030203" pitchFamily="34" charset="0"/>
                <a:ea typeface="Lato Light" panose="020F0502020204030203" pitchFamily="34" charset="0"/>
                <a:cs typeface="Lato Light" panose="020F0502020204030203" pitchFamily="34" charset="0"/>
              </a:rPr>
              <a:t>Related Diversification— there is relationship and, therefore, potential synergy, between the firms in existing business and the new product/market space. Concentric diversification, and (b) Vertical integration.</a:t>
            </a:r>
          </a:p>
          <a:p>
            <a:pPr marL="171450" indent="-171450" algn="l">
              <a:buFont typeface="Arial" panose="020B0604020202020204" pitchFamily="34" charset="0"/>
              <a:buChar char="•"/>
            </a:pPr>
            <a:r>
              <a:rPr lang="en-GB" sz="900" dirty="0">
                <a:solidFill>
                  <a:srgbClr val="202122"/>
                </a:solidFill>
                <a:latin typeface="Lato Light" panose="020F0502020204030203" pitchFamily="34" charset="0"/>
                <a:ea typeface="Lato Light" panose="020F0502020204030203" pitchFamily="34" charset="0"/>
                <a:cs typeface="Lato Light" panose="020F0502020204030203" pitchFamily="34" charset="0"/>
              </a:rPr>
              <a:t>Unrelated Diversification: This is otherwise termed conglomerate growth because the resulting corporation is a conglomerate, i.e. a collection of businesses without any relationship to one another. A strategy for company growth by starting up or acquiring businesses outside the company’s current products and markets.</a:t>
            </a:r>
          </a:p>
          <a:p>
            <a:pPr marL="171450" indent="-171450" algn="l">
              <a:buFont typeface="Arial" panose="020B0604020202020204" pitchFamily="34" charset="0"/>
              <a:buChar char="•"/>
            </a:pPr>
            <a:r>
              <a:rPr lang="en-GB" sz="900" dirty="0">
                <a:solidFill>
                  <a:srgbClr val="202122"/>
                </a:solidFill>
                <a:latin typeface="Lato Light" panose="020F0502020204030203" pitchFamily="34" charset="0"/>
                <a:ea typeface="Lato Light" panose="020F0502020204030203" pitchFamily="34" charset="0"/>
                <a:cs typeface="Lato Light" panose="020F0502020204030203" pitchFamily="34" charset="0"/>
              </a:rPr>
              <a:t>Diversification consists of two quadrant moves so is deemed the riskiest growth option.</a:t>
            </a:r>
          </a:p>
        </p:txBody>
      </p:sp>
      <p:grpSp>
        <p:nvGrpSpPr>
          <p:cNvPr id="14" name="Group 13">
            <a:extLst>
              <a:ext uri="{FF2B5EF4-FFF2-40B4-BE49-F238E27FC236}">
                <a16:creationId xmlns:a16="http://schemas.microsoft.com/office/drawing/2014/main" id="{0F98E43F-5E99-4B09-B612-92C846BE424E}"/>
              </a:ext>
            </a:extLst>
          </p:cNvPr>
          <p:cNvGrpSpPr/>
          <p:nvPr/>
        </p:nvGrpSpPr>
        <p:grpSpPr>
          <a:xfrm>
            <a:off x="1518614" y="1020928"/>
            <a:ext cx="4382747" cy="2700000"/>
            <a:chOff x="5872440" y="793972"/>
            <a:chExt cx="4382747" cy="2898677"/>
          </a:xfrm>
        </p:grpSpPr>
        <p:sp>
          <p:nvSpPr>
            <p:cNvPr id="15" name="Rectangle 14">
              <a:extLst>
                <a:ext uri="{FF2B5EF4-FFF2-40B4-BE49-F238E27FC236}">
                  <a16:creationId xmlns:a16="http://schemas.microsoft.com/office/drawing/2014/main" id="{9DA60E7E-CA6F-4840-82F1-A86EC9BA8498}"/>
                </a:ext>
              </a:extLst>
            </p:cNvPr>
            <p:cNvSpPr>
              <a:spLocks noChangeArrowheads="1"/>
            </p:cNvSpPr>
            <p:nvPr/>
          </p:nvSpPr>
          <p:spPr bwMode="auto">
            <a:xfrm>
              <a:off x="5872440" y="793972"/>
              <a:ext cx="4382747" cy="2898677"/>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p:txBody>
        </p:sp>
        <p:sp>
          <p:nvSpPr>
            <p:cNvPr id="16" name="TextBox 15">
              <a:extLst>
                <a:ext uri="{FF2B5EF4-FFF2-40B4-BE49-F238E27FC236}">
                  <a16:creationId xmlns:a16="http://schemas.microsoft.com/office/drawing/2014/main" id="{625E1551-9D8B-4D40-BE8F-84FF080029DB}"/>
                </a:ext>
              </a:extLst>
            </p:cNvPr>
            <p:cNvSpPr txBox="1"/>
            <p:nvPr/>
          </p:nvSpPr>
          <p:spPr>
            <a:xfrm>
              <a:off x="5965354" y="996816"/>
              <a:ext cx="4196917" cy="2662267"/>
            </a:xfrm>
            <a:prstGeom prst="rect">
              <a:avLst/>
            </a:prstGeom>
            <a:noFill/>
          </p:spPr>
          <p:txBody>
            <a:bodyPr wrap="square">
              <a:spAutoFit/>
            </a:bodyPr>
            <a:lstStyle/>
            <a:p>
              <a:pPr algn="l"/>
              <a:r>
                <a:rPr lang="en-GB" sz="1600" b="1" i="0" dirty="0">
                  <a:solidFill>
                    <a:srgbClr val="000000"/>
                  </a:solidFill>
                  <a:effectLst/>
                  <a:latin typeface="Lato Light" panose="020F0502020204030203" pitchFamily="34" charset="0"/>
                  <a:ea typeface="Lato Light" panose="020F0502020204030203" pitchFamily="34" charset="0"/>
                  <a:cs typeface="Lato Light" panose="020F0502020204030203" pitchFamily="34" charset="0"/>
                </a:rPr>
                <a:t>Market development</a:t>
              </a:r>
            </a:p>
            <a:p>
              <a:pPr algn="l"/>
              <a:r>
                <a:rPr lang="en-GB" sz="900" dirty="0">
                  <a:solidFill>
                    <a:srgbClr val="202122"/>
                  </a:solidFill>
                  <a:latin typeface="Lato Light" panose="020F0502020204030203" pitchFamily="34" charset="0"/>
                  <a:ea typeface="Lato Light" panose="020F0502020204030203" pitchFamily="34" charset="0"/>
                  <a:cs typeface="Lato Light" panose="020F0502020204030203" pitchFamily="34" charset="0"/>
                </a:rPr>
                <a:t>In </a:t>
              </a:r>
              <a:r>
                <a:rPr lang="en-GB" sz="900" dirty="0">
                  <a:solidFill>
                    <a:srgbClr val="202122"/>
                  </a:solidFill>
                  <a:latin typeface="Lato Light" panose="020F0502020204030203" pitchFamily="34" charset="0"/>
                  <a:ea typeface="Lato Light" panose="020F0502020204030203" pitchFamily="34" charset="0"/>
                  <a:cs typeface="Lato Light" panose="020F0502020204030203" pitchFamily="34" charset="0"/>
                  <a:hlinkClick r:id="rId4" tooltip="Market development">
                    <a:extLst>
                      <a:ext uri="{A12FA001-AC4F-418D-AE19-62706E023703}">
                        <ahyp:hlinkClr xmlns:ahyp="http://schemas.microsoft.com/office/drawing/2018/hyperlinkcolor" val="tx"/>
                      </a:ext>
                    </a:extLst>
                  </a:hlinkClick>
                </a:rPr>
                <a:t>market development</a:t>
              </a:r>
              <a:r>
                <a:rPr lang="en-GB" sz="900" dirty="0">
                  <a:solidFill>
                    <a:srgbClr val="202122"/>
                  </a:solidFill>
                  <a:latin typeface="Lato Light" panose="020F0502020204030203" pitchFamily="34" charset="0"/>
                  <a:ea typeface="Lato Light" panose="020F0502020204030203" pitchFamily="34" charset="0"/>
                  <a:cs typeface="Lato Light" panose="020F0502020204030203" pitchFamily="34" charset="0"/>
                </a:rPr>
                <a:t> strategy, a firm tries to expand into new markets (geographies, countries etc.) using its existing offerings and also, with minimal product/services development.</a:t>
              </a:r>
            </a:p>
            <a:p>
              <a:pPr algn="l"/>
              <a:r>
                <a:rPr lang="en-GB" sz="900" dirty="0">
                  <a:solidFill>
                    <a:srgbClr val="202122"/>
                  </a:solidFill>
                  <a:latin typeface="Lato Light" panose="020F0502020204030203" pitchFamily="34" charset="0"/>
                  <a:ea typeface="Lato Light" panose="020F0502020204030203" pitchFamily="34" charset="0"/>
                  <a:cs typeface="Lato Light" panose="020F0502020204030203" pitchFamily="34" charset="0"/>
                </a:rPr>
                <a:t>This can be accomplished by:</a:t>
              </a:r>
            </a:p>
            <a:p>
              <a:pPr marL="171450" indent="-171450" algn="l">
                <a:buFont typeface="Arial" panose="020B0604020202020204" pitchFamily="34" charset="0"/>
                <a:buChar char="•"/>
              </a:pPr>
              <a:r>
                <a:rPr lang="en-GB" sz="900" dirty="0">
                  <a:solidFill>
                    <a:srgbClr val="202122"/>
                  </a:solidFill>
                  <a:latin typeface="Lato Light" panose="020F0502020204030203" pitchFamily="34" charset="0"/>
                  <a:ea typeface="Lato Light" panose="020F0502020204030203" pitchFamily="34" charset="0"/>
                  <a:cs typeface="Lato Light" panose="020F0502020204030203" pitchFamily="34" charset="0"/>
                </a:rPr>
                <a:t>Different customer segments</a:t>
              </a:r>
            </a:p>
            <a:p>
              <a:pPr marL="171450" indent="-171450" algn="l">
                <a:buFont typeface="Arial" panose="020B0604020202020204" pitchFamily="34" charset="0"/>
                <a:buChar char="•"/>
              </a:pPr>
              <a:r>
                <a:rPr lang="en-GB" sz="900" dirty="0">
                  <a:solidFill>
                    <a:srgbClr val="202122"/>
                  </a:solidFill>
                  <a:latin typeface="Lato Light" panose="020F0502020204030203" pitchFamily="34" charset="0"/>
                  <a:ea typeface="Lato Light" panose="020F0502020204030203" pitchFamily="34" charset="0"/>
                  <a:cs typeface="Lato Light" panose="020F0502020204030203" pitchFamily="34" charset="0"/>
                </a:rPr>
                <a:t>Industrial buyers for a good that was previously sold only to the households;</a:t>
              </a:r>
            </a:p>
            <a:p>
              <a:pPr marL="171450" indent="-171450" algn="l">
                <a:buFont typeface="Arial" panose="020B0604020202020204" pitchFamily="34" charset="0"/>
                <a:buChar char="•"/>
              </a:pPr>
              <a:r>
                <a:rPr lang="en-GB" sz="900" dirty="0">
                  <a:solidFill>
                    <a:srgbClr val="202122"/>
                  </a:solidFill>
                  <a:latin typeface="Lato Light" panose="020F0502020204030203" pitchFamily="34" charset="0"/>
                  <a:ea typeface="Lato Light" panose="020F0502020204030203" pitchFamily="34" charset="0"/>
                  <a:cs typeface="Lato Light" panose="020F0502020204030203" pitchFamily="34" charset="0"/>
                </a:rPr>
                <a:t>New areas or regions of the country</a:t>
              </a:r>
            </a:p>
            <a:p>
              <a:pPr marL="171450" indent="-171450" algn="l">
                <a:buFont typeface="Arial" panose="020B0604020202020204" pitchFamily="34" charset="0"/>
                <a:buChar char="•"/>
              </a:pPr>
              <a:r>
                <a:rPr lang="en-GB" sz="900" dirty="0">
                  <a:solidFill>
                    <a:srgbClr val="202122"/>
                  </a:solidFill>
                  <a:latin typeface="Lato Light" panose="020F0502020204030203" pitchFamily="34" charset="0"/>
                  <a:ea typeface="Lato Light" panose="020F0502020204030203" pitchFamily="34" charset="0"/>
                  <a:cs typeface="Lato Light" panose="020F0502020204030203" pitchFamily="34" charset="0"/>
                </a:rPr>
                <a:t>Foreign markets.</a:t>
              </a:r>
            </a:p>
            <a:p>
              <a:pPr algn="l"/>
              <a:r>
                <a:rPr lang="en-GB" sz="900" dirty="0">
                  <a:solidFill>
                    <a:srgbClr val="202122"/>
                  </a:solidFill>
                  <a:latin typeface="Lato Light" panose="020F0502020204030203" pitchFamily="34" charset="0"/>
                  <a:ea typeface="Lato Light" panose="020F0502020204030203" pitchFamily="34" charset="0"/>
                  <a:cs typeface="Lato Light" panose="020F0502020204030203" pitchFamily="34" charset="0"/>
                </a:rPr>
                <a:t>This strategy is more likely to be successful where:</a:t>
              </a:r>
            </a:p>
            <a:p>
              <a:pPr marL="171450" indent="-171450" algn="l">
                <a:buFont typeface="Arial" panose="020B0604020202020204" pitchFamily="34" charset="0"/>
                <a:buChar char="•"/>
              </a:pPr>
              <a:r>
                <a:rPr lang="en-GB" sz="900" dirty="0">
                  <a:solidFill>
                    <a:srgbClr val="202122"/>
                  </a:solidFill>
                  <a:latin typeface="Lato Light" panose="020F0502020204030203" pitchFamily="34" charset="0"/>
                  <a:ea typeface="Lato Light" panose="020F0502020204030203" pitchFamily="34" charset="0"/>
                  <a:cs typeface="Lato Light" panose="020F0502020204030203" pitchFamily="34" charset="0"/>
                </a:rPr>
                <a:t>The firm has a unique product technology it can leverage in the new market</a:t>
              </a:r>
            </a:p>
            <a:p>
              <a:pPr marL="171450" indent="-171450" algn="l">
                <a:buFont typeface="Arial" panose="020B0604020202020204" pitchFamily="34" charset="0"/>
                <a:buChar char="•"/>
              </a:pPr>
              <a:r>
                <a:rPr lang="en-GB" sz="900" dirty="0">
                  <a:solidFill>
                    <a:srgbClr val="202122"/>
                  </a:solidFill>
                  <a:latin typeface="Lato Light" panose="020F0502020204030203" pitchFamily="34" charset="0"/>
                  <a:ea typeface="Lato Light" panose="020F0502020204030203" pitchFamily="34" charset="0"/>
                  <a:cs typeface="Lato Light" panose="020F0502020204030203" pitchFamily="34" charset="0"/>
                </a:rPr>
                <a:t>It benefits from economies of scale if it increases output</a:t>
              </a:r>
            </a:p>
            <a:p>
              <a:pPr marL="171450" indent="-171450" algn="l">
                <a:buFont typeface="Arial" panose="020B0604020202020204" pitchFamily="34" charset="0"/>
                <a:buChar char="•"/>
              </a:pPr>
              <a:r>
                <a:rPr lang="en-GB" sz="900" dirty="0">
                  <a:solidFill>
                    <a:srgbClr val="202122"/>
                  </a:solidFill>
                  <a:latin typeface="Lato Light" panose="020F0502020204030203" pitchFamily="34" charset="0"/>
                  <a:ea typeface="Lato Light" panose="020F0502020204030203" pitchFamily="34" charset="0"/>
                  <a:cs typeface="Lato Light" panose="020F0502020204030203" pitchFamily="34" charset="0"/>
                </a:rPr>
                <a:t>The new market is not too different from the one it has experience of</a:t>
              </a:r>
            </a:p>
            <a:p>
              <a:pPr marL="171450" indent="-171450" algn="l">
                <a:buFont typeface="Arial" panose="020B0604020202020204" pitchFamily="34" charset="0"/>
                <a:buChar char="•"/>
              </a:pPr>
              <a:r>
                <a:rPr lang="en-GB" sz="900" dirty="0">
                  <a:solidFill>
                    <a:srgbClr val="202122"/>
                  </a:solidFill>
                  <a:latin typeface="Lato Light" panose="020F0502020204030203" pitchFamily="34" charset="0"/>
                  <a:ea typeface="Lato Light" panose="020F0502020204030203" pitchFamily="34" charset="0"/>
                  <a:cs typeface="Lato Light" panose="020F0502020204030203" pitchFamily="34" charset="0"/>
                </a:rPr>
                <a:t>The buyers in the market are intrinsically profitable.</a:t>
              </a:r>
            </a:p>
            <a:p>
              <a:pPr algn="l"/>
              <a:r>
                <a:rPr lang="en-GB" sz="900" dirty="0">
                  <a:solidFill>
                    <a:srgbClr val="202122"/>
                  </a:solidFill>
                  <a:latin typeface="Lato Light" panose="020F0502020204030203" pitchFamily="34" charset="0"/>
                  <a:ea typeface="Lato Light" panose="020F0502020204030203" pitchFamily="34" charset="0"/>
                  <a:cs typeface="Lato Light" panose="020F0502020204030203" pitchFamily="34" charset="0"/>
                </a:rPr>
                <a:t>This additional quadrant move increases uncertainty and thus increases the risk further.</a:t>
              </a:r>
            </a:p>
          </p:txBody>
        </p:sp>
      </p:grpSp>
      <p:sp>
        <p:nvSpPr>
          <p:cNvPr id="17" name="Title 1">
            <a:extLst>
              <a:ext uri="{FF2B5EF4-FFF2-40B4-BE49-F238E27FC236}">
                <a16:creationId xmlns:a16="http://schemas.microsoft.com/office/drawing/2014/main" id="{BE60D162-CE82-48D3-A8F7-FAC8B46E3EE6}"/>
              </a:ext>
            </a:extLst>
          </p:cNvPr>
          <p:cNvSpPr txBox="1">
            <a:spLocks/>
          </p:cNvSpPr>
          <p:nvPr/>
        </p:nvSpPr>
        <p:spPr>
          <a:xfrm>
            <a:off x="130552" y="72343"/>
            <a:ext cx="8422670" cy="630202"/>
          </a:xfrm>
          <a:prstGeom prst="rect">
            <a:avLst/>
          </a:prstGeom>
        </p:spPr>
        <p:txBody>
          <a:bodyPr/>
          <a:lstStyle>
            <a:lvl1pPr algn="l" defTabSz="957998" rtl="0" eaLnBrk="1" fontAlgn="base" hangingPunct="1">
              <a:lnSpc>
                <a:spcPct val="100000"/>
              </a:lnSpc>
              <a:spcBef>
                <a:spcPct val="0"/>
              </a:spcBef>
              <a:spcAft>
                <a:spcPct val="0"/>
              </a:spcAft>
              <a:defRPr sz="2000" b="1">
                <a:solidFill>
                  <a:schemeClr val="tx2"/>
                </a:solidFill>
                <a:latin typeface="+mj-lt"/>
                <a:ea typeface="+mj-ea"/>
                <a:cs typeface="+mj-cs"/>
              </a:defRPr>
            </a:lvl1pPr>
            <a:lvl2pPr algn="l" defTabSz="957998" rtl="0" eaLnBrk="1" fontAlgn="base" hangingPunct="1">
              <a:lnSpc>
                <a:spcPts val="3196"/>
              </a:lnSpc>
              <a:spcBef>
                <a:spcPct val="0"/>
              </a:spcBef>
              <a:spcAft>
                <a:spcPct val="0"/>
              </a:spcAft>
              <a:defRPr sz="2300" b="1">
                <a:solidFill>
                  <a:schemeClr val="tx2"/>
                </a:solidFill>
                <a:latin typeface="Arial" charset="0"/>
              </a:defRPr>
            </a:lvl2pPr>
            <a:lvl3pPr algn="l" defTabSz="957998" rtl="0" eaLnBrk="1" fontAlgn="base" hangingPunct="1">
              <a:lnSpc>
                <a:spcPts val="3196"/>
              </a:lnSpc>
              <a:spcBef>
                <a:spcPct val="0"/>
              </a:spcBef>
              <a:spcAft>
                <a:spcPct val="0"/>
              </a:spcAft>
              <a:defRPr sz="2300" b="1">
                <a:solidFill>
                  <a:schemeClr val="tx2"/>
                </a:solidFill>
                <a:latin typeface="Arial" charset="0"/>
              </a:defRPr>
            </a:lvl3pPr>
            <a:lvl4pPr algn="l" defTabSz="957998" rtl="0" eaLnBrk="1" fontAlgn="base" hangingPunct="1">
              <a:lnSpc>
                <a:spcPts val="3196"/>
              </a:lnSpc>
              <a:spcBef>
                <a:spcPct val="0"/>
              </a:spcBef>
              <a:spcAft>
                <a:spcPct val="0"/>
              </a:spcAft>
              <a:defRPr sz="2300" b="1">
                <a:solidFill>
                  <a:schemeClr val="tx2"/>
                </a:solidFill>
                <a:latin typeface="Arial" charset="0"/>
              </a:defRPr>
            </a:lvl4pPr>
            <a:lvl5pPr algn="l" defTabSz="957998" rtl="0" eaLnBrk="1" fontAlgn="base" hangingPunct="1">
              <a:lnSpc>
                <a:spcPts val="3196"/>
              </a:lnSpc>
              <a:spcBef>
                <a:spcPct val="0"/>
              </a:spcBef>
              <a:spcAft>
                <a:spcPct val="0"/>
              </a:spcAft>
              <a:defRPr sz="2300" b="1">
                <a:solidFill>
                  <a:schemeClr val="tx2"/>
                </a:solidFill>
                <a:latin typeface="Arial" charset="0"/>
              </a:defRPr>
            </a:lvl5pPr>
            <a:lvl6pPr marL="429756" algn="l" defTabSz="957998" rtl="0" eaLnBrk="1" fontAlgn="base" hangingPunct="1">
              <a:lnSpc>
                <a:spcPts val="3196"/>
              </a:lnSpc>
              <a:spcBef>
                <a:spcPct val="0"/>
              </a:spcBef>
              <a:spcAft>
                <a:spcPct val="0"/>
              </a:spcAft>
              <a:defRPr sz="2300" b="1">
                <a:solidFill>
                  <a:schemeClr val="tx2"/>
                </a:solidFill>
                <a:latin typeface="Arial" charset="0"/>
              </a:defRPr>
            </a:lvl6pPr>
            <a:lvl7pPr marL="859512" algn="l" defTabSz="957998" rtl="0" eaLnBrk="1" fontAlgn="base" hangingPunct="1">
              <a:lnSpc>
                <a:spcPts val="3196"/>
              </a:lnSpc>
              <a:spcBef>
                <a:spcPct val="0"/>
              </a:spcBef>
              <a:spcAft>
                <a:spcPct val="0"/>
              </a:spcAft>
              <a:defRPr sz="2300" b="1">
                <a:solidFill>
                  <a:schemeClr val="tx2"/>
                </a:solidFill>
                <a:latin typeface="Arial" charset="0"/>
              </a:defRPr>
            </a:lvl7pPr>
            <a:lvl8pPr marL="1289268" algn="l" defTabSz="957998" rtl="0" eaLnBrk="1" fontAlgn="base" hangingPunct="1">
              <a:lnSpc>
                <a:spcPts val="3196"/>
              </a:lnSpc>
              <a:spcBef>
                <a:spcPct val="0"/>
              </a:spcBef>
              <a:spcAft>
                <a:spcPct val="0"/>
              </a:spcAft>
              <a:defRPr sz="2300" b="1">
                <a:solidFill>
                  <a:schemeClr val="tx2"/>
                </a:solidFill>
                <a:latin typeface="Arial" charset="0"/>
              </a:defRPr>
            </a:lvl8pPr>
            <a:lvl9pPr marL="1719024" algn="l" defTabSz="957998" rtl="0" eaLnBrk="1" fontAlgn="base" hangingPunct="1">
              <a:lnSpc>
                <a:spcPts val="3196"/>
              </a:lnSpc>
              <a:spcBef>
                <a:spcPct val="0"/>
              </a:spcBef>
              <a:spcAft>
                <a:spcPct val="0"/>
              </a:spcAft>
              <a:defRPr sz="2300" b="1">
                <a:solidFill>
                  <a:schemeClr val="tx2"/>
                </a:solidFill>
                <a:latin typeface="Arial" charset="0"/>
              </a:defRPr>
            </a:lvl9pPr>
          </a:lstStyle>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uLnTx/>
                <a:uFillTx/>
                <a:latin typeface="Lato Light"/>
                <a:ea typeface="+mn-ea"/>
                <a:cs typeface="+mn-cs"/>
              </a:rPr>
              <a:t>Ansoff’s Matrix </a:t>
            </a:r>
          </a:p>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2060"/>
                </a:solidFill>
                <a:effectLst/>
                <a:uLnTx/>
                <a:uFillTx/>
                <a:latin typeface="Lato Light"/>
                <a:ea typeface="+mn-ea"/>
                <a:cs typeface="+mn-cs"/>
              </a:rPr>
              <a:t>Strategy Planning Tool</a:t>
            </a:r>
            <a:endParaRPr kumimoji="0" lang="en-US" sz="1400" b="1" i="0" u="none" strike="noStrike" kern="1200" cap="none" spc="0" normalizeH="0" baseline="0" noProof="0" dirty="0">
              <a:ln>
                <a:noFill/>
              </a:ln>
              <a:solidFill>
                <a:srgbClr val="002060"/>
              </a:solidFill>
              <a:effectLst/>
              <a:uLnTx/>
              <a:uFillTx/>
              <a:latin typeface="Calibri" panose="020F0502020204030204"/>
              <a:ea typeface="+mn-ea"/>
              <a:cs typeface="+mn-cs"/>
            </a:endParaRPr>
          </a:p>
        </p:txBody>
      </p:sp>
      <p:pic>
        <p:nvPicPr>
          <p:cNvPr id="18" name="Picture 17" descr="Logo&#10;&#10;Description automatically generated">
            <a:extLst>
              <a:ext uri="{FF2B5EF4-FFF2-40B4-BE49-F238E27FC236}">
                <a16:creationId xmlns:a16="http://schemas.microsoft.com/office/drawing/2014/main" id="{20D3ADB9-C66B-43DD-9068-D7265E9E453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09024" y="199287"/>
            <a:ext cx="1601128" cy="372663"/>
          </a:xfrm>
          <a:prstGeom prst="rect">
            <a:avLst/>
          </a:prstGeom>
        </p:spPr>
      </p:pic>
    </p:spTree>
    <p:extLst>
      <p:ext uri="{BB962C8B-B14F-4D97-AF65-F5344CB8AC3E}">
        <p14:creationId xmlns:p14="http://schemas.microsoft.com/office/powerpoint/2010/main" val="7765048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upskilPRO">
      <a:dk1>
        <a:sysClr val="windowText" lastClr="000000"/>
      </a:dk1>
      <a:lt1>
        <a:sysClr val="window" lastClr="FFFFFF"/>
      </a:lt1>
      <a:dk2>
        <a:srgbClr val="44546A"/>
      </a:dk2>
      <a:lt2>
        <a:srgbClr val="E7E6E6"/>
      </a:lt2>
      <a:accent1>
        <a:srgbClr val="0091B5"/>
      </a:accent1>
      <a:accent2>
        <a:srgbClr val="DB5000"/>
      </a:accent2>
      <a:accent3>
        <a:srgbClr val="EEBA00"/>
      </a:accent3>
      <a:accent4>
        <a:srgbClr val="2A4A8B"/>
      </a:accent4>
      <a:accent5>
        <a:srgbClr val="F8D90F"/>
      </a:accent5>
      <a:accent6>
        <a:srgbClr val="70AD47"/>
      </a:accent6>
      <a:hlink>
        <a:srgbClr val="0563C1"/>
      </a:hlink>
      <a:folHlink>
        <a:srgbClr val="954F72"/>
      </a:folHlink>
    </a:clrScheme>
    <a:fontScheme name="UpskilPRO-2">
      <a:majorFont>
        <a:latin typeface="Lato Light"/>
        <a:ea typeface=""/>
        <a:cs typeface=""/>
      </a:majorFont>
      <a:minorFont>
        <a:latin typeface="Lat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1517</TotalTime>
  <Words>2394</Words>
  <Application>Microsoft Office PowerPoint</Application>
  <PresentationFormat>Widescreen</PresentationFormat>
  <Paragraphs>364</Paragraphs>
  <Slides>16</Slides>
  <Notes>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16</vt:i4>
      </vt:variant>
    </vt:vector>
  </HeadingPairs>
  <TitlesOfParts>
    <vt:vector size="28" baseType="lpstr">
      <vt:lpstr>-apple-system</vt:lpstr>
      <vt:lpstr>Arial</vt:lpstr>
      <vt:lpstr>Calibri</vt:lpstr>
      <vt:lpstr>Calibri Light</vt:lpstr>
      <vt:lpstr>Inter</vt:lpstr>
      <vt:lpstr>Lato Light</vt:lpstr>
      <vt:lpstr>Lato Light</vt:lpstr>
      <vt:lpstr>Open Sans</vt:lpstr>
      <vt:lpstr>Poppins</vt:lpstr>
      <vt:lpstr>Wingdings 3</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Sudarshan Chakravarthi</dc:creator>
  <cp:lastModifiedBy>Sudarshan Raman</cp:lastModifiedBy>
  <cp:revision>36</cp:revision>
  <dcterms:created xsi:type="dcterms:W3CDTF">2020-08-28T12:51:24Z</dcterms:created>
  <dcterms:modified xsi:type="dcterms:W3CDTF">2023-07-11T13:41:06Z</dcterms:modified>
</cp:coreProperties>
</file>